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ss单位详解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css单位详解</a:t>
            </a:r>
          </a:p>
        </p:txBody>
      </p:sp>
      <p:sp>
        <p:nvSpPr>
          <p:cNvPr id="120" name="讲师：孟庆和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讲师：孟庆和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al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calc</a:t>
            </a:r>
          </a:p>
        </p:txBody>
      </p:sp>
      <p:sp>
        <p:nvSpPr>
          <p:cNvPr id="161" name="calc(四则运算) 用于动态计算长度值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calc(四则运算) 用于动态计算长度值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注意：运算符前后都需要保留一个空格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感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感谢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椭圆形"/>
          <p:cNvSpPr/>
          <p:nvPr/>
        </p:nvSpPr>
        <p:spPr>
          <a:xfrm>
            <a:off x="3175000" y="3311673"/>
            <a:ext cx="2082780" cy="1991670"/>
          </a:xfrm>
          <a:prstGeom prst="ellipse">
            <a:avLst/>
          </a:prstGeom>
          <a:gradFill>
            <a:gsLst>
              <a:gs pos="0">
                <a:schemeClr val="accent1">
                  <a:lumOff val="13529"/>
                </a:schemeClr>
              </a:gs>
              <a:gs pos="100000">
                <a:schemeClr val="accent1">
                  <a:hueOff val="118245"/>
                  <a:lumOff val="-11372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椭圆形"/>
          <p:cNvSpPr/>
          <p:nvPr/>
        </p:nvSpPr>
        <p:spPr>
          <a:xfrm>
            <a:off x="7721600" y="3311673"/>
            <a:ext cx="2082780" cy="199167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hueOff val="872357"/>
                  <a:satOff val="-21707"/>
                  <a:lumOff val="-14317"/>
                </a:schemeClr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绝对单位"/>
          <p:cNvSpPr txBox="1"/>
          <p:nvPr/>
        </p:nvSpPr>
        <p:spPr>
          <a:xfrm>
            <a:off x="3549639" y="5367958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绝对单位</a:t>
            </a:r>
          </a:p>
        </p:txBody>
      </p:sp>
      <p:sp>
        <p:nvSpPr>
          <p:cNvPr id="125" name="相对单位"/>
          <p:cNvSpPr txBox="1"/>
          <p:nvPr/>
        </p:nvSpPr>
        <p:spPr>
          <a:xfrm>
            <a:off x="8223239" y="5367958"/>
            <a:ext cx="133350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相对单位</a:t>
            </a:r>
          </a:p>
        </p:txBody>
      </p:sp>
      <p:sp>
        <p:nvSpPr>
          <p:cNvPr id="126" name="px"/>
          <p:cNvSpPr txBox="1"/>
          <p:nvPr/>
        </p:nvSpPr>
        <p:spPr>
          <a:xfrm>
            <a:off x="3501694" y="3588307"/>
            <a:ext cx="4642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px</a:t>
            </a:r>
          </a:p>
        </p:txBody>
      </p:sp>
      <p:sp>
        <p:nvSpPr>
          <p:cNvPr id="127" name="测量的固定单位"/>
          <p:cNvSpPr txBox="1"/>
          <p:nvPr/>
        </p:nvSpPr>
        <p:spPr>
          <a:xfrm>
            <a:off x="2292350" y="7207250"/>
            <a:ext cx="318918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测量的固定单位</a:t>
            </a:r>
          </a:p>
        </p:txBody>
      </p:sp>
      <p:sp>
        <p:nvSpPr>
          <p:cNvPr id="128" name="相对于另一个物体的单位长度"/>
          <p:cNvSpPr txBox="1"/>
          <p:nvPr/>
        </p:nvSpPr>
        <p:spPr>
          <a:xfrm>
            <a:off x="6715834" y="7207250"/>
            <a:ext cx="409431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相对于另一个物体的单位长度</a:t>
            </a:r>
          </a:p>
        </p:txBody>
      </p:sp>
      <p:sp>
        <p:nvSpPr>
          <p:cNvPr id="129" name="in"/>
          <p:cNvSpPr txBox="1"/>
          <p:nvPr/>
        </p:nvSpPr>
        <p:spPr>
          <a:xfrm>
            <a:off x="4524857" y="3588307"/>
            <a:ext cx="3736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</a:t>
            </a:r>
          </a:p>
        </p:txBody>
      </p:sp>
      <p:sp>
        <p:nvSpPr>
          <p:cNvPr id="130" name="cm"/>
          <p:cNvSpPr txBox="1"/>
          <p:nvPr/>
        </p:nvSpPr>
        <p:spPr>
          <a:xfrm>
            <a:off x="3451098" y="4076978"/>
            <a:ext cx="5654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cm</a:t>
            </a:r>
          </a:p>
        </p:txBody>
      </p:sp>
      <p:sp>
        <p:nvSpPr>
          <p:cNvPr id="131" name="mm"/>
          <p:cNvSpPr txBox="1"/>
          <p:nvPr/>
        </p:nvSpPr>
        <p:spPr>
          <a:xfrm>
            <a:off x="4378401" y="4076978"/>
            <a:ext cx="6665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mm</a:t>
            </a:r>
          </a:p>
        </p:txBody>
      </p:sp>
      <p:sp>
        <p:nvSpPr>
          <p:cNvPr id="132" name="pt"/>
          <p:cNvSpPr txBox="1"/>
          <p:nvPr/>
        </p:nvSpPr>
        <p:spPr>
          <a:xfrm>
            <a:off x="4012478" y="4722468"/>
            <a:ext cx="4078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pt</a:t>
            </a:r>
          </a:p>
        </p:txBody>
      </p:sp>
      <p:sp>
        <p:nvSpPr>
          <p:cNvPr id="133" name="%"/>
          <p:cNvSpPr txBox="1"/>
          <p:nvPr/>
        </p:nvSpPr>
        <p:spPr>
          <a:xfrm>
            <a:off x="8083549" y="3588307"/>
            <a:ext cx="41910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%</a:t>
            </a:r>
          </a:p>
        </p:txBody>
      </p:sp>
      <p:sp>
        <p:nvSpPr>
          <p:cNvPr id="134" name="em"/>
          <p:cNvSpPr txBox="1"/>
          <p:nvPr/>
        </p:nvSpPr>
        <p:spPr>
          <a:xfrm>
            <a:off x="8835898" y="3588307"/>
            <a:ext cx="5654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em</a:t>
            </a:r>
          </a:p>
        </p:txBody>
      </p:sp>
      <p:sp>
        <p:nvSpPr>
          <p:cNvPr id="135" name="rem"/>
          <p:cNvSpPr txBox="1"/>
          <p:nvPr/>
        </p:nvSpPr>
        <p:spPr>
          <a:xfrm>
            <a:off x="7953857" y="4076978"/>
            <a:ext cx="6784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rem</a:t>
            </a:r>
          </a:p>
        </p:txBody>
      </p:sp>
      <p:sp>
        <p:nvSpPr>
          <p:cNvPr id="136" name="vw"/>
          <p:cNvSpPr txBox="1"/>
          <p:nvPr/>
        </p:nvSpPr>
        <p:spPr>
          <a:xfrm>
            <a:off x="8858148" y="4076978"/>
            <a:ext cx="5209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vw</a:t>
            </a:r>
          </a:p>
        </p:txBody>
      </p:sp>
      <p:sp>
        <p:nvSpPr>
          <p:cNvPr id="137" name="vh"/>
          <p:cNvSpPr txBox="1"/>
          <p:nvPr/>
        </p:nvSpPr>
        <p:spPr>
          <a:xfrm>
            <a:off x="8536218" y="4646270"/>
            <a:ext cx="4535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vh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%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%</a:t>
            </a:r>
          </a:p>
        </p:txBody>
      </p:sp>
      <p:sp>
        <p:nvSpPr>
          <p:cNvPr id="140" name="百分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496"/>
            </a:pPr>
            <a:r>
              <a:t>百分比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 width、height、font-size 的百分比是相对于父元素“相同属性”的值来计算的。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line-height 的百分比是相对于父元素的 font-size 值来计算的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 line-height 还支持无单位数字的属性取值，相对于当前元素的font-size</a:t>
            </a:r>
          </a:p>
          <a:p>
            <a:pPr marL="0" indent="0" defTabSz="356615">
              <a:lnSpc>
                <a:spcPts val="3100"/>
              </a:lnSpc>
              <a:spcBef>
                <a:spcPts val="0"/>
              </a:spcBef>
              <a:buSzTx/>
              <a:buNone/>
              <a:defRPr sz="1092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（3）vertical-align 的百分比是相对当前元素的 line-height 值来计算的。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 vertical-align 的百分比是相对当前元素的 line-height 值来计算的。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padding 百分比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水平 和 垂直 都是按照  宽度 计算的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</a:t>
            </a:r>
          </a:p>
        </p:txBody>
      </p:sp>
      <p:sp>
        <p:nvSpPr>
          <p:cNvPr id="143" name="em 也是一种相对单位，既然是相对单位，那么肯定有一个参照值。不过其参照值并不是固定不变的，而是不同的属性有不同的参照值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 em 也是一种相对单位，既然是相对单位，那么肯定有一个参照值。不过其参照值并不是固定不变的，而是不同的属性有不同的参照值。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font-size  参照父元素的font-size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其他属性（border, width, height, padding, margin, line-height）参照该元素的 font-size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如果该元素/或者父元素没有设置，则一直向父级元素查找，直到找到，如果都没有设置大小，则使用浏览器默认的字体大小。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</a:t>
            </a:r>
          </a:p>
        </p:txBody>
      </p:sp>
      <p:sp>
        <p:nvSpPr>
          <p:cNvPr id="146" name="rem 是相对于根元素 html 的 font-size  其参照物是固定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 rem 是相对于根元素 html 的 font-size  其参照物是固定的</a:t>
            </a:r>
          </a:p>
          <a:p>
            <a:pPr/>
            <a:r>
              <a:t>适应场景</a:t>
            </a:r>
          </a:p>
          <a:p>
            <a:pPr lvl="1"/>
            <a:r>
              <a:t> 移动端适应各种屏幕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v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vw</a:t>
            </a:r>
          </a:p>
        </p:txBody>
      </p:sp>
      <p:sp>
        <p:nvSpPr>
          <p:cNvPr id="149" name="基于视窗的宽度计算，1vw 等于视窗宽度的百分之一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基于视窗的宽度计算，1vw 等于视窗宽度的百分之一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v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vh</a:t>
            </a:r>
          </a:p>
        </p:txBody>
      </p:sp>
      <p:sp>
        <p:nvSpPr>
          <p:cNvPr id="152" name="基于视窗的高度计算，1vh 等于视窗高度的百分之一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基于视窗的高度计算，1vh 等于视窗高度的百分之一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m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vmin</a:t>
            </a:r>
          </a:p>
        </p:txBody>
      </p:sp>
      <p:sp>
        <p:nvSpPr>
          <p:cNvPr id="155" name="基于vw和vh中的最小值来计算，1vmin 等于最小值的百分之一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基于vw和vh中的最小值来计算，1vmin 等于最小值的百分之一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vma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vmax</a:t>
            </a:r>
          </a:p>
        </p:txBody>
      </p:sp>
      <p:sp>
        <p:nvSpPr>
          <p:cNvPr id="158" name="基于vw和vh中的最大值来计算，1vmax 等于最大值的百分之一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基于vw和vh中的最大值来计算，1vmax 等于最大值的百分之一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