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-1291579"/>
            <a:ext cx="29260800" cy="19507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2921000" y="330200"/>
            <a:ext cx="18542000" cy="9207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8016875" y="-63500"/>
            <a:ext cx="19831050" cy="13220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idx="13"/>
          </p:nvPr>
        </p:nvSpPr>
        <p:spPr>
          <a:xfrm>
            <a:off x="9972675" y="2125132"/>
            <a:ext cx="16402050" cy="10934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buClrTx/>
              <a:defRPr sz="3800"/>
            </a:lvl1pPr>
            <a:lvl2pPr marL="1117600" indent="-558800">
              <a:spcBef>
                <a:spcPts val="4500"/>
              </a:spcBef>
              <a:buClrTx/>
              <a:defRPr sz="3800"/>
            </a:lvl2pPr>
            <a:lvl3pPr marL="1676400" indent="-558800">
              <a:spcBef>
                <a:spcPts val="4500"/>
              </a:spcBef>
              <a:buClrTx/>
              <a:defRPr sz="3800"/>
            </a:lvl3pPr>
            <a:lvl4pPr marL="2235200" indent="-558800">
              <a:spcBef>
                <a:spcPts val="4500"/>
              </a:spcBef>
              <a:buClrTx/>
              <a:defRPr sz="3800"/>
            </a:lvl4pPr>
            <a:lvl5pPr marL="2794000" indent="-558800">
              <a:spcBef>
                <a:spcPts val="4500"/>
              </a:spcBef>
              <a:buClrTx/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15290800" y="6870700"/>
            <a:ext cx="8343900" cy="5562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15316200" y="952500"/>
            <a:ext cx="8305800" cy="5537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1739900" y="-258233"/>
            <a:ext cx="20065999" cy="1337733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hyperlink" Target="https://developer.mozilla.org/zh-CN/docs/Web/API/Screen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Bom(2)"/>
          <p:cNvSpPr txBox="1"/>
          <p:nvPr>
            <p:ph type="ctrTitle"/>
          </p:nvPr>
        </p:nvSpPr>
        <p:spPr>
          <a:xfrm>
            <a:off x="1778000" y="1448683"/>
            <a:ext cx="20828000" cy="4648201"/>
          </a:xfrm>
          <a:prstGeom prst="rect">
            <a:avLst/>
          </a:prstGeom>
        </p:spPr>
        <p:txBody>
          <a:bodyPr/>
          <a:lstStyle>
            <a:lvl1pPr>
              <a:defRPr sz="10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Bom(2)</a:t>
            </a:r>
          </a:p>
        </p:txBody>
      </p:sp>
      <p:sp>
        <p:nvSpPr>
          <p:cNvPr id="120" name="演讲人   孟庆和"/>
          <p:cNvSpPr txBox="1"/>
          <p:nvPr>
            <p:ph type="subTitle" sz="quarter" idx="1"/>
          </p:nvPr>
        </p:nvSpPr>
        <p:spPr>
          <a:xfrm>
            <a:off x="1778000" y="6572305"/>
            <a:ext cx="20828000" cy="1587501"/>
          </a:xfrm>
          <a:prstGeom prst="rect">
            <a:avLst/>
          </a:prstGeom>
        </p:spPr>
        <p:txBody>
          <a:bodyPr/>
          <a:lstStyle/>
          <a:p>
            <a:pPr/>
            <a:r>
              <a:t>演讲人   孟庆和</a:t>
            </a:r>
          </a:p>
        </p:txBody>
      </p:sp>
      <p:sp>
        <p:nvSpPr>
          <p:cNvPr id="12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22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2" name="history.replaceState(state,title,url)"/>
          <p:cNvSpPr txBox="1"/>
          <p:nvPr/>
        </p:nvSpPr>
        <p:spPr>
          <a:xfrm>
            <a:off x="2326573" y="2726904"/>
            <a:ext cx="14598594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history.replaceState(state,title,url)</a:t>
            </a:r>
          </a:p>
        </p:txBody>
      </p:sp>
      <p:sp>
        <p:nvSpPr>
          <p:cNvPr id="243" name="矩形"/>
          <p:cNvSpPr/>
          <p:nvPr/>
        </p:nvSpPr>
        <p:spPr>
          <a:xfrm>
            <a:off x="1452788" y="260155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4" name="圆形"/>
          <p:cNvSpPr/>
          <p:nvPr/>
        </p:nvSpPr>
        <p:spPr>
          <a:xfrm>
            <a:off x="2224907" y="4480915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5" name="修改浏览器当前记录"/>
          <p:cNvSpPr txBox="1"/>
          <p:nvPr/>
        </p:nvSpPr>
        <p:spPr>
          <a:xfrm>
            <a:off x="2809236" y="4216400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修改浏览器当前记录</a:t>
            </a:r>
          </a:p>
        </p:txBody>
      </p:sp>
      <p:sp>
        <p:nvSpPr>
          <p:cNvPr id="246" name="圆形"/>
          <p:cNvSpPr/>
          <p:nvPr/>
        </p:nvSpPr>
        <p:spPr>
          <a:xfrm>
            <a:off x="2224907" y="5424847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7" name="参数"/>
          <p:cNvSpPr txBox="1"/>
          <p:nvPr/>
        </p:nvSpPr>
        <p:spPr>
          <a:xfrm>
            <a:off x="2809236" y="5160331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参数</a:t>
            </a:r>
          </a:p>
        </p:txBody>
      </p:sp>
      <p:sp>
        <p:nvSpPr>
          <p:cNvPr id="248" name="- state: 一个与网址相关的 状态对象，不需要可以传 null"/>
          <p:cNvSpPr txBox="1"/>
          <p:nvPr/>
        </p:nvSpPr>
        <p:spPr>
          <a:xfrm>
            <a:off x="2809236" y="6104263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state: 一个与网址相关的 状态对象，不需要可以传 null</a:t>
            </a:r>
          </a:p>
        </p:txBody>
      </p:sp>
      <p:sp>
        <p:nvSpPr>
          <p:cNvPr id="249" name="- title: 新页面标题，在浏览器里不起作用，一般都填null"/>
          <p:cNvSpPr txBox="1"/>
          <p:nvPr/>
        </p:nvSpPr>
        <p:spPr>
          <a:xfrm>
            <a:off x="2809236" y="7048196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title: 新页面标题，在浏览器里不起作用，一般都填null</a:t>
            </a:r>
          </a:p>
        </p:txBody>
      </p:sp>
      <p:sp>
        <p:nvSpPr>
          <p:cNvPr id="250" name="- url:新的url地址，必须与当前页面处于同一域。浏览器的地址栏将显示这个网址，但页面不会刷新"/>
          <p:cNvSpPr txBox="1"/>
          <p:nvPr/>
        </p:nvSpPr>
        <p:spPr>
          <a:xfrm>
            <a:off x="2809236" y="8036865"/>
            <a:ext cx="19310519" cy="1538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url:新的url地址，必须与当前页面处于同一域。浏览器的地址栏将显示这个网址，但页面不会刷新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4" name="screen对象"/>
          <p:cNvSpPr txBox="1"/>
          <p:nvPr/>
        </p:nvSpPr>
        <p:spPr>
          <a:xfrm>
            <a:off x="2056730" y="2652352"/>
            <a:ext cx="1459859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screen对象</a:t>
            </a:r>
          </a:p>
        </p:txBody>
      </p:sp>
      <p:sp>
        <p:nvSpPr>
          <p:cNvPr id="255" name="矩形"/>
          <p:cNvSpPr/>
          <p:nvPr/>
        </p:nvSpPr>
        <p:spPr>
          <a:xfrm>
            <a:off x="1452788" y="260155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6" name="圆形"/>
          <p:cNvSpPr/>
          <p:nvPr/>
        </p:nvSpPr>
        <p:spPr>
          <a:xfrm>
            <a:off x="2224907" y="4480915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7" name="参考 https://developer.mozilla.org/zh-CN/docs/Web/API/Screen"/>
          <p:cNvSpPr txBox="1"/>
          <p:nvPr/>
        </p:nvSpPr>
        <p:spPr>
          <a:xfrm>
            <a:off x="2809236" y="4216400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参考 </a:t>
            </a:r>
            <a:r>
              <a:rPr u="sng">
                <a:hlinkClick r:id="rId4" invalidUrl="" action="" tgtFrame="" tooltip="" history="1" highlightClick="0" endSnd="0"/>
              </a:rPr>
              <a:t>https://developer.mozilla.org/zh-CN/docs/Web/API/Screen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hanks！"/>
          <p:cNvSpPr txBox="1"/>
          <p:nvPr>
            <p:ph type="ctrTitle"/>
          </p:nvPr>
        </p:nvSpPr>
        <p:spPr>
          <a:xfrm>
            <a:off x="1778000" y="3147634"/>
            <a:ext cx="20828000" cy="4648201"/>
          </a:xfrm>
          <a:prstGeom prst="rect">
            <a:avLst/>
          </a:prstGeom>
        </p:spPr>
        <p:txBody>
          <a:bodyPr/>
          <a:lstStyle>
            <a:lvl1pPr>
              <a:defRPr sz="143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Thanks！</a:t>
            </a:r>
          </a:p>
        </p:txBody>
      </p:sp>
      <p:sp>
        <p:nvSpPr>
          <p:cNvPr id="260" name="追梦课堂临汾首家专业的web前端培训机构    www.zmclass.com"/>
          <p:cNvSpPr txBox="1"/>
          <p:nvPr/>
        </p:nvSpPr>
        <p:spPr>
          <a:xfrm>
            <a:off x="6367784" y="8165992"/>
            <a:ext cx="1429097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追梦课堂临汾首家专业的web前端培训机构</a:t>
            </a:r>
            <a:r>
              <a:rPr spc="2250"/>
              <a:t> </a:t>
            </a:r>
            <a:r>
              <a:t>  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6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25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6" name="navigator对象"/>
          <p:cNvSpPr txBox="1"/>
          <p:nvPr/>
        </p:nvSpPr>
        <p:spPr>
          <a:xfrm>
            <a:off x="2326573" y="2652352"/>
            <a:ext cx="1459859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navigator对象</a:t>
            </a:r>
          </a:p>
        </p:txBody>
      </p:sp>
      <p:sp>
        <p:nvSpPr>
          <p:cNvPr id="127" name="矩形"/>
          <p:cNvSpPr/>
          <p:nvPr/>
        </p:nvSpPr>
        <p:spPr>
          <a:xfrm>
            <a:off x="1452788" y="260155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" name="圆形"/>
          <p:cNvSpPr/>
          <p:nvPr/>
        </p:nvSpPr>
        <p:spPr>
          <a:xfrm>
            <a:off x="2224907" y="4480915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9" name="识别浏览器客户端的信息"/>
          <p:cNvSpPr txBox="1"/>
          <p:nvPr/>
        </p:nvSpPr>
        <p:spPr>
          <a:xfrm>
            <a:off x="2809236" y="4216400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识别浏览器客户端的信息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32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navigator属性"/>
          <p:cNvSpPr txBox="1"/>
          <p:nvPr/>
        </p:nvSpPr>
        <p:spPr>
          <a:xfrm>
            <a:off x="2326573" y="2652352"/>
            <a:ext cx="1459859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navigator属性</a:t>
            </a:r>
          </a:p>
        </p:txBody>
      </p:sp>
      <p:sp>
        <p:nvSpPr>
          <p:cNvPr id="134" name="矩形"/>
          <p:cNvSpPr/>
          <p:nvPr/>
        </p:nvSpPr>
        <p:spPr>
          <a:xfrm>
            <a:off x="1452788" y="260155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5" name="圆形"/>
          <p:cNvSpPr/>
          <p:nvPr/>
        </p:nvSpPr>
        <p:spPr>
          <a:xfrm>
            <a:off x="2224907" y="4480915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6" name="appCodeName: 浏览器代码名，一般都返回Mozilla"/>
          <p:cNvSpPr txBox="1"/>
          <p:nvPr/>
        </p:nvSpPr>
        <p:spPr>
          <a:xfrm>
            <a:off x="2809236" y="4216400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appCodeName: 浏览器代码名，一般都返回Mozilla</a:t>
            </a:r>
          </a:p>
        </p:txBody>
      </p:sp>
      <p:sp>
        <p:nvSpPr>
          <p:cNvPr id="137" name="圆形"/>
          <p:cNvSpPr/>
          <p:nvPr/>
        </p:nvSpPr>
        <p:spPr>
          <a:xfrm>
            <a:off x="2224907" y="5424847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8" name="appName: 浏览器的名称"/>
          <p:cNvSpPr txBox="1"/>
          <p:nvPr/>
        </p:nvSpPr>
        <p:spPr>
          <a:xfrm>
            <a:off x="2809236" y="5160331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appName: 浏览器的名称</a:t>
            </a:r>
          </a:p>
        </p:txBody>
      </p:sp>
      <p:sp>
        <p:nvSpPr>
          <p:cNvPr id="139" name="圆形"/>
          <p:cNvSpPr/>
          <p:nvPr/>
        </p:nvSpPr>
        <p:spPr>
          <a:xfrm>
            <a:off x="2224907" y="6368779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0" name="appVersion: 浏览器的版本信息"/>
          <p:cNvSpPr txBox="1"/>
          <p:nvPr/>
        </p:nvSpPr>
        <p:spPr>
          <a:xfrm>
            <a:off x="2809236" y="6104263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appVersion: 浏览器的版本信息</a:t>
            </a:r>
          </a:p>
        </p:txBody>
      </p:sp>
      <p:sp>
        <p:nvSpPr>
          <p:cNvPr id="141" name="platform: 浏览器所在的平台，即操作系统"/>
          <p:cNvSpPr txBox="1"/>
          <p:nvPr/>
        </p:nvSpPr>
        <p:spPr>
          <a:xfrm>
            <a:off x="2809236" y="7048196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chemeClr val="accent4">
                    <a:hueOff val="-1109302"/>
                    <a:lumOff val="-6470"/>
                  </a:schemeClr>
                </a:solidFill>
              </a:defRPr>
            </a:lvl1pPr>
          </a:lstStyle>
          <a:p>
            <a:pPr/>
            <a:r>
              <a:t>platform: 浏览器所在的平台，即操作系统</a:t>
            </a:r>
          </a:p>
        </p:txBody>
      </p:sp>
      <p:sp>
        <p:nvSpPr>
          <p:cNvPr id="142" name="圆形"/>
          <p:cNvSpPr/>
          <p:nvPr/>
        </p:nvSpPr>
        <p:spPr>
          <a:xfrm>
            <a:off x="2224907" y="7312711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3" name="圆形"/>
          <p:cNvSpPr/>
          <p:nvPr/>
        </p:nvSpPr>
        <p:spPr>
          <a:xfrm>
            <a:off x="2224907" y="8256643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4" name="produt: 产品名称，即操作系统"/>
          <p:cNvSpPr txBox="1"/>
          <p:nvPr/>
        </p:nvSpPr>
        <p:spPr>
          <a:xfrm>
            <a:off x="2809236" y="7992127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produt: 产品名称，即操作系统</a:t>
            </a:r>
          </a:p>
        </p:txBody>
      </p:sp>
      <p:sp>
        <p:nvSpPr>
          <p:cNvPr id="145" name="圆形"/>
          <p:cNvSpPr/>
          <p:nvPr/>
        </p:nvSpPr>
        <p:spPr>
          <a:xfrm>
            <a:off x="2224907" y="9200575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6" name="userAgent: 用户代理字符串"/>
          <p:cNvSpPr txBox="1"/>
          <p:nvPr/>
        </p:nvSpPr>
        <p:spPr>
          <a:xfrm>
            <a:off x="2809236" y="8936059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chemeClr val="accent4">
                    <a:hueOff val="-1109302"/>
                    <a:lumOff val="-6470"/>
                  </a:schemeClr>
                </a:solidFill>
              </a:defRPr>
            </a:lvl1pPr>
          </a:lstStyle>
          <a:p>
            <a:pPr/>
            <a:r>
              <a:t>userAgent: 用户代理字符串</a:t>
            </a:r>
          </a:p>
        </p:txBody>
      </p:sp>
      <p:sp>
        <p:nvSpPr>
          <p:cNvPr id="147" name="圆形"/>
          <p:cNvSpPr/>
          <p:nvPr/>
        </p:nvSpPr>
        <p:spPr>
          <a:xfrm>
            <a:off x="2224907" y="10144507"/>
            <a:ext cx="283769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8" name="language: 浏览器优先使用的语言"/>
          <p:cNvSpPr txBox="1"/>
          <p:nvPr/>
        </p:nvSpPr>
        <p:spPr>
          <a:xfrm>
            <a:off x="2809236" y="9879991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language: 浏览器优先使用的语言</a:t>
            </a:r>
          </a:p>
        </p:txBody>
      </p:sp>
      <p:sp>
        <p:nvSpPr>
          <p:cNvPr id="149" name="cookieEnabled: cookie是否可用"/>
          <p:cNvSpPr txBox="1"/>
          <p:nvPr/>
        </p:nvSpPr>
        <p:spPr>
          <a:xfrm>
            <a:off x="2809236" y="10759662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cookieEnabled: cookie是否可用</a:t>
            </a:r>
          </a:p>
        </p:txBody>
      </p:sp>
      <p:sp>
        <p:nvSpPr>
          <p:cNvPr id="150" name="圆形"/>
          <p:cNvSpPr/>
          <p:nvPr/>
        </p:nvSpPr>
        <p:spPr>
          <a:xfrm>
            <a:off x="2224907" y="11024178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1" name="圆形"/>
          <p:cNvSpPr/>
          <p:nvPr/>
        </p:nvSpPr>
        <p:spPr>
          <a:xfrm>
            <a:off x="2224907" y="11903849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2" name="……."/>
          <p:cNvSpPr txBox="1"/>
          <p:nvPr/>
        </p:nvSpPr>
        <p:spPr>
          <a:xfrm>
            <a:off x="2809236" y="11689846"/>
            <a:ext cx="1931051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…….</a:t>
            </a:r>
          </a:p>
        </p:txBody>
      </p:sp>
      <p:sp>
        <p:nvSpPr>
          <p:cNvPr id="153" name="矩形"/>
          <p:cNvSpPr/>
          <p:nvPr/>
        </p:nvSpPr>
        <p:spPr>
          <a:xfrm>
            <a:off x="18471898" y="2815268"/>
            <a:ext cx="1163923" cy="326069"/>
          </a:xfrm>
          <a:prstGeom prst="rect">
            <a:avLst/>
          </a:prstGeom>
          <a:solidFill>
            <a:schemeClr val="accent4">
              <a:hueOff val="-1109302"/>
              <a:lumOff val="-64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4" name="常用"/>
          <p:cNvSpPr txBox="1"/>
          <p:nvPr/>
        </p:nvSpPr>
        <p:spPr>
          <a:xfrm>
            <a:off x="19940393" y="2660802"/>
            <a:ext cx="876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常用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57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8" name="location 对象"/>
          <p:cNvSpPr txBox="1"/>
          <p:nvPr/>
        </p:nvSpPr>
        <p:spPr>
          <a:xfrm>
            <a:off x="2326573" y="2652352"/>
            <a:ext cx="1459859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location 对象</a:t>
            </a:r>
          </a:p>
        </p:txBody>
      </p:sp>
      <p:sp>
        <p:nvSpPr>
          <p:cNvPr id="159" name="矩形"/>
          <p:cNvSpPr/>
          <p:nvPr/>
        </p:nvSpPr>
        <p:spPr>
          <a:xfrm>
            <a:off x="1452788" y="260155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0" name="圆形"/>
          <p:cNvSpPr/>
          <p:nvPr/>
        </p:nvSpPr>
        <p:spPr>
          <a:xfrm>
            <a:off x="2224907" y="4480915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1" name="提供了当前窗口加载的文档url有关的信息"/>
          <p:cNvSpPr txBox="1"/>
          <p:nvPr/>
        </p:nvSpPr>
        <p:spPr>
          <a:xfrm>
            <a:off x="2809236" y="4216400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提供了当前窗口加载的文档url有关的信息</a:t>
            </a:r>
          </a:p>
        </p:txBody>
      </p:sp>
      <p:pic>
        <p:nvPicPr>
          <p:cNvPr id="162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00056" y="5424847"/>
            <a:ext cx="14116638" cy="13172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750802" y="10202416"/>
            <a:ext cx="17271004" cy="14555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66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7" name="location属性（可读写）"/>
          <p:cNvSpPr txBox="1"/>
          <p:nvPr/>
        </p:nvSpPr>
        <p:spPr>
          <a:xfrm>
            <a:off x="2326573" y="2652352"/>
            <a:ext cx="1459859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location属性（可读写）</a:t>
            </a:r>
          </a:p>
        </p:txBody>
      </p:sp>
      <p:sp>
        <p:nvSpPr>
          <p:cNvPr id="168" name="矩形"/>
          <p:cNvSpPr/>
          <p:nvPr/>
        </p:nvSpPr>
        <p:spPr>
          <a:xfrm>
            <a:off x="1452788" y="260155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9" name="圆形"/>
          <p:cNvSpPr/>
          <p:nvPr/>
        </p:nvSpPr>
        <p:spPr>
          <a:xfrm>
            <a:off x="2224907" y="4480915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0" name="href : 超链接地址，页面完整的url地址内容"/>
          <p:cNvSpPr txBox="1"/>
          <p:nvPr/>
        </p:nvSpPr>
        <p:spPr>
          <a:xfrm>
            <a:off x="2809236" y="4216400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chemeClr val="accent4">
                    <a:hueOff val="-1109302"/>
                    <a:lumOff val="-6470"/>
                  </a:schemeClr>
                </a:solidFill>
              </a:defRPr>
            </a:lvl1pPr>
          </a:lstStyle>
          <a:p>
            <a:pPr/>
            <a:r>
              <a:t>href : 超链接地址，页面完整的url地址内容</a:t>
            </a:r>
          </a:p>
        </p:txBody>
      </p:sp>
      <p:sp>
        <p:nvSpPr>
          <p:cNvPr id="171" name="圆形"/>
          <p:cNvSpPr/>
          <p:nvPr/>
        </p:nvSpPr>
        <p:spPr>
          <a:xfrm>
            <a:off x="2224907" y="5424847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2" name="protocol: 页面所使用的协议"/>
          <p:cNvSpPr txBox="1"/>
          <p:nvPr/>
        </p:nvSpPr>
        <p:spPr>
          <a:xfrm>
            <a:off x="2809236" y="5160331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chemeClr val="accent4">
                    <a:hueOff val="-1109302"/>
                    <a:lumOff val="-6470"/>
                  </a:schemeClr>
                </a:solidFill>
              </a:defRPr>
            </a:lvl1pPr>
          </a:lstStyle>
          <a:p>
            <a:pPr/>
            <a:r>
              <a:t>protocol: 页面所使用的协议</a:t>
            </a:r>
          </a:p>
        </p:txBody>
      </p:sp>
      <p:sp>
        <p:nvSpPr>
          <p:cNvPr id="173" name="圆形"/>
          <p:cNvSpPr/>
          <p:nvPr/>
        </p:nvSpPr>
        <p:spPr>
          <a:xfrm>
            <a:off x="2224907" y="6368779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4" name="hostname: 主机名"/>
          <p:cNvSpPr txBox="1"/>
          <p:nvPr/>
        </p:nvSpPr>
        <p:spPr>
          <a:xfrm>
            <a:off x="2809236" y="6104263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chemeClr val="accent4">
                    <a:hueOff val="-1109302"/>
                    <a:lumOff val="-6470"/>
                  </a:schemeClr>
                </a:solidFill>
              </a:defRPr>
            </a:lvl1pPr>
          </a:lstStyle>
          <a:p>
            <a:pPr/>
            <a:r>
              <a:t>hostname: 主机名</a:t>
            </a:r>
          </a:p>
        </p:txBody>
      </p:sp>
      <p:sp>
        <p:nvSpPr>
          <p:cNvPr id="175" name="port: 端口号"/>
          <p:cNvSpPr txBox="1"/>
          <p:nvPr/>
        </p:nvSpPr>
        <p:spPr>
          <a:xfrm>
            <a:off x="2809236" y="7048196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chemeClr val="accent4">
                    <a:hueOff val="-1109302"/>
                    <a:lumOff val="-6470"/>
                  </a:schemeClr>
                </a:solidFill>
              </a:defRPr>
            </a:lvl1pPr>
          </a:lstStyle>
          <a:p>
            <a:pPr/>
            <a:r>
              <a:t>port: 端口号</a:t>
            </a:r>
          </a:p>
        </p:txBody>
      </p:sp>
      <p:sp>
        <p:nvSpPr>
          <p:cNvPr id="176" name="圆形"/>
          <p:cNvSpPr/>
          <p:nvPr/>
        </p:nvSpPr>
        <p:spPr>
          <a:xfrm>
            <a:off x="2224907" y="7312711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7" name="圆形"/>
          <p:cNvSpPr/>
          <p:nvPr/>
        </p:nvSpPr>
        <p:spPr>
          <a:xfrm>
            <a:off x="2224907" y="8256643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8" name="host:主机地址、包括主机名和端口号"/>
          <p:cNvSpPr txBox="1"/>
          <p:nvPr/>
        </p:nvSpPr>
        <p:spPr>
          <a:xfrm>
            <a:off x="2809236" y="7992127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chemeClr val="accent4">
                    <a:hueOff val="-1109302"/>
                    <a:lumOff val="-6470"/>
                  </a:schemeClr>
                </a:solidFill>
              </a:defRPr>
            </a:lvl1pPr>
          </a:lstStyle>
          <a:p>
            <a:pPr/>
            <a:r>
              <a:t>host:主机地址、包括主机名和端口号</a:t>
            </a:r>
          </a:p>
        </p:txBody>
      </p:sp>
      <p:sp>
        <p:nvSpPr>
          <p:cNvPr id="179" name="圆形"/>
          <p:cNvSpPr/>
          <p:nvPr/>
        </p:nvSpPr>
        <p:spPr>
          <a:xfrm>
            <a:off x="2224907" y="9200575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0" name="pathname: 页面路径地址"/>
          <p:cNvSpPr txBox="1"/>
          <p:nvPr/>
        </p:nvSpPr>
        <p:spPr>
          <a:xfrm>
            <a:off x="2809236" y="8936059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chemeClr val="accent4">
                    <a:hueOff val="-1109302"/>
                    <a:lumOff val="-6470"/>
                  </a:schemeClr>
                </a:solidFill>
              </a:defRPr>
            </a:lvl1pPr>
          </a:lstStyle>
          <a:p>
            <a:pPr/>
            <a:r>
              <a:t>pathname: 页面路径地址</a:t>
            </a:r>
          </a:p>
        </p:txBody>
      </p:sp>
      <p:sp>
        <p:nvSpPr>
          <p:cNvPr id="181" name="圆形"/>
          <p:cNvSpPr/>
          <p:nvPr/>
        </p:nvSpPr>
        <p:spPr>
          <a:xfrm>
            <a:off x="2224907" y="10144507"/>
            <a:ext cx="283769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2" name="search: 查询内容"/>
          <p:cNvSpPr txBox="1"/>
          <p:nvPr/>
        </p:nvSpPr>
        <p:spPr>
          <a:xfrm>
            <a:off x="2809236" y="9879991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chemeClr val="accent4">
                    <a:hueOff val="-1109302"/>
                    <a:lumOff val="-6470"/>
                  </a:schemeClr>
                </a:solidFill>
              </a:defRPr>
            </a:lvl1pPr>
          </a:lstStyle>
          <a:p>
            <a:pPr/>
            <a:r>
              <a:t>search: 查询内容</a:t>
            </a:r>
          </a:p>
        </p:txBody>
      </p:sp>
      <p:sp>
        <p:nvSpPr>
          <p:cNvPr id="183" name="hash: 锚点"/>
          <p:cNvSpPr txBox="1"/>
          <p:nvPr/>
        </p:nvSpPr>
        <p:spPr>
          <a:xfrm>
            <a:off x="2809236" y="10759662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chemeClr val="accent4">
                    <a:hueOff val="-1109302"/>
                    <a:lumOff val="-6470"/>
                  </a:schemeClr>
                </a:solidFill>
              </a:defRPr>
            </a:lvl1pPr>
          </a:lstStyle>
          <a:p>
            <a:pPr/>
            <a:r>
              <a:t>hash: 锚点</a:t>
            </a:r>
          </a:p>
        </p:txBody>
      </p:sp>
      <p:sp>
        <p:nvSpPr>
          <p:cNvPr id="184" name="圆形"/>
          <p:cNvSpPr/>
          <p:nvPr/>
        </p:nvSpPr>
        <p:spPr>
          <a:xfrm>
            <a:off x="2224907" y="11024178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5" name="矩形"/>
          <p:cNvSpPr/>
          <p:nvPr/>
        </p:nvSpPr>
        <p:spPr>
          <a:xfrm>
            <a:off x="18471898" y="2815268"/>
            <a:ext cx="1163923" cy="326069"/>
          </a:xfrm>
          <a:prstGeom prst="rect">
            <a:avLst/>
          </a:prstGeom>
          <a:solidFill>
            <a:schemeClr val="accent4">
              <a:hueOff val="-1109302"/>
              <a:lumOff val="-64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6" name="常用"/>
          <p:cNvSpPr txBox="1"/>
          <p:nvPr/>
        </p:nvSpPr>
        <p:spPr>
          <a:xfrm>
            <a:off x="19940393" y="2660802"/>
            <a:ext cx="876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常用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89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0" name="location方法"/>
          <p:cNvSpPr txBox="1"/>
          <p:nvPr/>
        </p:nvSpPr>
        <p:spPr>
          <a:xfrm>
            <a:off x="2326573" y="2652352"/>
            <a:ext cx="1459859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location方法</a:t>
            </a:r>
          </a:p>
        </p:txBody>
      </p:sp>
      <p:sp>
        <p:nvSpPr>
          <p:cNvPr id="191" name="矩形"/>
          <p:cNvSpPr/>
          <p:nvPr/>
        </p:nvSpPr>
        <p:spPr>
          <a:xfrm>
            <a:off x="1452788" y="260155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2" name="圆形"/>
          <p:cNvSpPr/>
          <p:nvPr/>
        </p:nvSpPr>
        <p:spPr>
          <a:xfrm>
            <a:off x="2224907" y="4480915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3" name="assign(url) 指定新地址（转到新地址）"/>
          <p:cNvSpPr txBox="1"/>
          <p:nvPr/>
        </p:nvSpPr>
        <p:spPr>
          <a:xfrm>
            <a:off x="2809236" y="4216400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assign(url) 指定新地址（转到新地址）</a:t>
            </a:r>
          </a:p>
        </p:txBody>
      </p:sp>
      <p:sp>
        <p:nvSpPr>
          <p:cNvPr id="194" name="圆形"/>
          <p:cNvSpPr/>
          <p:nvPr/>
        </p:nvSpPr>
        <p:spPr>
          <a:xfrm>
            <a:off x="2224907" y="5424847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5" name="replace(url): 使用新地址内容替换当前窗口内容"/>
          <p:cNvSpPr txBox="1"/>
          <p:nvPr/>
        </p:nvSpPr>
        <p:spPr>
          <a:xfrm>
            <a:off x="2809236" y="5160331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replace(url): 使用新地址内容替换当前窗口内容</a:t>
            </a:r>
          </a:p>
        </p:txBody>
      </p:sp>
      <p:sp>
        <p:nvSpPr>
          <p:cNvPr id="196" name="圆形"/>
          <p:cNvSpPr/>
          <p:nvPr/>
        </p:nvSpPr>
        <p:spPr>
          <a:xfrm>
            <a:off x="2224907" y="6368779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7" name="reload(Boolean): 重新加载页面（刷新）"/>
          <p:cNvSpPr txBox="1"/>
          <p:nvPr/>
        </p:nvSpPr>
        <p:spPr>
          <a:xfrm>
            <a:off x="2809236" y="6104263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reload(Boolean): 重新加载页面（刷新）</a:t>
            </a:r>
          </a:p>
        </p:txBody>
      </p:sp>
      <p:sp>
        <p:nvSpPr>
          <p:cNvPr id="198" name="矩形"/>
          <p:cNvSpPr/>
          <p:nvPr/>
        </p:nvSpPr>
        <p:spPr>
          <a:xfrm>
            <a:off x="18471898" y="2815268"/>
            <a:ext cx="1163923" cy="326069"/>
          </a:xfrm>
          <a:prstGeom prst="rect">
            <a:avLst/>
          </a:prstGeom>
          <a:solidFill>
            <a:schemeClr val="accent4">
              <a:hueOff val="-1109302"/>
              <a:lumOff val="-64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9" name="常用"/>
          <p:cNvSpPr txBox="1"/>
          <p:nvPr/>
        </p:nvSpPr>
        <p:spPr>
          <a:xfrm>
            <a:off x="19940393" y="2660802"/>
            <a:ext cx="876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常用</a:t>
            </a:r>
          </a:p>
        </p:txBody>
      </p:sp>
      <p:sp>
        <p:nvSpPr>
          <p:cNvPr id="200" name="-  true 从服务器重新获取资源"/>
          <p:cNvSpPr txBox="1"/>
          <p:nvPr/>
        </p:nvSpPr>
        <p:spPr>
          <a:xfrm>
            <a:off x="2809236" y="7048196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 true 从服务器重新获取资源</a:t>
            </a:r>
          </a:p>
        </p:txBody>
      </p:sp>
      <p:sp>
        <p:nvSpPr>
          <p:cNvPr id="201" name="-  false 从浏览器中读取缓存"/>
          <p:cNvSpPr txBox="1"/>
          <p:nvPr/>
        </p:nvSpPr>
        <p:spPr>
          <a:xfrm>
            <a:off x="2809236" y="8044476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 false 从浏览器中读取缓存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04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5" name="history 对象"/>
          <p:cNvSpPr txBox="1"/>
          <p:nvPr/>
        </p:nvSpPr>
        <p:spPr>
          <a:xfrm>
            <a:off x="2326573" y="2652352"/>
            <a:ext cx="1459859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history 对象</a:t>
            </a:r>
          </a:p>
        </p:txBody>
      </p:sp>
      <p:sp>
        <p:nvSpPr>
          <p:cNvPr id="206" name="矩形"/>
          <p:cNvSpPr/>
          <p:nvPr/>
        </p:nvSpPr>
        <p:spPr>
          <a:xfrm>
            <a:off x="1452788" y="260155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7" name="圆形"/>
          <p:cNvSpPr/>
          <p:nvPr/>
        </p:nvSpPr>
        <p:spPr>
          <a:xfrm>
            <a:off x="2224907" y="4480915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8" name="浏览器当前窗口的浏览历史 （保存了用户的上网记录）"/>
          <p:cNvSpPr txBox="1"/>
          <p:nvPr/>
        </p:nvSpPr>
        <p:spPr>
          <a:xfrm>
            <a:off x="2809236" y="4216400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浏览器当前窗口的浏览历史 （保存了用户的上网记录）</a:t>
            </a:r>
          </a:p>
        </p:txBody>
      </p:sp>
      <p:sp>
        <p:nvSpPr>
          <p:cNvPr id="209" name="矩形"/>
          <p:cNvSpPr/>
          <p:nvPr/>
        </p:nvSpPr>
        <p:spPr>
          <a:xfrm>
            <a:off x="18471898" y="2815268"/>
            <a:ext cx="1163923" cy="326069"/>
          </a:xfrm>
          <a:prstGeom prst="rect">
            <a:avLst/>
          </a:prstGeom>
          <a:solidFill>
            <a:schemeClr val="accent4">
              <a:hueOff val="-1109302"/>
              <a:lumOff val="-64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0" name="常用"/>
          <p:cNvSpPr txBox="1"/>
          <p:nvPr/>
        </p:nvSpPr>
        <p:spPr>
          <a:xfrm>
            <a:off x="19940393" y="2660802"/>
            <a:ext cx="876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常用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13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4" name="history 属性和方法"/>
          <p:cNvSpPr txBox="1"/>
          <p:nvPr/>
        </p:nvSpPr>
        <p:spPr>
          <a:xfrm>
            <a:off x="2326573" y="2652352"/>
            <a:ext cx="1459859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history 属性和方法</a:t>
            </a:r>
          </a:p>
        </p:txBody>
      </p:sp>
      <p:sp>
        <p:nvSpPr>
          <p:cNvPr id="215" name="矩形"/>
          <p:cNvSpPr/>
          <p:nvPr/>
        </p:nvSpPr>
        <p:spPr>
          <a:xfrm>
            <a:off x="1452788" y="260155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6" name="圆形"/>
          <p:cNvSpPr/>
          <p:nvPr/>
        </p:nvSpPr>
        <p:spPr>
          <a:xfrm>
            <a:off x="2224907" y="4480915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7" name="length: 用户历史会话页面的数量"/>
          <p:cNvSpPr txBox="1"/>
          <p:nvPr/>
        </p:nvSpPr>
        <p:spPr>
          <a:xfrm>
            <a:off x="2809236" y="4216400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length: 用户历史会话页面的数量</a:t>
            </a:r>
          </a:p>
        </p:txBody>
      </p:sp>
      <p:sp>
        <p:nvSpPr>
          <p:cNvPr id="218" name="圆形"/>
          <p:cNvSpPr/>
          <p:nvPr/>
        </p:nvSpPr>
        <p:spPr>
          <a:xfrm>
            <a:off x="2224907" y="5424847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9" name="state:history 堆栈顶部状态"/>
          <p:cNvSpPr txBox="1"/>
          <p:nvPr/>
        </p:nvSpPr>
        <p:spPr>
          <a:xfrm>
            <a:off x="2809236" y="5160331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state:history 堆栈顶部状态</a:t>
            </a:r>
          </a:p>
        </p:txBody>
      </p:sp>
      <p:sp>
        <p:nvSpPr>
          <p:cNvPr id="220" name="圆形"/>
          <p:cNvSpPr/>
          <p:nvPr/>
        </p:nvSpPr>
        <p:spPr>
          <a:xfrm>
            <a:off x="2224907" y="6368779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1" name="history.back() 返回历史记录的上一个页面"/>
          <p:cNvSpPr txBox="1"/>
          <p:nvPr/>
        </p:nvSpPr>
        <p:spPr>
          <a:xfrm>
            <a:off x="2809236" y="6104263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history.back() 返回历史记录的上一个页面</a:t>
            </a:r>
          </a:p>
        </p:txBody>
      </p:sp>
      <p:sp>
        <p:nvSpPr>
          <p:cNvPr id="222" name="圆形"/>
          <p:cNvSpPr/>
          <p:nvPr/>
        </p:nvSpPr>
        <p:spPr>
          <a:xfrm>
            <a:off x="2224907" y="7312711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3" name="history.forward() 返回历史记录的下一个页面"/>
          <p:cNvSpPr txBox="1"/>
          <p:nvPr/>
        </p:nvSpPr>
        <p:spPr>
          <a:xfrm>
            <a:off x="2809236" y="7048196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history.forward() 返回历史记录的下一个页面</a:t>
            </a:r>
          </a:p>
        </p:txBody>
      </p:sp>
      <p:sp>
        <p:nvSpPr>
          <p:cNvPr id="224" name="圆形"/>
          <p:cNvSpPr/>
          <p:nvPr/>
        </p:nvSpPr>
        <p:spPr>
          <a:xfrm>
            <a:off x="2224907" y="8256643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5" name="history.go(index) 载入历史中指定的页面"/>
          <p:cNvSpPr txBox="1"/>
          <p:nvPr/>
        </p:nvSpPr>
        <p:spPr>
          <a:xfrm>
            <a:off x="2809236" y="7992127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history.go(index) 载入历史中指定的页面</a:t>
            </a:r>
          </a:p>
        </p:txBody>
      </p:sp>
      <p:sp>
        <p:nvSpPr>
          <p:cNvPr id="226" name="- index：整型 或者字符串. 1 下一页 -1 下一页"/>
          <p:cNvSpPr txBox="1"/>
          <p:nvPr/>
        </p:nvSpPr>
        <p:spPr>
          <a:xfrm>
            <a:off x="2809236" y="8871798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index：整型 或者字符串. 1 下一页 -1 下一页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29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0" name="history.pushState(state,title,url)"/>
          <p:cNvSpPr txBox="1"/>
          <p:nvPr/>
        </p:nvSpPr>
        <p:spPr>
          <a:xfrm>
            <a:off x="2326573" y="2726904"/>
            <a:ext cx="14598594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history.pushState(state,title,url)</a:t>
            </a:r>
          </a:p>
        </p:txBody>
      </p:sp>
      <p:sp>
        <p:nvSpPr>
          <p:cNvPr id="231" name="矩形"/>
          <p:cNvSpPr/>
          <p:nvPr/>
        </p:nvSpPr>
        <p:spPr>
          <a:xfrm>
            <a:off x="1452788" y="260155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2" name="圆形"/>
          <p:cNvSpPr/>
          <p:nvPr/>
        </p:nvSpPr>
        <p:spPr>
          <a:xfrm>
            <a:off x="2224907" y="4480915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3" name="在浏览器历史记录中添加新的记录"/>
          <p:cNvSpPr txBox="1"/>
          <p:nvPr/>
        </p:nvSpPr>
        <p:spPr>
          <a:xfrm>
            <a:off x="2809236" y="4216400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在浏览器历史记录中添加新的记录</a:t>
            </a:r>
          </a:p>
        </p:txBody>
      </p:sp>
      <p:sp>
        <p:nvSpPr>
          <p:cNvPr id="234" name="圆形"/>
          <p:cNvSpPr/>
          <p:nvPr/>
        </p:nvSpPr>
        <p:spPr>
          <a:xfrm>
            <a:off x="2224907" y="5424847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5" name="参数"/>
          <p:cNvSpPr txBox="1"/>
          <p:nvPr/>
        </p:nvSpPr>
        <p:spPr>
          <a:xfrm>
            <a:off x="2809236" y="5160331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参数</a:t>
            </a:r>
          </a:p>
        </p:txBody>
      </p:sp>
      <p:sp>
        <p:nvSpPr>
          <p:cNvPr id="236" name="- state: 一个与网址相关的 状态对象，不需要可以传 null"/>
          <p:cNvSpPr txBox="1"/>
          <p:nvPr/>
        </p:nvSpPr>
        <p:spPr>
          <a:xfrm>
            <a:off x="2809236" y="6104263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state: 一个与网址相关的 状态对象，不需要可以传 null</a:t>
            </a:r>
          </a:p>
        </p:txBody>
      </p:sp>
      <p:sp>
        <p:nvSpPr>
          <p:cNvPr id="237" name="- title: 新页面标题，在浏览器里不起作用，一般都填null"/>
          <p:cNvSpPr txBox="1"/>
          <p:nvPr/>
        </p:nvSpPr>
        <p:spPr>
          <a:xfrm>
            <a:off x="2809236" y="7048196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title: 新页面标题，在浏览器里不起作用，一般都填null</a:t>
            </a:r>
          </a:p>
        </p:txBody>
      </p:sp>
      <p:sp>
        <p:nvSpPr>
          <p:cNvPr id="238" name="- url:新的url地址，必须与当前页面处于同一域。浏览器的地址栏将显示这个网址，但页面不会刷新"/>
          <p:cNvSpPr txBox="1"/>
          <p:nvPr/>
        </p:nvSpPr>
        <p:spPr>
          <a:xfrm>
            <a:off x="2809236" y="8036865"/>
            <a:ext cx="19310519" cy="1538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url:新的url地址，必须与当前页面处于同一域。浏览器的地址栏将显示这个网址，但页面不会刷新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