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49792">
              <a:schemeClr val="accent1">
                <a:lumOff val="16847"/>
              </a:schemeClr>
            </a:gs>
            <a:gs pos="49792">
              <a:srgbClr val="2B9CDC"/>
            </a:gs>
            <a:gs pos="100000">
              <a:schemeClr val="accent1">
                <a:lumOff val="-13575"/>
              </a:schemeClr>
            </a:gs>
          </a:gsLst>
          <a:lin ang="7532014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VASCRIPT 基础教程(一)"/>
          <p:cNvSpPr txBox="1"/>
          <p:nvPr/>
        </p:nvSpPr>
        <p:spPr>
          <a:xfrm>
            <a:off x="1046898" y="4678316"/>
            <a:ext cx="11715040" cy="146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7600">
                <a:solidFill>
                  <a:srgbClr val="FFFFFF"/>
                </a:solidFill>
              </a:defRPr>
            </a:lvl1pPr>
          </a:lstStyle>
          <a:p>
            <a:pPr/>
            <a:r>
              <a:t>JAVASCRIPT 基础教程(一)</a:t>
            </a:r>
          </a:p>
        </p:txBody>
      </p:sp>
      <p:pic>
        <p:nvPicPr>
          <p:cNvPr id="12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4420" y="3535446"/>
            <a:ext cx="7836326" cy="664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讲师：孟庆和"/>
          <p:cNvSpPr txBox="1"/>
          <p:nvPr/>
        </p:nvSpPr>
        <p:spPr>
          <a:xfrm>
            <a:off x="9230486" y="6646444"/>
            <a:ext cx="33147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讲师：孟庆和</a:t>
            </a:r>
          </a:p>
        </p:txBody>
      </p:sp>
      <p:pic>
        <p:nvPicPr>
          <p:cNvPr id="122" name="logo (1).png" descr="logo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7602" y="645159"/>
            <a:ext cx="3151997" cy="1237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递增&amp;递减运算符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递增&amp;递减运算符 </a:t>
            </a:r>
          </a:p>
        </p:txBody>
      </p:sp>
      <p:pic>
        <p:nvPicPr>
          <p:cNvPr id="149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7491" y="3650684"/>
            <a:ext cx="13809018" cy="7085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指数运算符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指数运算符</a:t>
            </a:r>
          </a:p>
        </p:txBody>
      </p:sp>
      <p:sp>
        <p:nvSpPr>
          <p:cNvPr id="152" name="** 前一个运算子是底数，后一个运算子是指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** 前一个运算子是底数，后一个运算子是指数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2**4</a:t>
            </a:r>
          </a:p>
          <a:p>
            <a:pPr lvl="1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多个指数运算符连用时，先进行最右边的计算。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reak &amp; continue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break &amp; continue</a:t>
            </a:r>
          </a:p>
        </p:txBody>
      </p:sp>
      <p:sp>
        <p:nvSpPr>
          <p:cNvPr id="155" name="Brea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Break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 语句用于跳出代码块或循环。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Continue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用于立即终止本轮循环，返回循环结构的头部，开始下一轮循环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abel 标签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label 标签</a:t>
            </a:r>
          </a:p>
        </p:txBody>
      </p:sp>
      <p:sp>
        <p:nvSpPr>
          <p:cNvPr id="158" name="label: 语句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label: </a:t>
            </a:r>
            <a:r>
              <a:rPr>
                <a:solidFill>
                  <a:srgbClr val="586E75"/>
                </a:solidFill>
                <a:latin typeface="Courier"/>
                <a:ea typeface="Courier"/>
                <a:cs typeface="Courier"/>
                <a:sym typeface="Courier"/>
              </a:rPr>
              <a:t>语句</a:t>
            </a:r>
            <a:endParaRPr>
              <a:solidFill>
                <a:srgbClr val="586E7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586E75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t>标签可以是任意的标识符，但不能是保留字，语句部分可以是任意语句。标签通常与break语句和continue语句配合使用，跳出特定的循环。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label 标签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label 标签</a:t>
            </a:r>
          </a:p>
        </p:txBody>
      </p:sp>
      <p:sp>
        <p:nvSpPr>
          <p:cNvPr id="161" name="label: 语句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label: </a:t>
            </a:r>
            <a:r>
              <a:rPr>
                <a:solidFill>
                  <a:srgbClr val="586E75"/>
                </a:solidFill>
                <a:latin typeface="Courier"/>
                <a:ea typeface="Courier"/>
                <a:cs typeface="Courier"/>
                <a:sym typeface="Courier"/>
              </a:rPr>
              <a:t>语句</a:t>
            </a:r>
            <a:endParaRPr>
              <a:solidFill>
                <a:srgbClr val="586E7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586E75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t>标签可以是任意的标识符，但不能是保留字，语句部分可以是任意语句。标签通常与break语句和continue语句配合使用，跳出特定的循环。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感谢！）"/>
          <p:cNvSpPr txBox="1"/>
          <p:nvPr>
            <p:ph type="title"/>
          </p:nvPr>
        </p:nvSpPr>
        <p:spPr>
          <a:xfrm>
            <a:off x="1364977" y="5160563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感谢！）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循环语句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循环语句</a:t>
            </a:r>
          </a:p>
        </p:txBody>
      </p:sp>
      <p:sp>
        <p:nvSpPr>
          <p:cNvPr id="125" name="就是在满足某个条件的情况下 重复执行一个代码块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就是在满足某个条件的情况下 重复执行一个代码块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主要有3种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while 语句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do…… while 语句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for 语句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3695" y="2958513"/>
            <a:ext cx="16398334" cy="7070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10,000"/>
          <p:cNvSpPr txBox="1"/>
          <p:nvPr/>
        </p:nvSpPr>
        <p:spPr>
          <a:xfrm>
            <a:off x="7746314" y="5099996"/>
            <a:ext cx="8891372" cy="3523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6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10,000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ile和do while 循环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While和do while 循环</a:t>
            </a:r>
          </a:p>
        </p:txBody>
      </p:sp>
      <p:sp>
        <p:nvSpPr>
          <p:cNvPr id="132" name="任何循环都需要遵循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2450" indent="-552450" defTabSz="718184">
              <a:spcBef>
                <a:spcPts val="5100"/>
              </a:spcBef>
              <a:defRPr sz="4176">
                <a:solidFill>
                  <a:srgbClr val="FFFFFF"/>
                </a:solidFill>
              </a:defRPr>
            </a:pPr>
          </a:p>
          <a:p>
            <a:pPr marL="552450" indent="-552450" defTabSz="718184">
              <a:spcBef>
                <a:spcPts val="5100"/>
              </a:spcBef>
              <a:defRPr sz="4176">
                <a:solidFill>
                  <a:srgbClr val="FFFFFF"/>
                </a:solidFill>
              </a:defRPr>
            </a:pPr>
            <a:r>
              <a:t>任何循环都需要遵循</a:t>
            </a:r>
          </a:p>
          <a:p>
            <a:pPr lvl="1" marL="1104900" indent="-552450" defTabSz="718184">
              <a:spcBef>
                <a:spcPts val="5100"/>
              </a:spcBef>
              <a:defRPr sz="4176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开始 ：设置循环的代码 （初始化变量 var x =1）</a:t>
            </a:r>
          </a:p>
          <a:p>
            <a:pPr lvl="1" marL="1104900" indent="-552450" defTabSz="718184">
              <a:spcBef>
                <a:spcPts val="5100"/>
              </a:spcBef>
              <a:defRPr sz="4176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何时结束： 设置 循环结束的条件</a:t>
            </a:r>
          </a:p>
          <a:p>
            <a:pPr lvl="1" marL="1104900" indent="-552450" defTabSz="718184">
              <a:spcBef>
                <a:spcPts val="5100"/>
              </a:spcBef>
              <a:defRPr sz="4176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如何执行下一次循环的语句  x = x + 1</a:t>
            </a:r>
          </a:p>
          <a:p>
            <a:pPr marL="552450" indent="-552450" defTabSz="718184">
              <a:spcBef>
                <a:spcPts val="5100"/>
              </a:spcBef>
              <a:defRPr sz="4176">
                <a:solidFill>
                  <a:srgbClr val="FFFFFF"/>
                </a:solidFill>
              </a:defRPr>
            </a:pPr>
            <a:r>
              <a:t>区别</a:t>
            </a:r>
          </a:p>
          <a:p>
            <a:pPr lvl="1" marL="1104900" indent="-552450" defTabSz="718184">
              <a:spcBef>
                <a:spcPts val="5100"/>
              </a:spcBef>
              <a:defRPr sz="4176">
                <a:solidFill>
                  <a:srgbClr val="FFFFFF"/>
                </a:solidFill>
              </a:defRPr>
            </a:pPr>
            <a:r>
              <a:t> do while不是在每次循环开始的时候判断条件，而是在每次循环完成的时候判断条件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6898" y="2618253"/>
            <a:ext cx="6440946" cy="8479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3.png" descr="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19738" y="2670674"/>
            <a:ext cx="10687361" cy="8479493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线条"/>
          <p:cNvSpPr/>
          <p:nvPr/>
        </p:nvSpPr>
        <p:spPr>
          <a:xfrm flipV="1">
            <a:off x="3899126" y="3920418"/>
            <a:ext cx="3823944" cy="6343123"/>
          </a:xfrm>
          <a:prstGeom prst="line">
            <a:avLst/>
          </a:prstGeom>
          <a:ln w="1270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线条"/>
          <p:cNvSpPr/>
          <p:nvPr/>
        </p:nvSpPr>
        <p:spPr>
          <a:xfrm flipH="1" flipV="1">
            <a:off x="3856823" y="3793418"/>
            <a:ext cx="3908550" cy="6597123"/>
          </a:xfrm>
          <a:prstGeom prst="line">
            <a:avLst/>
          </a:prstGeom>
          <a:ln w="1270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错误的语句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错误的语句</a:t>
            </a:r>
          </a:p>
        </p:txBody>
      </p:sp>
      <p:pic>
        <p:nvPicPr>
          <p:cNvPr id="140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8249" y="4324839"/>
            <a:ext cx="15607502" cy="5936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r循环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for循环</a:t>
            </a:r>
          </a:p>
        </p:txBody>
      </p:sp>
      <p:sp>
        <p:nvSpPr>
          <p:cNvPr id="143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4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5452" y="5779162"/>
            <a:ext cx="17054314" cy="3538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嵌套循环"/>
          <p:cNvSpPr txBox="1"/>
          <p:nvPr>
            <p:ph type="title"/>
          </p:nvPr>
        </p:nvSpPr>
        <p:spPr>
          <a:xfrm>
            <a:off x="1689100" y="5908538"/>
            <a:ext cx="21005800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嵌套循环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