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2387600" y="6013450"/>
            <a:ext cx="19621500" cy="952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-1291579"/>
            <a:ext cx="29260800" cy="19507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idx="13"/>
          </p:nvPr>
        </p:nvSpPr>
        <p:spPr>
          <a:xfrm>
            <a:off x="8016875" y="-63500"/>
            <a:ext cx="19831050" cy="13220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idx="13"/>
          </p:nvPr>
        </p:nvSpPr>
        <p:spPr>
          <a:xfrm>
            <a:off x="9972675" y="2125132"/>
            <a:ext cx="16402050" cy="10934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-1739900" y="-258233"/>
            <a:ext cx="20065999" cy="13377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www.zmclass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事件类型"/>
          <p:cNvSpPr txBox="1"/>
          <p:nvPr>
            <p:ph type="ctrTitle"/>
          </p:nvPr>
        </p:nvSpPr>
        <p:spPr>
          <a:xfrm>
            <a:off x="1778000" y="1448683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0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事件类型</a:t>
            </a:r>
          </a:p>
        </p:txBody>
      </p:sp>
      <p:sp>
        <p:nvSpPr>
          <p:cNvPr id="120" name="演讲人   孟庆和"/>
          <p:cNvSpPr txBox="1"/>
          <p:nvPr>
            <p:ph type="subTitle" sz="quarter" idx="1"/>
          </p:nvPr>
        </p:nvSpPr>
        <p:spPr>
          <a:xfrm>
            <a:off x="1778000" y="6572305"/>
            <a:ext cx="20828000" cy="1587501"/>
          </a:xfrm>
          <a:prstGeom prst="rect">
            <a:avLst/>
          </a:prstGeom>
        </p:spPr>
        <p:txBody>
          <a:bodyPr/>
          <a:lstStyle/>
          <a:p>
            <a:pPr/>
            <a:r>
              <a:t>演讲人   孟庆和</a:t>
            </a:r>
          </a:p>
        </p:txBody>
      </p:sp>
      <p:sp>
        <p:nvSpPr>
          <p:cNvPr id="12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6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7" name="mousemove 事件频率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mousemove 事件频率</a:t>
            </a:r>
          </a:p>
        </p:txBody>
      </p:sp>
      <p:sp>
        <p:nvSpPr>
          <p:cNvPr id="268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7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2" name="mouseenter/leave"/>
          <p:cNvSpPr txBox="1"/>
          <p:nvPr/>
        </p:nvSpPr>
        <p:spPr>
          <a:xfrm>
            <a:off x="2326573" y="2726904"/>
            <a:ext cx="20170336" cy="1019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mouseenter/leave</a:t>
            </a:r>
          </a:p>
        </p:txBody>
      </p:sp>
      <p:sp>
        <p:nvSpPr>
          <p:cNvPr id="273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4" name="类似 mouseover/out"/>
          <p:cNvSpPr txBox="1"/>
          <p:nvPr/>
        </p:nvSpPr>
        <p:spPr>
          <a:xfrm>
            <a:off x="2850223" y="4450411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类似 mouseover/out</a:t>
            </a:r>
          </a:p>
        </p:txBody>
      </p:sp>
      <p:sp>
        <p:nvSpPr>
          <p:cNvPr id="275" name="圆形"/>
          <p:cNvSpPr/>
          <p:nvPr/>
        </p:nvSpPr>
        <p:spPr>
          <a:xfrm>
            <a:off x="2295110" y="471492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6" name="圆形"/>
          <p:cNvSpPr/>
          <p:nvPr/>
        </p:nvSpPr>
        <p:spPr>
          <a:xfrm>
            <a:off x="2295110" y="5763914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" name="事件不会冒泡"/>
          <p:cNvSpPr txBox="1"/>
          <p:nvPr/>
        </p:nvSpPr>
        <p:spPr>
          <a:xfrm>
            <a:off x="2850223" y="5499399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>
              <a:defRPr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latin typeface="Times"/>
                <a:ea typeface="Times"/>
                <a:cs typeface="Times"/>
                <a:sym typeface="Times"/>
              </a:rPr>
              <a:t>事件不会冒泡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8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1" name="eg 拖拽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 拖拽</a:t>
            </a:r>
          </a:p>
        </p:txBody>
      </p:sp>
      <p:sp>
        <p:nvSpPr>
          <p:cNvPr id="282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" name="算法"/>
          <p:cNvSpPr txBox="1"/>
          <p:nvPr/>
        </p:nvSpPr>
        <p:spPr>
          <a:xfrm>
            <a:off x="2850223" y="4450411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算法</a:t>
            </a:r>
          </a:p>
        </p:txBody>
      </p:sp>
      <p:sp>
        <p:nvSpPr>
          <p:cNvPr id="284" name="圆形"/>
          <p:cNvSpPr/>
          <p:nvPr/>
        </p:nvSpPr>
        <p:spPr>
          <a:xfrm>
            <a:off x="2295110" y="471492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5" name="1. 在可拖动元素上捕获 mousedown 事件。"/>
          <p:cNvSpPr txBox="1"/>
          <p:nvPr/>
        </p:nvSpPr>
        <p:spPr>
          <a:xfrm>
            <a:off x="3318246" y="5499399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69410"/>
                  </a:srgbClr>
                </a:solidFill>
              </a:defRPr>
            </a:pPr>
            <a:r>
              <a:t>1. </a:t>
            </a:r>
            <a:r>
              <a:rPr>
                <a:latin typeface="Times"/>
                <a:ea typeface="Times"/>
                <a:cs typeface="Times"/>
                <a:sym typeface="Times"/>
              </a:rPr>
              <a:t>在可拖动元素上捕获 mousedown 事件。</a:t>
            </a:r>
          </a:p>
        </p:txBody>
      </p:sp>
      <p:sp>
        <p:nvSpPr>
          <p:cNvPr id="286" name="2. 准备要移动的元素（可能创建它的副本或其他任何东西）。"/>
          <p:cNvSpPr txBox="1"/>
          <p:nvPr/>
        </p:nvSpPr>
        <p:spPr>
          <a:xfrm>
            <a:off x="3318246" y="6548386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69410"/>
                  </a:srgbClr>
                </a:solidFill>
              </a:defRPr>
            </a:pPr>
            <a:r>
              <a:t>2. </a:t>
            </a:r>
            <a:r>
              <a:rPr>
                <a:latin typeface="Times"/>
                <a:ea typeface="Times"/>
                <a:cs typeface="Times"/>
                <a:sym typeface="Times"/>
              </a:rPr>
              <a:t>准备要移动的元素（可能创建它的副本或其他任何东西）。</a:t>
            </a:r>
          </a:p>
        </p:txBody>
      </p:sp>
      <p:sp>
        <p:nvSpPr>
          <p:cNvPr id="287" name="3. 然后在 mousemove 上，通过改变 left/top 和 position:absolute 来移动它。"/>
          <p:cNvSpPr txBox="1"/>
          <p:nvPr/>
        </p:nvSpPr>
        <p:spPr>
          <a:xfrm>
            <a:off x="3318246" y="7795609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69410"/>
                  </a:srgbClr>
                </a:solidFill>
              </a:defRPr>
            </a:pPr>
            <a:r>
              <a:t>3. </a:t>
            </a:r>
            <a:r>
              <a:rPr>
                <a:latin typeface="Times"/>
                <a:ea typeface="Times"/>
                <a:cs typeface="Times"/>
                <a:sym typeface="Times"/>
              </a:rPr>
              <a:t>然后在 mousemove 上，通过改变 left/top 和 position:absolute 来移动它。</a:t>
            </a:r>
          </a:p>
        </p:txBody>
      </p:sp>
      <p:sp>
        <p:nvSpPr>
          <p:cNvPr id="288" name="4. 在 mouseup（释放按钮）中 —— 执行所有完成拖放相关的动作。"/>
          <p:cNvSpPr txBox="1"/>
          <p:nvPr/>
        </p:nvSpPr>
        <p:spPr>
          <a:xfrm>
            <a:off x="3318246" y="9041332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69410"/>
                  </a:srgbClr>
                </a:solidFill>
              </a:defRPr>
            </a:pPr>
            <a:r>
              <a:t>4. </a:t>
            </a:r>
            <a:r>
              <a:rPr>
                <a:latin typeface="Times"/>
                <a:ea typeface="Times"/>
                <a:cs typeface="Times"/>
                <a:sym typeface="Times"/>
              </a:rPr>
              <a:t>在 mouseup（释放按钮）中 —— 执行所有完成拖放相关的动作。</a:t>
            </a:r>
          </a:p>
        </p:txBody>
      </p:sp>
      <p:sp>
        <p:nvSpPr>
          <p:cNvPr id="289" name="elem.mousedown → elem.mousemove → elem.mouseup（取消原生 ondragstart）"/>
          <p:cNvSpPr txBox="1"/>
          <p:nvPr/>
        </p:nvSpPr>
        <p:spPr>
          <a:xfrm>
            <a:off x="2432476" y="11061166"/>
            <a:ext cx="2089457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t>elem.mousedown</a:t>
            </a:r>
            <a:r>
              <a:rPr>
                <a:latin typeface="Times"/>
                <a:ea typeface="Times"/>
                <a:cs typeface="Times"/>
                <a:sym typeface="Times"/>
              </a:rPr>
              <a:t> → elem</a:t>
            </a:r>
            <a:r>
              <a:t>.mousemove</a:t>
            </a:r>
            <a:r>
              <a:rPr>
                <a:latin typeface="Times"/>
                <a:ea typeface="Times"/>
                <a:cs typeface="Times"/>
                <a:sym typeface="Times"/>
              </a:rPr>
              <a:t> → elem</a:t>
            </a:r>
            <a:r>
              <a:t>.mouseup</a:t>
            </a:r>
            <a:r>
              <a:rPr>
                <a:latin typeface="Times"/>
                <a:ea typeface="Times"/>
                <a:cs typeface="Times"/>
                <a:sym typeface="Times"/>
              </a:rPr>
              <a:t>（取消原生 </a:t>
            </a:r>
            <a:r>
              <a:t>ondragstart</a:t>
            </a:r>
            <a:r>
              <a:rPr>
                <a:latin typeface="Times"/>
                <a:ea typeface="Times"/>
                <a:cs typeface="Times"/>
                <a:sym typeface="Times"/>
              </a:rPr>
              <a:t>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9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3" name="键盘事件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键盘事件</a:t>
            </a:r>
          </a:p>
        </p:txBody>
      </p:sp>
      <p:sp>
        <p:nvSpPr>
          <p:cNvPr id="294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" name="当我们想要处理键盘动作时，应使用键盘事件（虚拟键盘也算）"/>
          <p:cNvSpPr txBox="1"/>
          <p:nvPr/>
        </p:nvSpPr>
        <p:spPr>
          <a:xfrm>
            <a:off x="2850223" y="4450411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当我们想要处理键盘动作时，应使用键盘事件（虚拟键盘也算）</a:t>
            </a:r>
          </a:p>
        </p:txBody>
      </p:sp>
      <p:sp>
        <p:nvSpPr>
          <p:cNvPr id="296" name="圆形"/>
          <p:cNvSpPr/>
          <p:nvPr/>
        </p:nvSpPr>
        <p:spPr>
          <a:xfrm>
            <a:off x="2295110" y="471492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7" name="圆形"/>
          <p:cNvSpPr/>
          <p:nvPr/>
        </p:nvSpPr>
        <p:spPr>
          <a:xfrm>
            <a:off x="2295110" y="5892870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8" name="Keydown 和 keyup      当键被按下时，keydown 事件会发生，而当键被释放时，keyup 事件会发生。"/>
          <p:cNvSpPr txBox="1"/>
          <p:nvPr/>
        </p:nvSpPr>
        <p:spPr>
          <a:xfrm>
            <a:off x="2850223" y="5663207"/>
            <a:ext cx="19123037" cy="1538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69410"/>
                  </a:srgbClr>
                </a:solidFill>
              </a:defRPr>
            </a:pPr>
            <a:r>
              <a:t> Keydown 和 keyup      当键被按下时，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keydown</a:t>
            </a:r>
            <a:r>
              <a:t> 事件会发生，而当键被释放时，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keyup</a:t>
            </a:r>
            <a:r>
              <a:t> 事件会发生。</a:t>
            </a:r>
          </a:p>
        </p:txBody>
      </p:sp>
      <p:sp>
        <p:nvSpPr>
          <p:cNvPr id="299" name="圆形"/>
          <p:cNvSpPr/>
          <p:nvPr/>
        </p:nvSpPr>
        <p:spPr>
          <a:xfrm>
            <a:off x="2295110" y="7751023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0" name="键盘事件对象"/>
          <p:cNvSpPr txBox="1"/>
          <p:nvPr/>
        </p:nvSpPr>
        <p:spPr>
          <a:xfrm>
            <a:off x="2850223" y="7486508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键盘事件对象</a:t>
            </a:r>
          </a:p>
        </p:txBody>
      </p:sp>
      <p:sp>
        <p:nvSpPr>
          <p:cNvPr id="301" name="event.key  按下的键"/>
          <p:cNvSpPr txBox="1"/>
          <p:nvPr/>
        </p:nvSpPr>
        <p:spPr>
          <a:xfrm>
            <a:off x="3304839" y="8516839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event.key  按下的键</a:t>
            </a:r>
          </a:p>
        </p:txBody>
      </p:sp>
      <p:sp>
        <p:nvSpPr>
          <p:cNvPr id="302" name="event.code  按下键的码（物理密钥）"/>
          <p:cNvSpPr txBox="1"/>
          <p:nvPr/>
        </p:nvSpPr>
        <p:spPr>
          <a:xfrm>
            <a:off x="3304839" y="9547169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event.code  按下键的码（物理密钥）</a:t>
            </a:r>
          </a:p>
        </p:txBody>
      </p:sp>
      <p:sp>
        <p:nvSpPr>
          <p:cNvPr id="303" name="如果按键时间足够长，它就会开始重复：keydown 会被一次又一次触发"/>
          <p:cNvSpPr txBox="1"/>
          <p:nvPr/>
        </p:nvSpPr>
        <p:spPr>
          <a:xfrm>
            <a:off x="2429743" y="11607829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chemeClr val="accent4">
                    <a:hueOff val="-1109302"/>
                    <a:lumOff val="-6470"/>
                  </a:schemeClr>
                </a:solidFill>
              </a:defRPr>
            </a:pPr>
            <a:r>
              <a:t>如果按键时间足够长，它就会开始重复：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keydown</a:t>
            </a:r>
            <a:r>
              <a:t> 会被一次又一次触发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0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7" name="滚动事件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滚动事件</a:t>
            </a:r>
          </a:p>
        </p:txBody>
      </p:sp>
      <p:sp>
        <p:nvSpPr>
          <p:cNvPr id="308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9" name="scroll  在页面或元素上滚动时作出反应"/>
          <p:cNvSpPr txBox="1"/>
          <p:nvPr/>
        </p:nvSpPr>
        <p:spPr>
          <a:xfrm>
            <a:off x="2850223" y="4450411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scroll  在页面或元素上滚动时作出反应</a:t>
            </a:r>
          </a:p>
        </p:txBody>
      </p:sp>
      <p:sp>
        <p:nvSpPr>
          <p:cNvPr id="310" name="圆形"/>
          <p:cNvSpPr/>
          <p:nvPr/>
        </p:nvSpPr>
        <p:spPr>
          <a:xfrm>
            <a:off x="2295110" y="471492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4" name="eg: 无限加载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eg: 无限加载</a:t>
            </a:r>
          </a:p>
        </p:txBody>
      </p:sp>
      <p:sp>
        <p:nvSpPr>
          <p:cNvPr id="315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6" name="文本"/>
          <p:cNvSpPr txBox="1"/>
          <p:nvPr/>
        </p:nvSpPr>
        <p:spPr>
          <a:xfrm>
            <a:off x="2850223" y="4450411"/>
            <a:ext cx="19123037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69410"/>
                  </a:srgbClr>
                </a:solidFill>
              </a:defRPr>
            </a:pPr>
          </a:p>
        </p:txBody>
      </p:sp>
      <p:sp>
        <p:nvSpPr>
          <p:cNvPr id="317" name="圆形"/>
          <p:cNvSpPr/>
          <p:nvPr/>
        </p:nvSpPr>
        <p:spPr>
          <a:xfrm>
            <a:off x="2295110" y="471492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2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1" name="eg: 无限加载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eg: 无限加载</a:t>
            </a:r>
          </a:p>
        </p:txBody>
      </p:sp>
      <p:sp>
        <p:nvSpPr>
          <p:cNvPr id="322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3" name="文本"/>
          <p:cNvSpPr txBox="1"/>
          <p:nvPr/>
        </p:nvSpPr>
        <p:spPr>
          <a:xfrm>
            <a:off x="2850223" y="4450411"/>
            <a:ext cx="19123037" cy="8128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69410"/>
                  </a:srgbClr>
                </a:solidFill>
              </a:defRPr>
            </a:pPr>
          </a:p>
        </p:txBody>
      </p:sp>
      <p:sp>
        <p:nvSpPr>
          <p:cNvPr id="324" name="圆形"/>
          <p:cNvSpPr/>
          <p:nvPr/>
        </p:nvSpPr>
        <p:spPr>
          <a:xfrm>
            <a:off x="2295110" y="471492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hanks！"/>
          <p:cNvSpPr txBox="1"/>
          <p:nvPr>
            <p:ph type="ctrTitle"/>
          </p:nvPr>
        </p:nvSpPr>
        <p:spPr>
          <a:xfrm>
            <a:off x="1778000" y="3147634"/>
            <a:ext cx="20828000" cy="4648201"/>
          </a:xfrm>
          <a:prstGeom prst="rect">
            <a:avLst/>
          </a:prstGeom>
        </p:spPr>
        <p:txBody>
          <a:bodyPr/>
          <a:lstStyle>
            <a:lvl1pPr>
              <a:defRPr sz="143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Thanks！</a:t>
            </a:r>
          </a:p>
        </p:txBody>
      </p:sp>
      <p:sp>
        <p:nvSpPr>
          <p:cNvPr id="327" name="追梦课堂临汾首家专业的web前端培训机构    www.zmclass.com"/>
          <p:cNvSpPr txBox="1"/>
          <p:nvPr/>
        </p:nvSpPr>
        <p:spPr>
          <a:xfrm>
            <a:off x="6367784" y="8165992"/>
            <a:ext cx="14290971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追梦课堂临汾首家专业的web前端培训机构</a:t>
            </a:r>
            <a:r>
              <a:rPr spc="2250"/>
              <a:t> </a:t>
            </a:r>
            <a:r>
              <a:t>  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3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25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6" name="事件类型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事件类型</a:t>
            </a:r>
          </a:p>
        </p:txBody>
      </p:sp>
      <p:sp>
        <p:nvSpPr>
          <p:cNvPr id="127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圆形"/>
          <p:cNvSpPr/>
          <p:nvPr/>
        </p:nvSpPr>
        <p:spPr>
          <a:xfrm>
            <a:off x="2224907" y="4480915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鼠标事件"/>
          <p:cNvSpPr txBox="1"/>
          <p:nvPr/>
        </p:nvSpPr>
        <p:spPr>
          <a:xfrm>
            <a:off x="2988563" y="4191000"/>
            <a:ext cx="130462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鼠标事件</a:t>
            </a:r>
          </a:p>
        </p:txBody>
      </p:sp>
      <p:sp>
        <p:nvSpPr>
          <p:cNvPr id="130" name="圆形"/>
          <p:cNvSpPr/>
          <p:nvPr/>
        </p:nvSpPr>
        <p:spPr>
          <a:xfrm>
            <a:off x="2224907" y="5424847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键盘事件"/>
          <p:cNvSpPr txBox="1"/>
          <p:nvPr/>
        </p:nvSpPr>
        <p:spPr>
          <a:xfrm>
            <a:off x="2988563" y="5160331"/>
            <a:ext cx="130462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键盘事件</a:t>
            </a:r>
          </a:p>
        </p:txBody>
      </p:sp>
      <p:sp>
        <p:nvSpPr>
          <p:cNvPr id="132" name="圆形"/>
          <p:cNvSpPr/>
          <p:nvPr/>
        </p:nvSpPr>
        <p:spPr>
          <a:xfrm>
            <a:off x="2224907" y="6368779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滚动事件"/>
          <p:cNvSpPr txBox="1"/>
          <p:nvPr/>
        </p:nvSpPr>
        <p:spPr>
          <a:xfrm>
            <a:off x="2988563" y="6104263"/>
            <a:ext cx="130462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滚动事件</a:t>
            </a:r>
          </a:p>
        </p:txBody>
      </p:sp>
      <p:sp>
        <p:nvSpPr>
          <p:cNvPr id="134" name="圆形"/>
          <p:cNvSpPr/>
          <p:nvPr/>
        </p:nvSpPr>
        <p:spPr>
          <a:xfrm>
            <a:off x="2224907" y="7312711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聚焦事件"/>
          <p:cNvSpPr txBox="1"/>
          <p:nvPr/>
        </p:nvSpPr>
        <p:spPr>
          <a:xfrm>
            <a:off x="2988563" y="7048196"/>
            <a:ext cx="130462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聚焦事件</a:t>
            </a:r>
          </a:p>
        </p:txBody>
      </p:sp>
      <p:sp>
        <p:nvSpPr>
          <p:cNvPr id="136" name="圆形"/>
          <p:cNvSpPr/>
          <p:nvPr/>
        </p:nvSpPr>
        <p:spPr>
          <a:xfrm>
            <a:off x="2224907" y="8324640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表单事件"/>
          <p:cNvSpPr txBox="1"/>
          <p:nvPr/>
        </p:nvSpPr>
        <p:spPr>
          <a:xfrm>
            <a:off x="2988563" y="8060125"/>
            <a:ext cx="130462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表单事件</a:t>
            </a:r>
          </a:p>
        </p:txBody>
      </p:sp>
      <p:sp>
        <p:nvSpPr>
          <p:cNvPr id="138" name="圆形"/>
          <p:cNvSpPr/>
          <p:nvPr/>
        </p:nvSpPr>
        <p:spPr>
          <a:xfrm>
            <a:off x="2224907" y="9200575"/>
            <a:ext cx="283769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……"/>
          <p:cNvSpPr txBox="1"/>
          <p:nvPr/>
        </p:nvSpPr>
        <p:spPr>
          <a:xfrm>
            <a:off x="2988563" y="8987877"/>
            <a:ext cx="1304623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……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42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3" name="01"/>
          <p:cNvSpPr/>
          <p:nvPr/>
        </p:nvSpPr>
        <p:spPr>
          <a:xfrm>
            <a:off x="10446205" y="3575487"/>
            <a:ext cx="3090113" cy="3090112"/>
          </a:xfrm>
          <a:prstGeom prst="ellipse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9200"/>
            </a:lvl1pPr>
          </a:lstStyle>
          <a:p>
            <a:pPr/>
            <a:r>
              <a:t>01</a:t>
            </a:r>
          </a:p>
        </p:txBody>
      </p:sp>
      <p:sp>
        <p:nvSpPr>
          <p:cNvPr id="144" name="线条"/>
          <p:cNvSpPr/>
          <p:nvPr/>
        </p:nvSpPr>
        <p:spPr>
          <a:xfrm>
            <a:off x="9272361" y="7312349"/>
            <a:ext cx="5437800" cy="1"/>
          </a:xfrm>
          <a:prstGeom prst="line">
            <a:avLst/>
          </a:prstGeom>
          <a:ln w="38100">
            <a:solidFill>
              <a:srgbClr val="4B4F55"/>
            </a:solidFill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鼠标事件"/>
          <p:cNvSpPr txBox="1"/>
          <p:nvPr/>
        </p:nvSpPr>
        <p:spPr>
          <a:xfrm>
            <a:off x="10740311" y="7798789"/>
            <a:ext cx="250190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/>
            <a:r>
              <a:t>鼠标事件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48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" name="鼠标事件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鼠标事件</a:t>
            </a:r>
          </a:p>
        </p:txBody>
      </p:sp>
      <p:sp>
        <p:nvSpPr>
          <p:cNvPr id="150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click  按下鼠标时触发"/>
          <p:cNvSpPr txBox="1"/>
          <p:nvPr/>
        </p:nvSpPr>
        <p:spPr>
          <a:xfrm>
            <a:off x="2543941" y="4876562"/>
            <a:ext cx="666357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click  按下鼠标时触发</a:t>
            </a:r>
          </a:p>
        </p:txBody>
      </p:sp>
      <p:sp>
        <p:nvSpPr>
          <p:cNvPr id="152" name="dblclick 同一元素上双击鼠标"/>
          <p:cNvSpPr txBox="1"/>
          <p:nvPr/>
        </p:nvSpPr>
        <p:spPr>
          <a:xfrm>
            <a:off x="2497139" y="5916481"/>
            <a:ext cx="698141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dblclick 同一元素上双击鼠标</a:t>
            </a:r>
          </a:p>
        </p:txBody>
      </p:sp>
      <p:sp>
        <p:nvSpPr>
          <p:cNvPr id="153" name="mouseover/mouseout 鼠标进入/离开节点"/>
          <p:cNvSpPr txBox="1"/>
          <p:nvPr/>
        </p:nvSpPr>
        <p:spPr>
          <a:xfrm>
            <a:off x="2562382" y="7996318"/>
            <a:ext cx="993789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mouseover/mouseout 鼠标进入/离开节点</a:t>
            </a:r>
          </a:p>
        </p:txBody>
      </p:sp>
      <p:sp>
        <p:nvSpPr>
          <p:cNvPr id="154" name="mousedown/mouseup  鼠标按下/释放"/>
          <p:cNvSpPr txBox="1"/>
          <p:nvPr/>
        </p:nvSpPr>
        <p:spPr>
          <a:xfrm>
            <a:off x="2618142" y="8972012"/>
            <a:ext cx="930862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mousedown/mouseup  鼠标按下/释放</a:t>
            </a:r>
          </a:p>
        </p:txBody>
      </p:sp>
      <p:sp>
        <p:nvSpPr>
          <p:cNvPr id="155" name="mouseenter/mouseleave 鼠标进入/离开节点"/>
          <p:cNvSpPr txBox="1"/>
          <p:nvPr/>
        </p:nvSpPr>
        <p:spPr>
          <a:xfrm>
            <a:off x="2614145" y="9999523"/>
            <a:ext cx="1115440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mouseenter/mouseleave 鼠标进入/离开节点</a:t>
            </a:r>
          </a:p>
        </p:txBody>
      </p:sp>
      <p:sp>
        <p:nvSpPr>
          <p:cNvPr id="156" name="mousemove 当鼠标在节点内部移动时触发"/>
          <p:cNvSpPr txBox="1"/>
          <p:nvPr/>
        </p:nvSpPr>
        <p:spPr>
          <a:xfrm>
            <a:off x="2637546" y="10987624"/>
            <a:ext cx="993789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mousemove 当鼠标在节点内部移动时触发</a:t>
            </a:r>
          </a:p>
        </p:txBody>
      </p:sp>
      <p:sp>
        <p:nvSpPr>
          <p:cNvPr id="157" name="contextmenu 鼠标按下右键时"/>
          <p:cNvSpPr txBox="1"/>
          <p:nvPr/>
        </p:nvSpPr>
        <p:spPr>
          <a:xfrm>
            <a:off x="2497139" y="6956400"/>
            <a:ext cx="807370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contextmenu 鼠标按下右键时</a:t>
            </a:r>
          </a:p>
        </p:txBody>
      </p:sp>
      <p:sp>
        <p:nvSpPr>
          <p:cNvPr id="158" name="focus/ activation/select"/>
          <p:cNvSpPr txBox="1"/>
          <p:nvPr/>
        </p:nvSpPr>
        <p:spPr>
          <a:xfrm>
            <a:off x="16728023" y="5784958"/>
            <a:ext cx="5947196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focus/ activation/select</a:t>
            </a:r>
          </a:p>
        </p:txBody>
      </p:sp>
      <p:sp>
        <p:nvSpPr>
          <p:cNvPr id="159" name="事件类型"/>
          <p:cNvSpPr txBox="1"/>
          <p:nvPr/>
        </p:nvSpPr>
        <p:spPr>
          <a:xfrm>
            <a:off x="2543941" y="3968166"/>
            <a:ext cx="29910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事件类型</a:t>
            </a:r>
          </a:p>
        </p:txBody>
      </p:sp>
      <p:sp>
        <p:nvSpPr>
          <p:cNvPr id="160" name="是否冒泡"/>
          <p:cNvSpPr txBox="1"/>
          <p:nvPr/>
        </p:nvSpPr>
        <p:spPr>
          <a:xfrm>
            <a:off x="12506993" y="3861459"/>
            <a:ext cx="29910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是否冒泡</a:t>
            </a:r>
          </a:p>
        </p:txBody>
      </p:sp>
      <p:sp>
        <p:nvSpPr>
          <p:cNvPr id="161" name="默认操作"/>
          <p:cNvSpPr txBox="1"/>
          <p:nvPr/>
        </p:nvSpPr>
        <p:spPr>
          <a:xfrm>
            <a:off x="17142848" y="3968166"/>
            <a:ext cx="299105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默认操作</a:t>
            </a:r>
          </a:p>
        </p:txBody>
      </p:sp>
      <p:sp>
        <p:nvSpPr>
          <p:cNvPr id="162" name="focus/ activation"/>
          <p:cNvSpPr txBox="1"/>
          <p:nvPr/>
        </p:nvSpPr>
        <p:spPr>
          <a:xfrm>
            <a:off x="16728023" y="4928380"/>
            <a:ext cx="5947196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focus/ activation</a:t>
            </a:r>
          </a:p>
        </p:txBody>
      </p:sp>
      <p:sp>
        <p:nvSpPr>
          <p:cNvPr id="163" name="是"/>
          <p:cNvSpPr txBox="1"/>
          <p:nvPr/>
        </p:nvSpPr>
        <p:spPr>
          <a:xfrm>
            <a:off x="13463604" y="4757446"/>
            <a:ext cx="29910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是</a:t>
            </a:r>
          </a:p>
        </p:txBody>
      </p:sp>
      <p:sp>
        <p:nvSpPr>
          <p:cNvPr id="164" name="是"/>
          <p:cNvSpPr txBox="1"/>
          <p:nvPr/>
        </p:nvSpPr>
        <p:spPr>
          <a:xfrm>
            <a:off x="13463604" y="5681323"/>
            <a:ext cx="29910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是</a:t>
            </a:r>
          </a:p>
        </p:txBody>
      </p:sp>
      <p:sp>
        <p:nvSpPr>
          <p:cNvPr id="165" name="是"/>
          <p:cNvSpPr txBox="1"/>
          <p:nvPr/>
        </p:nvSpPr>
        <p:spPr>
          <a:xfrm>
            <a:off x="13463604" y="6708835"/>
            <a:ext cx="29910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是</a:t>
            </a:r>
          </a:p>
        </p:txBody>
      </p:sp>
      <p:sp>
        <p:nvSpPr>
          <p:cNvPr id="166" name="是"/>
          <p:cNvSpPr txBox="1"/>
          <p:nvPr/>
        </p:nvSpPr>
        <p:spPr>
          <a:xfrm>
            <a:off x="13463604" y="7733068"/>
            <a:ext cx="29910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是</a:t>
            </a:r>
          </a:p>
        </p:txBody>
      </p:sp>
      <p:sp>
        <p:nvSpPr>
          <p:cNvPr id="167" name="是"/>
          <p:cNvSpPr txBox="1"/>
          <p:nvPr/>
        </p:nvSpPr>
        <p:spPr>
          <a:xfrm>
            <a:off x="13463604" y="8959605"/>
            <a:ext cx="29910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是</a:t>
            </a:r>
          </a:p>
        </p:txBody>
      </p:sp>
      <p:sp>
        <p:nvSpPr>
          <p:cNvPr id="168" name="否"/>
          <p:cNvSpPr txBox="1"/>
          <p:nvPr/>
        </p:nvSpPr>
        <p:spPr>
          <a:xfrm>
            <a:off x="13463604" y="10002802"/>
            <a:ext cx="29910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否</a:t>
            </a:r>
          </a:p>
        </p:txBody>
      </p:sp>
      <p:sp>
        <p:nvSpPr>
          <p:cNvPr id="169" name="是"/>
          <p:cNvSpPr txBox="1"/>
          <p:nvPr/>
        </p:nvSpPr>
        <p:spPr>
          <a:xfrm>
            <a:off x="13463604" y="11023756"/>
            <a:ext cx="299105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是</a:t>
            </a:r>
          </a:p>
        </p:txBody>
      </p:sp>
      <p:sp>
        <p:nvSpPr>
          <p:cNvPr id="170" name="drag/scroll/text selection…"/>
          <p:cNvSpPr txBox="1"/>
          <p:nvPr/>
        </p:nvSpPr>
        <p:spPr>
          <a:xfrm>
            <a:off x="17076344" y="8614806"/>
            <a:ext cx="6224719" cy="1331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69410"/>
                  </a:srgbClr>
                </a:solidFill>
              </a:defRPr>
            </a:pPr>
            <a:r>
              <a:t>drag/scroll/text selection </a:t>
            </a:r>
          </a:p>
          <a:p>
            <a:pPr algn="l">
              <a:defRPr sz="4000">
                <a:solidFill>
                  <a:srgbClr val="FFFFFF">
                    <a:alpha val="69410"/>
                  </a:srgbClr>
                </a:solidFill>
              </a:defRPr>
            </a:pPr>
            <a:r>
              <a:t>—-contextmeun</a:t>
            </a:r>
          </a:p>
        </p:txBody>
      </p:sp>
      <p:sp>
        <p:nvSpPr>
          <p:cNvPr id="171" name="none"/>
          <p:cNvSpPr txBox="1"/>
          <p:nvPr/>
        </p:nvSpPr>
        <p:spPr>
          <a:xfrm>
            <a:off x="17807460" y="7944059"/>
            <a:ext cx="299105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none</a:t>
            </a:r>
          </a:p>
        </p:txBody>
      </p:sp>
      <p:sp>
        <p:nvSpPr>
          <p:cNvPr id="172" name="none"/>
          <p:cNvSpPr txBox="1"/>
          <p:nvPr/>
        </p:nvSpPr>
        <p:spPr>
          <a:xfrm>
            <a:off x="17807460" y="10044710"/>
            <a:ext cx="2991051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none</a:t>
            </a:r>
          </a:p>
        </p:txBody>
      </p:sp>
      <p:sp>
        <p:nvSpPr>
          <p:cNvPr id="173" name="none"/>
          <p:cNvSpPr txBox="1"/>
          <p:nvPr/>
        </p:nvSpPr>
        <p:spPr>
          <a:xfrm>
            <a:off x="17807460" y="11039442"/>
            <a:ext cx="2991051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none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176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7" name="鼠标事件对象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鼠标事件对象</a:t>
            </a:r>
          </a:p>
        </p:txBody>
      </p:sp>
      <p:sp>
        <p:nvSpPr>
          <p:cNvPr id="178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" name="clientX 和 clientY （相对于可视区窗口）"/>
          <p:cNvSpPr txBox="1"/>
          <p:nvPr/>
        </p:nvSpPr>
        <p:spPr>
          <a:xfrm>
            <a:off x="2988563" y="4191000"/>
            <a:ext cx="130462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clientX 和 clientY （相对于可视区窗口）</a:t>
            </a:r>
          </a:p>
        </p:txBody>
      </p:sp>
      <p:sp>
        <p:nvSpPr>
          <p:cNvPr id="180" name="圆形"/>
          <p:cNvSpPr/>
          <p:nvPr/>
        </p:nvSpPr>
        <p:spPr>
          <a:xfrm>
            <a:off x="2295110" y="44809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" name="圆形"/>
          <p:cNvSpPr/>
          <p:nvPr/>
        </p:nvSpPr>
        <p:spPr>
          <a:xfrm>
            <a:off x="2295110" y="542484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pageX 和 pageY （相对于文档）"/>
          <p:cNvSpPr txBox="1"/>
          <p:nvPr/>
        </p:nvSpPr>
        <p:spPr>
          <a:xfrm>
            <a:off x="2988563" y="5160331"/>
            <a:ext cx="130462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pageX 和 pageY （相对于文档）</a:t>
            </a:r>
          </a:p>
        </p:txBody>
      </p:sp>
      <p:sp>
        <p:nvSpPr>
          <p:cNvPr id="183" name="线条"/>
          <p:cNvSpPr/>
          <p:nvPr/>
        </p:nvSpPr>
        <p:spPr>
          <a:xfrm>
            <a:off x="12656853" y="4512665"/>
            <a:ext cx="1270001" cy="1"/>
          </a:xfrm>
          <a:prstGeom prst="line">
            <a:avLst/>
          </a:prstGeom>
          <a:ln w="63500">
            <a:solidFill>
              <a:schemeClr val="accent3">
                <a:hueOff val="-365725"/>
                <a:satOff val="-32500"/>
                <a:lumOff val="1823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线条"/>
          <p:cNvSpPr/>
          <p:nvPr/>
        </p:nvSpPr>
        <p:spPr>
          <a:xfrm>
            <a:off x="13907108" y="4480915"/>
            <a:ext cx="1" cy="2017744"/>
          </a:xfrm>
          <a:prstGeom prst="line">
            <a:avLst/>
          </a:prstGeom>
          <a:ln w="63500">
            <a:solidFill>
              <a:schemeClr val="accent3">
                <a:hueOff val="-365725"/>
                <a:satOff val="-32500"/>
                <a:lumOff val="1823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" name="线条"/>
          <p:cNvSpPr/>
          <p:nvPr/>
        </p:nvSpPr>
        <p:spPr>
          <a:xfrm>
            <a:off x="12656853" y="6426048"/>
            <a:ext cx="1270001" cy="1"/>
          </a:xfrm>
          <a:prstGeom prst="line">
            <a:avLst/>
          </a:prstGeom>
          <a:ln w="63500">
            <a:solidFill>
              <a:schemeClr val="accent3">
                <a:hueOff val="-365725"/>
                <a:satOff val="-32500"/>
                <a:lumOff val="1823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" name="线条"/>
          <p:cNvSpPr/>
          <p:nvPr/>
        </p:nvSpPr>
        <p:spPr>
          <a:xfrm>
            <a:off x="13860307" y="5456597"/>
            <a:ext cx="778211" cy="1"/>
          </a:xfrm>
          <a:prstGeom prst="line">
            <a:avLst/>
          </a:prstGeom>
          <a:ln w="63500">
            <a:solidFill>
              <a:schemeClr val="accent3">
                <a:hueOff val="-365725"/>
                <a:satOff val="-32500"/>
                <a:lumOff val="1823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7" name="鼠标坐标"/>
          <p:cNvSpPr txBox="1"/>
          <p:nvPr/>
        </p:nvSpPr>
        <p:spPr>
          <a:xfrm>
            <a:off x="14859621" y="5139097"/>
            <a:ext cx="1638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鼠标坐标</a:t>
            </a:r>
          </a:p>
        </p:txBody>
      </p:sp>
      <p:sp>
        <p:nvSpPr>
          <p:cNvPr id="188" name="圆形"/>
          <p:cNvSpPr/>
          <p:nvPr/>
        </p:nvSpPr>
        <p:spPr>
          <a:xfrm>
            <a:off x="2295110" y="6368779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screenX 和 screenY （相对于屏幕）"/>
          <p:cNvSpPr txBox="1"/>
          <p:nvPr/>
        </p:nvSpPr>
        <p:spPr>
          <a:xfrm>
            <a:off x="2988563" y="6104263"/>
            <a:ext cx="130462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screenX 和 screenY （相对于屏幕）</a:t>
            </a:r>
          </a:p>
        </p:txBody>
      </p:sp>
      <p:sp>
        <p:nvSpPr>
          <p:cNvPr id="190" name="圆形"/>
          <p:cNvSpPr/>
          <p:nvPr/>
        </p:nvSpPr>
        <p:spPr>
          <a:xfrm>
            <a:off x="2295110" y="7732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1" name="shiftKey"/>
          <p:cNvSpPr txBox="1"/>
          <p:nvPr/>
        </p:nvSpPr>
        <p:spPr>
          <a:xfrm>
            <a:off x="2988563" y="7519417"/>
            <a:ext cx="1304623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shiftKey</a:t>
            </a:r>
          </a:p>
        </p:txBody>
      </p:sp>
      <p:sp>
        <p:nvSpPr>
          <p:cNvPr id="192" name="圆形"/>
          <p:cNvSpPr/>
          <p:nvPr/>
        </p:nvSpPr>
        <p:spPr>
          <a:xfrm>
            <a:off x="2295110" y="8532090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" name="altKey"/>
          <p:cNvSpPr txBox="1"/>
          <p:nvPr/>
        </p:nvSpPr>
        <p:spPr>
          <a:xfrm>
            <a:off x="2988563" y="8319392"/>
            <a:ext cx="1304623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altKey</a:t>
            </a:r>
          </a:p>
        </p:txBody>
      </p:sp>
      <p:sp>
        <p:nvSpPr>
          <p:cNvPr id="194" name="圆形"/>
          <p:cNvSpPr/>
          <p:nvPr/>
        </p:nvSpPr>
        <p:spPr>
          <a:xfrm>
            <a:off x="2295110" y="9332066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" name="ctrlKey"/>
          <p:cNvSpPr txBox="1"/>
          <p:nvPr/>
        </p:nvSpPr>
        <p:spPr>
          <a:xfrm>
            <a:off x="2988563" y="9119368"/>
            <a:ext cx="1304623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ctrlKey</a:t>
            </a:r>
          </a:p>
        </p:txBody>
      </p:sp>
      <p:sp>
        <p:nvSpPr>
          <p:cNvPr id="196" name="圆形"/>
          <p:cNvSpPr/>
          <p:nvPr/>
        </p:nvSpPr>
        <p:spPr>
          <a:xfrm>
            <a:off x="2295110" y="1013204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" name="metaKey(cmd for mac)"/>
          <p:cNvSpPr txBox="1"/>
          <p:nvPr/>
        </p:nvSpPr>
        <p:spPr>
          <a:xfrm>
            <a:off x="2988563" y="9919343"/>
            <a:ext cx="13046233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metaKey(cmd for mac)</a:t>
            </a:r>
          </a:p>
        </p:txBody>
      </p:sp>
      <p:sp>
        <p:nvSpPr>
          <p:cNvPr id="198" name="线条"/>
          <p:cNvSpPr/>
          <p:nvPr/>
        </p:nvSpPr>
        <p:spPr>
          <a:xfrm>
            <a:off x="9109872" y="8049966"/>
            <a:ext cx="1270001" cy="1"/>
          </a:xfrm>
          <a:prstGeom prst="line">
            <a:avLst/>
          </a:prstGeom>
          <a:ln w="63500">
            <a:solidFill>
              <a:schemeClr val="accent3">
                <a:hueOff val="-365725"/>
                <a:satOff val="-32500"/>
                <a:lumOff val="1823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" name="线条"/>
          <p:cNvSpPr/>
          <p:nvPr/>
        </p:nvSpPr>
        <p:spPr>
          <a:xfrm>
            <a:off x="10400923" y="8018215"/>
            <a:ext cx="1" cy="2380036"/>
          </a:xfrm>
          <a:prstGeom prst="line">
            <a:avLst/>
          </a:prstGeom>
          <a:ln w="63500">
            <a:solidFill>
              <a:schemeClr val="accent3">
                <a:hueOff val="-365725"/>
                <a:satOff val="-32500"/>
                <a:lumOff val="1823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" name="线条"/>
          <p:cNvSpPr/>
          <p:nvPr/>
        </p:nvSpPr>
        <p:spPr>
          <a:xfrm>
            <a:off x="9109872" y="10405923"/>
            <a:ext cx="1270001" cy="1"/>
          </a:xfrm>
          <a:prstGeom prst="line">
            <a:avLst/>
          </a:prstGeom>
          <a:ln w="63500">
            <a:solidFill>
              <a:schemeClr val="accent3">
                <a:hueOff val="-365725"/>
                <a:satOff val="-32500"/>
                <a:lumOff val="1823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" name="线条"/>
          <p:cNvSpPr/>
          <p:nvPr/>
        </p:nvSpPr>
        <p:spPr>
          <a:xfrm>
            <a:off x="10383529" y="9232325"/>
            <a:ext cx="778212" cy="1"/>
          </a:xfrm>
          <a:prstGeom prst="line">
            <a:avLst/>
          </a:prstGeom>
          <a:ln w="63500">
            <a:solidFill>
              <a:schemeClr val="accent3">
                <a:hueOff val="-365725"/>
                <a:satOff val="-32500"/>
                <a:lumOff val="1823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2" name="组合键信息"/>
          <p:cNvSpPr txBox="1"/>
          <p:nvPr/>
        </p:nvSpPr>
        <p:spPr>
          <a:xfrm>
            <a:off x="11402090" y="8914825"/>
            <a:ext cx="2019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组合键信息</a:t>
            </a:r>
          </a:p>
        </p:txBody>
      </p:sp>
      <p:sp>
        <p:nvSpPr>
          <p:cNvPr id="203" name="offsetX 和 offsetY （鼠标位置与目标节点左侧的padding边缘的水平距离和垂直距离）"/>
          <p:cNvSpPr txBox="1"/>
          <p:nvPr/>
        </p:nvSpPr>
        <p:spPr>
          <a:xfrm>
            <a:off x="2080371" y="11639334"/>
            <a:ext cx="1982178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chemeClr val="accent4"/>
                </a:solidFill>
              </a:defRPr>
            </a:pPr>
            <a:r>
              <a:t>offsetX 和 offsetY （鼠标位置与目标节点左侧的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padding</a:t>
            </a:r>
            <a:r>
              <a:t>边缘的水平距离和垂直距离）</a:t>
            </a:r>
          </a:p>
        </p:txBody>
      </p:sp>
      <p:sp>
        <p:nvSpPr>
          <p:cNvPr id="204" name="圆形"/>
          <p:cNvSpPr/>
          <p:nvPr/>
        </p:nvSpPr>
        <p:spPr>
          <a:xfrm>
            <a:off x="15239348" y="7944813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5" name="which  按钮"/>
          <p:cNvSpPr txBox="1"/>
          <p:nvPr/>
        </p:nvSpPr>
        <p:spPr>
          <a:xfrm>
            <a:off x="15960494" y="7611816"/>
            <a:ext cx="130462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which  按钮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08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9" name="事件顺序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事件顺序</a:t>
            </a:r>
          </a:p>
        </p:txBody>
      </p:sp>
      <p:sp>
        <p:nvSpPr>
          <p:cNvPr id="210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1" name="一个动作会触发多个事件"/>
          <p:cNvSpPr txBox="1"/>
          <p:nvPr/>
        </p:nvSpPr>
        <p:spPr>
          <a:xfrm>
            <a:off x="2988563" y="4191000"/>
            <a:ext cx="130462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一个动作会触发多个事件</a:t>
            </a:r>
          </a:p>
        </p:txBody>
      </p:sp>
      <p:sp>
        <p:nvSpPr>
          <p:cNvPr id="212" name="圆形"/>
          <p:cNvSpPr/>
          <p:nvPr/>
        </p:nvSpPr>
        <p:spPr>
          <a:xfrm>
            <a:off x="2295110" y="44809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" name="圆形"/>
          <p:cNvSpPr/>
          <p:nvPr/>
        </p:nvSpPr>
        <p:spPr>
          <a:xfrm>
            <a:off x="2295110" y="542484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" name="eg"/>
          <p:cNvSpPr txBox="1"/>
          <p:nvPr/>
        </p:nvSpPr>
        <p:spPr>
          <a:xfrm>
            <a:off x="2988563" y="5174049"/>
            <a:ext cx="13046233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eg</a:t>
            </a:r>
          </a:p>
        </p:txBody>
      </p:sp>
      <p:sp>
        <p:nvSpPr>
          <p:cNvPr id="215" name="click 事件       mousedown -&gt; [mousemove]-&gt;mouseup -&gt; click"/>
          <p:cNvSpPr txBox="1"/>
          <p:nvPr/>
        </p:nvSpPr>
        <p:spPr>
          <a:xfrm>
            <a:off x="3326174" y="6309038"/>
            <a:ext cx="1552200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click 事件       mousedown -&gt; [mousemove]-&gt;mouseup -&gt; click</a:t>
            </a:r>
          </a:p>
        </p:txBody>
      </p:sp>
      <p:sp>
        <p:nvSpPr>
          <p:cNvPr id="216" name="从元素上方通过     mousemove -&gt; mouseover -&gt; mouseenter -&gt; mousemove -&gt;mouseout-&gt; mouselavel"/>
          <p:cNvSpPr txBox="1"/>
          <p:nvPr/>
        </p:nvSpPr>
        <p:spPr>
          <a:xfrm>
            <a:off x="3325490" y="8515690"/>
            <a:ext cx="20340390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从元素上方通过     mousemove -&gt; mouseover -&gt; mouseenter -&gt; mousemove -&gt;mouseout-&gt; mouselavel</a:t>
            </a:r>
          </a:p>
        </p:txBody>
      </p:sp>
      <p:sp>
        <p:nvSpPr>
          <p:cNvPr id="217" name="dblclick 事件       mousedown -&gt; [mousemove]-&gt;mouseup -&gt; click -&gt; dblclick"/>
          <p:cNvSpPr txBox="1"/>
          <p:nvPr/>
        </p:nvSpPr>
        <p:spPr>
          <a:xfrm>
            <a:off x="3326174" y="7467600"/>
            <a:ext cx="1889349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dblclick 事件       mousedown -&gt; [mousemove]-&gt;mouseup -&gt; click -&gt; dblclick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20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1" name="获取按钮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获取按钮</a:t>
            </a:r>
          </a:p>
        </p:txBody>
      </p:sp>
      <p:sp>
        <p:nvSpPr>
          <p:cNvPr id="222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3" name="与单击相关的事件始终具有 which、button、buttons 属性，该属性允许获取准确的鼠标按钮"/>
          <p:cNvSpPr txBox="1"/>
          <p:nvPr/>
        </p:nvSpPr>
        <p:spPr>
          <a:xfrm>
            <a:off x="2964820" y="4207919"/>
            <a:ext cx="17349548" cy="1538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69410"/>
                  </a:srgbClr>
                </a:solidFill>
              </a:defRPr>
            </a:pPr>
            <a:r>
              <a:t>与单击相关的事件始终具有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which、</a:t>
            </a:r>
            <a:r>
              <a:t>button、buttons 属性，该属性允许获取准确的鼠标按钮</a:t>
            </a:r>
          </a:p>
        </p:txBody>
      </p:sp>
      <p:sp>
        <p:nvSpPr>
          <p:cNvPr id="224" name="圆形"/>
          <p:cNvSpPr/>
          <p:nvPr/>
        </p:nvSpPr>
        <p:spPr>
          <a:xfrm>
            <a:off x="2295110" y="44809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" name="圆形"/>
          <p:cNvSpPr/>
          <p:nvPr/>
        </p:nvSpPr>
        <p:spPr>
          <a:xfrm>
            <a:off x="2295110" y="6716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" name="which主要用于跟踪 mousedown"/>
          <p:cNvSpPr txBox="1"/>
          <p:nvPr/>
        </p:nvSpPr>
        <p:spPr>
          <a:xfrm>
            <a:off x="2988563" y="6451600"/>
            <a:ext cx="130462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 which主要用于跟踪 mousedown</a:t>
            </a:r>
          </a:p>
        </p:txBody>
      </p:sp>
      <p:sp>
        <p:nvSpPr>
          <p:cNvPr id="227" name="- event.which  === 1 左按钮"/>
          <p:cNvSpPr txBox="1"/>
          <p:nvPr/>
        </p:nvSpPr>
        <p:spPr>
          <a:xfrm>
            <a:off x="4065281" y="7467600"/>
            <a:ext cx="1304623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 - event.which  === 1 左按钮</a:t>
            </a:r>
          </a:p>
        </p:txBody>
      </p:sp>
      <p:sp>
        <p:nvSpPr>
          <p:cNvPr id="228" name="- event.which  === 2 中间按钮"/>
          <p:cNvSpPr txBox="1"/>
          <p:nvPr/>
        </p:nvSpPr>
        <p:spPr>
          <a:xfrm>
            <a:off x="4065281" y="8483600"/>
            <a:ext cx="1304623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 - event.which  === 2 中间按钮</a:t>
            </a:r>
          </a:p>
        </p:txBody>
      </p:sp>
      <p:sp>
        <p:nvSpPr>
          <p:cNvPr id="229" name="- event.which  === 3 右按钮"/>
          <p:cNvSpPr txBox="1"/>
          <p:nvPr/>
        </p:nvSpPr>
        <p:spPr>
          <a:xfrm>
            <a:off x="4065281" y="9499599"/>
            <a:ext cx="1304623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 - event.which  === 3 右按钮</a:t>
            </a:r>
          </a:p>
        </p:txBody>
      </p:sp>
      <p:sp>
        <p:nvSpPr>
          <p:cNvPr id="230" name="圆形"/>
          <p:cNvSpPr/>
          <p:nvPr/>
        </p:nvSpPr>
        <p:spPr>
          <a:xfrm>
            <a:off x="2295110" y="67161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" name="圆形"/>
          <p:cNvSpPr/>
          <p:nvPr/>
        </p:nvSpPr>
        <p:spPr>
          <a:xfrm>
            <a:off x="13177662" y="6133821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" name="button 按下了鼠标的哪个键"/>
          <p:cNvSpPr txBox="1"/>
          <p:nvPr/>
        </p:nvSpPr>
        <p:spPr>
          <a:xfrm>
            <a:off x="13570742" y="5869306"/>
            <a:ext cx="130462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 button 按下了鼠标的哪个键</a:t>
            </a:r>
          </a:p>
        </p:txBody>
      </p:sp>
      <p:sp>
        <p:nvSpPr>
          <p:cNvPr id="233" name="- button  === 0 左键"/>
          <p:cNvSpPr txBox="1"/>
          <p:nvPr/>
        </p:nvSpPr>
        <p:spPr>
          <a:xfrm>
            <a:off x="13570742" y="6804757"/>
            <a:ext cx="130462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 - button  === 0 左键</a:t>
            </a:r>
          </a:p>
        </p:txBody>
      </p:sp>
      <p:sp>
        <p:nvSpPr>
          <p:cNvPr id="234" name="- button  === 1  中间键"/>
          <p:cNvSpPr txBox="1"/>
          <p:nvPr/>
        </p:nvSpPr>
        <p:spPr>
          <a:xfrm>
            <a:off x="13570742" y="7644178"/>
            <a:ext cx="130462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 - button  === 1  中间键</a:t>
            </a:r>
          </a:p>
        </p:txBody>
      </p:sp>
      <p:sp>
        <p:nvSpPr>
          <p:cNvPr id="235" name="- button  === 2  右键"/>
          <p:cNvSpPr txBox="1"/>
          <p:nvPr/>
        </p:nvSpPr>
        <p:spPr>
          <a:xfrm>
            <a:off x="13570742" y="8673975"/>
            <a:ext cx="1304623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 - button  === 2  右键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38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9" name="eg : 可选列表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eg : 可选列表</a:t>
            </a:r>
          </a:p>
        </p:txBody>
      </p:sp>
      <p:sp>
        <p:nvSpPr>
          <p:cNvPr id="240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1" name="圆形"/>
          <p:cNvSpPr/>
          <p:nvPr/>
        </p:nvSpPr>
        <p:spPr>
          <a:xfrm>
            <a:off x="2295110" y="44809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" name="单击列表元素，高亮当前元素"/>
          <p:cNvSpPr txBox="1"/>
          <p:nvPr/>
        </p:nvSpPr>
        <p:spPr>
          <a:xfrm>
            <a:off x="2988563" y="4191000"/>
            <a:ext cx="1733805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单击列表元素，高亮当前元素</a:t>
            </a:r>
          </a:p>
        </p:txBody>
      </p:sp>
      <p:sp>
        <p:nvSpPr>
          <p:cNvPr id="243" name="圆形"/>
          <p:cNvSpPr/>
          <p:nvPr/>
        </p:nvSpPr>
        <p:spPr>
          <a:xfrm>
            <a:off x="2295110" y="5424847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4" name="如果使用 Ctrl（Mac 上为 Cmd）进行单击，则高亮多个元素"/>
          <p:cNvSpPr txBox="1"/>
          <p:nvPr/>
        </p:nvSpPr>
        <p:spPr>
          <a:xfrm>
            <a:off x="2988563" y="5160331"/>
            <a:ext cx="1733805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69410"/>
                  </a:srgbClr>
                </a:solidFill>
              </a:defRPr>
            </a:pPr>
            <a:r>
              <a:t>如果使用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Ctrl</a:t>
            </a:r>
            <a:r>
              <a:t>（Mac 上为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Cmd</a:t>
            </a:r>
            <a:r>
              <a:t>）进行单击，则高亮多个元素</a:t>
            </a:r>
          </a:p>
        </p:txBody>
      </p:sp>
      <p:pic>
        <p:nvPicPr>
          <p:cNvPr id="245" name="1.png" descr="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50441" y="7993433"/>
            <a:ext cx="7598597" cy="2467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2.png" descr="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749663" y="7868849"/>
            <a:ext cx="5636247" cy="2716753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单击"/>
          <p:cNvSpPr txBox="1"/>
          <p:nvPr/>
        </p:nvSpPr>
        <p:spPr>
          <a:xfrm>
            <a:off x="5061120" y="10868250"/>
            <a:ext cx="8763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单击</a:t>
            </a:r>
          </a:p>
        </p:txBody>
      </p:sp>
      <p:sp>
        <p:nvSpPr>
          <p:cNvPr id="248" name="ctrl + 单击"/>
          <p:cNvSpPr txBox="1"/>
          <p:nvPr/>
        </p:nvSpPr>
        <p:spPr>
          <a:xfrm>
            <a:off x="15783792" y="10868250"/>
            <a:ext cx="1916050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ctrl + 单击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追梦课堂   临汾首家专业的web前端培训机构                                                          www.zmclass.com"/>
          <p:cNvSpPr txBox="1"/>
          <p:nvPr/>
        </p:nvSpPr>
        <p:spPr>
          <a:xfrm>
            <a:off x="1821067" y="12583265"/>
            <a:ext cx="2034038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spc="1275" sz="1700">
                <a:solidFill>
                  <a:srgbClr val="FFFFFF">
                    <a:alpha val="43661"/>
                  </a:srgbClr>
                </a:solidFill>
              </a:rPr>
              <a:t>追梦课堂   临汾首家专业的web前端培训机构 </a:t>
            </a:r>
            <a:r>
              <a:rPr spc="2250"/>
              <a:t>              </a:t>
            </a:r>
            <a:r>
              <a:t>                                          </a:t>
            </a:r>
            <a:r>
              <a:rPr sz="1700">
                <a:solidFill>
                  <a:srgbClr val="FFFFFF">
                    <a:alpha val="50000"/>
                  </a:srgbClr>
                </a:solidFill>
              </a:rPr>
              <a:t> </a:t>
            </a:r>
            <a:r>
              <a:rPr sz="1700">
                <a:solidFill>
                  <a:srgbClr val="FFFFFF">
                    <a:alpha val="50000"/>
                  </a:srgbClr>
                </a:solidFill>
                <a:hlinkClick r:id="rId3" invalidUrl="" action="" tgtFrame="" tooltip="" history="1" highlightClick="0" endSnd="0"/>
              </a:rPr>
              <a:t>www.zmclass.com</a:t>
            </a:r>
          </a:p>
        </p:txBody>
      </p:sp>
      <p:sp>
        <p:nvSpPr>
          <p:cNvPr id="251" name="幻灯片编号"/>
          <p:cNvSpPr txBox="1"/>
          <p:nvPr>
            <p:ph type="sldNum" sz="quarter" idx="2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2" name="移动 mouseover/out，mouseenter/leave"/>
          <p:cNvSpPr txBox="1"/>
          <p:nvPr/>
        </p:nvSpPr>
        <p:spPr>
          <a:xfrm>
            <a:off x="2326573" y="2652352"/>
            <a:ext cx="2017033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6000"/>
            </a:lvl1pPr>
          </a:lstStyle>
          <a:p>
            <a:pPr/>
            <a:r>
              <a:t>移动 mouseover/out，mouseenter/leave</a:t>
            </a:r>
          </a:p>
        </p:txBody>
      </p:sp>
      <p:sp>
        <p:nvSpPr>
          <p:cNvPr id="253" name="矩形"/>
          <p:cNvSpPr/>
          <p:nvPr/>
        </p:nvSpPr>
        <p:spPr>
          <a:xfrm>
            <a:off x="1452788" y="2601552"/>
            <a:ext cx="283770" cy="1270001"/>
          </a:xfrm>
          <a:prstGeom prst="rect">
            <a:avLst/>
          </a:prstGeom>
          <a:solidFill>
            <a:schemeClr val="accent5">
              <a:hueOff val="-36178"/>
              <a:satOff val="6507"/>
              <a:lumOff val="-2351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4" name="当鼠标指针出现在一个元素上时，mouseover 事件就会发生，而 mouseout 事件则发生在鼠标指针离开时"/>
          <p:cNvSpPr txBox="1"/>
          <p:nvPr/>
        </p:nvSpPr>
        <p:spPr>
          <a:xfrm>
            <a:off x="2850223" y="4225851"/>
            <a:ext cx="19123037" cy="153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4000">
                <a:solidFill>
                  <a:srgbClr val="FFFFFF">
                    <a:alpha val="69410"/>
                  </a:srgbClr>
                </a:solidFill>
              </a:defRPr>
            </a:pPr>
            <a:r>
              <a:t>当鼠标指针出现在一个元素上时，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mouseover</a:t>
            </a:r>
            <a:r>
              <a:t> 事件就会发生，而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mouseout</a:t>
            </a:r>
            <a:r>
              <a:t> 事件则发生在鼠标指针离开时</a:t>
            </a:r>
          </a:p>
        </p:txBody>
      </p:sp>
      <p:sp>
        <p:nvSpPr>
          <p:cNvPr id="255" name="圆形"/>
          <p:cNvSpPr/>
          <p:nvPr/>
        </p:nvSpPr>
        <p:spPr>
          <a:xfrm>
            <a:off x="2295110" y="4480915"/>
            <a:ext cx="283770" cy="283770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" name="圆形"/>
          <p:cNvSpPr/>
          <p:nvPr/>
        </p:nvSpPr>
        <p:spPr>
          <a:xfrm>
            <a:off x="2295110" y="6339601"/>
            <a:ext cx="283770" cy="283769"/>
          </a:xfrm>
          <a:prstGeom prst="ellipse">
            <a:avLst/>
          </a:prstGeom>
          <a:solidFill>
            <a:srgbClr val="FFFFFF">
              <a:alpha val="6087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3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" name="事件对象  event.relatedTarget"/>
          <p:cNvSpPr txBox="1"/>
          <p:nvPr/>
        </p:nvSpPr>
        <p:spPr>
          <a:xfrm>
            <a:off x="2850223" y="6075085"/>
            <a:ext cx="1912303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事件对象  event.relatedTarget</a:t>
            </a:r>
          </a:p>
        </p:txBody>
      </p:sp>
      <p:sp>
        <p:nvSpPr>
          <p:cNvPr id="258" name="mouseover"/>
          <p:cNvSpPr txBox="1"/>
          <p:nvPr/>
        </p:nvSpPr>
        <p:spPr>
          <a:xfrm>
            <a:off x="2850223" y="7250200"/>
            <a:ext cx="19123037" cy="70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mouseover</a:t>
            </a:r>
          </a:p>
        </p:txBody>
      </p:sp>
      <p:sp>
        <p:nvSpPr>
          <p:cNvPr id="259" name="- event.target ——— 鼠标经过的那个元素"/>
          <p:cNvSpPr txBox="1"/>
          <p:nvPr/>
        </p:nvSpPr>
        <p:spPr>
          <a:xfrm>
            <a:off x="3398444" y="8044476"/>
            <a:ext cx="1912303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- event.target ——— 鼠标经过的那个元素</a:t>
            </a:r>
          </a:p>
        </p:txBody>
      </p:sp>
      <p:sp>
        <p:nvSpPr>
          <p:cNvPr id="260" name="- event.relatedTarget ——— 鼠标上一次经过的那个元素"/>
          <p:cNvSpPr txBox="1"/>
          <p:nvPr/>
        </p:nvSpPr>
        <p:spPr>
          <a:xfrm>
            <a:off x="3398444" y="8767526"/>
            <a:ext cx="1912303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- event.relatedTarget ——— 鼠标上一次经过的那个元素</a:t>
            </a:r>
          </a:p>
        </p:txBody>
      </p:sp>
      <p:sp>
        <p:nvSpPr>
          <p:cNvPr id="261" name="mouseout"/>
          <p:cNvSpPr txBox="1"/>
          <p:nvPr/>
        </p:nvSpPr>
        <p:spPr>
          <a:xfrm>
            <a:off x="2850223" y="9916733"/>
            <a:ext cx="19123037" cy="709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mouseout</a:t>
            </a:r>
          </a:p>
        </p:txBody>
      </p:sp>
      <p:sp>
        <p:nvSpPr>
          <p:cNvPr id="262" name="- event.target ——— 鼠标离开的那个元素"/>
          <p:cNvSpPr txBox="1"/>
          <p:nvPr/>
        </p:nvSpPr>
        <p:spPr>
          <a:xfrm>
            <a:off x="3398444" y="10721214"/>
            <a:ext cx="1912303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- event.target ——— 鼠标离开的那个元素</a:t>
            </a:r>
          </a:p>
        </p:txBody>
      </p:sp>
      <p:sp>
        <p:nvSpPr>
          <p:cNvPr id="263" name="- event.relatedTarget ——— 是当前指针位置下的（鼠标进入的）元素"/>
          <p:cNvSpPr txBox="1"/>
          <p:nvPr/>
        </p:nvSpPr>
        <p:spPr>
          <a:xfrm>
            <a:off x="3398444" y="11629331"/>
            <a:ext cx="1912303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4000">
                <a:solidFill>
                  <a:srgbClr val="FFFFFF">
                    <a:alpha val="69410"/>
                  </a:srgbClr>
                </a:solidFill>
              </a:defRPr>
            </a:lvl1pPr>
          </a:lstStyle>
          <a:p>
            <a:pPr/>
            <a:r>
              <a:t>- event.relatedTarget ——— 是当前指针位置下的（鼠标进入的）元素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