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-1291579"/>
            <a:ext cx="29260800" cy="19507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2921000" y="330200"/>
            <a:ext cx="18542000" cy="9207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8016875" y="-63500"/>
            <a:ext cx="19831050" cy="13220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13"/>
          </p:nvPr>
        </p:nvSpPr>
        <p:spPr>
          <a:xfrm>
            <a:off x="9972675" y="2125132"/>
            <a:ext cx="16402050" cy="10934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buClrTx/>
              <a:defRPr sz="3800"/>
            </a:lvl1pPr>
            <a:lvl2pPr marL="1117600" indent="-558800">
              <a:spcBef>
                <a:spcPts val="4500"/>
              </a:spcBef>
              <a:buClrTx/>
              <a:defRPr sz="3800"/>
            </a:lvl2pPr>
            <a:lvl3pPr marL="1676400" indent="-558800">
              <a:spcBef>
                <a:spcPts val="4500"/>
              </a:spcBef>
              <a:buClrTx/>
              <a:defRPr sz="3800"/>
            </a:lvl3pPr>
            <a:lvl4pPr marL="2235200" indent="-558800">
              <a:spcBef>
                <a:spcPts val="4500"/>
              </a:spcBef>
              <a:buClrTx/>
              <a:defRPr sz="3800"/>
            </a:lvl4pPr>
            <a:lvl5pPr marL="2794000" indent="-558800">
              <a:spcBef>
                <a:spcPts val="4500"/>
              </a:spcBef>
              <a:buClrTx/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5290800" y="6870700"/>
            <a:ext cx="8343900" cy="5562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5316200" y="952500"/>
            <a:ext cx="8305800" cy="5537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1739900" y="-258233"/>
            <a:ext cx="20065999" cy="133773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0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8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9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0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3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31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32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33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正则"/>
          <p:cNvSpPr txBox="1"/>
          <p:nvPr>
            <p:ph type="ctrTitle"/>
          </p:nvPr>
        </p:nvSpPr>
        <p:spPr>
          <a:xfrm>
            <a:off x="1778000" y="1448683"/>
            <a:ext cx="20828000" cy="4648201"/>
          </a:xfrm>
          <a:prstGeom prst="rect">
            <a:avLst/>
          </a:prstGeom>
        </p:spPr>
        <p:txBody>
          <a:bodyPr/>
          <a:lstStyle>
            <a:lvl1pPr>
              <a:defRPr sz="10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正则</a:t>
            </a:r>
          </a:p>
        </p:txBody>
      </p:sp>
      <p:sp>
        <p:nvSpPr>
          <p:cNvPr id="120" name="演讲人   孟庆和"/>
          <p:cNvSpPr txBox="1"/>
          <p:nvPr>
            <p:ph type="subTitle" sz="quarter" idx="1"/>
          </p:nvPr>
        </p:nvSpPr>
        <p:spPr>
          <a:xfrm>
            <a:off x="1778000" y="6572305"/>
            <a:ext cx="20828000" cy="1587501"/>
          </a:xfrm>
          <a:prstGeom prst="rect">
            <a:avLst/>
          </a:prstGeom>
        </p:spPr>
        <p:txBody>
          <a:bodyPr/>
          <a:lstStyle/>
          <a:p>
            <a:pPr/>
            <a:r>
              <a:t>演讲人   孟庆和</a:t>
            </a:r>
          </a:p>
        </p:txBody>
      </p:sp>
      <p:sp>
        <p:nvSpPr>
          <p:cNvPr id="12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22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6" name="字面量"/>
          <p:cNvSpPr txBox="1"/>
          <p:nvPr/>
        </p:nvSpPr>
        <p:spPr>
          <a:xfrm>
            <a:off x="2370364" y="2487532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字面量</a:t>
            </a:r>
          </a:p>
        </p:txBody>
      </p:sp>
      <p:sp>
        <p:nvSpPr>
          <p:cNvPr id="197" name="矩形"/>
          <p:cNvSpPr/>
          <p:nvPr/>
        </p:nvSpPr>
        <p:spPr>
          <a:xfrm>
            <a:off x="1474683" y="243673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8" name="字面量(精确匹配)"/>
          <p:cNvSpPr txBox="1"/>
          <p:nvPr/>
        </p:nvSpPr>
        <p:spPr>
          <a:xfrm>
            <a:off x="1647554" y="4383499"/>
            <a:ext cx="562673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字面量(精确匹配)</a:t>
            </a:r>
          </a:p>
        </p:txBody>
      </p:sp>
      <p:pic>
        <p:nvPicPr>
          <p:cNvPr id="199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82685" y="6658909"/>
            <a:ext cx="8372708" cy="38574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0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3" name="转义（\）"/>
          <p:cNvSpPr txBox="1"/>
          <p:nvPr/>
        </p:nvSpPr>
        <p:spPr>
          <a:xfrm>
            <a:off x="2370364" y="2487532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转义（\）</a:t>
            </a:r>
          </a:p>
        </p:txBody>
      </p:sp>
      <p:sp>
        <p:nvSpPr>
          <p:cNvPr id="204" name="矩形"/>
          <p:cNvSpPr/>
          <p:nvPr/>
        </p:nvSpPr>
        <p:spPr>
          <a:xfrm>
            <a:off x="1474683" y="243673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5" name="并不是所有的字符和字符字面量都是等价的，有些符号 表示 本身之外的其他内容"/>
          <p:cNvSpPr txBox="1"/>
          <p:nvPr/>
        </p:nvSpPr>
        <p:spPr>
          <a:xfrm>
            <a:off x="2385658" y="11229486"/>
            <a:ext cx="2125076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并不是所有的字符和字符字面量都是等价的，有些符号 表示 本身之外的其他内容</a:t>
            </a:r>
          </a:p>
        </p:txBody>
      </p:sp>
      <p:sp>
        <p:nvSpPr>
          <p:cNvPr id="206" name="如果要把特殊字符作为常规字符来使用，只需要在它前面加个反斜杠（\）"/>
          <p:cNvSpPr txBox="1"/>
          <p:nvPr/>
        </p:nvSpPr>
        <p:spPr>
          <a:xfrm>
            <a:off x="2385658" y="3868118"/>
            <a:ext cx="2125076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如果要把特殊字符作为常规字符来使用，只需要在它前面加个反斜杠（\）</a:t>
            </a:r>
          </a:p>
        </p:txBody>
      </p:sp>
      <p:pic>
        <p:nvPicPr>
          <p:cNvPr id="207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61585" y="5223702"/>
            <a:ext cx="13961018" cy="53005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特殊字符的列表"/>
          <p:cNvSpPr txBox="1"/>
          <p:nvPr/>
        </p:nvSpPr>
        <p:spPr>
          <a:xfrm>
            <a:off x="2370364" y="2487532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特殊字符的列表</a:t>
            </a:r>
          </a:p>
        </p:txBody>
      </p:sp>
      <p:sp>
        <p:nvSpPr>
          <p:cNvPr id="212" name="矩形"/>
          <p:cNvSpPr/>
          <p:nvPr/>
        </p:nvSpPr>
        <p:spPr>
          <a:xfrm>
            <a:off x="1474683" y="243673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13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36223" y="7039653"/>
            <a:ext cx="10879886" cy="16686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1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7" name="eg"/>
          <p:cNvSpPr txBox="1"/>
          <p:nvPr/>
        </p:nvSpPr>
        <p:spPr>
          <a:xfrm>
            <a:off x="2370364" y="2562084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218" name="矩形"/>
          <p:cNvSpPr/>
          <p:nvPr/>
        </p:nvSpPr>
        <p:spPr>
          <a:xfrm>
            <a:off x="1474683" y="243673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19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04120" y="5675042"/>
            <a:ext cx="13013979" cy="3142580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注意： 对象创建正则 \ 需要 转义 \\"/>
          <p:cNvSpPr txBox="1"/>
          <p:nvPr/>
        </p:nvSpPr>
        <p:spPr>
          <a:xfrm>
            <a:off x="3796868" y="10542910"/>
            <a:ext cx="1813471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chemeClr val="accent5">
                    <a:hueOff val="-36178"/>
                    <a:satOff val="6507"/>
                    <a:lumOff val="-23518"/>
                  </a:schemeClr>
                </a:solidFill>
              </a:defRPr>
            </a:lvl1pPr>
          </a:lstStyle>
          <a:p>
            <a:pPr/>
            <a:r>
              <a:t>注意： 对象创建正则 \ 需要 转义 \\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4" name="集合和范围 […]"/>
          <p:cNvSpPr txBox="1"/>
          <p:nvPr/>
        </p:nvSpPr>
        <p:spPr>
          <a:xfrm>
            <a:off x="2415660" y="3710989"/>
            <a:ext cx="1326153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集合和范围 […]</a:t>
            </a:r>
          </a:p>
        </p:txBody>
      </p:sp>
      <p:sp>
        <p:nvSpPr>
          <p:cNvPr id="225" name="矩形"/>
          <p:cNvSpPr/>
          <p:nvPr/>
        </p:nvSpPr>
        <p:spPr>
          <a:xfrm>
            <a:off x="1474683" y="3660189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6" name="在方括号[…]中的几个字符或者字符类意味着“搜索给定的字符中的任意一个”。"/>
          <p:cNvSpPr txBox="1"/>
          <p:nvPr/>
        </p:nvSpPr>
        <p:spPr>
          <a:xfrm>
            <a:off x="3698513" y="5875620"/>
            <a:ext cx="1813471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在方括号[…]中的几个字符或者字符类意味着“搜索给定的字符中的任意一个”。</a:t>
            </a:r>
          </a:p>
        </p:txBody>
      </p:sp>
      <p:sp>
        <p:nvSpPr>
          <p:cNvPr id="227" name="圆形"/>
          <p:cNvSpPr/>
          <p:nvPr/>
        </p:nvSpPr>
        <p:spPr>
          <a:xfrm>
            <a:off x="2773655" y="6140136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3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1" name="集合"/>
          <p:cNvSpPr txBox="1"/>
          <p:nvPr/>
        </p:nvSpPr>
        <p:spPr>
          <a:xfrm>
            <a:off x="2415660" y="3710989"/>
            <a:ext cx="1326153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集合</a:t>
            </a:r>
          </a:p>
        </p:txBody>
      </p:sp>
      <p:sp>
        <p:nvSpPr>
          <p:cNvPr id="232" name="矩形"/>
          <p:cNvSpPr/>
          <p:nvPr/>
        </p:nvSpPr>
        <p:spPr>
          <a:xfrm>
            <a:off x="1474683" y="3660189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33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38325" y="6386679"/>
            <a:ext cx="7002312" cy="1692009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匹配 4个字符 ‘z’ ‘m’ ‘k’ ’t’ 中的任意一个"/>
          <p:cNvSpPr txBox="1"/>
          <p:nvPr/>
        </p:nvSpPr>
        <p:spPr>
          <a:xfrm>
            <a:off x="2104461" y="9192452"/>
            <a:ext cx="931898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匹配 4个字符 ‘z’ ‘m’ ‘k’ ’t’ 中的任意一个</a:t>
            </a:r>
          </a:p>
        </p:txBody>
      </p:sp>
      <p:pic>
        <p:nvPicPr>
          <p:cNvPr id="235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141196" y="6366356"/>
            <a:ext cx="5544491" cy="1732655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匹配 zmkt 或者 zxkt…"/>
          <p:cNvSpPr txBox="1"/>
          <p:nvPr/>
        </p:nvSpPr>
        <p:spPr>
          <a:xfrm>
            <a:off x="12171611" y="8829485"/>
            <a:ext cx="11483660" cy="1538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 匹配 zmkt 或者 zxkt</a:t>
            </a:r>
          </a:p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集合可以在正则表达式中和其它常规字符一起使用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3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0" name="范围"/>
          <p:cNvSpPr txBox="1"/>
          <p:nvPr/>
        </p:nvSpPr>
        <p:spPr>
          <a:xfrm>
            <a:off x="2415660" y="3710989"/>
            <a:ext cx="1326153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范围</a:t>
            </a:r>
          </a:p>
        </p:txBody>
      </p:sp>
      <p:sp>
        <p:nvSpPr>
          <p:cNvPr id="241" name="矩形"/>
          <p:cNvSpPr/>
          <p:nvPr/>
        </p:nvSpPr>
        <p:spPr>
          <a:xfrm>
            <a:off x="1474683" y="3660189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42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26312" y="7602729"/>
            <a:ext cx="4771002" cy="16137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2.png" descr="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138660" y="7615566"/>
            <a:ext cx="4641987" cy="1588049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方括号也可以包含字符范围  ,使用 “-“ 来省略和简写"/>
          <p:cNvSpPr txBox="1"/>
          <p:nvPr/>
        </p:nvSpPr>
        <p:spPr>
          <a:xfrm>
            <a:off x="3124641" y="5311611"/>
            <a:ext cx="1813471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方括号也可以包含字符范围  ,使用 “-“ 来省略和简写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4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8" name="排除范围[^…]"/>
          <p:cNvSpPr txBox="1"/>
          <p:nvPr/>
        </p:nvSpPr>
        <p:spPr>
          <a:xfrm>
            <a:off x="2415660" y="3710989"/>
            <a:ext cx="1326153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排除范围[^…]</a:t>
            </a:r>
          </a:p>
        </p:txBody>
      </p:sp>
      <p:sp>
        <p:nvSpPr>
          <p:cNvPr id="249" name="矩形"/>
          <p:cNvSpPr/>
          <p:nvPr/>
        </p:nvSpPr>
        <p:spPr>
          <a:xfrm>
            <a:off x="1474683" y="3660189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50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43695" y="7646374"/>
            <a:ext cx="4516563" cy="15264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2.png" descr="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945921" y="7649785"/>
            <a:ext cx="5644262" cy="15196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5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5" name="在 […] 中不需要转义的特殊字符"/>
          <p:cNvSpPr txBox="1"/>
          <p:nvPr/>
        </p:nvSpPr>
        <p:spPr>
          <a:xfrm>
            <a:off x="2440567" y="2440730"/>
            <a:ext cx="1326153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在 […] 中不需要转义的特殊字符</a:t>
            </a:r>
          </a:p>
        </p:txBody>
      </p:sp>
      <p:sp>
        <p:nvSpPr>
          <p:cNvPr id="256" name="矩形"/>
          <p:cNvSpPr/>
          <p:nvPr/>
        </p:nvSpPr>
        <p:spPr>
          <a:xfrm>
            <a:off x="1474683" y="2389930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7" name="圆形"/>
          <p:cNvSpPr/>
          <p:nvPr/>
        </p:nvSpPr>
        <p:spPr>
          <a:xfrm>
            <a:off x="2823469" y="4346828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8" name="表示一个点符号 ‘.'"/>
          <p:cNvSpPr txBox="1"/>
          <p:nvPr/>
        </p:nvSpPr>
        <p:spPr>
          <a:xfrm>
            <a:off x="3748327" y="4162258"/>
            <a:ext cx="1813471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表示一个点符号 ‘.'</a:t>
            </a:r>
          </a:p>
        </p:txBody>
      </p:sp>
      <p:sp>
        <p:nvSpPr>
          <p:cNvPr id="259" name="圆形"/>
          <p:cNvSpPr/>
          <p:nvPr/>
        </p:nvSpPr>
        <p:spPr>
          <a:xfrm>
            <a:off x="2823469" y="5792701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0" name="表示一个加号 ‘+’"/>
          <p:cNvSpPr txBox="1"/>
          <p:nvPr/>
        </p:nvSpPr>
        <p:spPr>
          <a:xfrm>
            <a:off x="3748327" y="5528185"/>
            <a:ext cx="1813471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表示一个加号 ‘+’</a:t>
            </a:r>
          </a:p>
        </p:txBody>
      </p:sp>
      <p:sp>
        <p:nvSpPr>
          <p:cNvPr id="261" name="圆形"/>
          <p:cNvSpPr/>
          <p:nvPr/>
        </p:nvSpPr>
        <p:spPr>
          <a:xfrm>
            <a:off x="2823469" y="7238574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2" name="表示一个括号 ‘()’"/>
          <p:cNvSpPr txBox="1"/>
          <p:nvPr/>
        </p:nvSpPr>
        <p:spPr>
          <a:xfrm>
            <a:off x="3748327" y="6974058"/>
            <a:ext cx="1813471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表示一个括号 ‘()’</a:t>
            </a:r>
          </a:p>
        </p:txBody>
      </p:sp>
      <p:sp>
        <p:nvSpPr>
          <p:cNvPr id="263" name="圆形"/>
          <p:cNvSpPr/>
          <p:nvPr/>
        </p:nvSpPr>
        <p:spPr>
          <a:xfrm>
            <a:off x="2823469" y="8684447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4" name="- 在开头或者结尾（在这些位置该符号表示的就不是一个范围"/>
          <p:cNvSpPr txBox="1"/>
          <p:nvPr/>
        </p:nvSpPr>
        <p:spPr>
          <a:xfrm>
            <a:off x="3748327" y="8419931"/>
            <a:ext cx="1813471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- 在开头或者结尾（在这些位置该符号表示的就不是一个范围</a:t>
            </a:r>
          </a:p>
        </p:txBody>
      </p:sp>
      <p:sp>
        <p:nvSpPr>
          <p:cNvPr id="265" name="^在不是开头的位置表示一个插入符号（在开头位置该符号表示的是排除）"/>
          <p:cNvSpPr txBox="1"/>
          <p:nvPr/>
        </p:nvSpPr>
        <p:spPr>
          <a:xfrm>
            <a:off x="3748327" y="9865804"/>
            <a:ext cx="1813471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^在不是开头的位置表示一个插入符号（在开头位置该符号表示的是排除）</a:t>
            </a:r>
          </a:p>
        </p:txBody>
      </p:sp>
      <p:sp>
        <p:nvSpPr>
          <p:cNvPr id="266" name="圆形"/>
          <p:cNvSpPr/>
          <p:nvPr/>
        </p:nvSpPr>
        <p:spPr>
          <a:xfrm>
            <a:off x="2823469" y="10130320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7" name="圆形"/>
          <p:cNvSpPr/>
          <p:nvPr/>
        </p:nvSpPr>
        <p:spPr>
          <a:xfrm>
            <a:off x="2823469" y="11663336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8" name="表示一个开口的方括号符号’[’"/>
          <p:cNvSpPr txBox="1"/>
          <p:nvPr/>
        </p:nvSpPr>
        <p:spPr>
          <a:xfrm>
            <a:off x="3748327" y="11398820"/>
            <a:ext cx="1813471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表示一个开口的方括号符号’[’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7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2" name="eg"/>
          <p:cNvSpPr txBox="1"/>
          <p:nvPr/>
        </p:nvSpPr>
        <p:spPr>
          <a:xfrm>
            <a:off x="2370364" y="2562084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273" name="矩形"/>
          <p:cNvSpPr/>
          <p:nvPr/>
        </p:nvSpPr>
        <p:spPr>
          <a:xfrm>
            <a:off x="1474683" y="243673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74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82384" y="5875827"/>
            <a:ext cx="10543323" cy="19643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25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6" name="eg"/>
          <p:cNvSpPr txBox="1"/>
          <p:nvPr/>
        </p:nvSpPr>
        <p:spPr>
          <a:xfrm>
            <a:off x="2276759" y="3544932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127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28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00203" y="5380506"/>
            <a:ext cx="8183605" cy="15996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73995" y="8608328"/>
            <a:ext cx="8954901" cy="14309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7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8" name="字符类（字符集合）"/>
          <p:cNvSpPr txBox="1"/>
          <p:nvPr/>
        </p:nvSpPr>
        <p:spPr>
          <a:xfrm>
            <a:off x="2440567" y="2440730"/>
            <a:ext cx="1326153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字符类（字符集合）</a:t>
            </a:r>
          </a:p>
        </p:txBody>
      </p:sp>
      <p:sp>
        <p:nvSpPr>
          <p:cNvPr id="279" name="矩形"/>
          <p:cNvSpPr/>
          <p:nvPr/>
        </p:nvSpPr>
        <p:spPr>
          <a:xfrm>
            <a:off x="1474683" y="2389930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0" name="圆形"/>
          <p:cNvSpPr/>
          <p:nvPr/>
        </p:nvSpPr>
        <p:spPr>
          <a:xfrm>
            <a:off x="2823469" y="4346828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1" name="字符类是某些字符集合的缩写"/>
          <p:cNvSpPr txBox="1"/>
          <p:nvPr/>
        </p:nvSpPr>
        <p:spPr>
          <a:xfrm>
            <a:off x="3748327" y="4082312"/>
            <a:ext cx="1813471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字符类是某些字符集合的缩写</a:t>
            </a:r>
          </a:p>
        </p:txBody>
      </p:sp>
      <p:sp>
        <p:nvSpPr>
          <p:cNvPr id="282" name="圆形"/>
          <p:cNvSpPr/>
          <p:nvPr/>
        </p:nvSpPr>
        <p:spPr>
          <a:xfrm>
            <a:off x="2823469" y="5368295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3" name="\d  （“d” 来源于 “digit”） 匹配 0 -9的任意一个数字"/>
          <p:cNvSpPr txBox="1"/>
          <p:nvPr/>
        </p:nvSpPr>
        <p:spPr>
          <a:xfrm>
            <a:off x="3748327" y="5103779"/>
            <a:ext cx="1813471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\d  （“d” 来源于 “digit”） 匹配 0 -9的任意一个数字</a:t>
            </a:r>
          </a:p>
        </p:txBody>
      </p:sp>
      <p:sp>
        <p:nvSpPr>
          <p:cNvPr id="284" name="圆形"/>
          <p:cNvSpPr/>
          <p:nvPr/>
        </p:nvSpPr>
        <p:spPr>
          <a:xfrm>
            <a:off x="2823469" y="6389761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5" name="\s。（“s” 来源于 “space”）  匹配空格，制表符和换行符"/>
          <p:cNvSpPr txBox="1"/>
          <p:nvPr/>
        </p:nvSpPr>
        <p:spPr>
          <a:xfrm>
            <a:off x="3748327" y="6125246"/>
            <a:ext cx="1813471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\s。（“s” 来源于 “space”）  匹配空格，制表符和换行符</a:t>
            </a:r>
          </a:p>
        </p:txBody>
      </p:sp>
      <p:sp>
        <p:nvSpPr>
          <p:cNvPr id="286" name="圆形"/>
          <p:cNvSpPr/>
          <p:nvPr/>
        </p:nvSpPr>
        <p:spPr>
          <a:xfrm>
            <a:off x="2823469" y="7411229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7" name="\w    （“w” 来源于 “word”）匹配 英语字母表中的一个字母或者一个数字或一个下划线"/>
          <p:cNvSpPr txBox="1"/>
          <p:nvPr/>
        </p:nvSpPr>
        <p:spPr>
          <a:xfrm>
            <a:off x="3748327" y="6783745"/>
            <a:ext cx="18740464" cy="153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\w    （“w” 来源于 “word”）匹配 英语字母表中的一个字母或者一个数字或一个下划线</a:t>
            </a:r>
          </a:p>
        </p:txBody>
      </p:sp>
      <p:sp>
        <p:nvSpPr>
          <p:cNvPr id="288" name="圆形"/>
          <p:cNvSpPr/>
          <p:nvPr/>
        </p:nvSpPr>
        <p:spPr>
          <a:xfrm>
            <a:off x="2823469" y="8465046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9" name="圆形"/>
          <p:cNvSpPr/>
          <p:nvPr/>
        </p:nvSpPr>
        <p:spPr>
          <a:xfrm>
            <a:off x="2823469" y="951886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0" name="圆形"/>
          <p:cNvSpPr/>
          <p:nvPr/>
        </p:nvSpPr>
        <p:spPr>
          <a:xfrm>
            <a:off x="2823469" y="10475629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1" name="\b   是一个特殊的字符类 单词边界。 它表示的不是一个字符，而是字符间的边界"/>
          <p:cNvSpPr txBox="1"/>
          <p:nvPr/>
        </p:nvSpPr>
        <p:spPr>
          <a:xfrm>
            <a:off x="3748327" y="8200531"/>
            <a:ext cx="1813471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\b   是一个特殊的字符类 单词边界。 它表示的不是一个字符，而是字符间的边界</a:t>
            </a:r>
          </a:p>
        </p:txBody>
      </p:sp>
      <p:sp>
        <p:nvSpPr>
          <p:cNvPr id="292" name="\D   非数字。除了\d的任何字符"/>
          <p:cNvSpPr txBox="1"/>
          <p:nvPr/>
        </p:nvSpPr>
        <p:spPr>
          <a:xfrm>
            <a:off x="3748327" y="9254349"/>
            <a:ext cx="1813471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\D   非数字。除了\d的任何字符</a:t>
            </a:r>
          </a:p>
        </p:txBody>
      </p:sp>
      <p:sp>
        <p:nvSpPr>
          <p:cNvPr id="293" name="\W  除了\w的任何东西。"/>
          <p:cNvSpPr txBox="1"/>
          <p:nvPr/>
        </p:nvSpPr>
        <p:spPr>
          <a:xfrm>
            <a:off x="3748327" y="10211113"/>
            <a:ext cx="1813471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\W  除了\w的任何东西。</a:t>
            </a:r>
          </a:p>
        </p:txBody>
      </p:sp>
      <p:sp>
        <p:nvSpPr>
          <p:cNvPr id="294" name="圆形"/>
          <p:cNvSpPr/>
          <p:nvPr/>
        </p:nvSpPr>
        <p:spPr>
          <a:xfrm>
            <a:off x="2823469" y="11432393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5" name="\B  非边界 除了 \b 的任何东西。"/>
          <p:cNvSpPr txBox="1"/>
          <p:nvPr/>
        </p:nvSpPr>
        <p:spPr>
          <a:xfrm>
            <a:off x="3748327" y="11167878"/>
            <a:ext cx="1813471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\B  非边界 除了 \b 的任何东西。</a:t>
            </a:r>
          </a:p>
        </p:txBody>
      </p:sp>
      <p:sp>
        <p:nvSpPr>
          <p:cNvPr id="296" name="圆形"/>
          <p:cNvSpPr/>
          <p:nvPr/>
        </p:nvSpPr>
        <p:spPr>
          <a:xfrm>
            <a:off x="2823469" y="12206976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7" name="\S  除了\s的任何字符。"/>
          <p:cNvSpPr txBox="1"/>
          <p:nvPr/>
        </p:nvSpPr>
        <p:spPr>
          <a:xfrm>
            <a:off x="3748327" y="11942460"/>
            <a:ext cx="1813471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\S  除了\s的任何字符。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0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01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22354" y="5573890"/>
            <a:ext cx="16486314" cy="25682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0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5" name="空格也是正则字符"/>
          <p:cNvSpPr txBox="1"/>
          <p:nvPr/>
        </p:nvSpPr>
        <p:spPr>
          <a:xfrm>
            <a:off x="2440567" y="2440730"/>
            <a:ext cx="1326153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空格也是正则字符</a:t>
            </a:r>
          </a:p>
        </p:txBody>
      </p:sp>
      <p:sp>
        <p:nvSpPr>
          <p:cNvPr id="306" name="矩形"/>
          <p:cNvSpPr/>
          <p:nvPr/>
        </p:nvSpPr>
        <p:spPr>
          <a:xfrm>
            <a:off x="1474683" y="2389930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07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48792" y="5637486"/>
            <a:ext cx="8423824" cy="44730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1" name="点号 是任意字符"/>
          <p:cNvSpPr txBox="1"/>
          <p:nvPr/>
        </p:nvSpPr>
        <p:spPr>
          <a:xfrm>
            <a:off x="2440567" y="2440730"/>
            <a:ext cx="1326153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点号 是任意字符</a:t>
            </a:r>
          </a:p>
        </p:txBody>
      </p:sp>
      <p:sp>
        <p:nvSpPr>
          <p:cNvPr id="312" name="矩形"/>
          <p:cNvSpPr/>
          <p:nvPr/>
        </p:nvSpPr>
        <p:spPr>
          <a:xfrm>
            <a:off x="1474683" y="2389930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3" name="点号 “.” 是一个特殊的字符类，可以匹配换行符外的任意字符。"/>
          <p:cNvSpPr txBox="1"/>
          <p:nvPr/>
        </p:nvSpPr>
        <p:spPr>
          <a:xfrm>
            <a:off x="3673605" y="4007591"/>
            <a:ext cx="181347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点号 “.” 是一个特殊的字符类，可以匹配换行符外的任意字符。</a:t>
            </a:r>
          </a:p>
        </p:txBody>
      </p:sp>
      <p:pic>
        <p:nvPicPr>
          <p:cNvPr id="314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47755" y="6506609"/>
            <a:ext cx="10749118" cy="48881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8" name="eg"/>
          <p:cNvSpPr txBox="1"/>
          <p:nvPr/>
        </p:nvSpPr>
        <p:spPr>
          <a:xfrm>
            <a:off x="2370364" y="2562084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319" name="矩形"/>
          <p:cNvSpPr/>
          <p:nvPr/>
        </p:nvSpPr>
        <p:spPr>
          <a:xfrm>
            <a:off x="1474683" y="243673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20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03063" y="4318667"/>
            <a:ext cx="9604645" cy="32853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21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762325" y="8816028"/>
            <a:ext cx="9686121" cy="25552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2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5" name="量词（重复）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量词（重复）</a:t>
            </a:r>
          </a:p>
        </p:txBody>
      </p:sp>
      <p:sp>
        <p:nvSpPr>
          <p:cNvPr id="326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27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66853" y="7705614"/>
            <a:ext cx="8604601" cy="2308553"/>
          </a:xfrm>
          <a:prstGeom prst="rect">
            <a:avLst/>
          </a:prstGeom>
          <a:ln w="12700">
            <a:miter lim="400000"/>
          </a:ln>
        </p:spPr>
      </p:pic>
      <p:sp>
        <p:nvSpPr>
          <p:cNvPr id="328" name="用来形容我们所需要的数量的词被称为量词"/>
          <p:cNvSpPr txBox="1"/>
          <p:nvPr/>
        </p:nvSpPr>
        <p:spPr>
          <a:xfrm>
            <a:off x="3124641" y="5053687"/>
            <a:ext cx="1813471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用来形容我们所需要的数量的词被称为量词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332" name="表格"/>
          <p:cNvGraphicFramePr/>
          <p:nvPr/>
        </p:nvGraphicFramePr>
        <p:xfrm>
          <a:off x="1464814" y="3620832"/>
          <a:ext cx="21065596" cy="78771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526447"/>
                <a:gridCol w="10526447"/>
              </a:tblGrid>
              <a:tr h="112348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sym typeface="Helvetica Neue"/>
                        </a:rPr>
                        <a:t>字符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sym typeface="Helvetica Neue"/>
                        </a:rPr>
                        <a:t>说明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</a:tr>
              <a:tr h="112348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sym typeface="Helvetica Neue"/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sym typeface="Helvetica Neue"/>
                        </a:rPr>
                        <a:t>匹配0次或者1次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12348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sym typeface="Helvetica Neue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sym typeface="Helvetica Neue"/>
                        </a:rPr>
                        <a:t>至少匹配1次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12348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sym typeface="Helvetica Neue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300">
                          <a:solidFill>
                            <a:srgbClr val="FFFFFF"/>
                          </a:solidFill>
                          <a:sym typeface="Helvetica Neue"/>
                        </a:rPr>
                        <a:t>匹配0次或者多次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12348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sym typeface="Helvetica Neue"/>
                        </a:rPr>
                        <a:t>{m}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sym typeface="Helvetica Neue"/>
                        </a:rPr>
                        <a:t>匹配m次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12348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sym typeface="Helvetica Neue"/>
                        </a:rPr>
                        <a:t>{m,}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sym typeface="Helvetica Neue"/>
                        </a:rPr>
                        <a:t>匹配至少m次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12348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sym typeface="Helvetica Neue"/>
                        </a:rPr>
                        <a:t>{m,n}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sym typeface="Helvetica Neue"/>
                        </a:rPr>
                        <a:t>匹配至少m次，最多n次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6" name="eg"/>
          <p:cNvSpPr txBox="1"/>
          <p:nvPr/>
        </p:nvSpPr>
        <p:spPr>
          <a:xfrm>
            <a:off x="2276759" y="2468479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337" name="矩形"/>
          <p:cNvSpPr/>
          <p:nvPr/>
        </p:nvSpPr>
        <p:spPr>
          <a:xfrm>
            <a:off x="1427881" y="2530337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38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96399" y="4531307"/>
            <a:ext cx="7305216" cy="150880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9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92987" y="9800713"/>
            <a:ext cx="8775701" cy="1003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0" name="1.png" descr="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977408" y="11329264"/>
            <a:ext cx="11988801" cy="1066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1" name="1.png" descr="1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064592" y="6711636"/>
            <a:ext cx="6807201" cy="990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2" name="1.png" descr="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982796" y="8373762"/>
            <a:ext cx="10121901" cy="901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3" name="1.png" descr="1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398002" y="4149735"/>
            <a:ext cx="7648369" cy="1858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344" name="1.png" descr="1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8461425" y="6546584"/>
            <a:ext cx="5932430" cy="9943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4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8" name="贪婪量词 和 惰性量词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贪婪量词 和 惰性量词</a:t>
            </a:r>
          </a:p>
        </p:txBody>
      </p:sp>
      <p:sp>
        <p:nvSpPr>
          <p:cNvPr id="349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50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37661" y="7329789"/>
            <a:ext cx="15308678" cy="25624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4" name="贪婪搜索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贪婪搜索</a:t>
            </a:r>
          </a:p>
        </p:txBody>
      </p:sp>
      <p:sp>
        <p:nvSpPr>
          <p:cNvPr id="355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6" name="在贪婪模式下（默认情况下），量词都会尽可能地重复多次…"/>
          <p:cNvSpPr txBox="1"/>
          <p:nvPr/>
        </p:nvSpPr>
        <p:spPr>
          <a:xfrm>
            <a:off x="2657335" y="5021832"/>
            <a:ext cx="17574907" cy="3672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在贪婪模式下（默认情况下），量词都会尽可能地重复多次</a:t>
            </a:r>
          </a:p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 默认情况下，正则表达式引擎会尝试尽可能多地重复量词。例如 \d+检测所有可能的字符。当不可能检测更多（没有更多的字符或到达字符串末尾）时，然后它再匹配模式的剩余部分。如果没有匹配，则减少重复的次数（回溯），并再次尝试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32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什么是正则表达式？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什么是正则表达式？</a:t>
            </a:r>
          </a:p>
        </p:txBody>
      </p:sp>
      <p:sp>
        <p:nvSpPr>
          <p:cNvPr id="134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5" name="圆形"/>
          <p:cNvSpPr/>
          <p:nvPr/>
        </p:nvSpPr>
        <p:spPr>
          <a:xfrm>
            <a:off x="2612859" y="5620313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6" name="是一个查找和替换字符串的逻辑公式"/>
          <p:cNvSpPr txBox="1"/>
          <p:nvPr/>
        </p:nvSpPr>
        <p:spPr>
          <a:xfrm>
            <a:off x="3285634" y="5355797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是一个查找和替换字符串的逻辑公式</a:t>
            </a:r>
          </a:p>
        </p:txBody>
      </p:sp>
      <p:sp>
        <p:nvSpPr>
          <p:cNvPr id="137" name="圆形"/>
          <p:cNvSpPr/>
          <p:nvPr/>
        </p:nvSpPr>
        <p:spPr>
          <a:xfrm>
            <a:off x="2612859" y="6885613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" name="包含 模式 和可选的 修饰符。"/>
          <p:cNvSpPr txBox="1"/>
          <p:nvPr/>
        </p:nvSpPr>
        <p:spPr>
          <a:xfrm>
            <a:off x="3285634" y="7886399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包含 模式 和可选的 修饰符。</a:t>
            </a:r>
          </a:p>
        </p:txBody>
      </p:sp>
      <p:sp>
        <p:nvSpPr>
          <p:cNvPr id="139" name="圆形"/>
          <p:cNvSpPr/>
          <p:nvPr/>
        </p:nvSpPr>
        <p:spPr>
          <a:xfrm>
            <a:off x="2612859" y="8150914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0" name="使用模式去匹配字符串中我们想要的特定部分"/>
          <p:cNvSpPr txBox="1"/>
          <p:nvPr/>
        </p:nvSpPr>
        <p:spPr>
          <a:xfrm>
            <a:off x="3107649" y="6621098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 使用模式去匹配字符串中我们想要的特定部分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5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0" name="懒惰模式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懒惰模式</a:t>
            </a:r>
          </a:p>
        </p:txBody>
      </p:sp>
      <p:sp>
        <p:nvSpPr>
          <p:cNvPr id="361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2" name="懒惰模式中的量词与贪婪模式中的是相反的。它想要“重复最少次数”。"/>
          <p:cNvSpPr txBox="1"/>
          <p:nvPr/>
        </p:nvSpPr>
        <p:spPr>
          <a:xfrm>
            <a:off x="3404546" y="5447083"/>
            <a:ext cx="1757490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懒惰模式中的量词与贪婪模式中的是相反的。它想要“重复最少次数”。</a:t>
            </a:r>
          </a:p>
        </p:txBody>
      </p:sp>
      <p:sp>
        <p:nvSpPr>
          <p:cNvPr id="363" name="通过在量词之后添加一个问号 ？ 来启用它 （所以匹配模式变为*？ 或 +？，甚至将??变为 ?。）"/>
          <p:cNvSpPr txBox="1"/>
          <p:nvPr/>
        </p:nvSpPr>
        <p:spPr>
          <a:xfrm>
            <a:off x="3404547" y="6257211"/>
            <a:ext cx="17574906" cy="153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通过在量词之后添加一个问号 ？ 来启用它 （所以匹配模式变为*？ 或 +？，甚至将??变为 ?。）</a:t>
            </a:r>
          </a:p>
        </p:txBody>
      </p:sp>
      <p:pic>
        <p:nvPicPr>
          <p:cNvPr id="364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60835" y="8585706"/>
            <a:ext cx="12499357" cy="3207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6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8" name="eg"/>
          <p:cNvSpPr txBox="1"/>
          <p:nvPr/>
        </p:nvSpPr>
        <p:spPr>
          <a:xfrm>
            <a:off x="2276759" y="3544932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 eg</a:t>
            </a:r>
          </a:p>
        </p:txBody>
      </p:sp>
      <p:sp>
        <p:nvSpPr>
          <p:cNvPr id="369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70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95836" y="5667357"/>
            <a:ext cx="11173718" cy="23812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hanks！"/>
          <p:cNvSpPr txBox="1"/>
          <p:nvPr>
            <p:ph type="ctrTitle"/>
          </p:nvPr>
        </p:nvSpPr>
        <p:spPr>
          <a:xfrm>
            <a:off x="1778000" y="3147634"/>
            <a:ext cx="20828000" cy="4648201"/>
          </a:xfrm>
          <a:prstGeom prst="rect">
            <a:avLst/>
          </a:prstGeom>
        </p:spPr>
        <p:txBody>
          <a:bodyPr/>
          <a:lstStyle>
            <a:lvl1pPr>
              <a:defRPr sz="143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Thanks！</a:t>
            </a:r>
          </a:p>
        </p:txBody>
      </p:sp>
      <p:sp>
        <p:nvSpPr>
          <p:cNvPr id="373" name="追梦课堂临汾首家专业的web前端培训机构    www.zmclass.com"/>
          <p:cNvSpPr txBox="1"/>
          <p:nvPr/>
        </p:nvSpPr>
        <p:spPr>
          <a:xfrm>
            <a:off x="6367784" y="8165992"/>
            <a:ext cx="1429097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追梦课堂临汾首家专业的web前端培训机构</a:t>
            </a:r>
            <a:r>
              <a:rPr spc="2250"/>
              <a:t> </a:t>
            </a:r>
            <a:r>
              <a:t>  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7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43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4" name="应用场景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应用场景</a:t>
            </a:r>
          </a:p>
        </p:txBody>
      </p:sp>
      <p:sp>
        <p:nvSpPr>
          <p:cNvPr id="145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6" name="圆形"/>
          <p:cNvSpPr/>
          <p:nvPr/>
        </p:nvSpPr>
        <p:spPr>
          <a:xfrm>
            <a:off x="2612859" y="5620313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" name="校验"/>
          <p:cNvSpPr txBox="1"/>
          <p:nvPr/>
        </p:nvSpPr>
        <p:spPr>
          <a:xfrm>
            <a:off x="3285634" y="5355797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校验</a:t>
            </a:r>
          </a:p>
        </p:txBody>
      </p:sp>
      <p:sp>
        <p:nvSpPr>
          <p:cNvPr id="148" name="圆形"/>
          <p:cNvSpPr/>
          <p:nvPr/>
        </p:nvSpPr>
        <p:spPr>
          <a:xfrm>
            <a:off x="2612859" y="6885613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9" name="查找匹配"/>
          <p:cNvSpPr txBox="1"/>
          <p:nvPr/>
        </p:nvSpPr>
        <p:spPr>
          <a:xfrm>
            <a:off x="3285634" y="6621098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查找匹配</a:t>
            </a:r>
          </a:p>
        </p:txBody>
      </p:sp>
      <p:sp>
        <p:nvSpPr>
          <p:cNvPr id="150" name="圆形"/>
          <p:cNvSpPr/>
          <p:nvPr/>
        </p:nvSpPr>
        <p:spPr>
          <a:xfrm>
            <a:off x="2612859" y="8150914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1" name="替换"/>
          <p:cNvSpPr txBox="1"/>
          <p:nvPr/>
        </p:nvSpPr>
        <p:spPr>
          <a:xfrm>
            <a:off x="3285634" y="7886398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替换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54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5" name="创建正则表达式"/>
          <p:cNvSpPr txBox="1"/>
          <p:nvPr/>
        </p:nvSpPr>
        <p:spPr>
          <a:xfrm>
            <a:off x="2276759" y="2641518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创建正则表达式</a:t>
            </a:r>
          </a:p>
        </p:txBody>
      </p:sp>
      <p:sp>
        <p:nvSpPr>
          <p:cNvPr id="156" name="矩形"/>
          <p:cNvSpPr/>
          <p:nvPr/>
        </p:nvSpPr>
        <p:spPr>
          <a:xfrm>
            <a:off x="1427881" y="2590718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7" name="圆形"/>
          <p:cNvSpPr/>
          <p:nvPr/>
        </p:nvSpPr>
        <p:spPr>
          <a:xfrm>
            <a:off x="2612859" y="4636192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8" name="直接量创建，其由包含在斜杠之间的模式组成，如下所示："/>
          <p:cNvSpPr txBox="1"/>
          <p:nvPr/>
        </p:nvSpPr>
        <p:spPr>
          <a:xfrm>
            <a:off x="3285634" y="4371677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直接量创建，其由包含在斜杠之间的模式组成，如下所示：</a:t>
            </a:r>
          </a:p>
        </p:txBody>
      </p:sp>
      <p:sp>
        <p:nvSpPr>
          <p:cNvPr id="159" name="调用RegExp对象的构造函数"/>
          <p:cNvSpPr txBox="1"/>
          <p:nvPr/>
        </p:nvSpPr>
        <p:spPr>
          <a:xfrm>
            <a:off x="3320298" y="8192546"/>
            <a:ext cx="1288904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调用RegExp对象的构造函数</a:t>
            </a:r>
          </a:p>
        </p:txBody>
      </p:sp>
      <p:sp>
        <p:nvSpPr>
          <p:cNvPr id="160" name="圆形"/>
          <p:cNvSpPr/>
          <p:nvPr/>
        </p:nvSpPr>
        <p:spPr>
          <a:xfrm>
            <a:off x="2612859" y="8457062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61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25949" y="9978993"/>
            <a:ext cx="15864580" cy="12187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2.png" descr="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25949" y="6121669"/>
            <a:ext cx="15864580" cy="14726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65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6" name="eg"/>
          <p:cNvSpPr txBox="1"/>
          <p:nvPr/>
        </p:nvSpPr>
        <p:spPr>
          <a:xfrm>
            <a:off x="2276759" y="2716069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167" name="矩形"/>
          <p:cNvSpPr/>
          <p:nvPr/>
        </p:nvSpPr>
        <p:spPr>
          <a:xfrm>
            <a:off x="1427881" y="2590718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8" name="如果不使用修饰符和特殊标志，正则表达式的搜索就等同于子字符串查找"/>
          <p:cNvSpPr txBox="1"/>
          <p:nvPr/>
        </p:nvSpPr>
        <p:spPr>
          <a:xfrm>
            <a:off x="2568620" y="11971023"/>
            <a:ext cx="14868588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36178"/>
                    <a:satOff val="6507"/>
                    <a:lumOff val="-23518"/>
                  </a:schemeClr>
                </a:solidFill>
              </a:defRPr>
            </a:lvl1pPr>
          </a:lstStyle>
          <a:p>
            <a:pPr/>
            <a:r>
              <a:t>如果不使用修饰符和特殊标志，正则表达式的搜索就等同于子字符串查找</a:t>
            </a:r>
          </a:p>
        </p:txBody>
      </p:sp>
      <p:pic>
        <p:nvPicPr>
          <p:cNvPr id="169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57292" y="5308280"/>
            <a:ext cx="13573408" cy="30994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72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3" name="修饰符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修饰符</a:t>
            </a:r>
          </a:p>
        </p:txBody>
      </p:sp>
      <p:sp>
        <p:nvSpPr>
          <p:cNvPr id="174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" name="圆形"/>
          <p:cNvSpPr/>
          <p:nvPr/>
        </p:nvSpPr>
        <p:spPr>
          <a:xfrm>
            <a:off x="2612859" y="5620313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6" name="正则表达式的修饰符可能会影响搜索结果"/>
          <p:cNvSpPr txBox="1"/>
          <p:nvPr/>
        </p:nvSpPr>
        <p:spPr>
          <a:xfrm>
            <a:off x="3285634" y="5355797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正则表达式的修饰符可能会影响搜索结果</a:t>
            </a:r>
          </a:p>
        </p:txBody>
      </p:sp>
      <p:sp>
        <p:nvSpPr>
          <p:cNvPr id="177" name="- i   搜索时不区分大小写"/>
          <p:cNvSpPr txBox="1"/>
          <p:nvPr/>
        </p:nvSpPr>
        <p:spPr>
          <a:xfrm>
            <a:off x="3285634" y="6451600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- i   搜索时不区分大小写</a:t>
            </a:r>
          </a:p>
        </p:txBody>
      </p:sp>
      <p:sp>
        <p:nvSpPr>
          <p:cNvPr id="178" name="- g  搜索时会查找所有的匹配项，而不只是第一个"/>
          <p:cNvSpPr txBox="1"/>
          <p:nvPr/>
        </p:nvSpPr>
        <p:spPr>
          <a:xfrm>
            <a:off x="3285634" y="7547402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- g  搜索时会查找所有的匹配项，而不只是第一个</a:t>
            </a:r>
          </a:p>
        </p:txBody>
      </p:sp>
      <p:sp>
        <p:nvSpPr>
          <p:cNvPr id="179" name="- m  多行模式"/>
          <p:cNvSpPr txBox="1"/>
          <p:nvPr/>
        </p:nvSpPr>
        <p:spPr>
          <a:xfrm>
            <a:off x="3285634" y="8643204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- m  多行模式</a:t>
            </a:r>
          </a:p>
        </p:txBody>
      </p:sp>
      <p:sp>
        <p:nvSpPr>
          <p:cNvPr id="180" name="- u  开启完整的 unicode 支持 能够修正对于代理对的处理"/>
          <p:cNvSpPr txBox="1"/>
          <p:nvPr/>
        </p:nvSpPr>
        <p:spPr>
          <a:xfrm>
            <a:off x="3285634" y="9766300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- u  开启完整的 unicode 支持 能够修正对于代理对的处理</a:t>
            </a:r>
          </a:p>
        </p:txBody>
      </p:sp>
      <p:sp>
        <p:nvSpPr>
          <p:cNvPr id="181" name="- y 粘滞模式"/>
          <p:cNvSpPr txBox="1"/>
          <p:nvPr/>
        </p:nvSpPr>
        <p:spPr>
          <a:xfrm>
            <a:off x="3285634" y="10862102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- y 粘滞模式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84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5" name="eg"/>
          <p:cNvSpPr txBox="1"/>
          <p:nvPr/>
        </p:nvSpPr>
        <p:spPr>
          <a:xfrm>
            <a:off x="2276759" y="3544932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186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87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32315" y="5429672"/>
            <a:ext cx="15046135" cy="28566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90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1" name="基本语法"/>
          <p:cNvSpPr txBox="1"/>
          <p:nvPr/>
        </p:nvSpPr>
        <p:spPr>
          <a:xfrm>
            <a:off x="5828548" y="5862710"/>
            <a:ext cx="13074263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8600"/>
            </a:lvl1pPr>
          </a:lstStyle>
          <a:p>
            <a:pPr/>
            <a:r>
              <a:t>基本语法</a:t>
            </a:r>
          </a:p>
        </p:txBody>
      </p:sp>
      <p:sp>
        <p:nvSpPr>
          <p:cNvPr id="192" name="pattern有规则的字符集"/>
          <p:cNvSpPr txBox="1"/>
          <p:nvPr/>
        </p:nvSpPr>
        <p:spPr>
          <a:xfrm>
            <a:off x="8204808" y="7860784"/>
            <a:ext cx="832174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pattern有规则的字符集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