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M编程艺术(2)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DOM编程艺术(2)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DOM 节点新增和删除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DOM 节点新增和删除</a:t>
            </a:r>
          </a:p>
        </p:txBody>
      </p:sp>
      <p:sp>
        <p:nvSpPr>
          <p:cNvPr id="212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document.createElement(tag)"/>
          <p:cNvSpPr txBox="1"/>
          <p:nvPr/>
        </p:nvSpPr>
        <p:spPr>
          <a:xfrm>
            <a:off x="2809237" y="4607967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document.createElement(tag)</a:t>
            </a:r>
          </a:p>
        </p:txBody>
      </p:sp>
      <p:sp>
        <p:nvSpPr>
          <p:cNvPr id="214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- 用给定的标签创建一个新元素节点（element node）"/>
          <p:cNvSpPr txBox="1"/>
          <p:nvPr/>
        </p:nvSpPr>
        <p:spPr>
          <a:xfrm>
            <a:off x="2809237" y="586955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用给定的标签创建一个新元素节点（element node）</a:t>
            </a:r>
          </a:p>
        </p:txBody>
      </p:sp>
      <p:sp>
        <p:nvSpPr>
          <p:cNvPr id="216" name="document.createTextNode(text)"/>
          <p:cNvSpPr txBox="1"/>
          <p:nvPr/>
        </p:nvSpPr>
        <p:spPr>
          <a:xfrm>
            <a:off x="2809237" y="7234776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document.createTextNode(text)</a:t>
            </a:r>
          </a:p>
        </p:txBody>
      </p:sp>
      <p:sp>
        <p:nvSpPr>
          <p:cNvPr id="217" name="圆形"/>
          <p:cNvSpPr/>
          <p:nvPr/>
        </p:nvSpPr>
        <p:spPr>
          <a:xfrm>
            <a:off x="2050557" y="744747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- 用给定的文本创建一个文本节点"/>
          <p:cNvSpPr txBox="1"/>
          <p:nvPr/>
        </p:nvSpPr>
        <p:spPr>
          <a:xfrm>
            <a:off x="2809237" y="84963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用给定的文本创建一个文本节点</a:t>
            </a:r>
          </a:p>
        </p:txBody>
      </p:sp>
      <p:pic>
        <p:nvPicPr>
          <p:cNvPr id="21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88233" y="10609664"/>
            <a:ext cx="95250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8381" y="10616357"/>
            <a:ext cx="8883175" cy="621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生成一条信息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生成一条信息</a:t>
            </a:r>
          </a:p>
        </p:txBody>
      </p:sp>
      <p:sp>
        <p:nvSpPr>
          <p:cNvPr id="225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9986" y="6191250"/>
            <a:ext cx="14536895" cy="2096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插入节点到文档中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插入节点到文档中</a:t>
            </a:r>
          </a:p>
        </p:txBody>
      </p:sp>
      <p:sp>
        <p:nvSpPr>
          <p:cNvPr id="231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parentElem.appendChild(node)"/>
          <p:cNvSpPr txBox="1"/>
          <p:nvPr/>
        </p:nvSpPr>
        <p:spPr>
          <a:xfrm>
            <a:off x="2933772" y="4607967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parentElem.appendChild(node)</a:t>
            </a:r>
          </a:p>
        </p:txBody>
      </p:sp>
      <p:sp>
        <p:nvSpPr>
          <p:cNvPr id="233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- 将 node 作为 parentElem 最后一个子元素"/>
          <p:cNvSpPr txBox="1"/>
          <p:nvPr/>
        </p:nvSpPr>
        <p:spPr>
          <a:xfrm>
            <a:off x="2933772" y="550508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将 node 作为 parentElem 最后一个子元素</a:t>
            </a:r>
          </a:p>
        </p:txBody>
      </p:sp>
      <p:pic>
        <p:nvPicPr>
          <p:cNvPr id="23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1885" y="9745339"/>
            <a:ext cx="9461501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17200" y="7253473"/>
            <a:ext cx="10160001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插入节点到文档中（旧的接口）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插入节点到文档中（旧的接口）</a:t>
            </a:r>
          </a:p>
        </p:txBody>
      </p:sp>
      <p:sp>
        <p:nvSpPr>
          <p:cNvPr id="241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parentElem.appendChild(node)"/>
          <p:cNvSpPr txBox="1"/>
          <p:nvPr/>
        </p:nvSpPr>
        <p:spPr>
          <a:xfrm>
            <a:off x="2933772" y="4607967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parentElem.appendChild(node)</a:t>
            </a:r>
          </a:p>
        </p:txBody>
      </p:sp>
      <p:sp>
        <p:nvSpPr>
          <p:cNvPr id="243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- 将 node 作为 parentElem 最后一个子元素"/>
          <p:cNvSpPr txBox="1"/>
          <p:nvPr/>
        </p:nvSpPr>
        <p:spPr>
          <a:xfrm>
            <a:off x="2933772" y="550508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将 node 作为 parentElem 最后一个子元素</a:t>
            </a:r>
          </a:p>
        </p:txBody>
      </p:sp>
      <p:sp>
        <p:nvSpPr>
          <p:cNvPr id="245" name="圆形"/>
          <p:cNvSpPr/>
          <p:nvPr/>
        </p:nvSpPr>
        <p:spPr>
          <a:xfrm>
            <a:off x="2050557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parentElem.insertBefore(node, nextSibling)"/>
          <p:cNvSpPr txBox="1"/>
          <p:nvPr/>
        </p:nvSpPr>
        <p:spPr>
          <a:xfrm>
            <a:off x="2933772" y="6503417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parentElem.insertBefore(node, nextSibling)</a:t>
            </a:r>
          </a:p>
        </p:txBody>
      </p:sp>
      <p:sp>
        <p:nvSpPr>
          <p:cNvPr id="247" name="- 在某个节点之前插入节点"/>
          <p:cNvSpPr txBox="1"/>
          <p:nvPr/>
        </p:nvSpPr>
        <p:spPr>
          <a:xfrm>
            <a:off x="2933772" y="7398118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在某个节点之前插入节点</a:t>
            </a:r>
          </a:p>
        </p:txBody>
      </p:sp>
      <p:sp>
        <p:nvSpPr>
          <p:cNvPr id="248" name="圆形"/>
          <p:cNvSpPr/>
          <p:nvPr/>
        </p:nvSpPr>
        <p:spPr>
          <a:xfrm>
            <a:off x="2050557" y="870196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parentElem.replaceChild(node, oldChild)"/>
          <p:cNvSpPr txBox="1"/>
          <p:nvPr/>
        </p:nvSpPr>
        <p:spPr>
          <a:xfrm>
            <a:off x="2933772" y="8396454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parentElem.replaceChild(node, oldChild)</a:t>
            </a:r>
          </a:p>
        </p:txBody>
      </p:sp>
      <p:sp>
        <p:nvSpPr>
          <p:cNvPr id="250" name="- 将 parentElem 的 oldChild 替换为 node"/>
          <p:cNvSpPr txBox="1"/>
          <p:nvPr/>
        </p:nvSpPr>
        <p:spPr>
          <a:xfrm>
            <a:off x="2933772" y="929115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将 parentElem 的 oldChild 替换为 node</a:t>
            </a:r>
          </a:p>
        </p:txBody>
      </p:sp>
      <p:sp>
        <p:nvSpPr>
          <p:cNvPr id="251" name="圆形"/>
          <p:cNvSpPr/>
          <p:nvPr/>
        </p:nvSpPr>
        <p:spPr>
          <a:xfrm>
            <a:off x="2050557" y="106426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parentElem.removeChild(node)"/>
          <p:cNvSpPr txBox="1"/>
          <p:nvPr/>
        </p:nvSpPr>
        <p:spPr>
          <a:xfrm>
            <a:off x="2933772" y="10429917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parentElem.removeChild(node)</a:t>
            </a:r>
          </a:p>
        </p:txBody>
      </p:sp>
      <p:sp>
        <p:nvSpPr>
          <p:cNvPr id="253" name="- 将 parentElem 的节点移除"/>
          <p:cNvSpPr txBox="1"/>
          <p:nvPr/>
        </p:nvSpPr>
        <p:spPr>
          <a:xfrm>
            <a:off x="2933772" y="1145477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将 parentElem 的节点移除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插入节点到文档中（新的接口）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插入节点到文档中（新的接口）</a:t>
            </a:r>
          </a:p>
        </p:txBody>
      </p:sp>
      <p:sp>
        <p:nvSpPr>
          <p:cNvPr id="25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node.append(...nodes or strings) —— 在 node 末尾插入节点或者字符串，"/>
          <p:cNvSpPr txBox="1"/>
          <p:nvPr/>
        </p:nvSpPr>
        <p:spPr>
          <a:xfrm>
            <a:off x="2933772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node.append(...nodes or strings) —— 在 node 末尾插入节点或者字符串，</a:t>
            </a:r>
          </a:p>
        </p:txBody>
      </p:sp>
      <p:sp>
        <p:nvSpPr>
          <p:cNvPr id="260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圆形"/>
          <p:cNvSpPr/>
          <p:nvPr/>
        </p:nvSpPr>
        <p:spPr>
          <a:xfrm>
            <a:off x="2050557" y="57724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node.prepend(...nodes or strings) —— 在 node 开头插入节点或者字符串，"/>
          <p:cNvSpPr txBox="1"/>
          <p:nvPr/>
        </p:nvSpPr>
        <p:spPr>
          <a:xfrm>
            <a:off x="2933772" y="550795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node.prepend(...nodes or strings) —— 在 node 开头插入节点或者字符串，</a:t>
            </a:r>
          </a:p>
        </p:txBody>
      </p:sp>
      <p:sp>
        <p:nvSpPr>
          <p:cNvPr id="263" name="圆形"/>
          <p:cNvSpPr/>
          <p:nvPr/>
        </p:nvSpPr>
        <p:spPr>
          <a:xfrm>
            <a:off x="2050557" y="67242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node.before(...nodes or strings) —— 在 node 前面插入节点或者字符串，"/>
          <p:cNvSpPr txBox="1"/>
          <p:nvPr/>
        </p:nvSpPr>
        <p:spPr>
          <a:xfrm>
            <a:off x="2933772" y="64516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node.before(...nodes or strings) —— 在 node 前面插入节点或者字符串，</a:t>
            </a:r>
          </a:p>
        </p:txBody>
      </p:sp>
      <p:sp>
        <p:nvSpPr>
          <p:cNvPr id="265" name="圆形"/>
          <p:cNvSpPr/>
          <p:nvPr/>
        </p:nvSpPr>
        <p:spPr>
          <a:xfrm>
            <a:off x="2050557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node.after(...nodes or strings) —— 在 node 后面插入节点或者字符串，"/>
          <p:cNvSpPr txBox="1"/>
          <p:nvPr/>
        </p:nvSpPr>
        <p:spPr>
          <a:xfrm>
            <a:off x="2933772" y="739524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node.after(...nodes or strings) —— 在 node 后面插入节点或者字符串，</a:t>
            </a:r>
          </a:p>
        </p:txBody>
      </p:sp>
      <p:sp>
        <p:nvSpPr>
          <p:cNvPr id="267" name="node.replaceWith(...nodes or strings) —— 将 node 替换为节点或者字符串。"/>
          <p:cNvSpPr txBox="1"/>
          <p:nvPr/>
        </p:nvSpPr>
        <p:spPr>
          <a:xfrm>
            <a:off x="2933772" y="848136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node.replaceWith(...nodes or strings) —— 将 node 替换为节点或者字符串。</a:t>
            </a:r>
          </a:p>
        </p:txBody>
      </p:sp>
      <p:sp>
        <p:nvSpPr>
          <p:cNvPr id="268" name="圆形"/>
          <p:cNvSpPr/>
          <p:nvPr/>
        </p:nvSpPr>
        <p:spPr>
          <a:xfrm>
            <a:off x="2050557" y="8745880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可以方法可以插入多个节点"/>
          <p:cNvSpPr txBox="1"/>
          <p:nvPr/>
        </p:nvSpPr>
        <p:spPr>
          <a:xfrm>
            <a:off x="2336002" y="1078118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defRPr>
            </a:lvl1pPr>
          </a:lstStyle>
          <a:p>
            <a:pPr/>
            <a:r>
              <a:t>可以方法可以插入多个节点</a:t>
            </a:r>
          </a:p>
        </p:txBody>
      </p:sp>
      <p:pic>
        <p:nvPicPr>
          <p:cNvPr id="27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91851" y="10234340"/>
            <a:ext cx="111252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HTML 任意位置插入/文本/元素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 HTML 任意位置插入/文本/元素</a:t>
            </a:r>
          </a:p>
        </p:txBody>
      </p:sp>
      <p:sp>
        <p:nvSpPr>
          <p:cNvPr id="275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elem.insertAdjacentHTML(where, html)。"/>
          <p:cNvSpPr txBox="1"/>
          <p:nvPr/>
        </p:nvSpPr>
        <p:spPr>
          <a:xfrm>
            <a:off x="2933772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elem.insertAdjacentHTML(where, html)。</a:t>
            </a:r>
          </a:p>
        </p:txBody>
      </p:sp>
      <p:sp>
        <p:nvSpPr>
          <p:cNvPr id="277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- 该方法第一个参数是代码字符串，指定相对于 elem 的插入位置。参数为以下值"/>
          <p:cNvSpPr txBox="1"/>
          <p:nvPr/>
        </p:nvSpPr>
        <p:spPr>
          <a:xfrm>
            <a:off x="2933772" y="5507954"/>
            <a:ext cx="205141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该方法第一个参数是代码字符串，指定相对于 elem 的插入位置。参数为以下值</a:t>
            </a:r>
          </a:p>
        </p:txBody>
      </p:sp>
      <p:sp>
        <p:nvSpPr>
          <p:cNvPr id="279" name="- “beforebegin” —— 在 elem 开头位置前插入 html，"/>
          <p:cNvSpPr txBox="1"/>
          <p:nvPr/>
        </p:nvSpPr>
        <p:spPr>
          <a:xfrm>
            <a:off x="3834463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“beforebegin” —— 在 elem 开头位置前插入 html，</a:t>
            </a:r>
          </a:p>
        </p:txBody>
      </p:sp>
      <p:sp>
        <p:nvSpPr>
          <p:cNvPr id="280" name="- &quot;afterbegin&quot; —— 在 elem 开头位置后插入 html（译注：即 elem 元素内部的第一个子节点之前）"/>
          <p:cNvSpPr txBox="1"/>
          <p:nvPr/>
        </p:nvSpPr>
        <p:spPr>
          <a:xfrm>
            <a:off x="3834463" y="7396473"/>
            <a:ext cx="19310519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"afterbegin" —— 在 elem 开头位置后插入 html（译注：即 elem 元素内部的第一个子节点之前）</a:t>
            </a:r>
          </a:p>
        </p:txBody>
      </p:sp>
      <p:sp>
        <p:nvSpPr>
          <p:cNvPr id="281" name="- &quot;beforeend&quot; —— 在 elem 结束位置前插入 html（译注：即 elem 元素内部的最后一个子节点之后）"/>
          <p:cNvSpPr txBox="1"/>
          <p:nvPr/>
        </p:nvSpPr>
        <p:spPr>
          <a:xfrm>
            <a:off x="3834463" y="9083345"/>
            <a:ext cx="19310519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"beforeend" —— 在 elem 结束位置前插入 html（译注：即 elem 元素内部的最后一个子节点之后）</a:t>
            </a:r>
          </a:p>
        </p:txBody>
      </p:sp>
      <p:sp>
        <p:nvSpPr>
          <p:cNvPr id="282" name="- &quot;afterend&quot; —— 在 elem 结束位置后插入 html。"/>
          <p:cNvSpPr txBox="1"/>
          <p:nvPr/>
        </p:nvSpPr>
        <p:spPr>
          <a:xfrm>
            <a:off x="3834463" y="106728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"afterend" —— 在 elem 结束位置后插入 html。</a:t>
            </a:r>
          </a:p>
        </p:txBody>
      </p:sp>
      <p:sp>
        <p:nvSpPr>
          <p:cNvPr id="283" name="- 第二个参数是 HTML 字符串，会以 HTML 的形式插入到页面中。"/>
          <p:cNvSpPr txBox="1"/>
          <p:nvPr/>
        </p:nvSpPr>
        <p:spPr>
          <a:xfrm>
            <a:off x="2933772" y="1162804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第二个参数是 HTML 字符串，会以 HTML 的形式插入到页面中。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HTML 任意位置插入/文本/元素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 HTML 任意位置插入/文本/元素</a:t>
            </a:r>
          </a:p>
        </p:txBody>
      </p:sp>
      <p:sp>
        <p:nvSpPr>
          <p:cNvPr id="28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elem.insertAdjacentText(where, text) —— 把 text 作为“文本”直接插入到 HTML 中"/>
          <p:cNvSpPr txBox="1"/>
          <p:nvPr/>
        </p:nvSpPr>
        <p:spPr>
          <a:xfrm>
            <a:off x="2933772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elem.insertAdjacentText(where, text) —— 把 text 作为“文本”直接插入到 HTML 中</a:t>
            </a:r>
          </a:p>
        </p:txBody>
      </p:sp>
      <p:sp>
        <p:nvSpPr>
          <p:cNvPr id="290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elem.insertAdjacentElement(where, elem) —— 把 元素直接插入到 HTML 中"/>
          <p:cNvSpPr txBox="1"/>
          <p:nvPr/>
        </p:nvSpPr>
        <p:spPr>
          <a:xfrm>
            <a:off x="2933772" y="599470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elem.insertAdjacentElement(where, elem) —— 把 元素直接插入到 HTML 中</a:t>
            </a:r>
          </a:p>
        </p:txBody>
      </p:sp>
      <p:sp>
        <p:nvSpPr>
          <p:cNvPr id="292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在实践中，通常只使用 insertAdjacentHTML，因为插入文本和元素的方法可以使用 append/prepend/before/after —— 同样的效果这样写起来更简洁。"/>
          <p:cNvSpPr txBox="1"/>
          <p:nvPr/>
        </p:nvSpPr>
        <p:spPr>
          <a:xfrm>
            <a:off x="2336002" y="8135620"/>
            <a:ext cx="19310519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在实践中，通常只使用 insertAdjacentHTML，因为插入文本和元素的方法可以使用 append/prepend/before/after —— 同样的效果这样写起来更简洁。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克隆节点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克隆节点</a:t>
            </a:r>
          </a:p>
        </p:txBody>
      </p:sp>
      <p:sp>
        <p:nvSpPr>
          <p:cNvPr id="29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elem.cloneNode(true) 方法用来对一个元素进行“深”克隆 —— 包括所有特性和子元素。"/>
          <p:cNvSpPr txBox="1"/>
          <p:nvPr/>
        </p:nvSpPr>
        <p:spPr>
          <a:xfrm>
            <a:off x="2908865" y="455614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elem.cloneNode(true) 方法用来对一个元素进行“深”克隆 —— 包括所有特性和子元素。</a:t>
            </a:r>
          </a:p>
        </p:txBody>
      </p:sp>
      <p:sp>
        <p:nvSpPr>
          <p:cNvPr id="300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elem.cloneNode(false) 方法只克隆该元素本身，不对子元素进行克隆。"/>
          <p:cNvSpPr txBox="1"/>
          <p:nvPr/>
        </p:nvSpPr>
        <p:spPr>
          <a:xfrm>
            <a:off x="2933772" y="599470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elem.cloneNode(false) 方法只克隆该元素本身，不对子元素进行克隆。</a:t>
            </a:r>
          </a:p>
        </p:txBody>
      </p:sp>
      <p:sp>
        <p:nvSpPr>
          <p:cNvPr id="302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文档片段（DocumentFragment）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文档片段（DocumentFragment）</a:t>
            </a:r>
          </a:p>
        </p:txBody>
      </p:sp>
      <p:sp>
        <p:nvSpPr>
          <p:cNvPr id="30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DocumentFragment 是一个特殊的 DOM 节点，用于传递节点列表的包装器"/>
          <p:cNvSpPr txBox="1"/>
          <p:nvPr/>
        </p:nvSpPr>
        <p:spPr>
          <a:xfrm>
            <a:off x="2908865" y="455614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DocumentFragment 是一个特殊的 DOM 节点，用于传递节点列表的包装器</a:t>
            </a:r>
          </a:p>
        </p:txBody>
      </p:sp>
      <p:sp>
        <p:nvSpPr>
          <p:cNvPr id="309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elem.cloneNode(false) 方法只克隆该元素本身，不对子元素进行克隆。"/>
          <p:cNvSpPr txBox="1"/>
          <p:nvPr/>
        </p:nvSpPr>
        <p:spPr>
          <a:xfrm>
            <a:off x="2933772" y="599470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elem.cloneNode(false) 方法只克隆该元素本身，不对子元素进行克隆。</a:t>
            </a:r>
          </a:p>
        </p:txBody>
      </p:sp>
      <p:sp>
        <p:nvSpPr>
          <p:cNvPr id="311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移除节点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移除节点</a:t>
            </a:r>
          </a:p>
        </p:txBody>
      </p:sp>
      <p:sp>
        <p:nvSpPr>
          <p:cNvPr id="316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parentElem.removeChild(node)"/>
          <p:cNvSpPr txBox="1"/>
          <p:nvPr/>
        </p:nvSpPr>
        <p:spPr>
          <a:xfrm>
            <a:off x="2908865" y="4607967"/>
            <a:ext cx="201324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parentElem.removeChild(node)</a:t>
            </a:r>
          </a:p>
        </p:txBody>
      </p:sp>
      <p:sp>
        <p:nvSpPr>
          <p:cNvPr id="318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node.remove() 从当前位置移除 node。"/>
          <p:cNvSpPr txBox="1"/>
          <p:nvPr/>
        </p:nvSpPr>
        <p:spPr>
          <a:xfrm>
            <a:off x="2933772" y="599470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node.remove() 从当前位置移除 node。</a:t>
            </a:r>
          </a:p>
        </p:txBody>
      </p:sp>
      <p:sp>
        <p:nvSpPr>
          <p:cNvPr id="320" name="圆形"/>
          <p:cNvSpPr/>
          <p:nvPr/>
        </p:nvSpPr>
        <p:spPr>
          <a:xfrm>
            <a:off x="2050557" y="625921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特征 （Attributes）和 属性 （properties）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特征 （Attributes）和 属性 （properties）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标签的属性称为 特征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标签的属性称为 特征</a:t>
            </a:r>
          </a:p>
        </p:txBody>
      </p:sp>
      <p:sp>
        <p:nvSpPr>
          <p:cNvPr id="129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圆形"/>
          <p:cNvSpPr/>
          <p:nvPr/>
        </p:nvSpPr>
        <p:spPr>
          <a:xfrm>
            <a:off x="2050557" y="56948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标签的属性转换节点的属性，称为dom属性"/>
          <p:cNvSpPr txBox="1"/>
          <p:nvPr/>
        </p:nvSpPr>
        <p:spPr>
          <a:xfrm>
            <a:off x="2809237" y="543036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标签的属性转换节点的属性，称为dom属性</a:t>
            </a:r>
          </a:p>
        </p:txBody>
      </p:sp>
      <p:sp>
        <p:nvSpPr>
          <p:cNvPr id="132" name="圆形"/>
          <p:cNvSpPr/>
          <p:nvPr/>
        </p:nvSpPr>
        <p:spPr>
          <a:xfrm>
            <a:off x="2050557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特征和属性并非一一对应"/>
          <p:cNvSpPr txBox="1"/>
          <p:nvPr/>
        </p:nvSpPr>
        <p:spPr>
          <a:xfrm>
            <a:off x="2809237" y="64516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特征和属性并非一一对应</a:t>
            </a:r>
          </a:p>
        </p:txBody>
      </p:sp>
      <p:pic>
        <p:nvPicPr>
          <p:cNvPr id="13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1402" y="8706046"/>
            <a:ext cx="11559543" cy="293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ocument.write"/>
          <p:cNvSpPr txBox="1"/>
          <p:nvPr/>
        </p:nvSpPr>
        <p:spPr>
          <a:xfrm>
            <a:off x="2276759" y="2836548"/>
            <a:ext cx="1572340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document.write</a:t>
            </a:r>
          </a:p>
        </p:txBody>
      </p:sp>
      <p:sp>
        <p:nvSpPr>
          <p:cNvPr id="325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document.write(html) 时意味着将 html “就地并马上”放入到页面中"/>
          <p:cNvSpPr txBox="1"/>
          <p:nvPr/>
        </p:nvSpPr>
        <p:spPr>
          <a:xfrm>
            <a:off x="2908865" y="455614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document.write(html) 时意味着将 html “就地并马上”放入到页面中</a:t>
            </a:r>
          </a:p>
        </p:txBody>
      </p:sp>
      <p:sp>
        <p:nvSpPr>
          <p:cNvPr id="327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重写整个页面"/>
          <p:cNvSpPr txBox="1"/>
          <p:nvPr/>
        </p:nvSpPr>
        <p:spPr>
          <a:xfrm>
            <a:off x="2908865" y="6069253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重写整个页面</a:t>
            </a:r>
          </a:p>
        </p:txBody>
      </p:sp>
      <p:sp>
        <p:nvSpPr>
          <p:cNvPr id="329" name="圆形"/>
          <p:cNvSpPr/>
          <p:nvPr/>
        </p:nvSpPr>
        <p:spPr>
          <a:xfrm>
            <a:off x="2050557" y="633376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样式和类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样式和类</a:t>
            </a:r>
          </a:p>
        </p:txBody>
      </p:sp>
      <p:sp>
        <p:nvSpPr>
          <p:cNvPr id="334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通常有两种方式来设计元素样式："/>
          <p:cNvSpPr txBox="1"/>
          <p:nvPr/>
        </p:nvSpPr>
        <p:spPr>
          <a:xfrm>
            <a:off x="2908865" y="455614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通常有两种方式来设计元素样式：</a:t>
            </a:r>
          </a:p>
        </p:txBody>
      </p:sp>
      <p:sp>
        <p:nvSpPr>
          <p:cNvPr id="336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- 在 CSS 中创建一个类并添加它：&lt;div class=“...&quot;&gt;"/>
          <p:cNvSpPr txBox="1"/>
          <p:nvPr/>
        </p:nvSpPr>
        <p:spPr>
          <a:xfrm>
            <a:off x="2908865" y="6069253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在 CSS 中创建一个类并添加它：&lt;div class=“..."&gt;</a:t>
            </a:r>
          </a:p>
        </p:txBody>
      </p:sp>
      <p:sp>
        <p:nvSpPr>
          <p:cNvPr id="338" name="- 将属性直接写入 style：&lt;div style=&quot;...&quot;&gt;"/>
          <p:cNvSpPr txBox="1"/>
          <p:nvPr/>
        </p:nvSpPr>
        <p:spPr>
          <a:xfrm>
            <a:off x="2908865" y="7582358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将属性直接写入 style：&lt;div style="..."&gt;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className 和 classList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className 和 classList</a:t>
            </a:r>
          </a:p>
        </p:txBody>
      </p:sp>
      <p:sp>
        <p:nvSpPr>
          <p:cNvPr id="34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7482" y="5684125"/>
            <a:ext cx="14474024" cy="4379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className 和 classList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className 和 classList</a:t>
            </a:r>
          </a:p>
        </p:txBody>
      </p:sp>
      <p:sp>
        <p:nvSpPr>
          <p:cNvPr id="349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elem.classList  是一个特殊的可迭代对象 有3个方法"/>
          <p:cNvSpPr txBox="1"/>
          <p:nvPr/>
        </p:nvSpPr>
        <p:spPr>
          <a:xfrm>
            <a:off x="3705890" y="4216400"/>
            <a:ext cx="201324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elem.classList  是一个特殊的可迭代对象 有3个方法</a:t>
            </a:r>
          </a:p>
        </p:txBody>
      </p:sp>
      <p:sp>
        <p:nvSpPr>
          <p:cNvPr id="351" name="圆形"/>
          <p:cNvSpPr/>
          <p:nvPr/>
        </p:nvSpPr>
        <p:spPr>
          <a:xfrm>
            <a:off x="2673233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- elem.classList.add/remove(“class&quot;) —— 添加/移除类。"/>
          <p:cNvSpPr txBox="1"/>
          <p:nvPr/>
        </p:nvSpPr>
        <p:spPr>
          <a:xfrm>
            <a:off x="3705890" y="5263385"/>
            <a:ext cx="201324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elem.classList.add/remove(“class") —— 添加/移除类。</a:t>
            </a:r>
          </a:p>
        </p:txBody>
      </p:sp>
      <p:sp>
        <p:nvSpPr>
          <p:cNvPr id="353" name="- elem.classList.toggle(&quot;class&quot;) —— 如果类存在就移除，否则添加。"/>
          <p:cNvSpPr txBox="1"/>
          <p:nvPr/>
        </p:nvSpPr>
        <p:spPr>
          <a:xfrm>
            <a:off x="3705890" y="6310370"/>
            <a:ext cx="201324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elem.classList.toggle("class") —— 如果类存在就移除，否则添加。</a:t>
            </a:r>
          </a:p>
        </p:txBody>
      </p:sp>
      <p:sp>
        <p:nvSpPr>
          <p:cNvPr id="354" name="- elem.classList.contains(&quot;class&quot;) —— 返回 true/false，检查给定类。"/>
          <p:cNvSpPr txBox="1"/>
          <p:nvPr/>
        </p:nvSpPr>
        <p:spPr>
          <a:xfrm>
            <a:off x="3705890" y="7357355"/>
            <a:ext cx="201324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elem.classList.contains("class") —— 返回 true/false，检查给定类。</a:t>
            </a:r>
          </a:p>
        </p:txBody>
      </p:sp>
      <p:pic>
        <p:nvPicPr>
          <p:cNvPr id="35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630" y="9078515"/>
            <a:ext cx="9694136" cy="259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元素样式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元素样式</a:t>
            </a:r>
          </a:p>
        </p:txBody>
      </p:sp>
      <p:sp>
        <p:nvSpPr>
          <p:cNvPr id="360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elem.style 属性是一个对象，它对应于 &quot;style&quot; 特性中所写的内容。对 elem.style.width=&quot;100px&quot; 等价于 style=&quot;width:100px&quot; 的运行效果。"/>
          <p:cNvSpPr txBox="1"/>
          <p:nvPr/>
        </p:nvSpPr>
        <p:spPr>
          <a:xfrm>
            <a:off x="3382099" y="4230639"/>
            <a:ext cx="20132451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elem.style 属性是一个对象，它对应于 "style" 特性中所写的内容。对 elem.style.width="100px" 等价于 style="width:100px" 的运行效果。</a:t>
            </a:r>
          </a:p>
        </p:txBody>
      </p:sp>
      <p:sp>
        <p:nvSpPr>
          <p:cNvPr id="362" name="圆形"/>
          <p:cNvSpPr/>
          <p:nvPr/>
        </p:nvSpPr>
        <p:spPr>
          <a:xfrm>
            <a:off x="2673233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对于多单词，使用驼峰命名"/>
          <p:cNvSpPr txBox="1"/>
          <p:nvPr/>
        </p:nvSpPr>
        <p:spPr>
          <a:xfrm>
            <a:off x="3382099" y="7850431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对于多单词，使用驼峰命名</a:t>
            </a:r>
          </a:p>
        </p:txBody>
      </p:sp>
      <p:sp>
        <p:nvSpPr>
          <p:cNvPr id="364" name="圆形"/>
          <p:cNvSpPr/>
          <p:nvPr/>
        </p:nvSpPr>
        <p:spPr>
          <a:xfrm>
            <a:off x="2673233" y="81149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1603" y="9355073"/>
            <a:ext cx="14065931" cy="242367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圆形"/>
          <p:cNvSpPr/>
          <p:nvPr/>
        </p:nvSpPr>
        <p:spPr>
          <a:xfrm>
            <a:off x="2673233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样式值中必须附上 CSS 单位"/>
          <p:cNvSpPr txBox="1"/>
          <p:nvPr/>
        </p:nvSpPr>
        <p:spPr>
          <a:xfrm>
            <a:off x="3382099" y="6451600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样式值中必须附上 CSS 单位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重置样式属性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重置样式属性</a:t>
            </a:r>
          </a:p>
        </p:txBody>
      </p:sp>
      <p:sp>
        <p:nvSpPr>
          <p:cNvPr id="372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div.style 是一个对象，而且它是只读的。"/>
          <p:cNvSpPr txBox="1"/>
          <p:nvPr/>
        </p:nvSpPr>
        <p:spPr>
          <a:xfrm>
            <a:off x="3382099" y="4255248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div.style 是一个对象，而且它是只读的。</a:t>
            </a:r>
          </a:p>
        </p:txBody>
      </p:sp>
      <p:sp>
        <p:nvSpPr>
          <p:cNvPr id="374" name="圆形"/>
          <p:cNvSpPr/>
          <p:nvPr/>
        </p:nvSpPr>
        <p:spPr>
          <a:xfrm>
            <a:off x="2673233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0863" y="5681878"/>
            <a:ext cx="11245416" cy="155521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圆形"/>
          <p:cNvSpPr/>
          <p:nvPr/>
        </p:nvSpPr>
        <p:spPr>
          <a:xfrm>
            <a:off x="2673233" y="83688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以字符串的形式设置样式，可以使用特殊属性style.cssText. (div.setAttribute也可以)"/>
          <p:cNvSpPr txBox="1"/>
          <p:nvPr/>
        </p:nvSpPr>
        <p:spPr>
          <a:xfrm>
            <a:off x="3382099" y="8104364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以字符串的形式设置样式，可以使用特殊属性style.cssText. (div.setAttribute也可以)</a:t>
            </a:r>
          </a:p>
        </p:txBody>
      </p:sp>
      <p:pic>
        <p:nvPicPr>
          <p:cNvPr id="378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10525" y="9360127"/>
            <a:ext cx="85979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计算属性(getComputedStyle)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计算属性(getComputedStyle)</a:t>
            </a:r>
          </a:p>
        </p:txBody>
      </p:sp>
      <p:sp>
        <p:nvSpPr>
          <p:cNvPr id="38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如果元素的样式 是嵌入式的，如果获取他们的css值"/>
          <p:cNvSpPr txBox="1"/>
          <p:nvPr/>
        </p:nvSpPr>
        <p:spPr>
          <a:xfrm>
            <a:off x="3382099" y="4255248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如果元素的样式 是嵌入式的，如果获取他们的css值</a:t>
            </a:r>
          </a:p>
        </p:txBody>
      </p:sp>
      <p:sp>
        <p:nvSpPr>
          <p:cNvPr id="385" name="圆形"/>
          <p:cNvSpPr/>
          <p:nvPr/>
        </p:nvSpPr>
        <p:spPr>
          <a:xfrm>
            <a:off x="2673233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15206" y="2749900"/>
            <a:ext cx="7099301" cy="43307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- getComputedStyle(element[, pseudo])"/>
          <p:cNvSpPr txBox="1"/>
          <p:nvPr/>
        </p:nvSpPr>
        <p:spPr>
          <a:xfrm>
            <a:off x="3382099" y="5878674"/>
            <a:ext cx="201324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getComputedStyle(element[, pseudo])</a:t>
            </a:r>
          </a:p>
        </p:txBody>
      </p:sp>
      <p:sp>
        <p:nvSpPr>
          <p:cNvPr id="388" name="- element 用来读取样式值的的元素。"/>
          <p:cNvSpPr txBox="1"/>
          <p:nvPr/>
        </p:nvSpPr>
        <p:spPr>
          <a:xfrm>
            <a:off x="3880240" y="6825603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element 用来读取样式值的的元素。</a:t>
            </a:r>
          </a:p>
        </p:txBody>
      </p:sp>
      <p:sp>
        <p:nvSpPr>
          <p:cNvPr id="389" name="- pseudo 假如给定一个伪元素，例如：::before"/>
          <p:cNvSpPr txBox="1"/>
          <p:nvPr/>
        </p:nvSpPr>
        <p:spPr>
          <a:xfrm>
            <a:off x="3880240" y="7850431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pseudo 假如给定一个伪元素，例如：::before</a:t>
            </a:r>
          </a:p>
        </p:txBody>
      </p:sp>
      <p:sp>
        <p:nvSpPr>
          <p:cNvPr id="390" name="- 空字符串或无参意味着元素本身。"/>
          <p:cNvSpPr txBox="1"/>
          <p:nvPr/>
        </p:nvSpPr>
        <p:spPr>
          <a:xfrm>
            <a:off x="3880240" y="887525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空字符串或无参意味着元素本身。</a:t>
            </a:r>
          </a:p>
        </p:txBody>
      </p:sp>
      <p:sp>
        <p:nvSpPr>
          <p:cNvPr id="391" name="- 返回值"/>
          <p:cNvSpPr txBox="1"/>
          <p:nvPr/>
        </p:nvSpPr>
        <p:spPr>
          <a:xfrm>
            <a:off x="3382099" y="9953301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返回值</a:t>
            </a:r>
          </a:p>
        </p:txBody>
      </p:sp>
      <p:sp>
        <p:nvSpPr>
          <p:cNvPr id="392" name="- 一个具有样式属性的对象（只读的）"/>
          <p:cNvSpPr txBox="1"/>
          <p:nvPr/>
        </p:nvSpPr>
        <p:spPr>
          <a:xfrm>
            <a:off x="3880240" y="10978129"/>
            <a:ext cx="201324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一个具有样式属性的对象（只读的）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eg"/>
          <p:cNvSpPr txBox="1"/>
          <p:nvPr/>
        </p:nvSpPr>
        <p:spPr>
          <a:xfrm>
            <a:off x="2276759" y="2836548"/>
            <a:ext cx="1572340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9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0195" y="4584700"/>
            <a:ext cx="9156701" cy="4546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getComputedStyle 需要完整的属性名 paddingTop，marginTop,否则不能得到准确的值。…"/>
          <p:cNvSpPr txBox="1"/>
          <p:nvPr/>
        </p:nvSpPr>
        <p:spPr>
          <a:xfrm>
            <a:off x="1256536" y="9831574"/>
            <a:ext cx="22581806" cy="25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 getComputedStyle 需要完整的属性名 paddingTop，marginTop,否则不能得到准确的值。</a:t>
            </a:r>
          </a:p>
          <a:p>
            <a:pPr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ComputedStyle.margin 在谷歌下 可以获取到</a:t>
            </a:r>
          </a:p>
          <a:p>
            <a:pPr lvl="1" algn="l">
              <a:lnSpc>
                <a:spcPct val="120000"/>
              </a:lnSpc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在火狐下是空字符串</a:t>
            </a:r>
          </a:p>
        </p:txBody>
      </p:sp>
      <p:sp>
        <p:nvSpPr>
          <p:cNvPr id="400" name="获取已经解析的样式"/>
          <p:cNvSpPr txBox="1"/>
          <p:nvPr/>
        </p:nvSpPr>
        <p:spPr>
          <a:xfrm>
            <a:off x="12821870" y="5640284"/>
            <a:ext cx="83293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defRPr>
            </a:lvl1pPr>
          </a:lstStyle>
          <a:p>
            <a:pPr/>
            <a:r>
              <a:t> 获取已经解析的样式</a:t>
            </a:r>
          </a:p>
        </p:txBody>
      </p:sp>
      <p:sp>
        <p:nvSpPr>
          <p:cNvPr id="401" name="不允许访问:visited颜色"/>
          <p:cNvSpPr txBox="1"/>
          <p:nvPr/>
        </p:nvSpPr>
        <p:spPr>
          <a:xfrm>
            <a:off x="12821870" y="6913008"/>
            <a:ext cx="83293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defRPr>
            </a:lvl1pPr>
          </a:lstStyle>
          <a:p>
            <a:pPr/>
            <a:r>
              <a:t> 不允许访问:visited颜色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04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如何获取(HTML)不标准的特性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如何获取(HTML)不标准的特性</a:t>
            </a:r>
          </a:p>
        </p:txBody>
      </p:sp>
      <p:sp>
        <p:nvSpPr>
          <p:cNvPr id="139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elem.hasAttribute(name) —— 检验是否拥这个特性。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elem.hasAttribute(name) —— 检验是否拥这个特性。</a:t>
            </a:r>
          </a:p>
        </p:txBody>
      </p:sp>
      <p:sp>
        <p:nvSpPr>
          <p:cNvPr id="141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圆形"/>
          <p:cNvSpPr/>
          <p:nvPr/>
        </p:nvSpPr>
        <p:spPr>
          <a:xfrm>
            <a:off x="2050557" y="5994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elem.getAttribute(name) —— 获取到这个特性值。"/>
          <p:cNvSpPr txBox="1"/>
          <p:nvPr/>
        </p:nvSpPr>
        <p:spPr>
          <a:xfrm>
            <a:off x="2809237" y="5730186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elem.getAttribute(name) —— 获取到这个特性值。</a:t>
            </a:r>
          </a:p>
        </p:txBody>
      </p:sp>
      <p:sp>
        <p:nvSpPr>
          <p:cNvPr id="144" name="圆形"/>
          <p:cNvSpPr/>
          <p:nvPr/>
        </p:nvSpPr>
        <p:spPr>
          <a:xfrm>
            <a:off x="2050557" y="716873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elem.setAttribute(name, value) —— 设置这个特性值。"/>
          <p:cNvSpPr txBox="1"/>
          <p:nvPr/>
        </p:nvSpPr>
        <p:spPr>
          <a:xfrm>
            <a:off x="2809237" y="690422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elem.setAttribute(name, value) —— 设置这个特性值。</a:t>
            </a:r>
          </a:p>
        </p:txBody>
      </p:sp>
      <p:sp>
        <p:nvSpPr>
          <p:cNvPr id="146" name="圆形"/>
          <p:cNvSpPr/>
          <p:nvPr/>
        </p:nvSpPr>
        <p:spPr>
          <a:xfrm>
            <a:off x="2050557" y="834277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elem.removeAttribute(name) —— 移除这个特性。"/>
          <p:cNvSpPr txBox="1"/>
          <p:nvPr/>
        </p:nvSpPr>
        <p:spPr>
          <a:xfrm>
            <a:off x="2809237" y="807826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elem.removeAttribute(name) —— 移除这个特性。</a:t>
            </a:r>
          </a:p>
        </p:txBody>
      </p:sp>
      <p:sp>
        <p:nvSpPr>
          <p:cNvPr id="148" name="HTML特征 描述"/>
          <p:cNvSpPr txBox="1"/>
          <p:nvPr/>
        </p:nvSpPr>
        <p:spPr>
          <a:xfrm>
            <a:off x="2809237" y="940559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HTML特征 描述</a:t>
            </a:r>
          </a:p>
        </p:txBody>
      </p:sp>
      <p:sp>
        <p:nvSpPr>
          <p:cNvPr id="149" name="圆形"/>
          <p:cNvSpPr/>
          <p:nvPr/>
        </p:nvSpPr>
        <p:spPr>
          <a:xfrm>
            <a:off x="2050557" y="967010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-  不区分大小写"/>
          <p:cNvSpPr txBox="1"/>
          <p:nvPr/>
        </p:nvSpPr>
        <p:spPr>
          <a:xfrm>
            <a:off x="2809237" y="1042633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不区分大小写</a:t>
            </a:r>
          </a:p>
        </p:txBody>
      </p:sp>
      <p:sp>
        <p:nvSpPr>
          <p:cNvPr id="151" name="-  值只能是字符串"/>
          <p:cNvSpPr txBox="1"/>
          <p:nvPr/>
        </p:nvSpPr>
        <p:spPr>
          <a:xfrm>
            <a:off x="2809237" y="11243296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值只能是字符串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eg"/>
          <p:cNvSpPr txBox="1"/>
          <p:nvPr/>
        </p:nvSpPr>
        <p:spPr>
          <a:xfrm>
            <a:off x="2276759" y="2836548"/>
            <a:ext cx="1572340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所有特征都有一个 outerHTML 给我们设置它在页面上的展示内容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所有特征都有一个 outerHTML 给我们设置它在页面上的展示内容</a:t>
            </a:r>
          </a:p>
        </p:txBody>
      </p:sp>
      <p:sp>
        <p:nvSpPr>
          <p:cNvPr id="158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871" y="6950022"/>
            <a:ext cx="10328202" cy="531973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圆形"/>
          <p:cNvSpPr/>
          <p:nvPr/>
        </p:nvSpPr>
        <p:spPr>
          <a:xfrm>
            <a:off x="2050557" y="585500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elem.attributes 以 name 和 value 这样的键—值对收集在一个可迭代对象里(所有特性的集合)"/>
          <p:cNvSpPr txBox="1"/>
          <p:nvPr/>
        </p:nvSpPr>
        <p:spPr>
          <a:xfrm>
            <a:off x="2809237" y="5156403"/>
            <a:ext cx="19310518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elem.attributes 以 name 和 value 这样的键—值对收集在一个可迭代对象里(所有特性的集合)</a:t>
            </a: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44906" y="8670240"/>
            <a:ext cx="805180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属性和特征的同步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属性和特征的同步</a:t>
            </a:r>
          </a:p>
        </p:txBody>
      </p:sp>
      <p:sp>
        <p:nvSpPr>
          <p:cNvPr id="16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当一个标准化的特性被改变，相应的属性随之改变（有极个别除外），反之亦然。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当一个标准化的特性被改变，相应的属性随之改变（有极个别除外），反之亦然。</a:t>
            </a:r>
          </a:p>
        </p:txBody>
      </p:sp>
      <p:sp>
        <p:nvSpPr>
          <p:cNvPr id="169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圆形"/>
          <p:cNvSpPr/>
          <p:nvPr/>
        </p:nvSpPr>
        <p:spPr>
          <a:xfrm>
            <a:off x="2050557" y="90830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input.value 只能从特性同步到属性，反过来则不行"/>
          <p:cNvSpPr txBox="1"/>
          <p:nvPr/>
        </p:nvSpPr>
        <p:spPr>
          <a:xfrm>
            <a:off x="2809237" y="881857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input.value 只能从特性同步到属性，反过来则不行</a:t>
            </a:r>
          </a:p>
        </p:txBody>
      </p:sp>
      <p:pic>
        <p:nvPicPr>
          <p:cNvPr id="17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3511" y="9804727"/>
            <a:ext cx="7508063" cy="2605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om节点属性的类型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dom节点属性的类型</a:t>
            </a:r>
          </a:p>
        </p:txBody>
      </p:sp>
      <p:sp>
        <p:nvSpPr>
          <p:cNvPr id="17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DOM 并不总是字符串。input.checked 属性（多选框）是一个布尔类型的值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 并不总是字符串。input.checked 属性（多选框）是一个布尔类型的值</a:t>
            </a:r>
          </a:p>
        </p:txBody>
      </p:sp>
      <p:sp>
        <p:nvSpPr>
          <p:cNvPr id="179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圆形"/>
          <p:cNvSpPr/>
          <p:nvPr/>
        </p:nvSpPr>
        <p:spPr>
          <a:xfrm>
            <a:off x="2050557" y="90830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style 特性值是一个字符串，但 style 属性是一个对象"/>
          <p:cNvSpPr txBox="1"/>
          <p:nvPr/>
        </p:nvSpPr>
        <p:spPr>
          <a:xfrm>
            <a:off x="2809237" y="881857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style 特性值是一个字符串，但 style 属性是一个对象</a:t>
            </a:r>
          </a:p>
        </p:txBody>
      </p:sp>
      <p:pic>
        <p:nvPicPr>
          <p:cNvPr id="18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3748" y="5994701"/>
            <a:ext cx="11531601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6690" y="9845992"/>
            <a:ext cx="9839366" cy="252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om属性的类型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dom属性的类型</a:t>
            </a:r>
          </a:p>
        </p:txBody>
      </p:sp>
      <p:sp>
        <p:nvSpPr>
          <p:cNvPr id="188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DOM 属性的字符串可能跟特性值的字符串所表示的不一样"/>
          <p:cNvSpPr txBox="1"/>
          <p:nvPr/>
        </p:nvSpPr>
        <p:spPr>
          <a:xfrm>
            <a:off x="2809237" y="455614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DOM 属性的字符串可能跟特性值的字符串所表示的不一样</a:t>
            </a:r>
          </a:p>
        </p:txBody>
      </p:sp>
      <p:sp>
        <p:nvSpPr>
          <p:cNvPr id="190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- href DOM 属性总是一个绝对路径的，而特性值只包含相对路径或者只包含 #hash 这一部分"/>
          <p:cNvSpPr txBox="1"/>
          <p:nvPr/>
        </p:nvSpPr>
        <p:spPr>
          <a:xfrm>
            <a:off x="2809237" y="5618949"/>
            <a:ext cx="19310518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href DOM 属性总是一个绝对路径的，而特性值只包含相对路径或者只包含 #hash 这一部分</a:t>
            </a:r>
          </a:p>
        </p:txBody>
      </p:sp>
      <p:pic>
        <p:nvPicPr>
          <p:cNvPr id="19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5028" y="8357553"/>
            <a:ext cx="11010901" cy="267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“data-” 开头的特性值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“data-” 开头的特性值</a:t>
            </a:r>
          </a:p>
        </p:txBody>
      </p:sp>
      <p:sp>
        <p:nvSpPr>
          <p:cNvPr id="197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9696" y="5646923"/>
            <a:ext cx="13933048" cy="5219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属性和特征的选择"/>
          <p:cNvSpPr txBox="1"/>
          <p:nvPr/>
        </p:nvSpPr>
        <p:spPr>
          <a:xfrm>
            <a:off x="2276759" y="2761996"/>
            <a:ext cx="15723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属性和特征的选择</a:t>
            </a:r>
          </a:p>
        </p:txBody>
      </p:sp>
      <p:sp>
        <p:nvSpPr>
          <p:cNvPr id="203" name="矩形"/>
          <p:cNvSpPr/>
          <p:nvPr/>
        </p:nvSpPr>
        <p:spPr>
          <a:xfrm>
            <a:off x="1427881" y="2711196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对于大多数需求，DOM 属性已经可以给予很好的支持。应当在 DOM 属性实在无法满足开发需求的情况下才使用特性，比如以下情况："/>
          <p:cNvSpPr txBox="1"/>
          <p:nvPr/>
        </p:nvSpPr>
        <p:spPr>
          <a:xfrm>
            <a:off x="2759423" y="4570388"/>
            <a:ext cx="19310518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对于大多数需求，DOM 属性已经可以给予很好的支持。应当在 DOM 属性实在无法满足开发需求的情况下才使用特性，比如以下情况：</a:t>
            </a:r>
          </a:p>
        </p:txBody>
      </p:sp>
      <p:sp>
        <p:nvSpPr>
          <p:cNvPr id="205" name="圆形"/>
          <p:cNvSpPr/>
          <p:nvPr/>
        </p:nvSpPr>
        <p:spPr>
          <a:xfrm>
            <a:off x="2050557" y="482066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- 我们需要一个非标准化的特性。但是如果我们用 data- 来设置特性值，那就要使用 dataset 来获取属性值。"/>
          <p:cNvSpPr txBox="1"/>
          <p:nvPr/>
        </p:nvSpPr>
        <p:spPr>
          <a:xfrm>
            <a:off x="2759423" y="6573607"/>
            <a:ext cx="19310518" cy="168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我们需要一个非标准化的特性。但是如果我们用 data- 来设置特性值，那就要使用 dataset 来获取属性值。</a:t>
            </a:r>
          </a:p>
        </p:txBody>
      </p:sp>
      <p:sp>
        <p:nvSpPr>
          <p:cNvPr id="207" name="- 我们想要读取到 HTML 的展示内容。比如 href 属性总是一个绝对路径，但是我们只想要相对路径。 （elem.getAttribute）"/>
          <p:cNvSpPr txBox="1"/>
          <p:nvPr/>
        </p:nvSpPr>
        <p:spPr>
          <a:xfrm>
            <a:off x="2759423" y="8576827"/>
            <a:ext cx="19310518" cy="168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我们想要读取到 HTML 的展示内容。比如 href 属性总是一个绝对路径，但是我们只想要相对路径。 （elem.getAttribute）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