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57886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flexboxfroggy.com/#zh-cn" TargetMode="Externa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布局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布局</a:t>
            </a:r>
          </a:p>
        </p:txBody>
      </p:sp>
      <p:sp>
        <p:nvSpPr>
          <p:cNvPr id="120" name="讲师：孟庆和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讲师：孟庆和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inline-blo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inline-block</a:t>
            </a:r>
          </a:p>
        </p:txBody>
      </p:sp>
      <p:sp>
        <p:nvSpPr>
          <p:cNvPr id="198" name="水平间隙问题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水平间隙问题</a:t>
            </a:r>
          </a:p>
          <a:p>
            <a:pPr/>
            <a:r>
              <a:t>解决方案</a:t>
            </a:r>
          </a:p>
          <a:p>
            <a:pPr lvl="1"/>
            <a:r>
              <a:t>不换行</a:t>
            </a:r>
          </a:p>
          <a:p>
            <a:pPr lvl="1"/>
            <a:r>
              <a:t>font-size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display:t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display:table</a:t>
            </a:r>
          </a:p>
        </p:txBody>
      </p:sp>
      <p:sp>
        <p:nvSpPr>
          <p:cNvPr id="201" name="display: table                &lt;table&gt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2976"/>
            </a:pPr>
            <a:r>
              <a:t> </a:t>
            </a:r>
            <a:r>
              <a:rPr>
                <a:solidFill>
                  <a:srgbClr val="F0C674"/>
                </a:solidFill>
              </a:rPr>
              <a:t>display</a:t>
            </a:r>
            <a:r>
              <a:t>: table                </a:t>
            </a:r>
            <a:r>
              <a:rPr>
                <a:solidFill>
                  <a:srgbClr val="666666"/>
                </a:solidFill>
              </a:rPr>
              <a:t>&lt;table&gt;   </a:t>
            </a:r>
            <a:endParaRPr>
              <a:solidFill>
                <a:srgbClr val="666666"/>
              </a:solidFill>
            </a:endParaRP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rPr>
                <a:solidFill>
                  <a:srgbClr val="F0C674"/>
                </a:solidFill>
              </a:rPr>
              <a:t>display</a:t>
            </a:r>
            <a:r>
              <a:t>: table-cell           </a:t>
            </a:r>
            <a:r>
              <a:rPr>
                <a:solidFill>
                  <a:srgbClr val="666666"/>
                </a:solidFill>
              </a:rPr>
              <a:t>&lt;td&gt; </a:t>
            </a:r>
            <a:endParaRPr>
              <a:solidFill>
                <a:srgbClr val="666666"/>
              </a:solidFill>
            </a:endParaRP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rPr>
                <a:solidFill>
                  <a:srgbClr val="F0C674"/>
                </a:solidFill>
              </a:rPr>
              <a:t>display</a:t>
            </a:r>
            <a:r>
              <a:t>: table-row            </a:t>
            </a:r>
            <a:r>
              <a:rPr>
                <a:solidFill>
                  <a:srgbClr val="666666"/>
                </a:solidFill>
              </a:rPr>
              <a:t>&lt;tr&gt;</a:t>
            </a:r>
            <a:endParaRPr>
              <a:solidFill>
                <a:srgbClr val="666666"/>
              </a:solidFill>
            </a:endParaRP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rPr>
                <a:solidFill>
                  <a:srgbClr val="F0C674"/>
                </a:solidFill>
              </a:rPr>
              <a:t>display</a:t>
            </a:r>
            <a:r>
              <a:t>: table-column         </a:t>
            </a:r>
            <a:r>
              <a:rPr>
                <a:solidFill>
                  <a:srgbClr val="666666"/>
                </a:solidFill>
              </a:rPr>
              <a:t>&lt;col&gt; </a:t>
            </a:r>
            <a:endParaRPr>
              <a:solidFill>
                <a:srgbClr val="666666"/>
              </a:solidFill>
            </a:endParaRP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rPr>
                <a:solidFill>
                  <a:srgbClr val="F0C674"/>
                </a:solidFill>
              </a:rPr>
              <a:t>display</a:t>
            </a:r>
            <a:r>
              <a:t>: table-column-group  </a:t>
            </a:r>
            <a:r>
              <a:rPr>
                <a:solidFill>
                  <a:srgbClr val="666666"/>
                </a:solidFill>
              </a:rPr>
              <a:t>&lt;colgroup&gt; </a:t>
            </a:r>
            <a:endParaRPr>
              <a:solidFill>
                <a:srgbClr val="666666"/>
              </a:solidFill>
            </a:endParaRP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rPr>
                <a:solidFill>
                  <a:srgbClr val="F0C674"/>
                </a:solidFill>
              </a:rPr>
              <a:t>display</a:t>
            </a:r>
            <a:r>
              <a:t>: table-footer-group   </a:t>
            </a:r>
            <a:r>
              <a:rPr>
                <a:solidFill>
                  <a:srgbClr val="666666"/>
                </a:solidFill>
              </a:rPr>
              <a:t>&lt;tfoot&gt;  </a:t>
            </a:r>
            <a:endParaRPr>
              <a:solidFill>
                <a:srgbClr val="666666"/>
              </a:solidFill>
            </a:endParaRP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rPr>
                <a:solidFill>
                  <a:srgbClr val="F0C674"/>
                </a:solidFill>
              </a:rPr>
              <a:t>display</a:t>
            </a:r>
            <a:r>
              <a:t>: table-header-group   </a:t>
            </a:r>
            <a:r>
              <a:rPr>
                <a:solidFill>
                  <a:srgbClr val="666666"/>
                </a:solidFill>
              </a:rPr>
              <a:t>&lt;thead&gt;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常用使用场景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常用使用场景</a:t>
            </a:r>
          </a:p>
        </p:txBody>
      </p:sp>
      <p:sp>
        <p:nvSpPr>
          <p:cNvPr id="204" name="图片垂直居中于元素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图片垂直居中于元素</a:t>
            </a:r>
          </a:p>
          <a:p>
            <a:pPr/>
            <a:r>
              <a:t>等高布局</a:t>
            </a:r>
          </a:p>
          <a:p>
            <a:pPr/>
            <a:r>
              <a:t>自动平均划分元素，并且在一行显示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经典布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经典布局</a:t>
            </a:r>
          </a:p>
        </p:txBody>
      </p:sp>
      <p:sp>
        <p:nvSpPr>
          <p:cNvPr id="207" name="固定布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固定布局</a:t>
            </a:r>
          </a:p>
          <a:p>
            <a:pPr/>
            <a:r>
              <a:t>流布局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经典布局结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经典布局结构</a:t>
            </a:r>
          </a:p>
        </p:txBody>
      </p:sp>
      <p:pic>
        <p:nvPicPr>
          <p:cNvPr id="210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1741" y="2980792"/>
            <a:ext cx="11142318" cy="215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buju.png" descr="buju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0187" y="5490280"/>
            <a:ext cx="11245426" cy="25012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方法实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方法实现</a:t>
            </a:r>
          </a:p>
        </p:txBody>
      </p:sp>
      <p:sp>
        <p:nvSpPr>
          <p:cNvPr id="214" name="position+margi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position+margin</a:t>
            </a:r>
          </a:p>
          <a:p>
            <a:pPr/>
            <a:r>
              <a:t>float + margin</a:t>
            </a:r>
          </a:p>
          <a:p>
            <a:pPr/>
            <a:r>
              <a:t>float+ 负margin方式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圣杯布局与双飞翼布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圣杯布局与双飞翼布局</a:t>
            </a:r>
          </a:p>
        </p:txBody>
      </p:sp>
      <p:sp>
        <p:nvSpPr>
          <p:cNvPr id="217" name="侧边栏宽度固定，主内容栏宽度自适应，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侧边栏宽度固定，主内容栏宽度自适应，</a:t>
            </a:r>
          </a:p>
          <a:p>
            <a:pPr/>
            <a:r>
              <a:t>并且需要将主内容栏放在侧边栏前面，以便优先渲染（不论是两栏或者三栏，需求都是一样的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11.png" descr="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6950" y="241300"/>
            <a:ext cx="11010900" cy="927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flex 布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flex 布局</a:t>
            </a:r>
          </a:p>
        </p:txBody>
      </p:sp>
      <p:sp>
        <p:nvSpPr>
          <p:cNvPr id="222" name="弹性盒子布局"/>
          <p:cNvSpPr txBox="1"/>
          <p:nvPr>
            <p:ph type="body" idx="1"/>
          </p:nvPr>
        </p:nvSpPr>
        <p:spPr>
          <a:xfrm>
            <a:off x="1155106" y="-346994"/>
            <a:ext cx="11099801" cy="6286501"/>
          </a:xfrm>
          <a:prstGeom prst="rect">
            <a:avLst/>
          </a:prstGeom>
        </p:spPr>
        <p:txBody>
          <a:bodyPr/>
          <a:lstStyle/>
          <a:p>
            <a:pPr/>
            <a:r>
              <a:t>弹性盒子布局</a:t>
            </a:r>
          </a:p>
        </p:txBody>
      </p:sp>
      <p:pic>
        <p:nvPicPr>
          <p:cNvPr id="223" name="3.png" descr="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8204" y="3876288"/>
            <a:ext cx="9347201" cy="4432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display:fle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display:flex</a:t>
            </a:r>
          </a:p>
        </p:txBody>
      </p:sp>
      <p:sp>
        <p:nvSpPr>
          <p:cNvPr id="226" name="将元素变为 flexbo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将元素变为 flexbox</a:t>
            </a:r>
          </a:p>
          <a:p>
            <a:pPr/>
            <a:r>
              <a:t>子元素在水平或者垂直方向如何排列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布局方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布局方法</a:t>
            </a:r>
          </a:p>
        </p:txBody>
      </p:sp>
      <p:sp>
        <p:nvSpPr>
          <p:cNvPr id="123" name="正常文档流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1155" indent="-351155" defTabSz="461518">
              <a:spcBef>
                <a:spcPts val="3300"/>
              </a:spcBef>
              <a:defRPr sz="2528"/>
            </a:pPr>
            <a:r>
              <a:t>正常文档流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书写模式 writing-mode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float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position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inline-block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table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flex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grid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父容器属性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父容器属性</a:t>
            </a:r>
          </a:p>
        </p:txBody>
      </p:sp>
      <p:sp>
        <p:nvSpPr>
          <p:cNvPr id="229" name="flex-direction  主轴的方向…"/>
          <p:cNvSpPr txBox="1"/>
          <p:nvPr>
            <p:ph type="body" idx="1"/>
          </p:nvPr>
        </p:nvSpPr>
        <p:spPr>
          <a:xfrm>
            <a:off x="952500" y="2597150"/>
            <a:ext cx="11099801" cy="6286500"/>
          </a:xfrm>
          <a:prstGeom prst="rect">
            <a:avLst/>
          </a:prstGeom>
        </p:spPr>
        <p:txBody>
          <a:bodyPr/>
          <a:lstStyle/>
          <a:p>
            <a:pPr/>
            <a:r>
              <a:t>flex-direction  主轴的方向</a:t>
            </a:r>
          </a:p>
          <a:p>
            <a:pPr/>
            <a:r>
              <a:t>flex-wrap</a:t>
            </a:r>
          </a:p>
          <a:p>
            <a:pPr/>
            <a:r>
              <a:t>flex-flow</a:t>
            </a:r>
          </a:p>
          <a:p>
            <a:pPr/>
            <a:r>
              <a:t>justify-content</a:t>
            </a:r>
          </a:p>
          <a:p>
            <a:pPr/>
            <a:r>
              <a:t>align-items</a:t>
            </a:r>
          </a:p>
          <a:p>
            <a:pPr/>
            <a:r>
              <a:t>align-content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flex-direction"/>
          <p:cNvSpPr txBox="1"/>
          <p:nvPr>
            <p:ph type="title"/>
          </p:nvPr>
        </p:nvSpPr>
        <p:spPr>
          <a:xfrm>
            <a:off x="952500" y="-254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flex-direction</a:t>
            </a:r>
          </a:p>
        </p:txBody>
      </p:sp>
      <p:sp>
        <p:nvSpPr>
          <p:cNvPr id="232" name="确定主轴…"/>
          <p:cNvSpPr txBox="1"/>
          <p:nvPr>
            <p:ph type="body" idx="1"/>
          </p:nvPr>
        </p:nvSpPr>
        <p:spPr>
          <a:xfrm>
            <a:off x="952500" y="4318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确定主轴 </a:t>
            </a:r>
          </a:p>
          <a:p>
            <a:pPr/>
            <a:r>
              <a:t>子元素排列方向</a:t>
            </a:r>
          </a:p>
          <a:p>
            <a:pPr/>
            <a:r>
              <a:t>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取值：</a:t>
            </a:r>
            <a:r>
              <a:t>row | row-reverse | column | column-reverse</a:t>
            </a:r>
          </a:p>
        </p:txBody>
      </p:sp>
      <p:pic>
        <p:nvPicPr>
          <p:cNvPr id="233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3050" y="5264150"/>
            <a:ext cx="9258300" cy="4038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flex-wrap"/>
          <p:cNvSpPr txBox="1"/>
          <p:nvPr>
            <p:ph type="title"/>
          </p:nvPr>
        </p:nvSpPr>
        <p:spPr>
          <a:xfrm>
            <a:off x="952500" y="-2667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flex-wrap</a:t>
            </a:r>
          </a:p>
        </p:txBody>
      </p:sp>
      <p:sp>
        <p:nvSpPr>
          <p:cNvPr id="236" name="子元素在主轴方向排列 是否换行…"/>
          <p:cNvSpPr txBox="1"/>
          <p:nvPr>
            <p:ph type="body" idx="1"/>
          </p:nvPr>
        </p:nvSpPr>
        <p:spPr>
          <a:xfrm>
            <a:off x="952500" y="7874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子元素在主轴方向排列 是否换行</a:t>
            </a:r>
          </a:p>
          <a:p>
            <a:pPr/>
            <a:r>
              <a:t> 取值：nowrap | wrap | wrap-reverse;</a:t>
            </a:r>
          </a:p>
          <a:p>
            <a:pPr/>
            <a:r>
              <a:t>默认值 nowrap</a:t>
            </a:r>
          </a:p>
        </p:txBody>
      </p:sp>
      <p:pic>
        <p:nvPicPr>
          <p:cNvPr id="237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1706" y="5702250"/>
            <a:ext cx="7021388" cy="3429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flex-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flex-flow</a:t>
            </a:r>
          </a:p>
        </p:txBody>
      </p:sp>
      <p:sp>
        <p:nvSpPr>
          <p:cNvPr id="240" name="这是 flex-direction 和 flex-wrap 属性的缩写形式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这是 flex-direction 和 flex-wrap 属性的缩写形式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justify-cont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justify-content</a:t>
            </a:r>
          </a:p>
        </p:txBody>
      </p:sp>
      <p:sp>
        <p:nvSpPr>
          <p:cNvPr id="243" name="子元素沿主轴方向的对齐方式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子元素沿主轴方向的对齐方式。</a:t>
            </a:r>
          </a:p>
          <a:p>
            <a:pPr/>
            <a:r>
              <a:t> 取值：flex-start | flex-</a:t>
            </a:r>
            <a:r>
              <a:rPr>
                <a:solidFill>
                  <a:srgbClr val="4FC1E9"/>
                </a:solidFill>
              </a:rPr>
              <a:t>end</a:t>
            </a:r>
            <a:r>
              <a:t> | center | space-between | space-around </a:t>
            </a:r>
          </a:p>
          <a:p>
            <a:pPr/>
            <a:r>
              <a:t>默认值：flex-start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6584" y="261727"/>
            <a:ext cx="6608620" cy="53384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1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68600" y="5598942"/>
            <a:ext cx="6624588" cy="36955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align-it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align-items</a:t>
            </a:r>
          </a:p>
        </p:txBody>
      </p:sp>
      <p:sp>
        <p:nvSpPr>
          <p:cNvPr id="249" name="子元素 在交叉轴方向的对齐方式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子元素 在交叉轴方向的对齐方式</a:t>
            </a:r>
          </a:p>
          <a:p>
            <a:pPr/>
            <a:r>
              <a:t>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取值：</a:t>
            </a:r>
            <a:r>
              <a:t>flex-start | flex-end | center | baseline | stretch</a:t>
            </a:r>
          </a:p>
          <a:p>
            <a:pPr/>
            <a:r>
              <a:t>默认值 stretch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4326" y="453140"/>
            <a:ext cx="6750354" cy="6188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2.png" descr="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5600" y="6629148"/>
            <a:ext cx="6750353" cy="26418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align-cont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align-content</a:t>
            </a:r>
          </a:p>
        </p:txBody>
      </p:sp>
      <p:sp>
        <p:nvSpPr>
          <p:cNvPr id="255" name="取值：flex-start | flex-end | center | space-between | space-around | stretch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取值：flex-start | flex-</a:t>
            </a:r>
            <a:r>
              <a:rPr>
                <a:solidFill>
                  <a:srgbClr val="4FC1E9"/>
                </a:solidFill>
              </a:rPr>
              <a:t>end</a:t>
            </a:r>
            <a:r>
              <a:t> | center | space-between | space-around | stretch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子项属性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子项属性</a:t>
            </a:r>
          </a:p>
        </p:txBody>
      </p:sp>
      <p:sp>
        <p:nvSpPr>
          <p:cNvPr id="258" name="ord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order</a:t>
            </a:r>
          </a:p>
          <a:p>
            <a:pPr/>
            <a:r>
              <a:t>flex-grow</a:t>
            </a:r>
          </a:p>
          <a:p>
            <a:pPr/>
            <a:r>
              <a:t>flex-shrink</a:t>
            </a:r>
          </a:p>
          <a:p>
            <a:pPr/>
            <a:r>
              <a:t>flex-basis</a:t>
            </a:r>
          </a:p>
          <a:p>
            <a:pPr/>
            <a:r>
              <a:t>flex 简写</a:t>
            </a:r>
          </a:p>
          <a:p>
            <a:pPr/>
            <a:r>
              <a:t>align-self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水平居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水平居中</a:t>
            </a:r>
          </a:p>
        </p:txBody>
      </p:sp>
      <p:sp>
        <p:nvSpPr>
          <p:cNvPr id="126" name="行级元素：text-alig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行级元素：text-align</a:t>
            </a:r>
          </a:p>
          <a:p>
            <a:pPr/>
            <a:r>
              <a:t>块级元素：margin: 0 auto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Or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Order</a:t>
            </a:r>
          </a:p>
        </p:txBody>
      </p:sp>
      <p:sp>
        <p:nvSpPr>
          <p:cNvPr id="261" name="控制子元素的显示顺序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控制子元素的显示顺序</a:t>
            </a:r>
          </a:p>
          <a:p>
            <a:pPr/>
            <a:r>
              <a:t>取值：&lt;integer&gt;</a:t>
            </a:r>
          </a:p>
          <a:p>
            <a:pPr/>
            <a:r>
              <a:t>默认值：0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flex-gr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flex-grow</a:t>
            </a:r>
          </a:p>
        </p:txBody>
      </p:sp>
      <p:sp>
        <p:nvSpPr>
          <p:cNvPr id="264" name="剩余空间放大比例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剩余空间放大比例</a:t>
            </a:r>
          </a:p>
          <a:p>
            <a:pPr/>
            <a:r>
              <a:t>取值：&lt;number&gt;</a:t>
            </a:r>
          </a:p>
          <a:p>
            <a:pPr/>
            <a:r>
              <a:t>默认值为 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flex-shrin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flex-shrink</a:t>
            </a:r>
          </a:p>
        </p:txBody>
      </p:sp>
      <p:sp>
        <p:nvSpPr>
          <p:cNvPr id="267" name="剩余空间缩小比例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剩余空间缩小比例</a:t>
            </a:r>
          </a:p>
          <a:p>
            <a:pPr/>
            <a:r>
              <a:t>取值：&lt;number&gt;</a:t>
            </a:r>
          </a:p>
          <a:p>
            <a:pPr/>
            <a:r>
              <a:t>默认值：1</a:t>
            </a:r>
          </a:p>
          <a:p>
            <a:pPr/>
            <a:r>
              <a:t>负值无效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flex-ba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flex-basis</a:t>
            </a:r>
          </a:p>
        </p:txBody>
      </p:sp>
      <p:sp>
        <p:nvSpPr>
          <p:cNvPr id="270" name="子元素 占主轴的空间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子元素 占主轴的空间</a:t>
            </a:r>
          </a:p>
          <a:p>
            <a:pPr/>
            <a:r>
              <a:t>取值：</a:t>
            </a:r>
            <a:r>
              <a:rPr>
                <a:solidFill>
                  <a:srgbClr val="FFCE54"/>
                </a:solidFill>
              </a:rPr>
              <a:t>&lt;length&gt;</a:t>
            </a:r>
            <a:r>
              <a:rPr>
                <a:solidFill>
                  <a:srgbClr val="E6E9ED"/>
                </a:solidFill>
              </a:rPr>
              <a:t> | </a:t>
            </a:r>
            <a:r>
              <a:rPr>
                <a:solidFill>
                  <a:srgbClr val="4FC1E9"/>
                </a:solidFill>
              </a:rPr>
              <a:t>auto</a:t>
            </a:r>
            <a:r>
              <a:rPr>
                <a:solidFill>
                  <a:srgbClr val="E6E9ED"/>
                </a:solidFill>
              </a:rPr>
              <a:t>;</a:t>
            </a:r>
            <a:endParaRPr>
              <a:solidFill>
                <a:srgbClr val="E6E9ED"/>
              </a:solidFill>
            </a:endParaRPr>
          </a:p>
          <a:p>
            <a:pPr>
              <a:defRPr>
                <a:solidFill>
                  <a:srgbClr val="E6E9ED"/>
                </a:solidFill>
              </a:defRPr>
            </a:pPr>
            <a:r>
              <a:t>默认值： auto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fle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flex</a:t>
            </a:r>
          </a:p>
        </p:txBody>
      </p:sp>
      <p:sp>
        <p:nvSpPr>
          <p:cNvPr id="273" name="flex-grow、flex-shrink、flex-basis 三个属性的缩写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flex-grow、flex-shrink、flex-basis 三个属性的缩写</a:t>
            </a:r>
          </a:p>
          <a:p>
            <a:pPr/>
            <a:r>
              <a:t>默认值： 0 1 auto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align-sel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align-self</a:t>
            </a:r>
          </a:p>
        </p:txBody>
      </p:sp>
      <p:sp>
        <p:nvSpPr>
          <p:cNvPr id="276" name="子元素的对齐方式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子元素的对齐方式</a:t>
            </a:r>
          </a:p>
          <a:p>
            <a:pPr/>
            <a:r>
              <a:t>覆盖 align-items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Flex 小游戏 http://flexboxfroggy.com/#zh-c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Flex 小游戏 </a:t>
            </a:r>
            <a:r>
              <a:rPr u="sng">
                <a:hlinkClick r:id="rId2" invalidUrl="" action="" tgtFrame="" tooltip="" history="1" highlightClick="0" endSnd="0"/>
              </a:rPr>
              <a:t>http://flexboxfroggy.com/#zh-cn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感谢 :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感谢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垂直居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垂直居中</a:t>
            </a:r>
          </a:p>
        </p:txBody>
      </p:sp>
      <p:sp>
        <p:nvSpPr>
          <p:cNvPr id="129" name="单行文字 line-heigh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单行文字 line-height</a:t>
            </a:r>
          </a:p>
          <a:p>
            <a:pPr/>
            <a:r>
              <a:t>行级盒子：vertical-align：middle</a:t>
            </a:r>
          </a:p>
          <a:p>
            <a:pPr/>
            <a:r>
              <a:t>绝对定位：top：50%；left：50%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line-heigh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line-height</a:t>
            </a:r>
          </a:p>
        </p:txBody>
      </p:sp>
      <p:sp>
        <p:nvSpPr>
          <p:cNvPr id="132" name="一行文本的高度 (两行文字基线之间的距离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一行文本的高度 (两行文字基线之间的距离)</a:t>
            </a:r>
          </a:p>
          <a:p>
            <a:pPr/>
            <a:r>
              <a:t>一行文本的高度是由 line-height决定的，而不是font-size决定的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线条"/>
          <p:cNvSpPr/>
          <p:nvPr/>
        </p:nvSpPr>
        <p:spPr>
          <a:xfrm>
            <a:off x="1968500" y="3568700"/>
            <a:ext cx="7821584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线条"/>
          <p:cNvSpPr/>
          <p:nvPr/>
        </p:nvSpPr>
        <p:spPr>
          <a:xfrm>
            <a:off x="1968500" y="3924300"/>
            <a:ext cx="7821584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线条"/>
          <p:cNvSpPr/>
          <p:nvPr/>
        </p:nvSpPr>
        <p:spPr>
          <a:xfrm>
            <a:off x="1981200" y="4279900"/>
            <a:ext cx="7821584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线条"/>
          <p:cNvSpPr/>
          <p:nvPr/>
        </p:nvSpPr>
        <p:spPr>
          <a:xfrm>
            <a:off x="1968500" y="4635500"/>
            <a:ext cx="7821584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x"/>
          <p:cNvSpPr txBox="1"/>
          <p:nvPr/>
        </p:nvSpPr>
        <p:spPr>
          <a:xfrm>
            <a:off x="4915611" y="3696717"/>
            <a:ext cx="462525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x</a:t>
            </a:r>
          </a:p>
        </p:txBody>
      </p:sp>
      <p:sp>
        <p:nvSpPr>
          <p:cNvPr id="139" name="h"/>
          <p:cNvSpPr txBox="1"/>
          <p:nvPr/>
        </p:nvSpPr>
        <p:spPr>
          <a:xfrm>
            <a:off x="5194312" y="3615272"/>
            <a:ext cx="593651" cy="795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600"/>
            </a:lvl1pPr>
          </a:lstStyle>
          <a:p>
            <a:pPr/>
            <a:r>
              <a:t>h</a:t>
            </a:r>
          </a:p>
        </p:txBody>
      </p:sp>
      <p:sp>
        <p:nvSpPr>
          <p:cNvPr id="140" name="t"/>
          <p:cNvSpPr txBox="1"/>
          <p:nvPr/>
        </p:nvSpPr>
        <p:spPr>
          <a:xfrm>
            <a:off x="5667095" y="3609107"/>
            <a:ext cx="324410" cy="808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/>
            <a:r>
              <a:t>t</a:t>
            </a:r>
          </a:p>
        </p:txBody>
      </p:sp>
      <p:sp>
        <p:nvSpPr>
          <p:cNvPr id="141" name="m"/>
          <p:cNvSpPr txBox="1"/>
          <p:nvPr/>
        </p:nvSpPr>
        <p:spPr>
          <a:xfrm>
            <a:off x="5954179" y="3709233"/>
            <a:ext cx="563042" cy="68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900"/>
            </a:lvl1pPr>
          </a:lstStyle>
          <a:p>
            <a:pPr/>
            <a:r>
              <a:t>m</a:t>
            </a:r>
          </a:p>
        </p:txBody>
      </p:sp>
      <p:sp>
        <p:nvSpPr>
          <p:cNvPr id="142" name="l"/>
          <p:cNvSpPr txBox="1"/>
          <p:nvPr/>
        </p:nvSpPr>
        <p:spPr>
          <a:xfrm>
            <a:off x="6481742" y="3647207"/>
            <a:ext cx="268301" cy="808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/>
            <a:r>
              <a:t>l</a:t>
            </a:r>
          </a:p>
        </p:txBody>
      </p:sp>
      <p:sp>
        <p:nvSpPr>
          <p:cNvPr id="143" name="线条"/>
          <p:cNvSpPr/>
          <p:nvPr/>
        </p:nvSpPr>
        <p:spPr>
          <a:xfrm>
            <a:off x="9893300" y="3568700"/>
            <a:ext cx="462525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线条"/>
          <p:cNvSpPr/>
          <p:nvPr/>
        </p:nvSpPr>
        <p:spPr>
          <a:xfrm>
            <a:off x="9893300" y="3924300"/>
            <a:ext cx="462525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线条"/>
          <p:cNvSpPr/>
          <p:nvPr/>
        </p:nvSpPr>
        <p:spPr>
          <a:xfrm>
            <a:off x="9893300" y="4279900"/>
            <a:ext cx="462525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" name="线条"/>
          <p:cNvSpPr/>
          <p:nvPr/>
        </p:nvSpPr>
        <p:spPr>
          <a:xfrm>
            <a:off x="9893300" y="4631253"/>
            <a:ext cx="46252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顶线"/>
          <p:cNvSpPr txBox="1"/>
          <p:nvPr/>
        </p:nvSpPr>
        <p:spPr>
          <a:xfrm>
            <a:off x="10471740" y="330835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顶线</a:t>
            </a:r>
          </a:p>
        </p:txBody>
      </p:sp>
      <p:sp>
        <p:nvSpPr>
          <p:cNvPr id="148" name="中线"/>
          <p:cNvSpPr txBox="1"/>
          <p:nvPr/>
        </p:nvSpPr>
        <p:spPr>
          <a:xfrm>
            <a:off x="10471740" y="366395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中线</a:t>
            </a:r>
          </a:p>
        </p:txBody>
      </p:sp>
      <p:sp>
        <p:nvSpPr>
          <p:cNvPr id="149" name="基线"/>
          <p:cNvSpPr txBox="1"/>
          <p:nvPr/>
        </p:nvSpPr>
        <p:spPr>
          <a:xfrm>
            <a:off x="10471740" y="401955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基线</a:t>
            </a:r>
          </a:p>
        </p:txBody>
      </p:sp>
      <p:sp>
        <p:nvSpPr>
          <p:cNvPr id="150" name="底线"/>
          <p:cNvSpPr txBox="1"/>
          <p:nvPr/>
        </p:nvSpPr>
        <p:spPr>
          <a:xfrm>
            <a:off x="10471740" y="437515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底线</a:t>
            </a:r>
          </a:p>
        </p:txBody>
      </p:sp>
      <p:sp>
        <p:nvSpPr>
          <p:cNvPr id="151" name="（top）"/>
          <p:cNvSpPr txBox="1"/>
          <p:nvPr/>
        </p:nvSpPr>
        <p:spPr>
          <a:xfrm>
            <a:off x="10967872" y="3308350"/>
            <a:ext cx="120365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（top）</a:t>
            </a:r>
          </a:p>
        </p:txBody>
      </p:sp>
      <p:sp>
        <p:nvSpPr>
          <p:cNvPr id="152" name="（middle）"/>
          <p:cNvSpPr txBox="1"/>
          <p:nvPr/>
        </p:nvSpPr>
        <p:spPr>
          <a:xfrm>
            <a:off x="10971326" y="3663950"/>
            <a:ext cx="170474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（middle）</a:t>
            </a:r>
          </a:p>
        </p:txBody>
      </p:sp>
      <p:sp>
        <p:nvSpPr>
          <p:cNvPr id="153" name="（baseline）"/>
          <p:cNvSpPr txBox="1"/>
          <p:nvPr/>
        </p:nvSpPr>
        <p:spPr>
          <a:xfrm>
            <a:off x="11007750" y="4019550"/>
            <a:ext cx="19367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（baseline）</a:t>
            </a:r>
          </a:p>
        </p:txBody>
      </p:sp>
      <p:sp>
        <p:nvSpPr>
          <p:cNvPr id="154" name="（bottom）"/>
          <p:cNvSpPr txBox="1"/>
          <p:nvPr/>
        </p:nvSpPr>
        <p:spPr>
          <a:xfrm>
            <a:off x="11089436" y="4375150"/>
            <a:ext cx="177332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（bottom）</a:t>
            </a:r>
          </a:p>
        </p:txBody>
      </p:sp>
      <p:sp>
        <p:nvSpPr>
          <p:cNvPr id="155" name="线条"/>
          <p:cNvSpPr/>
          <p:nvPr/>
        </p:nvSpPr>
        <p:spPr>
          <a:xfrm>
            <a:off x="5378450" y="5702300"/>
            <a:ext cx="1936700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" name="线条"/>
          <p:cNvSpPr/>
          <p:nvPr/>
        </p:nvSpPr>
        <p:spPr>
          <a:xfrm>
            <a:off x="5378450" y="5905500"/>
            <a:ext cx="1936700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线条"/>
          <p:cNvSpPr/>
          <p:nvPr/>
        </p:nvSpPr>
        <p:spPr>
          <a:xfrm>
            <a:off x="5378450" y="6108700"/>
            <a:ext cx="1936700" cy="0"/>
          </a:xfrm>
          <a:prstGeom prst="line">
            <a:avLst/>
          </a:prstGeom>
          <a:ln w="25400">
            <a:solidFill>
              <a:srgbClr val="37D83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线条"/>
          <p:cNvSpPr/>
          <p:nvPr/>
        </p:nvSpPr>
        <p:spPr>
          <a:xfrm>
            <a:off x="5378450" y="6311900"/>
            <a:ext cx="1936700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线条"/>
          <p:cNvSpPr/>
          <p:nvPr/>
        </p:nvSpPr>
        <p:spPr>
          <a:xfrm>
            <a:off x="5378450" y="6858000"/>
            <a:ext cx="1936700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" name="线条"/>
          <p:cNvSpPr/>
          <p:nvPr/>
        </p:nvSpPr>
        <p:spPr>
          <a:xfrm>
            <a:off x="5378450" y="7101606"/>
            <a:ext cx="19367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" name="线条"/>
          <p:cNvSpPr/>
          <p:nvPr/>
        </p:nvSpPr>
        <p:spPr>
          <a:xfrm>
            <a:off x="5378450" y="7327900"/>
            <a:ext cx="1936700" cy="0"/>
          </a:xfrm>
          <a:prstGeom prst="line">
            <a:avLst/>
          </a:prstGeom>
          <a:ln w="25400">
            <a:solidFill>
              <a:srgbClr val="37D83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线条"/>
          <p:cNvSpPr/>
          <p:nvPr/>
        </p:nvSpPr>
        <p:spPr>
          <a:xfrm>
            <a:off x="5378450" y="7554193"/>
            <a:ext cx="19367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线条"/>
          <p:cNvSpPr/>
          <p:nvPr/>
        </p:nvSpPr>
        <p:spPr>
          <a:xfrm>
            <a:off x="7473950" y="6092280"/>
            <a:ext cx="103779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线条"/>
          <p:cNvSpPr/>
          <p:nvPr/>
        </p:nvSpPr>
        <p:spPr>
          <a:xfrm>
            <a:off x="8502650" y="6085607"/>
            <a:ext cx="1" cy="121827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线条"/>
          <p:cNvSpPr/>
          <p:nvPr/>
        </p:nvSpPr>
        <p:spPr>
          <a:xfrm>
            <a:off x="7473950" y="7315200"/>
            <a:ext cx="1037792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行高"/>
          <p:cNvSpPr txBox="1"/>
          <p:nvPr/>
        </p:nvSpPr>
        <p:spPr>
          <a:xfrm>
            <a:off x="8623300" y="629920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行高</a:t>
            </a:r>
          </a:p>
        </p:txBody>
      </p:sp>
      <p:sp>
        <p:nvSpPr>
          <p:cNvPr id="167" name="线条"/>
          <p:cNvSpPr/>
          <p:nvPr/>
        </p:nvSpPr>
        <p:spPr>
          <a:xfrm>
            <a:off x="7473950" y="6311900"/>
            <a:ext cx="178260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" name="线条"/>
          <p:cNvSpPr/>
          <p:nvPr/>
        </p:nvSpPr>
        <p:spPr>
          <a:xfrm>
            <a:off x="7473950" y="6858000"/>
            <a:ext cx="178260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" name="线条"/>
          <p:cNvSpPr/>
          <p:nvPr/>
        </p:nvSpPr>
        <p:spPr>
          <a:xfrm>
            <a:off x="7677150" y="6299200"/>
            <a:ext cx="0" cy="57150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行距"/>
          <p:cNvSpPr txBox="1"/>
          <p:nvPr/>
        </p:nvSpPr>
        <p:spPr>
          <a:xfrm>
            <a:off x="7650133" y="629920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行距</a:t>
            </a:r>
          </a:p>
        </p:txBody>
      </p:sp>
      <p:sp>
        <p:nvSpPr>
          <p:cNvPr id="171" name="线条"/>
          <p:cNvSpPr/>
          <p:nvPr/>
        </p:nvSpPr>
        <p:spPr>
          <a:xfrm>
            <a:off x="5272091" y="6581294"/>
            <a:ext cx="2105018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2" name="半行距分割"/>
          <p:cNvSpPr txBox="1"/>
          <p:nvPr/>
        </p:nvSpPr>
        <p:spPr>
          <a:xfrm>
            <a:off x="5702300" y="6407150"/>
            <a:ext cx="106680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半行距分割</a:t>
            </a:r>
          </a:p>
        </p:txBody>
      </p:sp>
      <p:sp>
        <p:nvSpPr>
          <p:cNvPr id="173" name="线条"/>
          <p:cNvSpPr/>
          <p:nvPr/>
        </p:nvSpPr>
        <p:spPr>
          <a:xfrm>
            <a:off x="5272091" y="7850140"/>
            <a:ext cx="2105018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" name="半行距分割"/>
          <p:cNvSpPr txBox="1"/>
          <p:nvPr/>
        </p:nvSpPr>
        <p:spPr>
          <a:xfrm>
            <a:off x="5702300" y="7665990"/>
            <a:ext cx="106680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半行距分割</a:t>
            </a:r>
          </a:p>
        </p:txBody>
      </p:sp>
      <p:sp>
        <p:nvSpPr>
          <p:cNvPr id="175" name="线条"/>
          <p:cNvSpPr/>
          <p:nvPr/>
        </p:nvSpPr>
        <p:spPr>
          <a:xfrm>
            <a:off x="4687357" y="6858000"/>
            <a:ext cx="324410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6" name="线条"/>
          <p:cNvSpPr/>
          <p:nvPr/>
        </p:nvSpPr>
        <p:spPr>
          <a:xfrm>
            <a:off x="4674657" y="6848571"/>
            <a:ext cx="1" cy="70916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" name="线条"/>
          <p:cNvSpPr/>
          <p:nvPr/>
        </p:nvSpPr>
        <p:spPr>
          <a:xfrm>
            <a:off x="4687357" y="7579593"/>
            <a:ext cx="32441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" name="内容区"/>
          <p:cNvSpPr txBox="1"/>
          <p:nvPr/>
        </p:nvSpPr>
        <p:spPr>
          <a:xfrm>
            <a:off x="3772957" y="6993603"/>
            <a:ext cx="8001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内容区</a:t>
            </a:r>
          </a:p>
        </p:txBody>
      </p:sp>
      <p:sp>
        <p:nvSpPr>
          <p:cNvPr id="179" name="线条"/>
          <p:cNvSpPr/>
          <p:nvPr/>
        </p:nvSpPr>
        <p:spPr>
          <a:xfrm>
            <a:off x="4660341" y="6584950"/>
            <a:ext cx="324409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线条"/>
          <p:cNvSpPr/>
          <p:nvPr/>
        </p:nvSpPr>
        <p:spPr>
          <a:xfrm>
            <a:off x="4674657" y="6559550"/>
            <a:ext cx="1" cy="29210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" name="线条"/>
          <p:cNvSpPr/>
          <p:nvPr/>
        </p:nvSpPr>
        <p:spPr>
          <a:xfrm>
            <a:off x="4342841" y="6705600"/>
            <a:ext cx="324409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半行距"/>
          <p:cNvSpPr txBox="1"/>
          <p:nvPr/>
        </p:nvSpPr>
        <p:spPr>
          <a:xfrm>
            <a:off x="3599840" y="6485195"/>
            <a:ext cx="8001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半行距</a:t>
            </a:r>
          </a:p>
        </p:txBody>
      </p:sp>
      <p:sp>
        <p:nvSpPr>
          <p:cNvPr id="183" name="线条"/>
          <p:cNvSpPr/>
          <p:nvPr/>
        </p:nvSpPr>
        <p:spPr>
          <a:xfrm>
            <a:off x="4687357" y="7835900"/>
            <a:ext cx="324410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" name="线条"/>
          <p:cNvSpPr/>
          <p:nvPr/>
        </p:nvSpPr>
        <p:spPr>
          <a:xfrm>
            <a:off x="4674657" y="7562850"/>
            <a:ext cx="1" cy="28709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" name="线条"/>
          <p:cNvSpPr/>
          <p:nvPr/>
        </p:nvSpPr>
        <p:spPr>
          <a:xfrm flipV="1">
            <a:off x="3060355" y="7097893"/>
            <a:ext cx="1505277" cy="96340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行框"/>
          <p:cNvSpPr txBox="1"/>
          <p:nvPr/>
        </p:nvSpPr>
        <p:spPr>
          <a:xfrm>
            <a:off x="2507640" y="7996495"/>
            <a:ext cx="5715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行框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line-heigh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line-height</a:t>
            </a:r>
          </a:p>
        </p:txBody>
      </p:sp>
      <p:sp>
        <p:nvSpPr>
          <p:cNvPr id="189" name="取值：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取值：</a:t>
            </a:r>
          </a:p>
          <a:p>
            <a:pPr lvl="1"/>
            <a:r>
              <a:t>百分比 相对于父元素的font-size</a:t>
            </a:r>
          </a:p>
          <a:p>
            <a:pPr lvl="1"/>
            <a:r>
              <a:t>无单位数字。当前元素的font-size * 数字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vertical-alig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vertical-align</a:t>
            </a:r>
          </a:p>
        </p:txBody>
      </p:sp>
      <p:sp>
        <p:nvSpPr>
          <p:cNvPr id="192" name="取值：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取值：</a:t>
            </a:r>
          </a:p>
          <a:p>
            <a:pPr lvl="1"/>
            <a:r>
              <a:t>负值</a:t>
            </a:r>
          </a:p>
          <a:p>
            <a:pPr lvl="1"/>
            <a:r>
              <a:t>百分比 相对于当前的line-height 计算</a:t>
            </a:r>
          </a:p>
          <a:p>
            <a:pPr lvl="1"/>
            <a:r>
              <a:t>关键字</a:t>
            </a:r>
          </a:p>
          <a:p>
            <a:pPr lvl="2"/>
            <a:r>
              <a:t>常用关键字，top bottom middle baseline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应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应用</a:t>
            </a:r>
          </a:p>
        </p:txBody>
      </p:sp>
      <p:sp>
        <p:nvSpPr>
          <p:cNvPr id="195" name="定义周围的文字、行级元素，相对于该元素的基线的对齐方式…"/>
          <p:cNvSpPr txBox="1"/>
          <p:nvPr>
            <p:ph type="body" idx="1"/>
          </p:nvPr>
        </p:nvSpPr>
        <p:spPr>
          <a:xfrm>
            <a:off x="952500" y="2597150"/>
            <a:ext cx="11099801" cy="6286500"/>
          </a:xfrm>
          <a:prstGeom prst="rect">
            <a:avLst/>
          </a:prstGeom>
        </p:spPr>
        <p:txBody>
          <a:bodyPr/>
          <a:lstStyle/>
          <a:p>
            <a:pPr/>
            <a:r>
              <a:t>定义周围的文字、行级元素，相对于该元素的基线的对齐方式</a:t>
            </a:r>
          </a:p>
          <a:p>
            <a:pPr/>
            <a:r>
              <a:t>在表格单元格中，可以定义单元格td中内容的对齐方式</a:t>
            </a:r>
          </a:p>
          <a:p>
            <a:pPr/>
            <a:r>
              <a:t>对 display ：table-cell 也有效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