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unoob.com/js/js-reserved.html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49792">
              <a:schemeClr val="accent1">
                <a:lumOff val="16847"/>
              </a:schemeClr>
            </a:gs>
            <a:gs pos="49792">
              <a:srgbClr val="2B9CDC"/>
            </a:gs>
            <a:gs pos="100000">
              <a:schemeClr val="accent1">
                <a:lumOff val="-13575"/>
              </a:schemeClr>
            </a:gs>
          </a:gsLst>
          <a:lin ang="75320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AVASCRIPT 基础教程(一)"/>
          <p:cNvSpPr txBox="1"/>
          <p:nvPr/>
        </p:nvSpPr>
        <p:spPr>
          <a:xfrm>
            <a:off x="1046898" y="4678316"/>
            <a:ext cx="11715040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7600">
                <a:solidFill>
                  <a:srgbClr val="FFFFFF"/>
                </a:solidFill>
              </a:defRPr>
            </a:lvl1pPr>
          </a:lstStyle>
          <a:p>
            <a:pPr/>
            <a:r>
              <a:t>JAVASCRIPT 基础教程(一)</a:t>
            </a:r>
          </a:p>
        </p:txBody>
      </p:sp>
      <p:pic>
        <p:nvPicPr>
          <p:cNvPr id="12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34420" y="3535446"/>
            <a:ext cx="7836326" cy="664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讲师：孟庆和"/>
          <p:cNvSpPr txBox="1"/>
          <p:nvPr/>
        </p:nvSpPr>
        <p:spPr>
          <a:xfrm>
            <a:off x="9230486" y="6646444"/>
            <a:ext cx="33147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讲师：孟庆和</a:t>
            </a:r>
          </a:p>
        </p:txBody>
      </p:sp>
      <p:pic>
        <p:nvPicPr>
          <p:cNvPr id="122" name="logo (1).png" descr="log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602" y="645159"/>
            <a:ext cx="3151997" cy="1237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初识数据类型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初识数据类型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据类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数据类型</a:t>
            </a:r>
          </a:p>
        </p:txBody>
      </p:sp>
      <p:sp>
        <p:nvSpPr>
          <p:cNvPr id="150" name="原始数据类型/基本数据类型…"/>
          <p:cNvSpPr txBox="1"/>
          <p:nvPr>
            <p:ph type="body" idx="1"/>
          </p:nvPr>
        </p:nvSpPr>
        <p:spPr>
          <a:xfrm>
            <a:off x="1689100" y="3149600"/>
            <a:ext cx="21005800" cy="10276317"/>
          </a:xfrm>
          <a:prstGeom prst="rect">
            <a:avLst/>
          </a:prstGeom>
        </p:spPr>
        <p:txBody>
          <a:bodyPr/>
          <a:lstStyle/>
          <a:p>
            <a:pPr marL="42545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原始数据类型/基本数据类型 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Number  数字类型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String 字符串类型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Boolean 布尔类型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Undefined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Null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chemeClr val="accent5">
                    <a:lumOff val="-29866"/>
                  </a:schemeClr>
                </a:solidFill>
              </a:defRPr>
            </a:pPr>
            <a:r>
              <a:t>Symbol (es6新增)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chemeClr val="accent5">
                    <a:lumOff val="-29866"/>
                  </a:schemeClr>
                </a:solidFill>
              </a:defRPr>
            </a:pPr>
            <a:r>
              <a:t>Bigint是一种内置对象，可以表示大于 2</a:t>
            </a:r>
            <a:r>
              <a:rPr sz="670"/>
              <a:t>53</a:t>
            </a:r>
            <a:r>
              <a:t> 的53次方整数（草案阶段）</a:t>
            </a:r>
          </a:p>
          <a:p>
            <a:pPr marL="42545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引用数据类型 / 复杂数据类型</a:t>
            </a:r>
          </a:p>
          <a:p>
            <a:pPr lvl="1" marL="850900" indent="-425450" defTabSz="553084">
              <a:spcBef>
                <a:spcPts val="3900"/>
              </a:spcBef>
              <a:defRPr sz="3216">
                <a:solidFill>
                  <a:srgbClr val="FFFFFF"/>
                </a:solidFill>
              </a:defRPr>
            </a:pPr>
            <a:r>
              <a:t>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数字"/>
          <p:cNvSpPr txBox="1"/>
          <p:nvPr>
            <p:ph type="title"/>
          </p:nvPr>
        </p:nvSpPr>
        <p:spPr>
          <a:xfrm>
            <a:off x="1689100" y="17938"/>
            <a:ext cx="21005800" cy="1501484"/>
          </a:xfrm>
          <a:prstGeom prst="rect">
            <a:avLst/>
          </a:prstGeom>
        </p:spPr>
        <p:txBody>
          <a:bodyPr/>
          <a:lstStyle>
            <a:lvl1pPr defTabSz="577850">
              <a:defRPr sz="7840">
                <a:solidFill>
                  <a:srgbClr val="FFFFFF"/>
                </a:solidFill>
              </a:defRPr>
            </a:lvl1pPr>
          </a:lstStyle>
          <a:p>
            <a:pPr/>
            <a:r>
              <a:t>数字</a:t>
            </a:r>
          </a:p>
        </p:txBody>
      </p:sp>
      <p:sp>
        <p:nvSpPr>
          <p:cNvPr id="153" name="Number…"/>
          <p:cNvSpPr txBox="1"/>
          <p:nvPr>
            <p:ph type="body" idx="1"/>
          </p:nvPr>
        </p:nvSpPr>
        <p:spPr>
          <a:xfrm>
            <a:off x="1689100" y="1774834"/>
            <a:ext cx="21005800" cy="11670679"/>
          </a:xfrm>
          <a:prstGeom prst="rect">
            <a:avLst/>
          </a:prstGeom>
        </p:spPr>
        <p:txBody>
          <a:bodyPr/>
          <a:lstStyle/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Number</a:t>
            </a:r>
          </a:p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正负“整数“以及小数</a:t>
            </a:r>
          </a:p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浮点数表示方法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一个十进制整数，可以带正负号（即前缀“+”或“ - ”）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数点（“.”）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小数部分（由一串十进制数表示）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指数部分</a:t>
            </a:r>
          </a:p>
          <a:p>
            <a:pPr marL="2921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整数表示方法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十进制数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0 -9 表示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十六进制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以0x（或0X）开头，可以包含数字（0-9）和字母 a~f 或 A~F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八进制 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以 0（或0O、0o）开头，只能包括数字0-7。</a:t>
            </a:r>
          </a:p>
          <a:p>
            <a:pPr lvl="1" marL="5842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二进制</a:t>
            </a:r>
          </a:p>
          <a:p>
            <a:pPr lvl="2" marL="876300" indent="-292100" defTabSz="379729">
              <a:spcBef>
                <a:spcPts val="2700"/>
              </a:spcBef>
              <a:defRPr sz="2208">
                <a:solidFill>
                  <a:srgbClr val="FFFFFF"/>
                </a:solidFill>
              </a:defRPr>
            </a:pPr>
            <a:r>
              <a:t> 二进制整数以0b（或0B）开头，只能包含数字0和1。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算数运算 和 比较运算"/>
          <p:cNvSpPr txBox="1"/>
          <p:nvPr>
            <p:ph type="title"/>
          </p:nvPr>
        </p:nvSpPr>
        <p:spPr>
          <a:xfrm>
            <a:off x="1689100" y="57266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算数运算 和 比较运算</a:t>
            </a:r>
          </a:p>
        </p:txBody>
      </p:sp>
      <p:graphicFrame>
        <p:nvGraphicFramePr>
          <p:cNvPr id="156" name="表格"/>
          <p:cNvGraphicFramePr/>
          <p:nvPr/>
        </p:nvGraphicFramePr>
        <p:xfrm>
          <a:off x="2171775" y="3583736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756150"/>
                <a:gridCol w="4756150"/>
              </a:tblGrid>
              <a:tr h="154728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算数运算符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 hMerge="1">
                  <a:tcPr/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乘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除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求模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表格"/>
          <p:cNvGraphicFramePr/>
          <p:nvPr/>
        </p:nvGraphicFramePr>
        <p:xfrm>
          <a:off x="13055713" y="3583736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4756150"/>
                <a:gridCol w="4756150"/>
              </a:tblGrid>
              <a:tr h="1547283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比较运算符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 hMerge="1">
                  <a:tcPr/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小于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&gt;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大于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&lt;=/&gt;=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小于等于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 == /  ===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等于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!= /!==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不等于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字符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字符串</a:t>
            </a:r>
          </a:p>
        </p:txBody>
      </p:sp>
      <p:sp>
        <p:nvSpPr>
          <p:cNvPr id="160" name="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String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是一串字符集合，并用双引号或单引号括起来，保持一致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字符串连接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比较字符串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转义字符串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\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告诉JavaScript 忽略字符的特殊含义，直接使用字符的字面意思</a:t>
            </a:r>
          </a:p>
          <a:p>
            <a:pPr lvl="1" marL="77470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多行字符串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rgbClr val="FFFFFF"/>
                </a:solidFill>
              </a:defRPr>
            </a:pPr>
            <a:r>
              <a:t>\n </a:t>
            </a:r>
          </a:p>
          <a:p>
            <a:pPr lvl="2" marL="1162050" indent="-387350" defTabSz="503555">
              <a:spcBef>
                <a:spcPts val="3500"/>
              </a:spcBef>
              <a:defRPr sz="2928">
                <a:solidFill>
                  <a:schemeClr val="accent5">
                    <a:lumOff val="-29866"/>
                  </a:schemeClr>
                </a:solidFill>
              </a:defRPr>
            </a:pPr>
            <a:r>
              <a:t>模板字面量 ``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特殊字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特殊字符</a:t>
            </a:r>
          </a:p>
        </p:txBody>
      </p:sp>
      <p:pic>
        <p:nvPicPr>
          <p:cNvPr id="163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0585" y="2969218"/>
            <a:ext cx="19562830" cy="10346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布尔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布尔值</a:t>
            </a:r>
          </a:p>
        </p:txBody>
      </p:sp>
      <p:sp>
        <p:nvSpPr>
          <p:cNvPr id="166" name="Boole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Boolean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比较数据的结果 始终是 true 或者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变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</a:t>
            </a:r>
          </a:p>
        </p:txBody>
      </p:sp>
      <p:sp>
        <p:nvSpPr>
          <p:cNvPr id="169" name="存储数据的方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存储数据的方式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变量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变量定义</a:t>
            </a:r>
          </a:p>
        </p:txBody>
      </p:sp>
      <p:sp>
        <p:nvSpPr>
          <p:cNvPr id="172" name="var 关键字 后面 跟  变量名  =  值 (var name = “kitty”)…"/>
          <p:cNvSpPr txBox="1"/>
          <p:nvPr>
            <p:ph type="body" idx="1"/>
          </p:nvPr>
        </p:nvSpPr>
        <p:spPr>
          <a:xfrm>
            <a:off x="1525558" y="3098800"/>
            <a:ext cx="21005801" cy="9296401"/>
          </a:xfrm>
          <a:prstGeom prst="rect">
            <a:avLst/>
          </a:prstGeom>
        </p:spPr>
        <p:txBody>
          <a:bodyPr/>
          <a:lstStyle/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var 关键字 后面 跟  变量名  =  值 (var name = “kitty”)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chemeClr val="accent5">
                    <a:lumOff val="-29866"/>
                  </a:schemeClr>
                </a:solidFill>
              </a:defRPr>
            </a:pPr>
            <a:r>
              <a:t>新的定义变量的方式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let 关键字  let name = “kitty”</a:t>
            </a:r>
          </a:p>
          <a:p>
            <a:pPr lvl="1" marL="110490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定义常量</a:t>
            </a:r>
          </a:p>
          <a:p>
            <a:pPr lvl="2" marL="16573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const 关键字 const name = “kitty”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rgbClr val="FFFFFF"/>
                </a:solidFill>
              </a:defRPr>
            </a:pPr>
            <a:r>
              <a:t>变量名 区分大小写</a:t>
            </a:r>
          </a:p>
          <a:p>
            <a:pPr marL="552450" indent="-552450" defTabSz="718184">
              <a:spcBef>
                <a:spcPts val="5100"/>
              </a:spcBef>
              <a:defRPr sz="4176">
                <a:solidFill>
                  <a:schemeClr val="accent5">
                    <a:lumOff val="-29866"/>
                  </a:schemeClr>
                </a:solidFill>
              </a:defRPr>
            </a:pPr>
            <a:r>
              <a:t>注意：使用时先定义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ar 变量提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Var 变量提升</a:t>
            </a:r>
          </a:p>
        </p:txBody>
      </p:sp>
      <p:pic>
        <p:nvPicPr>
          <p:cNvPr id="175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8145" y="4971371"/>
            <a:ext cx="10568489" cy="2642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大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25" name="初识javascrip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初识javascript?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数据类型和变量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条件语句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识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标识符</a:t>
            </a:r>
          </a:p>
        </p:txBody>
      </p:sp>
      <p:sp>
        <p:nvSpPr>
          <p:cNvPr id="178" name="命名规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命名规则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数字、字母、下划线、美元符号 $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第一个字符不能是数字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区分大小写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关键字 和 保留字 不能用于标识符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关键字/保留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关键字/保留字</a:t>
            </a:r>
          </a:p>
        </p:txBody>
      </p:sp>
      <p:sp>
        <p:nvSpPr>
          <p:cNvPr id="181" name="参考：https://www.runoob.com/js/js-reserved.html"/>
          <p:cNvSpPr txBox="1"/>
          <p:nvPr/>
        </p:nvSpPr>
        <p:spPr>
          <a:xfrm>
            <a:off x="3940928" y="6592616"/>
            <a:ext cx="16143875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800"/>
              </a:lnSpc>
              <a:defRPr b="0" sz="5400" u="sng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参考：</a:t>
            </a:r>
            <a:r>
              <a:rPr>
                <a:hlinkClick r:id="rId2" invalidUrl="" action="" tgtFrame="" tooltip="" history="1" highlightClick="0" endSnd="0"/>
              </a:rPr>
              <a:t>https://www.runoob.com/js/js-reserved.html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et 与 var 区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let 与 var 区别</a:t>
            </a:r>
          </a:p>
        </p:txBody>
      </p:sp>
      <p:graphicFrame>
        <p:nvGraphicFramePr>
          <p:cNvPr id="184" name="表格"/>
          <p:cNvGraphicFramePr/>
          <p:nvPr/>
        </p:nvGraphicFramePr>
        <p:xfrm>
          <a:off x="4077152" y="3439024"/>
          <a:ext cx="17832553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5939950"/>
                <a:gridCol w="5939950"/>
                <a:gridCol w="5939950"/>
              </a:tblGrid>
              <a:tr h="1547283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let/const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var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定义变量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可被释放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可被提升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重复定义检查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E2E3FF"/>
                    </a:solidFill>
                  </a:tcPr>
                </a:tc>
              </a:tr>
              <a:tr h="1547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可被用于块状作用域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E2E3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E2E3FF"/>
                    </a:solidFill>
                  </a:tcPr>
                </a:tc>
              </a:tr>
            </a:tbl>
          </a:graphicData>
        </a:graphic>
      </p:graphicFrame>
      <p:sp>
        <p:nvSpPr>
          <p:cNvPr id="185" name="批准"/>
          <p:cNvSpPr/>
          <p:nvPr/>
        </p:nvSpPr>
        <p:spPr>
          <a:xfrm>
            <a:off x="12582053" y="5336072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批准"/>
          <p:cNvSpPr/>
          <p:nvPr/>
        </p:nvSpPr>
        <p:spPr>
          <a:xfrm>
            <a:off x="18642252" y="5336072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批准"/>
          <p:cNvSpPr/>
          <p:nvPr/>
        </p:nvSpPr>
        <p:spPr>
          <a:xfrm>
            <a:off x="12582053" y="6861957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批准"/>
          <p:cNvSpPr/>
          <p:nvPr/>
        </p:nvSpPr>
        <p:spPr>
          <a:xfrm>
            <a:off x="12582053" y="10045624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批准"/>
          <p:cNvSpPr/>
          <p:nvPr/>
        </p:nvSpPr>
        <p:spPr>
          <a:xfrm>
            <a:off x="12582053" y="11523271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批准"/>
          <p:cNvSpPr/>
          <p:nvPr/>
        </p:nvSpPr>
        <p:spPr>
          <a:xfrm>
            <a:off x="18642252" y="6861957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批准"/>
          <p:cNvSpPr/>
          <p:nvPr/>
        </p:nvSpPr>
        <p:spPr>
          <a:xfrm>
            <a:off x="18642252" y="8387841"/>
            <a:ext cx="810050" cy="8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rgbClr val="F8162C">
              <a:alpha val="89604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6D162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变量使用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变量使用规则</a:t>
            </a:r>
          </a:p>
        </p:txBody>
      </p:sp>
      <p:sp>
        <p:nvSpPr>
          <p:cNvPr id="194" name="一般情况下，使用const定义值的存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一般情况下，使用const定义值的存储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只有在值明确被确定改变的时候才使用let 定义变量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不再使用var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Undefined&amp;Null&amp;N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Undefined&amp;Null&amp;NaN</a:t>
            </a:r>
          </a:p>
        </p:txBody>
      </p:sp>
      <p:sp>
        <p:nvSpPr>
          <p:cNvPr id="197" name="Null…"/>
          <p:cNvSpPr txBox="1"/>
          <p:nvPr>
            <p:ph type="body" idx="1"/>
          </p:nvPr>
        </p:nvSpPr>
        <p:spPr>
          <a:xfrm>
            <a:off x="1967120" y="2969704"/>
            <a:ext cx="21005801" cy="9296401"/>
          </a:xfrm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Null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没有值的数据类型 （ 没有意义或者完全为空的值）</a:t>
            </a:r>
          </a:p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Undefined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缺少值的数据类型 ( 没有值)</a:t>
            </a:r>
          </a:p>
          <a:p>
            <a:pPr marL="48895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NaN(not a number)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非数字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特殊的数字类型</a:t>
            </a:r>
          </a:p>
          <a:p>
            <a:pPr lvl="1" marL="977900" indent="-488950" defTabSz="635634">
              <a:spcBef>
                <a:spcPts val="4500"/>
              </a:spcBef>
              <a:defRPr sz="3696">
                <a:solidFill>
                  <a:srgbClr val="FFFFFF"/>
                </a:solidFill>
              </a:defRPr>
            </a:pPr>
            <a:r>
              <a:t> 通常返回表示数字运算存在错误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类型判断与类型转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类型判断与类型转换</a:t>
            </a:r>
          </a:p>
        </p:txBody>
      </p:sp>
      <p:sp>
        <p:nvSpPr>
          <p:cNvPr id="200" name="类型判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类型判断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typeof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类型转换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隐式类型转换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t> javascript是动态类型语言，不需要指定数据类型。当 JavaScript 引擎解析代码的时候，将自动转换为“相应的”数据类型。这就叫做</a:t>
            </a:r>
            <a:r>
              <a:rPr i="1"/>
              <a:t>隐式类型转换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&quot;1&quot; ==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"1" ==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0 == false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"1" ==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绝对相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绝对相等</a:t>
            </a:r>
          </a:p>
        </p:txBody>
      </p:sp>
      <p:sp>
        <p:nvSpPr>
          <p:cNvPr id="205" name="===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===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类型和值 必须相等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&quot;3&quot; &gt; 1…"/>
          <p:cNvSpPr txBox="1"/>
          <p:nvPr>
            <p:ph type="body" idx="1"/>
          </p:nvPr>
        </p:nvSpPr>
        <p:spPr>
          <a:xfrm>
            <a:off x="1803578" y="3098800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 "3" &gt;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 != “3"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true &gt;= 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 !== false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false === 0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3 === 3</a:t>
            </a:r>
          </a:p>
        </p:txBody>
      </p:sp>
      <p:sp>
        <p:nvSpPr>
          <p:cNvPr id="208" name="下列表达式返回的结果"/>
          <p:cNvSpPr txBox="1"/>
          <p:nvPr/>
        </p:nvSpPr>
        <p:spPr>
          <a:xfrm>
            <a:off x="8901920" y="726870"/>
            <a:ext cx="7286087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下列表达式返回的结果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流程控制</a:t>
            </a:r>
          </a:p>
        </p:txBody>
      </p:sp>
      <p:sp>
        <p:nvSpPr>
          <p:cNvPr id="211" name="操作和处理数据的过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操作和处理数据的过程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顺序结构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选择结构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循环结构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初识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初识javascript</a:t>
            </a:r>
          </a:p>
        </p:txBody>
      </p:sp>
      <p:sp>
        <p:nvSpPr>
          <p:cNvPr id="128" name="javascript简介/发展历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javascript简介/发展历史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javascrpt组成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javascript控制台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 能干什么？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javascript引入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注释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顺序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顺序结构</a:t>
            </a:r>
          </a:p>
        </p:txBody>
      </p:sp>
      <p:sp>
        <p:nvSpPr>
          <p:cNvPr id="214" name="顺序结构是JavaScript中最基本的结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顺序结构是JavaScript中最基本的结构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即代码从上到下、从左到右的顺序执行</a:t>
            </a:r>
          </a:p>
        </p:txBody>
      </p:sp>
      <p:pic>
        <p:nvPicPr>
          <p:cNvPr id="21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9494" y="3200707"/>
            <a:ext cx="4966511" cy="8472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条件语句"/>
          <p:cNvSpPr txBox="1"/>
          <p:nvPr>
            <p:ph type="title"/>
          </p:nvPr>
        </p:nvSpPr>
        <p:spPr>
          <a:xfrm>
            <a:off x="1689100" y="355599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条件语句</a:t>
            </a:r>
          </a:p>
        </p:txBody>
      </p:sp>
      <p:sp>
        <p:nvSpPr>
          <p:cNvPr id="218" name="单向选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单向选择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双向选择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多向选择</a:t>
            </a:r>
          </a:p>
        </p:txBody>
      </p:sp>
      <p:pic>
        <p:nvPicPr>
          <p:cNvPr id="219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2987" y="3836857"/>
            <a:ext cx="16097572" cy="8413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f...else 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If...else 语句</a:t>
            </a:r>
          </a:p>
        </p:txBody>
      </p:sp>
      <p:sp>
        <p:nvSpPr>
          <p:cNvPr id="222" name="今天中午吃什么？"/>
          <p:cNvSpPr/>
          <p:nvPr/>
        </p:nvSpPr>
        <p:spPr>
          <a:xfrm>
            <a:off x="12266579" y="2826032"/>
            <a:ext cx="4057123" cy="1270001"/>
          </a:xfrm>
          <a:prstGeom prst="roundRect">
            <a:avLst>
              <a:gd name="adj" fmla="val 15000"/>
            </a:avLst>
          </a:prstGeom>
          <a:solidFill>
            <a:srgbClr val="F1F8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今天中午吃什么？</a:t>
            </a:r>
          </a:p>
        </p:txBody>
      </p:sp>
      <p:sp>
        <p:nvSpPr>
          <p:cNvPr id="223" name="线条"/>
          <p:cNvSpPr/>
          <p:nvPr/>
        </p:nvSpPr>
        <p:spPr>
          <a:xfrm>
            <a:off x="14295141" y="4039278"/>
            <a:ext cx="1" cy="2286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硬币式正面还是反面?"/>
          <p:cNvSpPr/>
          <p:nvPr/>
        </p:nvSpPr>
        <p:spPr>
          <a:xfrm rot="73539">
            <a:off x="12317083" y="6198896"/>
            <a:ext cx="3956115" cy="279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E7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0000"/>
                </a:solidFill>
              </a:rPr>
              <a:t>硬币式正面还是反面?</a:t>
            </a:r>
          </a:p>
        </p:txBody>
      </p:sp>
      <p:sp>
        <p:nvSpPr>
          <p:cNvPr id="225" name="线条"/>
          <p:cNvSpPr/>
          <p:nvPr/>
        </p:nvSpPr>
        <p:spPr>
          <a:xfrm>
            <a:off x="16189098" y="7632700"/>
            <a:ext cx="2872983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正面"/>
          <p:cNvSpPr txBox="1"/>
          <p:nvPr/>
        </p:nvSpPr>
        <p:spPr>
          <a:xfrm>
            <a:off x="16987606" y="6617849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正面</a:t>
            </a:r>
          </a:p>
        </p:txBody>
      </p:sp>
      <p:sp>
        <p:nvSpPr>
          <p:cNvPr id="227" name="山西刀削面"/>
          <p:cNvSpPr/>
          <p:nvPr/>
        </p:nvSpPr>
        <p:spPr>
          <a:xfrm>
            <a:off x="19002553" y="6802025"/>
            <a:ext cx="4184406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山西刀削面</a:t>
            </a:r>
          </a:p>
        </p:txBody>
      </p:sp>
      <p:sp>
        <p:nvSpPr>
          <p:cNvPr id="228" name="线条"/>
          <p:cNvSpPr/>
          <p:nvPr/>
        </p:nvSpPr>
        <p:spPr>
          <a:xfrm>
            <a:off x="14295141" y="9084347"/>
            <a:ext cx="1" cy="246459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河南烩面"/>
          <p:cNvSpPr/>
          <p:nvPr/>
        </p:nvSpPr>
        <p:spPr>
          <a:xfrm>
            <a:off x="12202938" y="11643300"/>
            <a:ext cx="4184406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河南烩面</a:t>
            </a:r>
          </a:p>
        </p:txBody>
      </p:sp>
      <p:sp>
        <p:nvSpPr>
          <p:cNvPr id="230" name="反面"/>
          <p:cNvSpPr txBox="1"/>
          <p:nvPr/>
        </p:nvSpPr>
        <p:spPr>
          <a:xfrm>
            <a:off x="14592972" y="9590855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反面</a:t>
            </a:r>
          </a:p>
        </p:txBody>
      </p:sp>
      <p:pic>
        <p:nvPicPr>
          <p:cNvPr id="231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925" y="4878851"/>
            <a:ext cx="9413899" cy="4303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lse if 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Else if 语句</a:t>
            </a:r>
          </a:p>
        </p:txBody>
      </p:sp>
      <p:sp>
        <p:nvSpPr>
          <p:cNvPr id="234" name="天气冷？…"/>
          <p:cNvSpPr/>
          <p:nvPr/>
        </p:nvSpPr>
        <p:spPr>
          <a:xfrm>
            <a:off x="12266579" y="2826032"/>
            <a:ext cx="4057123" cy="1270001"/>
          </a:xfrm>
          <a:prstGeom prst="roundRect">
            <a:avLst>
              <a:gd name="adj" fmla="val 15000"/>
            </a:avLst>
          </a:prstGeom>
          <a:solidFill>
            <a:srgbClr val="F1F8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天气冷？</a:t>
            </a: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明天穿什么？</a:t>
            </a: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  <a:r>
              <a:t>？</a:t>
            </a:r>
          </a:p>
        </p:txBody>
      </p:sp>
      <p:sp>
        <p:nvSpPr>
          <p:cNvPr id="235" name="线条"/>
          <p:cNvSpPr/>
          <p:nvPr/>
        </p:nvSpPr>
        <p:spPr>
          <a:xfrm>
            <a:off x="14295141" y="4039278"/>
            <a:ext cx="1" cy="1270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如果下雨？"/>
          <p:cNvSpPr/>
          <p:nvPr/>
        </p:nvSpPr>
        <p:spPr>
          <a:xfrm rot="73539">
            <a:off x="12836672" y="5194572"/>
            <a:ext cx="2884867" cy="2035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E7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如果下雨？</a:t>
            </a:r>
          </a:p>
        </p:txBody>
      </p:sp>
      <p:sp>
        <p:nvSpPr>
          <p:cNvPr id="237" name="线条"/>
          <p:cNvSpPr/>
          <p:nvPr/>
        </p:nvSpPr>
        <p:spPr>
          <a:xfrm>
            <a:off x="15732439" y="6212344"/>
            <a:ext cx="287298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是"/>
          <p:cNvSpPr txBox="1"/>
          <p:nvPr/>
        </p:nvSpPr>
        <p:spPr>
          <a:xfrm>
            <a:off x="16506829" y="5387795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239" name="穿夹克"/>
          <p:cNvSpPr/>
          <p:nvPr/>
        </p:nvSpPr>
        <p:spPr>
          <a:xfrm>
            <a:off x="18568416" y="5427921"/>
            <a:ext cx="4184407" cy="1568847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穿夹克</a:t>
            </a:r>
          </a:p>
        </p:txBody>
      </p:sp>
      <p:sp>
        <p:nvSpPr>
          <p:cNvPr id="240" name="线条"/>
          <p:cNvSpPr/>
          <p:nvPr/>
        </p:nvSpPr>
        <p:spPr>
          <a:xfrm>
            <a:off x="14295141" y="9084347"/>
            <a:ext cx="1" cy="246459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就穿现在的衣服"/>
          <p:cNvSpPr/>
          <p:nvPr/>
        </p:nvSpPr>
        <p:spPr>
          <a:xfrm>
            <a:off x="12202938" y="11643300"/>
            <a:ext cx="4184406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就穿现在的衣服</a:t>
            </a:r>
          </a:p>
        </p:txBody>
      </p:sp>
      <p:sp>
        <p:nvSpPr>
          <p:cNvPr id="242" name="否"/>
          <p:cNvSpPr txBox="1"/>
          <p:nvPr/>
        </p:nvSpPr>
        <p:spPr>
          <a:xfrm>
            <a:off x="14207073" y="7234666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否</a:t>
            </a:r>
          </a:p>
        </p:txBody>
      </p:sp>
      <p:sp>
        <p:nvSpPr>
          <p:cNvPr id="243" name="线条"/>
          <p:cNvSpPr/>
          <p:nvPr/>
        </p:nvSpPr>
        <p:spPr>
          <a:xfrm>
            <a:off x="14295139" y="7234666"/>
            <a:ext cx="1" cy="127000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如果下雪？"/>
          <p:cNvSpPr/>
          <p:nvPr/>
        </p:nvSpPr>
        <p:spPr>
          <a:xfrm rot="73539">
            <a:off x="12852706" y="8328422"/>
            <a:ext cx="2884868" cy="203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8E75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如果下雪？</a:t>
            </a:r>
          </a:p>
        </p:txBody>
      </p:sp>
      <p:sp>
        <p:nvSpPr>
          <p:cNvPr id="245" name="线条"/>
          <p:cNvSpPr/>
          <p:nvPr/>
        </p:nvSpPr>
        <p:spPr>
          <a:xfrm>
            <a:off x="15497658" y="9346194"/>
            <a:ext cx="287298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穿大衣"/>
          <p:cNvSpPr/>
          <p:nvPr/>
        </p:nvSpPr>
        <p:spPr>
          <a:xfrm>
            <a:off x="18568416" y="8561771"/>
            <a:ext cx="4184407" cy="1568846"/>
          </a:xfrm>
          <a:prstGeom prst="roundRect">
            <a:avLst>
              <a:gd name="adj" fmla="val 12143"/>
            </a:avLst>
          </a:prstGeom>
          <a:solidFill>
            <a:srgbClr val="52F8D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穿大衣</a:t>
            </a:r>
          </a:p>
        </p:txBody>
      </p:sp>
      <p:sp>
        <p:nvSpPr>
          <p:cNvPr id="247" name="是"/>
          <p:cNvSpPr txBox="1"/>
          <p:nvPr/>
        </p:nvSpPr>
        <p:spPr>
          <a:xfrm>
            <a:off x="16506829" y="8601988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248" name="否"/>
          <p:cNvSpPr txBox="1"/>
          <p:nvPr/>
        </p:nvSpPr>
        <p:spPr>
          <a:xfrm>
            <a:off x="14207073" y="10430054"/>
            <a:ext cx="127596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否</a:t>
            </a:r>
          </a:p>
        </p:txBody>
      </p:sp>
      <p:pic>
        <p:nvPicPr>
          <p:cNvPr id="249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609" y="3935609"/>
            <a:ext cx="10022637" cy="6189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多条件语句"/>
          <p:cNvSpPr txBox="1"/>
          <p:nvPr>
            <p:ph type="title"/>
          </p:nvPr>
        </p:nvSpPr>
        <p:spPr>
          <a:xfrm>
            <a:off x="1689100" y="5927018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多条件语句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逻辑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逻辑运算符</a:t>
            </a:r>
          </a:p>
        </p:txBody>
      </p:sp>
      <p:sp>
        <p:nvSpPr>
          <p:cNvPr id="254" name="&amp;&amp;. 并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&amp;&amp;. 并且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||   或者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!  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表格"/>
          <p:cNvGraphicFramePr/>
          <p:nvPr/>
        </p:nvGraphicFramePr>
        <p:xfrm>
          <a:off x="1892808" y="7392483"/>
          <a:ext cx="18668380" cy="54493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156556"/>
                <a:gridCol w="6156556"/>
                <a:gridCol w="6355265"/>
              </a:tblGrid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 &amp;&amp; 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8986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graphicFrame>
        <p:nvGraphicFramePr>
          <p:cNvPr id="257" name="表格"/>
          <p:cNvGraphicFramePr/>
          <p:nvPr/>
        </p:nvGraphicFramePr>
        <p:xfrm>
          <a:off x="1892808" y="591011"/>
          <a:ext cx="18668380" cy="55810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222792"/>
                <a:gridCol w="6222792"/>
                <a:gridCol w="6222792"/>
              </a:tblGrid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700"/>
                        </a:lnSpc>
                        <a:defRPr sz="1800"/>
                      </a:pPr>
                      <a:r>
                        <a:rPr b="1" sz="4100">
                          <a:solidFill>
                            <a:srgbClr val="212529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 || B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TRUE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11620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6500"/>
                        </a:lnSpc>
                        <a:defRPr sz="1800"/>
                      </a:pPr>
                      <a:r>
                        <a:rPr sz="4100">
                          <a:solidFill>
                            <a:srgbClr val="FFFFFF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rPr>
                        <a:t>FALSE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语句嵌套"/>
          <p:cNvSpPr txBox="1"/>
          <p:nvPr>
            <p:ph type="title"/>
          </p:nvPr>
        </p:nvSpPr>
        <p:spPr>
          <a:xfrm>
            <a:off x="1689100" y="5715000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语句嵌套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真值和假值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真值和假值</a:t>
            </a:r>
          </a:p>
        </p:txBody>
      </p:sp>
      <p:sp>
        <p:nvSpPr>
          <p:cNvPr id="262" name="假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/>
            <a:r>
              <a:t>假值</a:t>
            </a:r>
          </a:p>
          <a:p>
            <a:pPr lvl="1"/>
            <a:r>
              <a:t>false null undefined 0  NaN “”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三元运算符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三元运算符</a:t>
            </a:r>
          </a:p>
        </p:txBody>
      </p:sp>
      <p:sp>
        <p:nvSpPr>
          <p:cNvPr id="265" name="判断条件？为真时执行 : 为假时执行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判断条件？为真时执行 : 为假时执行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javascript 简介/与历史"/>
          <p:cNvSpPr txBox="1"/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 简介/与历史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witch…case语句"/>
          <p:cNvSpPr txBox="1"/>
          <p:nvPr>
            <p:ph type="title"/>
          </p:nvPr>
        </p:nvSpPr>
        <p:spPr>
          <a:xfrm>
            <a:off x="1689100" y="-25400"/>
            <a:ext cx="21005800" cy="228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switch…case语句</a:t>
            </a:r>
          </a:p>
        </p:txBody>
      </p:sp>
      <p:sp>
        <p:nvSpPr>
          <p:cNvPr id="268" name="如果你的代码中重复出现 else if，每个条件都是基于相同的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 如果你的代码中重复出现 else if，每个条件都是基于相同的值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中断语句 break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注意： switch语句后面的表达式，与case语句后面的表示式比较运行结果时，采用的是严格相等运算符 ===，而不是相等运算符==，意味着比较时不会发生类型转换。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596025">
            <a:off x="1187712" y="2477695"/>
            <a:ext cx="10366852" cy="8784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0563" y="2408471"/>
            <a:ext cx="8114506" cy="8899058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VS"/>
          <p:cNvSpPr txBox="1"/>
          <p:nvPr/>
        </p:nvSpPr>
        <p:spPr>
          <a:xfrm>
            <a:off x="12171776" y="6063251"/>
            <a:ext cx="1706145" cy="1589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8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73" name="线条"/>
          <p:cNvSpPr/>
          <p:nvPr/>
        </p:nvSpPr>
        <p:spPr>
          <a:xfrm flipV="1">
            <a:off x="3899785" y="4280502"/>
            <a:ext cx="4279185" cy="5666199"/>
          </a:xfrm>
          <a:prstGeom prst="line">
            <a:avLst/>
          </a:prstGeom>
          <a:ln w="1270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线条"/>
          <p:cNvSpPr/>
          <p:nvPr/>
        </p:nvSpPr>
        <p:spPr>
          <a:xfrm flipH="1" flipV="1">
            <a:off x="4248564" y="4330294"/>
            <a:ext cx="4245147" cy="5566614"/>
          </a:xfrm>
          <a:prstGeom prst="line">
            <a:avLst/>
          </a:prstGeom>
          <a:ln w="1270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感谢！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感谢！）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vascript动态类型的、解释型的脚本语言…"/>
          <p:cNvSpPr txBox="1"/>
          <p:nvPr>
            <p:ph type="body" idx="1"/>
          </p:nvPr>
        </p:nvSpPr>
        <p:spPr>
          <a:xfrm>
            <a:off x="1356374" y="2209800"/>
            <a:ext cx="21005801" cy="92964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javascript动态类型的、解释型的脚本语言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1995年，10天时间创造了javascript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livescript 更名为 javascript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加入了 Ecma 标准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ecmascript （es3、es5、es2015、es6）</a:t>
            </a:r>
          </a:p>
          <a:p>
            <a:pPr lvl="1"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t>ecma(欧洲计算机协会)</a:t>
            </a:r>
          </a:p>
        </p:txBody>
      </p:sp>
      <p:pic>
        <p:nvPicPr>
          <p:cNvPr id="133" name="timg.jpeg" descr="tim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0428" y="2439948"/>
            <a:ext cx="6064657" cy="764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rendan Eich"/>
          <p:cNvSpPr txBox="1"/>
          <p:nvPr/>
        </p:nvSpPr>
        <p:spPr>
          <a:xfrm>
            <a:off x="16575633" y="10484869"/>
            <a:ext cx="3381952" cy="68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>
                <a:solidFill>
                  <a:srgbClr val="FFFFFF"/>
                </a:solidFill>
              </a:defRPr>
            </a:lvl1pPr>
          </a:lstStyle>
          <a:p>
            <a:pPr/>
            <a:r>
              <a:t>Brendan Eich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javascript组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javascript组成</a:t>
            </a:r>
          </a:p>
        </p:txBody>
      </p:sp>
      <p:sp>
        <p:nvSpPr>
          <p:cNvPr id="137" name="ecma 语言组成部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ecma 语言组成部分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dom 文档 操作模型  （描述处理网页内容的方法和接口）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bom 浏览器操作模型 （描述与浏览器进行交互的方法和接口。）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javascript能干什么"/>
          <p:cNvSpPr txBox="1"/>
          <p:nvPr>
            <p:ph type="title"/>
          </p:nvPr>
        </p:nvSpPr>
        <p:spPr>
          <a:xfrm>
            <a:off x="1689099" y="5715000"/>
            <a:ext cx="21005801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javascript能干什么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javascript引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javascript引入</a:t>
            </a:r>
          </a:p>
        </p:txBody>
      </p:sp>
      <p:sp>
        <p:nvSpPr>
          <p:cNvPr id="142" name="行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行内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内嵌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外链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javascript注释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javascript注释</a:t>
            </a:r>
          </a:p>
        </p:txBody>
      </p:sp>
      <p:sp>
        <p:nvSpPr>
          <p:cNvPr id="145" name="// 单行注释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// 单行注释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/**/ 多行注释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