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标题与副标题">
    <p:spTree>
      <p:nvGrpSpPr>
        <p:cNvPr id="1" name=""/>
        <p:cNvGrpSpPr/>
        <p:nvPr/>
      </p:nvGrpSpPr>
      <p:grpSpPr>
        <a:xfrm>
          <a:off x="0" y="0"/>
          <a:ext cx="0" cy="0"/>
          <a:chOff x="0" y="0"/>
          <a:chExt cx="0" cy="0"/>
        </a:xfrm>
      </p:grpSpPr>
      <p:sp>
        <p:nvSpPr>
          <p:cNvPr id="11" name="标题文本"/>
          <p:cNvSpPr txBox="1"/>
          <p:nvPr>
            <p:ph type="title"/>
          </p:nvPr>
        </p:nvSpPr>
        <p:spPr>
          <a:xfrm>
            <a:off x="1778000" y="2298700"/>
            <a:ext cx="20828000" cy="4648200"/>
          </a:xfrm>
          <a:prstGeom prst="rect">
            <a:avLst/>
          </a:prstGeom>
        </p:spPr>
        <p:txBody>
          <a:bodyPr anchor="b"/>
          <a:lstStyle/>
          <a:p>
            <a:pPr/>
            <a:r>
              <a:t>标题文本</a:t>
            </a:r>
          </a:p>
        </p:txBody>
      </p:sp>
      <p:sp>
        <p:nvSpPr>
          <p:cNvPr id="12" name="正文级别 1…"/>
          <p:cNvSpPr txBox="1"/>
          <p:nvPr>
            <p:ph type="body" sz="quarter" idx="1"/>
          </p:nvPr>
        </p:nvSpPr>
        <p:spPr>
          <a:xfrm>
            <a:off x="1778000" y="7073900"/>
            <a:ext cx="20828000" cy="1587500"/>
          </a:xfrm>
          <a:prstGeom prst="rect">
            <a:avLst/>
          </a:prstGeom>
        </p:spPr>
        <p:txBody>
          <a:bodyPr anchor="t"/>
          <a:lstStyle>
            <a:lvl1pPr marL="0" indent="0" algn="ctr">
              <a:spcBef>
                <a:spcPts val="0"/>
              </a:spcBef>
              <a:buClrTx/>
              <a:buSzTx/>
              <a:buNone/>
              <a:defRPr sz="5400"/>
            </a:lvl1pPr>
            <a:lvl2pPr marL="0" indent="0" algn="ctr">
              <a:spcBef>
                <a:spcPts val="0"/>
              </a:spcBef>
              <a:buClrTx/>
              <a:buSzTx/>
              <a:buNone/>
              <a:defRPr sz="5400"/>
            </a:lvl2pPr>
            <a:lvl3pPr marL="0" indent="0" algn="ctr">
              <a:spcBef>
                <a:spcPts val="0"/>
              </a:spcBef>
              <a:buClrTx/>
              <a:buSzTx/>
              <a:buNone/>
              <a:defRPr sz="5400"/>
            </a:lvl3pPr>
            <a:lvl4pPr marL="0" indent="0" algn="ctr">
              <a:spcBef>
                <a:spcPts val="0"/>
              </a:spcBef>
              <a:buClrTx/>
              <a:buSzTx/>
              <a:buNone/>
              <a:defRPr sz="5400"/>
            </a:lvl4pPr>
            <a:lvl5pPr marL="0" indent="0" algn="ctr">
              <a:spcBef>
                <a:spcPts val="0"/>
              </a:spcBef>
              <a:buClrTx/>
              <a:buSzTx/>
              <a:buNone/>
              <a:defRPr sz="5400"/>
            </a:lvl5pPr>
          </a:lstStyle>
          <a:p>
            <a:pPr/>
            <a:r>
              <a:t>正文级别 1</a:t>
            </a:r>
          </a:p>
          <a:p>
            <a:pPr lvl="1"/>
            <a:r>
              <a:t>正文级别 2</a:t>
            </a:r>
          </a:p>
          <a:p>
            <a:pPr lvl="2"/>
            <a:r>
              <a:t>正文级别 3</a:t>
            </a:r>
          </a:p>
          <a:p>
            <a:pPr lvl="3"/>
            <a:r>
              <a:t>正文级别 4</a:t>
            </a:r>
          </a:p>
          <a:p>
            <a:pPr lvl="4"/>
            <a:r>
              <a:t>正文级别 5</a:t>
            </a:r>
          </a:p>
        </p:txBody>
      </p:sp>
      <p:sp>
        <p:nvSpPr>
          <p:cNvPr id="1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文">
    <p:spTree>
      <p:nvGrpSpPr>
        <p:cNvPr id="1" name=""/>
        <p:cNvGrpSpPr/>
        <p:nvPr/>
      </p:nvGrpSpPr>
      <p:grpSpPr>
        <a:xfrm>
          <a:off x="0" y="0"/>
          <a:ext cx="0" cy="0"/>
          <a:chOff x="0" y="0"/>
          <a:chExt cx="0" cy="0"/>
        </a:xfrm>
      </p:grpSpPr>
      <p:sp>
        <p:nvSpPr>
          <p:cNvPr id="93" name="–Johnny Appleseed"/>
          <p:cNvSpPr txBox="1"/>
          <p:nvPr>
            <p:ph type="body" sz="quarter" idx="13"/>
          </p:nvPr>
        </p:nvSpPr>
        <p:spPr>
          <a:xfrm>
            <a:off x="2387600" y="8953500"/>
            <a:ext cx="19621500" cy="585521"/>
          </a:xfrm>
          <a:prstGeom prst="rect">
            <a:avLst/>
          </a:prstGeom>
        </p:spPr>
        <p:txBody>
          <a:bodyPr anchor="t">
            <a:spAutoFit/>
          </a:bodyPr>
          <a:lstStyle>
            <a:lvl1pPr marL="0" indent="0" algn="ctr">
              <a:spcBef>
                <a:spcPts val="0"/>
              </a:spcBef>
              <a:buClrTx/>
              <a:buSzTx/>
              <a:buNone/>
              <a:defRPr i="1" sz="3200"/>
            </a:lvl1pPr>
          </a:lstStyle>
          <a:p>
            <a:pPr/>
            <a:r>
              <a:t>–Johnny Appleseed</a:t>
            </a:r>
          </a:p>
        </p:txBody>
      </p:sp>
      <p:sp>
        <p:nvSpPr>
          <p:cNvPr id="94" name="“在此键入引文。”"/>
          <p:cNvSpPr txBox="1"/>
          <p:nvPr>
            <p:ph type="body" sz="quarter" idx="14"/>
          </p:nvPr>
        </p:nvSpPr>
        <p:spPr>
          <a:xfrm>
            <a:off x="2387600" y="6013450"/>
            <a:ext cx="19621500" cy="952501"/>
          </a:xfrm>
          <a:prstGeom prst="rect">
            <a:avLst/>
          </a:prstGeom>
        </p:spPr>
        <p:txBody>
          <a:bodyPr>
            <a:spAutoFit/>
          </a:bodyPr>
          <a:lstStyle>
            <a:lvl1pPr marL="0" indent="0" algn="ctr">
              <a:spcBef>
                <a:spcPts val="0"/>
              </a:spcBef>
              <a:buClrTx/>
              <a:buSzTx/>
              <a:buNone/>
              <a:defRPr>
                <a:latin typeface="+mn-lt"/>
                <a:ea typeface="+mn-ea"/>
                <a:cs typeface="+mn-cs"/>
                <a:sym typeface="Helvetica Neue Medium"/>
              </a:defRPr>
            </a:lvl1pPr>
          </a:lstStyle>
          <a:p>
            <a:pPr/>
            <a:r>
              <a:t>“在此键入引文。”</a:t>
            </a:r>
          </a:p>
        </p:txBody>
      </p:sp>
      <p:sp>
        <p:nvSpPr>
          <p:cNvPr id="9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p:spTree>
      <p:nvGrpSpPr>
        <p:cNvPr id="1" name=""/>
        <p:cNvGrpSpPr/>
        <p:nvPr/>
      </p:nvGrpSpPr>
      <p:grpSpPr>
        <a:xfrm>
          <a:off x="0" y="0"/>
          <a:ext cx="0" cy="0"/>
          <a:chOff x="0" y="0"/>
          <a:chExt cx="0" cy="0"/>
        </a:xfrm>
      </p:grpSpPr>
      <p:sp>
        <p:nvSpPr>
          <p:cNvPr id="102" name="图像"/>
          <p:cNvSpPr/>
          <p:nvPr>
            <p:ph type="pic" idx="13"/>
          </p:nvPr>
        </p:nvSpPr>
        <p:spPr>
          <a:xfrm>
            <a:off x="0" y="-1291579"/>
            <a:ext cx="29260800" cy="19507201"/>
          </a:xfrm>
          <a:prstGeom prst="rect">
            <a:avLst/>
          </a:prstGeom>
        </p:spPr>
        <p:txBody>
          <a:bodyPr lIns="91439" tIns="45719" rIns="91439" bIns="45719" anchor="t">
            <a:noAutofit/>
          </a:bodyPr>
          <a:lstStyle/>
          <a:p>
            <a:pPr/>
          </a:p>
        </p:txBody>
      </p:sp>
      <p:sp>
        <p:nvSpPr>
          <p:cNvPr id="10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11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水平">
    <p:spTree>
      <p:nvGrpSpPr>
        <p:cNvPr id="1" name=""/>
        <p:cNvGrpSpPr/>
        <p:nvPr/>
      </p:nvGrpSpPr>
      <p:grpSpPr>
        <a:xfrm>
          <a:off x="0" y="0"/>
          <a:ext cx="0" cy="0"/>
          <a:chOff x="0" y="0"/>
          <a:chExt cx="0" cy="0"/>
        </a:xfrm>
      </p:grpSpPr>
      <p:sp>
        <p:nvSpPr>
          <p:cNvPr id="20" name="图像"/>
          <p:cNvSpPr/>
          <p:nvPr>
            <p:ph type="pic" idx="13"/>
          </p:nvPr>
        </p:nvSpPr>
        <p:spPr>
          <a:xfrm>
            <a:off x="2921000" y="330200"/>
            <a:ext cx="18542000" cy="9207501"/>
          </a:xfrm>
          <a:prstGeom prst="rect">
            <a:avLst/>
          </a:prstGeom>
        </p:spPr>
        <p:txBody>
          <a:bodyPr lIns="91439" tIns="45719" rIns="91439" bIns="45719" anchor="t">
            <a:noAutofit/>
          </a:bodyPr>
          <a:lstStyle/>
          <a:p>
            <a:pPr/>
          </a:p>
        </p:txBody>
      </p:sp>
      <p:sp>
        <p:nvSpPr>
          <p:cNvPr id="21" name="标题文本"/>
          <p:cNvSpPr txBox="1"/>
          <p:nvPr>
            <p:ph type="title"/>
          </p:nvPr>
        </p:nvSpPr>
        <p:spPr>
          <a:xfrm>
            <a:off x="635000" y="9512300"/>
            <a:ext cx="23114000" cy="2006600"/>
          </a:xfrm>
          <a:prstGeom prst="rect">
            <a:avLst/>
          </a:prstGeom>
        </p:spPr>
        <p:txBody>
          <a:bodyPr/>
          <a:lstStyle/>
          <a:p>
            <a:pPr/>
            <a:r>
              <a:t>标题文本</a:t>
            </a:r>
          </a:p>
        </p:txBody>
      </p:sp>
      <p:sp>
        <p:nvSpPr>
          <p:cNvPr id="22" name="正文级别 1…"/>
          <p:cNvSpPr txBox="1"/>
          <p:nvPr>
            <p:ph type="body" sz="quarter" idx="1"/>
          </p:nvPr>
        </p:nvSpPr>
        <p:spPr>
          <a:xfrm>
            <a:off x="635000" y="11442700"/>
            <a:ext cx="23114000" cy="1587500"/>
          </a:xfrm>
          <a:prstGeom prst="rect">
            <a:avLst/>
          </a:prstGeom>
        </p:spPr>
        <p:txBody>
          <a:bodyPr anchor="t"/>
          <a:lstStyle>
            <a:lvl1pPr marL="0" indent="0" algn="ctr">
              <a:spcBef>
                <a:spcPts val="0"/>
              </a:spcBef>
              <a:buClrTx/>
              <a:buSzTx/>
              <a:buNone/>
              <a:defRPr sz="5400"/>
            </a:lvl1pPr>
            <a:lvl2pPr marL="0" indent="0" algn="ctr">
              <a:spcBef>
                <a:spcPts val="0"/>
              </a:spcBef>
              <a:buClrTx/>
              <a:buSzTx/>
              <a:buNone/>
              <a:defRPr sz="5400"/>
            </a:lvl2pPr>
            <a:lvl3pPr marL="0" indent="0" algn="ctr">
              <a:spcBef>
                <a:spcPts val="0"/>
              </a:spcBef>
              <a:buClrTx/>
              <a:buSzTx/>
              <a:buNone/>
              <a:defRPr sz="5400"/>
            </a:lvl3pPr>
            <a:lvl4pPr marL="0" indent="0" algn="ctr">
              <a:spcBef>
                <a:spcPts val="0"/>
              </a:spcBef>
              <a:buClrTx/>
              <a:buSzTx/>
              <a:buNone/>
              <a:defRPr sz="5400"/>
            </a:lvl4pPr>
            <a:lvl5pPr marL="0" indent="0" algn="ctr">
              <a:spcBef>
                <a:spcPts val="0"/>
              </a:spcBef>
              <a:buClrTx/>
              <a:buSzTx/>
              <a:buNone/>
              <a:defRPr sz="5400"/>
            </a:lvl5pPr>
          </a:lstStyle>
          <a:p>
            <a:pPr/>
            <a:r>
              <a:t>正文级别 1</a:t>
            </a:r>
          </a:p>
          <a:p>
            <a:pPr lvl="1"/>
            <a:r>
              <a:t>正文级别 2</a:t>
            </a:r>
          </a:p>
          <a:p>
            <a:pPr lvl="2"/>
            <a:r>
              <a:t>正文级别 3</a:t>
            </a:r>
          </a:p>
          <a:p>
            <a:pPr lvl="3"/>
            <a:r>
              <a:t>正文级别 4</a:t>
            </a:r>
          </a:p>
          <a:p>
            <a:pPr lvl="4"/>
            <a:r>
              <a:t>正文级别 5</a:t>
            </a:r>
          </a:p>
        </p:txBody>
      </p:sp>
      <p:sp>
        <p:nvSpPr>
          <p:cNvPr id="2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 - 居中">
    <p:spTree>
      <p:nvGrpSpPr>
        <p:cNvPr id="1" name=""/>
        <p:cNvGrpSpPr/>
        <p:nvPr/>
      </p:nvGrpSpPr>
      <p:grpSpPr>
        <a:xfrm>
          <a:off x="0" y="0"/>
          <a:ext cx="0" cy="0"/>
          <a:chOff x="0" y="0"/>
          <a:chExt cx="0" cy="0"/>
        </a:xfrm>
      </p:grpSpPr>
      <p:sp>
        <p:nvSpPr>
          <p:cNvPr id="30" name="标题文本"/>
          <p:cNvSpPr txBox="1"/>
          <p:nvPr>
            <p:ph type="title"/>
          </p:nvPr>
        </p:nvSpPr>
        <p:spPr>
          <a:xfrm>
            <a:off x="1778000" y="4533900"/>
            <a:ext cx="20828000" cy="4648200"/>
          </a:xfrm>
          <a:prstGeom prst="rect">
            <a:avLst/>
          </a:prstGeom>
        </p:spPr>
        <p:txBody>
          <a:bodyPr/>
          <a:lstStyle/>
          <a:p>
            <a:pPr/>
            <a:r>
              <a:t>标题文本</a:t>
            </a:r>
          </a:p>
        </p:txBody>
      </p:sp>
      <p:sp>
        <p:nvSpPr>
          <p:cNvPr id="3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垂直">
    <p:spTree>
      <p:nvGrpSpPr>
        <p:cNvPr id="1" name=""/>
        <p:cNvGrpSpPr/>
        <p:nvPr/>
      </p:nvGrpSpPr>
      <p:grpSpPr>
        <a:xfrm>
          <a:off x="0" y="0"/>
          <a:ext cx="0" cy="0"/>
          <a:chOff x="0" y="0"/>
          <a:chExt cx="0" cy="0"/>
        </a:xfrm>
      </p:grpSpPr>
      <p:sp>
        <p:nvSpPr>
          <p:cNvPr id="38" name="图像"/>
          <p:cNvSpPr/>
          <p:nvPr>
            <p:ph type="pic" idx="13"/>
          </p:nvPr>
        </p:nvSpPr>
        <p:spPr>
          <a:xfrm>
            <a:off x="8016875" y="-63500"/>
            <a:ext cx="19831050" cy="13220701"/>
          </a:xfrm>
          <a:prstGeom prst="rect">
            <a:avLst/>
          </a:prstGeom>
        </p:spPr>
        <p:txBody>
          <a:bodyPr lIns="91439" tIns="45719" rIns="91439" bIns="45719" anchor="t">
            <a:noAutofit/>
          </a:bodyPr>
          <a:lstStyle/>
          <a:p>
            <a:pPr/>
          </a:p>
        </p:txBody>
      </p:sp>
      <p:sp>
        <p:nvSpPr>
          <p:cNvPr id="39" name="标题文本"/>
          <p:cNvSpPr txBox="1"/>
          <p:nvPr>
            <p:ph type="title"/>
          </p:nvPr>
        </p:nvSpPr>
        <p:spPr>
          <a:xfrm>
            <a:off x="1651000" y="952500"/>
            <a:ext cx="10223500" cy="5549900"/>
          </a:xfrm>
          <a:prstGeom prst="rect">
            <a:avLst/>
          </a:prstGeom>
        </p:spPr>
        <p:txBody>
          <a:bodyPr anchor="b"/>
          <a:lstStyle>
            <a:lvl1pPr>
              <a:defRPr sz="8400"/>
            </a:lvl1pPr>
          </a:lstStyle>
          <a:p>
            <a:pPr/>
            <a:r>
              <a:t>标题文本</a:t>
            </a:r>
          </a:p>
        </p:txBody>
      </p:sp>
      <p:sp>
        <p:nvSpPr>
          <p:cNvPr id="40" name="正文级别 1…"/>
          <p:cNvSpPr txBox="1"/>
          <p:nvPr>
            <p:ph type="body" sz="quarter" idx="1"/>
          </p:nvPr>
        </p:nvSpPr>
        <p:spPr>
          <a:xfrm>
            <a:off x="1651000" y="6527800"/>
            <a:ext cx="10223500" cy="5727700"/>
          </a:xfrm>
          <a:prstGeom prst="rect">
            <a:avLst/>
          </a:prstGeom>
        </p:spPr>
        <p:txBody>
          <a:bodyPr anchor="t"/>
          <a:lstStyle>
            <a:lvl1pPr marL="0" indent="0" algn="ctr">
              <a:spcBef>
                <a:spcPts val="0"/>
              </a:spcBef>
              <a:buClrTx/>
              <a:buSzTx/>
              <a:buNone/>
              <a:defRPr sz="5400"/>
            </a:lvl1pPr>
            <a:lvl2pPr marL="0" indent="0" algn="ctr">
              <a:spcBef>
                <a:spcPts val="0"/>
              </a:spcBef>
              <a:buClrTx/>
              <a:buSzTx/>
              <a:buNone/>
              <a:defRPr sz="5400"/>
            </a:lvl2pPr>
            <a:lvl3pPr marL="0" indent="0" algn="ctr">
              <a:spcBef>
                <a:spcPts val="0"/>
              </a:spcBef>
              <a:buClrTx/>
              <a:buSzTx/>
              <a:buNone/>
              <a:defRPr sz="5400"/>
            </a:lvl3pPr>
            <a:lvl4pPr marL="0" indent="0" algn="ctr">
              <a:spcBef>
                <a:spcPts val="0"/>
              </a:spcBef>
              <a:buClrTx/>
              <a:buSzTx/>
              <a:buNone/>
              <a:defRPr sz="5400"/>
            </a:lvl4pPr>
            <a:lvl5pPr marL="0" indent="0" algn="ctr">
              <a:spcBef>
                <a:spcPts val="0"/>
              </a:spcBef>
              <a:buClrTx/>
              <a:buSzTx/>
              <a:buNone/>
              <a:defRPr sz="5400"/>
            </a:lvl5pPr>
          </a:lstStyle>
          <a:p>
            <a:pPr/>
            <a:r>
              <a:t>正文级别 1</a:t>
            </a:r>
          </a:p>
          <a:p>
            <a:pPr lvl="1"/>
            <a:r>
              <a:t>正文级别 2</a:t>
            </a:r>
          </a:p>
          <a:p>
            <a:pPr lvl="2"/>
            <a:r>
              <a:t>正文级别 3</a:t>
            </a:r>
          </a:p>
          <a:p>
            <a:pPr lvl="3"/>
            <a:r>
              <a:t>正文级别 4</a:t>
            </a:r>
          </a:p>
          <a:p>
            <a:pPr lvl="4"/>
            <a:r>
              <a:t>正文级别 5</a:t>
            </a:r>
          </a:p>
        </p:txBody>
      </p:sp>
      <p:sp>
        <p:nvSpPr>
          <p:cNvPr id="4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 - 顶部对齐">
    <p:spTree>
      <p:nvGrpSpPr>
        <p:cNvPr id="1" name=""/>
        <p:cNvGrpSpPr/>
        <p:nvPr/>
      </p:nvGrpSpPr>
      <p:grpSpPr>
        <a:xfrm>
          <a:off x="0" y="0"/>
          <a:ext cx="0" cy="0"/>
          <a:chOff x="0" y="0"/>
          <a:chExt cx="0" cy="0"/>
        </a:xfrm>
      </p:grpSpPr>
      <p:sp>
        <p:nvSpPr>
          <p:cNvPr id="48" name="标题文本"/>
          <p:cNvSpPr txBox="1"/>
          <p:nvPr>
            <p:ph type="title"/>
          </p:nvPr>
        </p:nvSpPr>
        <p:spPr>
          <a:prstGeom prst="rect">
            <a:avLst/>
          </a:prstGeom>
        </p:spPr>
        <p:txBody>
          <a:bodyPr/>
          <a:lstStyle/>
          <a:p>
            <a:pPr/>
            <a:r>
              <a:t>标题文本</a:t>
            </a:r>
          </a:p>
        </p:txBody>
      </p:sp>
      <p:sp>
        <p:nvSpPr>
          <p:cNvPr id="4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与项目符号">
    <p:spTree>
      <p:nvGrpSpPr>
        <p:cNvPr id="1" name=""/>
        <p:cNvGrpSpPr/>
        <p:nvPr/>
      </p:nvGrpSpPr>
      <p:grpSpPr>
        <a:xfrm>
          <a:off x="0" y="0"/>
          <a:ext cx="0" cy="0"/>
          <a:chOff x="0" y="0"/>
          <a:chExt cx="0" cy="0"/>
        </a:xfrm>
      </p:grpSpPr>
      <p:sp>
        <p:nvSpPr>
          <p:cNvPr id="56" name="标题文本"/>
          <p:cNvSpPr txBox="1"/>
          <p:nvPr>
            <p:ph type="title"/>
          </p:nvPr>
        </p:nvSpPr>
        <p:spPr>
          <a:prstGeom prst="rect">
            <a:avLst/>
          </a:prstGeom>
        </p:spPr>
        <p:txBody>
          <a:bodyPr/>
          <a:lstStyle/>
          <a:p>
            <a:pPr/>
            <a:r>
              <a:t>标题文本</a:t>
            </a:r>
          </a:p>
        </p:txBody>
      </p:sp>
      <p:sp>
        <p:nvSpPr>
          <p:cNvPr id="57" name="正文级别 1…"/>
          <p:cNvSpPr txBox="1"/>
          <p:nvPr>
            <p:ph type="body" idx="1"/>
          </p:nvPr>
        </p:nvSpPr>
        <p:spPr>
          <a:prstGeom prst="rect">
            <a:avLst/>
          </a:prstGeom>
        </p:spPr>
        <p:txBody>
          <a:bodyPr/>
          <a:lstStyle>
            <a:lvl1pPr>
              <a:buClrTx/>
            </a:lvl1pPr>
            <a:lvl2pPr>
              <a:buClrTx/>
            </a:lvl2pPr>
            <a:lvl3pPr>
              <a:buClrTx/>
            </a:lvl3pPr>
            <a:lvl4pPr>
              <a:buClrTx/>
            </a:lvl4pPr>
            <a:lvl5pPr>
              <a:buClrTx/>
            </a:lvl5pPr>
          </a:lstStyle>
          <a:p>
            <a:pPr/>
            <a:r>
              <a:t>正文级别 1</a:t>
            </a:r>
          </a:p>
          <a:p>
            <a:pPr lvl="1"/>
            <a:r>
              <a:t>正文级别 2</a:t>
            </a:r>
          </a:p>
          <a:p>
            <a:pPr lvl="2"/>
            <a:r>
              <a:t>正文级别 3</a:t>
            </a:r>
          </a:p>
          <a:p>
            <a:pPr lvl="3"/>
            <a:r>
              <a:t>正文级别 4</a:t>
            </a:r>
          </a:p>
          <a:p>
            <a:pPr lvl="4"/>
            <a:r>
              <a:t>正文级别 5</a:t>
            </a:r>
          </a:p>
        </p:txBody>
      </p:sp>
      <p:sp>
        <p:nvSpPr>
          <p:cNvPr id="5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项目符号与照片">
    <p:spTree>
      <p:nvGrpSpPr>
        <p:cNvPr id="1" name=""/>
        <p:cNvGrpSpPr/>
        <p:nvPr/>
      </p:nvGrpSpPr>
      <p:grpSpPr>
        <a:xfrm>
          <a:off x="0" y="0"/>
          <a:ext cx="0" cy="0"/>
          <a:chOff x="0" y="0"/>
          <a:chExt cx="0" cy="0"/>
        </a:xfrm>
      </p:grpSpPr>
      <p:sp>
        <p:nvSpPr>
          <p:cNvPr id="65" name="图像"/>
          <p:cNvSpPr/>
          <p:nvPr>
            <p:ph type="pic" idx="13"/>
          </p:nvPr>
        </p:nvSpPr>
        <p:spPr>
          <a:xfrm>
            <a:off x="9972675" y="2125132"/>
            <a:ext cx="16402050" cy="10934701"/>
          </a:xfrm>
          <a:prstGeom prst="rect">
            <a:avLst/>
          </a:prstGeom>
        </p:spPr>
        <p:txBody>
          <a:bodyPr lIns="91439" tIns="45719" rIns="91439" bIns="45719" anchor="t">
            <a:noAutofit/>
          </a:bodyPr>
          <a:lstStyle/>
          <a:p>
            <a:pPr/>
          </a:p>
        </p:txBody>
      </p:sp>
      <p:sp>
        <p:nvSpPr>
          <p:cNvPr id="66" name="标题文本"/>
          <p:cNvSpPr txBox="1"/>
          <p:nvPr>
            <p:ph type="title"/>
          </p:nvPr>
        </p:nvSpPr>
        <p:spPr>
          <a:prstGeom prst="rect">
            <a:avLst/>
          </a:prstGeom>
        </p:spPr>
        <p:txBody>
          <a:bodyPr/>
          <a:lstStyle/>
          <a:p>
            <a:pPr/>
            <a:r>
              <a:t>标题文本</a:t>
            </a:r>
          </a:p>
        </p:txBody>
      </p:sp>
      <p:sp>
        <p:nvSpPr>
          <p:cNvPr id="67" name="正文级别 1…"/>
          <p:cNvSpPr txBox="1"/>
          <p:nvPr>
            <p:ph type="body" sz="half" idx="1"/>
          </p:nvPr>
        </p:nvSpPr>
        <p:spPr>
          <a:xfrm>
            <a:off x="1689100" y="3149600"/>
            <a:ext cx="10223500" cy="9296400"/>
          </a:xfrm>
          <a:prstGeom prst="rect">
            <a:avLst/>
          </a:prstGeom>
        </p:spPr>
        <p:txBody>
          <a:bodyPr/>
          <a:lstStyle>
            <a:lvl1pPr marL="558800" indent="-558800">
              <a:spcBef>
                <a:spcPts val="4500"/>
              </a:spcBef>
              <a:buClrTx/>
              <a:defRPr sz="3800"/>
            </a:lvl1pPr>
            <a:lvl2pPr marL="1117600" indent="-558800">
              <a:spcBef>
                <a:spcPts val="4500"/>
              </a:spcBef>
              <a:buClrTx/>
              <a:defRPr sz="3800"/>
            </a:lvl2pPr>
            <a:lvl3pPr marL="1676400" indent="-558800">
              <a:spcBef>
                <a:spcPts val="4500"/>
              </a:spcBef>
              <a:buClrTx/>
              <a:defRPr sz="3800"/>
            </a:lvl3pPr>
            <a:lvl4pPr marL="2235200" indent="-558800">
              <a:spcBef>
                <a:spcPts val="4500"/>
              </a:spcBef>
              <a:buClrTx/>
              <a:defRPr sz="3800"/>
            </a:lvl4pPr>
            <a:lvl5pPr marL="2794000" indent="-558800">
              <a:spcBef>
                <a:spcPts val="4500"/>
              </a:spcBef>
              <a:buClrTx/>
              <a:defRPr sz="3800"/>
            </a:lvl5pPr>
          </a:lstStyle>
          <a:p>
            <a:pPr/>
            <a:r>
              <a:t>正文级别 1</a:t>
            </a:r>
          </a:p>
          <a:p>
            <a:pPr lvl="1"/>
            <a:r>
              <a:t>正文级别 2</a:t>
            </a:r>
          </a:p>
          <a:p>
            <a:pPr lvl="2"/>
            <a:r>
              <a:t>正文级别 3</a:t>
            </a:r>
          </a:p>
          <a:p>
            <a:pPr lvl="3"/>
            <a:r>
              <a:t>正文级别 4</a:t>
            </a:r>
          </a:p>
          <a:p>
            <a:pPr lvl="4"/>
            <a:r>
              <a:t>正文级别 5</a:t>
            </a:r>
          </a:p>
        </p:txBody>
      </p:sp>
      <p:sp>
        <p:nvSpPr>
          <p:cNvPr id="6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项目符号">
    <p:spTree>
      <p:nvGrpSpPr>
        <p:cNvPr id="1" name=""/>
        <p:cNvGrpSpPr/>
        <p:nvPr/>
      </p:nvGrpSpPr>
      <p:grpSpPr>
        <a:xfrm>
          <a:off x="0" y="0"/>
          <a:ext cx="0" cy="0"/>
          <a:chOff x="0" y="0"/>
          <a:chExt cx="0" cy="0"/>
        </a:xfrm>
      </p:grpSpPr>
      <p:sp>
        <p:nvSpPr>
          <p:cNvPr id="75" name="正文级别 1…"/>
          <p:cNvSpPr txBox="1"/>
          <p:nvPr>
            <p:ph type="body" idx="1"/>
          </p:nvPr>
        </p:nvSpPr>
        <p:spPr>
          <a:xfrm>
            <a:off x="1689100" y="1778000"/>
            <a:ext cx="21005800" cy="10160000"/>
          </a:xfrm>
          <a:prstGeom prst="rect">
            <a:avLst/>
          </a:prstGeom>
        </p:spPr>
        <p:txBody>
          <a:bodyPr/>
          <a:lstStyle>
            <a:lvl1pPr>
              <a:buClrTx/>
            </a:lvl1pPr>
            <a:lvl2pPr>
              <a:buClrTx/>
            </a:lvl2pPr>
            <a:lvl3pPr>
              <a:buClrTx/>
            </a:lvl3pPr>
            <a:lvl4pPr>
              <a:buClrTx/>
            </a:lvl4pPr>
            <a:lvl5pPr>
              <a:buClrTx/>
            </a:lvl5pPr>
          </a:lstStyle>
          <a:p>
            <a:pPr/>
            <a:r>
              <a:t>正文级别 1</a:t>
            </a:r>
          </a:p>
          <a:p>
            <a:pPr lvl="1"/>
            <a:r>
              <a:t>正文级别 2</a:t>
            </a:r>
          </a:p>
          <a:p>
            <a:pPr lvl="2"/>
            <a:r>
              <a:t>正文级别 3</a:t>
            </a:r>
          </a:p>
          <a:p>
            <a:pPr lvl="3"/>
            <a:r>
              <a:t>正文级别 4</a:t>
            </a:r>
          </a:p>
          <a:p>
            <a:pPr lvl="4"/>
            <a:r>
              <a:t>正文级别 5</a:t>
            </a:r>
          </a:p>
        </p:txBody>
      </p:sp>
      <p:sp>
        <p:nvSpPr>
          <p:cNvPr id="7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3 联">
    <p:spTree>
      <p:nvGrpSpPr>
        <p:cNvPr id="1" name=""/>
        <p:cNvGrpSpPr/>
        <p:nvPr/>
      </p:nvGrpSpPr>
      <p:grpSpPr>
        <a:xfrm>
          <a:off x="0" y="0"/>
          <a:ext cx="0" cy="0"/>
          <a:chOff x="0" y="0"/>
          <a:chExt cx="0" cy="0"/>
        </a:xfrm>
      </p:grpSpPr>
      <p:sp>
        <p:nvSpPr>
          <p:cNvPr id="83" name="图像"/>
          <p:cNvSpPr/>
          <p:nvPr>
            <p:ph type="pic" sz="quarter" idx="13"/>
          </p:nvPr>
        </p:nvSpPr>
        <p:spPr>
          <a:xfrm>
            <a:off x="15290800" y="6870700"/>
            <a:ext cx="8343900" cy="5562600"/>
          </a:xfrm>
          <a:prstGeom prst="rect">
            <a:avLst/>
          </a:prstGeom>
        </p:spPr>
        <p:txBody>
          <a:bodyPr lIns="91439" tIns="45719" rIns="91439" bIns="45719" anchor="t">
            <a:noAutofit/>
          </a:bodyPr>
          <a:lstStyle/>
          <a:p>
            <a:pPr/>
          </a:p>
        </p:txBody>
      </p:sp>
      <p:sp>
        <p:nvSpPr>
          <p:cNvPr id="84" name="图像"/>
          <p:cNvSpPr/>
          <p:nvPr>
            <p:ph type="pic" sz="quarter" idx="14"/>
          </p:nvPr>
        </p:nvSpPr>
        <p:spPr>
          <a:xfrm>
            <a:off x="15316200" y="952500"/>
            <a:ext cx="8305800" cy="5537200"/>
          </a:xfrm>
          <a:prstGeom prst="rect">
            <a:avLst/>
          </a:prstGeom>
        </p:spPr>
        <p:txBody>
          <a:bodyPr lIns="91439" tIns="45719" rIns="91439" bIns="45719" anchor="t">
            <a:noAutofit/>
          </a:bodyPr>
          <a:lstStyle/>
          <a:p>
            <a:pPr/>
          </a:p>
        </p:txBody>
      </p:sp>
      <p:sp>
        <p:nvSpPr>
          <p:cNvPr id="85" name="图像"/>
          <p:cNvSpPr/>
          <p:nvPr>
            <p:ph type="pic" idx="15"/>
          </p:nvPr>
        </p:nvSpPr>
        <p:spPr>
          <a:xfrm>
            <a:off x="-1739900" y="-258233"/>
            <a:ext cx="20065999" cy="13377332"/>
          </a:xfrm>
          <a:prstGeom prst="rect">
            <a:avLst/>
          </a:prstGeom>
        </p:spPr>
        <p:txBody>
          <a:bodyPr lIns="91439" tIns="45719" rIns="91439" bIns="45719" anchor="t">
            <a:noAutofit/>
          </a:bodyPr>
          <a:lstStyle/>
          <a:p>
            <a:pPr/>
          </a:p>
        </p:txBody>
      </p:sp>
      <p:sp>
        <p:nvSpPr>
          <p:cNvPr id="8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标题文本"/>
          <p:cNvSpPr txBox="1"/>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3" name="幻灯片编号"/>
          <p:cNvSpPr txBox="1"/>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b="0" sz="2400">
                <a:latin typeface="Helvetica Neue Light"/>
                <a:ea typeface="Helvetica Neue Light"/>
                <a:cs typeface="Helvetica Neue Light"/>
                <a:sym typeface="Helvetica Neue Light"/>
              </a:defRPr>
            </a:lvl1pPr>
          </a:lstStyle>
          <a:p>
            <a:pPr/>
            <a:fld id="{86CB4B4D-7CA3-9044-876B-883B54F8677D}" type="slidenum"/>
          </a:p>
        </p:txBody>
      </p:sp>
      <p:sp>
        <p:nvSpPr>
          <p:cNvPr id="4" name="正文级别 1…"/>
          <p:cNvSpPr txBox="1"/>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Neue Medium"/>
        </a:defRPr>
      </a:lvl9pPr>
    </p:titleStyle>
    <p:bodyStyle>
      <a:lvl1pPr marL="635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solidFill>
            <a:srgbClr val="FFFFFF"/>
          </a:solidFill>
          <a:uFillTx/>
          <a:latin typeface="Helvetica Neue"/>
          <a:ea typeface="Helvetica Neue"/>
          <a:cs typeface="Helvetica Neue"/>
          <a:sym typeface="Helvetica Neue"/>
        </a:defRPr>
      </a:lvl1pPr>
      <a:lvl2pPr marL="1270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solidFill>
            <a:srgbClr val="FFFFFF"/>
          </a:solidFill>
          <a:uFillTx/>
          <a:latin typeface="Helvetica Neue"/>
          <a:ea typeface="Helvetica Neue"/>
          <a:cs typeface="Helvetica Neue"/>
          <a:sym typeface="Helvetica Neue"/>
        </a:defRPr>
      </a:lvl2pPr>
      <a:lvl3pPr marL="1905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solidFill>
            <a:srgbClr val="FFFFFF"/>
          </a:solidFill>
          <a:uFillTx/>
          <a:latin typeface="Helvetica Neue"/>
          <a:ea typeface="Helvetica Neue"/>
          <a:cs typeface="Helvetica Neue"/>
          <a:sym typeface="Helvetica Neue"/>
        </a:defRPr>
      </a:lvl3pPr>
      <a:lvl4pPr marL="2540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solidFill>
            <a:srgbClr val="FFFFFF"/>
          </a:solidFill>
          <a:uFillTx/>
          <a:latin typeface="Helvetica Neue"/>
          <a:ea typeface="Helvetica Neue"/>
          <a:cs typeface="Helvetica Neue"/>
          <a:sym typeface="Helvetica Neue"/>
        </a:defRPr>
      </a:lvl4pPr>
      <a:lvl5pPr marL="3175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solidFill>
            <a:srgbClr val="FFFFFF"/>
          </a:solidFill>
          <a:uFillTx/>
          <a:latin typeface="Helvetica Neue"/>
          <a:ea typeface="Helvetica Neue"/>
          <a:cs typeface="Helvetica Neue"/>
          <a:sym typeface="Helvetica Neue"/>
        </a:defRPr>
      </a:lvl5pPr>
      <a:lvl6pPr marL="3810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solidFill>
            <a:srgbClr val="FFFFFF"/>
          </a:solidFill>
          <a:uFillTx/>
          <a:latin typeface="Helvetica Neue"/>
          <a:ea typeface="Helvetica Neue"/>
          <a:cs typeface="Helvetica Neue"/>
          <a:sym typeface="Helvetica Neue"/>
        </a:defRPr>
      </a:lvl6pPr>
      <a:lvl7pPr marL="4445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solidFill>
            <a:srgbClr val="FFFFFF"/>
          </a:solidFill>
          <a:uFillTx/>
          <a:latin typeface="Helvetica Neue"/>
          <a:ea typeface="Helvetica Neue"/>
          <a:cs typeface="Helvetica Neue"/>
          <a:sym typeface="Helvetica Neue"/>
        </a:defRPr>
      </a:lvl7pPr>
      <a:lvl8pPr marL="5080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solidFill>
            <a:srgbClr val="FFFFFF"/>
          </a:solidFill>
          <a:uFillTx/>
          <a:latin typeface="Helvetica Neue"/>
          <a:ea typeface="Helvetica Neue"/>
          <a:cs typeface="Helvetica Neue"/>
          <a:sym typeface="Helvetica Neue"/>
        </a:defRPr>
      </a:lvl8pPr>
      <a:lvl9pPr marL="5715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solidFill>
            <a:srgbClr val="FFFFFF"/>
          </a:solidFill>
          <a:uFillTx/>
          <a:latin typeface="Helvetica Neue"/>
          <a:ea typeface="Helvetica Neue"/>
          <a:cs typeface="Helvetica Neue"/>
          <a:sym typeface="Helvetica Neue"/>
        </a:defRPr>
      </a:lvl9pPr>
    </p:bodyStyle>
    <p:otherStyle>
      <a:lvl1pPr marL="0" marR="0" indent="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hyperlink" Target="http://www.zmclass.com"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 Id="rId3" Type="http://schemas.openxmlformats.org/officeDocument/2006/relationships/image" Target="../media/image13.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 Id="rId3" Type="http://schemas.openxmlformats.org/officeDocument/2006/relationships/image" Target="../media/image13.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hyperlink" Target="http://www.zmclass.com" TargetMode="Externa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 Id="rId3" Type="http://schemas.openxmlformats.org/officeDocument/2006/relationships/image" Target="../media/image14.png"/><Relationship Id="rId4" Type="http://schemas.openxmlformats.org/officeDocument/2006/relationships/image" Target="../media/image15.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 Id="rId3" Type="http://schemas.openxmlformats.org/officeDocument/2006/relationships/image" Target="../media/image16.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 Id="rId3" Type="http://schemas.openxmlformats.org/officeDocument/2006/relationships/image" Target="../media/image17.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hyperlink" Target="http://www.zmclass.com" TargetMode="Externa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 Id="rId3" Type="http://schemas.openxmlformats.org/officeDocument/2006/relationships/image" Target="../media/image18.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hyperlink" Target="http://www.zmclass.com"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zmclass.com" TargetMode="Externa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hyperlink" Target="http://www.zmclass.com" TargetMode="External"/><Relationship Id="rId5" Type="http://schemas.openxmlformats.org/officeDocument/2006/relationships/image" Target="../media/image8.png"/><Relationship Id="rId6" Type="http://schemas.openxmlformats.org/officeDocument/2006/relationships/image" Target="../media/image9.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hyperlink" Target="http://www.zmclass.com" TargetMode="External"/><Relationship Id="rId4" Type="http://schemas.openxmlformats.org/officeDocument/2006/relationships/image" Target="../media/image11.png"/><Relationship Id="rId5"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9" name="动画"/>
          <p:cNvSpPr txBox="1"/>
          <p:nvPr>
            <p:ph type="ctrTitle"/>
          </p:nvPr>
        </p:nvSpPr>
        <p:spPr>
          <a:xfrm>
            <a:off x="1778000" y="2004325"/>
            <a:ext cx="20828000" cy="4648201"/>
          </a:xfrm>
          <a:prstGeom prst="rect">
            <a:avLst/>
          </a:prstGeom>
        </p:spPr>
        <p:txBody>
          <a:bodyPr/>
          <a:lstStyle>
            <a:lvl1pPr>
              <a:defRPr b="1" sz="10000">
                <a:latin typeface="Helvetica Neue"/>
                <a:ea typeface="Helvetica Neue"/>
                <a:cs typeface="Helvetica Neue"/>
                <a:sym typeface="Helvetica Neue"/>
              </a:defRPr>
            </a:lvl1pPr>
          </a:lstStyle>
          <a:p>
            <a:pPr/>
            <a:r>
              <a:t>动画</a:t>
            </a:r>
          </a:p>
        </p:txBody>
      </p:sp>
      <p:sp>
        <p:nvSpPr>
          <p:cNvPr id="120" name="演讲人：孟庆和"/>
          <p:cNvSpPr txBox="1"/>
          <p:nvPr>
            <p:ph type="subTitle" sz="quarter" idx="1"/>
          </p:nvPr>
        </p:nvSpPr>
        <p:spPr>
          <a:xfrm>
            <a:off x="1778000" y="7946051"/>
            <a:ext cx="20828000" cy="1587501"/>
          </a:xfrm>
          <a:prstGeom prst="rect">
            <a:avLst/>
          </a:prstGeom>
        </p:spPr>
        <p:txBody>
          <a:bodyPr/>
          <a:lstStyle>
            <a:lvl1pPr>
              <a:defRPr b="1"/>
            </a:lvl1pPr>
          </a:lstStyle>
          <a:p>
            <a:pPr/>
            <a:r>
              <a:t>演讲人：孟庆和</a:t>
            </a:r>
          </a:p>
        </p:txBody>
      </p:sp>
      <p:sp>
        <p:nvSpPr>
          <p:cNvPr id="121"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3" invalidUrl="" action="" tgtFrame="" tooltip="" history="1" highlightClick="0" endSnd="0"/>
              </a:rPr>
              <a:t>www.zmclass.com</a:t>
            </a:r>
          </a:p>
        </p:txBody>
      </p:sp>
      <p:sp>
        <p:nvSpPr>
          <p:cNvPr id="122" name="幻灯片编号"/>
          <p:cNvSpPr txBox="1"/>
          <p:nvPr>
            <p:ph type="sldNum" sz="quarter" idx="2"/>
          </p:nvPr>
        </p:nvSpPr>
        <p:spPr>
          <a:xfrm>
            <a:off x="12043765" y="13081000"/>
            <a:ext cx="283770" cy="46105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16"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217"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8" name="每一种EasingFunction都有三种不同的缓动方式"/>
          <p:cNvSpPr txBox="1"/>
          <p:nvPr/>
        </p:nvSpPr>
        <p:spPr>
          <a:xfrm>
            <a:off x="1418919" y="929681"/>
            <a:ext cx="20170336" cy="137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每一种EasingFunction都有三种不同的缓动方式</a:t>
            </a:r>
          </a:p>
        </p:txBody>
      </p:sp>
      <p:sp>
        <p:nvSpPr>
          <p:cNvPr id="219"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220"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221" name="easeIn：即缓动发生在入口处，也就是刚开始的时候"/>
          <p:cNvSpPr txBox="1"/>
          <p:nvPr/>
        </p:nvSpPr>
        <p:spPr>
          <a:xfrm>
            <a:off x="1362393" y="2995137"/>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easeIn：即缓动发生在入口处，也就是刚开始的时候</a:t>
            </a:r>
          </a:p>
        </p:txBody>
      </p:sp>
      <p:sp>
        <p:nvSpPr>
          <p:cNvPr id="222" name="easeOut：即缓动发生在出口处，也就是结束之前"/>
          <p:cNvSpPr txBox="1"/>
          <p:nvPr/>
        </p:nvSpPr>
        <p:spPr>
          <a:xfrm>
            <a:off x="1362393" y="4171950"/>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easeOut：即缓动发生在出口处，也就是结束之前</a:t>
            </a:r>
          </a:p>
        </p:txBody>
      </p:sp>
      <p:sp>
        <p:nvSpPr>
          <p:cNvPr id="223" name="easeInOut：就是两边都有缓动了"/>
          <p:cNvSpPr txBox="1"/>
          <p:nvPr/>
        </p:nvSpPr>
        <p:spPr>
          <a:xfrm>
            <a:off x="1362393" y="5348762"/>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easeInOut：就是两边都有缓动了</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25"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226"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7" name="easeIn"/>
          <p:cNvSpPr txBox="1"/>
          <p:nvPr/>
        </p:nvSpPr>
        <p:spPr>
          <a:xfrm>
            <a:off x="1418919" y="1019143"/>
            <a:ext cx="20170336" cy="119267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easeIn</a:t>
            </a:r>
          </a:p>
        </p:txBody>
      </p:sp>
      <p:sp>
        <p:nvSpPr>
          <p:cNvPr id="228"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229"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230" name="默认的公式都是 easeIn"/>
          <p:cNvSpPr txBox="1"/>
          <p:nvPr/>
        </p:nvSpPr>
        <p:spPr>
          <a:xfrm>
            <a:off x="1362393" y="3089947"/>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默认的公式都是 easeIn</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32"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233"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4" name="easeOut"/>
          <p:cNvSpPr txBox="1"/>
          <p:nvPr/>
        </p:nvSpPr>
        <p:spPr>
          <a:xfrm>
            <a:off x="1418919" y="1019143"/>
            <a:ext cx="20170336" cy="119267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easeOut</a:t>
            </a:r>
          </a:p>
        </p:txBody>
      </p:sp>
      <p:sp>
        <p:nvSpPr>
          <p:cNvPr id="235"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236"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237" name="有时我们需要以相反的顺序显示动画。这是通过“easeOut”变换完成的"/>
          <p:cNvSpPr txBox="1"/>
          <p:nvPr/>
        </p:nvSpPr>
        <p:spPr>
          <a:xfrm>
            <a:off x="1362393" y="3801351"/>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有时我们需要以相反的顺序显示动画。这是通过“easeOut”变换完成的</a:t>
            </a:r>
          </a:p>
        </p:txBody>
      </p:sp>
      <p:pic>
        <p:nvPicPr>
          <p:cNvPr id="238" name="1.png" descr="1.png"/>
          <p:cNvPicPr>
            <a:picLocks noChangeAspect="1"/>
          </p:cNvPicPr>
          <p:nvPr/>
        </p:nvPicPr>
        <p:blipFill>
          <a:blip r:embed="rId3">
            <a:extLst/>
          </a:blip>
          <a:stretch>
            <a:fillRect/>
          </a:stretch>
        </p:blipFill>
        <p:spPr>
          <a:xfrm>
            <a:off x="1569012" y="6278067"/>
            <a:ext cx="13596845" cy="3191866"/>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40"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241"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2" name="easeInOut"/>
          <p:cNvSpPr txBox="1"/>
          <p:nvPr/>
        </p:nvSpPr>
        <p:spPr>
          <a:xfrm>
            <a:off x="1418919" y="1019143"/>
            <a:ext cx="20170336" cy="119267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easeInOut</a:t>
            </a:r>
          </a:p>
        </p:txBody>
      </p:sp>
      <p:sp>
        <p:nvSpPr>
          <p:cNvPr id="243"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244"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245" name="我们还可以在动画的开头和结尾都显示缓动效果。该变换称为“easeInOut”。"/>
          <p:cNvSpPr txBox="1"/>
          <p:nvPr/>
        </p:nvSpPr>
        <p:spPr>
          <a:xfrm>
            <a:off x="1362393" y="2672916"/>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我们还可以在动画的开头和结尾都显示缓动效果。该变换称为“easeInOut”。</a:t>
            </a:r>
          </a:p>
        </p:txBody>
      </p:sp>
      <p:pic>
        <p:nvPicPr>
          <p:cNvPr id="246" name="1.png" descr="1.png"/>
          <p:cNvPicPr>
            <a:picLocks noChangeAspect="1"/>
          </p:cNvPicPr>
          <p:nvPr/>
        </p:nvPicPr>
        <p:blipFill>
          <a:blip r:embed="rId3">
            <a:extLst/>
          </a:blip>
          <a:stretch>
            <a:fillRect/>
          </a:stretch>
        </p:blipFill>
        <p:spPr>
          <a:xfrm>
            <a:off x="1569012" y="6278067"/>
            <a:ext cx="13596845" cy="3191866"/>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48"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3" invalidUrl="" action="" tgtFrame="" tooltip="" history="1" highlightClick="0" endSnd="0"/>
              </a:rPr>
              <a:t>www.zmclass.com</a:t>
            </a:r>
          </a:p>
        </p:txBody>
      </p:sp>
      <p:sp>
        <p:nvSpPr>
          <p:cNvPr id="249"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0" name="02"/>
          <p:cNvSpPr/>
          <p:nvPr/>
        </p:nvSpPr>
        <p:spPr>
          <a:xfrm>
            <a:off x="10446205" y="3575487"/>
            <a:ext cx="3090113" cy="3090112"/>
          </a:xfrm>
          <a:prstGeom prst="ellipse">
            <a:avLst/>
          </a:prstGeom>
          <a:solidFill>
            <a:schemeClr val="accent5">
              <a:hueOff val="-36178"/>
              <a:satOff val="6507"/>
              <a:lumOff val="-23518"/>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9200"/>
            </a:lvl1pPr>
          </a:lstStyle>
          <a:p>
            <a:pPr/>
            <a:r>
              <a:t>02</a:t>
            </a:r>
          </a:p>
        </p:txBody>
      </p:sp>
      <p:sp>
        <p:nvSpPr>
          <p:cNvPr id="251" name="线条"/>
          <p:cNvSpPr/>
          <p:nvPr/>
        </p:nvSpPr>
        <p:spPr>
          <a:xfrm>
            <a:off x="9272361" y="7312349"/>
            <a:ext cx="5437800" cy="1"/>
          </a:xfrm>
          <a:prstGeom prst="line">
            <a:avLst/>
          </a:prstGeom>
          <a:ln w="38100">
            <a:solidFill>
              <a:srgbClr val="4B4F55"/>
            </a:solidFill>
            <a:miter lim="400000"/>
            <a:headEnd type="oval"/>
            <a:tailEnd type="oval"/>
          </a:ln>
        </p:spPr>
        <p:txBody>
          <a:bodyPr lIns="50800" tIns="50800" rIns="50800" bIns="50800" anchor="ctr"/>
          <a:lstStyle/>
          <a:p>
            <a:pPr>
              <a:defRPr b="0" sz="3200">
                <a:latin typeface="+mn-lt"/>
                <a:ea typeface="+mn-ea"/>
                <a:cs typeface="+mn-cs"/>
                <a:sym typeface="Helvetica Neue Medium"/>
              </a:defRPr>
            </a:pPr>
          </a:p>
        </p:txBody>
      </p:sp>
      <p:sp>
        <p:nvSpPr>
          <p:cNvPr id="252" name="css动画"/>
          <p:cNvSpPr txBox="1"/>
          <p:nvPr/>
        </p:nvSpPr>
        <p:spPr>
          <a:xfrm>
            <a:off x="10196751" y="8176620"/>
            <a:ext cx="3589021" cy="1447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7500"/>
            </a:lvl1pPr>
          </a:lstStyle>
          <a:p>
            <a:pPr/>
            <a:r>
              <a:t>css动画</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54"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255"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6" name="css过度动画(transition)"/>
          <p:cNvSpPr txBox="1"/>
          <p:nvPr/>
        </p:nvSpPr>
        <p:spPr>
          <a:xfrm>
            <a:off x="1418919" y="929681"/>
            <a:ext cx="20170336" cy="137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css过度动画(transition)</a:t>
            </a:r>
          </a:p>
        </p:txBody>
      </p:sp>
      <p:sp>
        <p:nvSpPr>
          <p:cNvPr id="257"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258" name="我们只需要改变某个属性，动画都由浏览器生成。"/>
          <p:cNvSpPr txBox="1"/>
          <p:nvPr/>
        </p:nvSpPr>
        <p:spPr>
          <a:xfrm>
            <a:off x="1617075" y="4686244"/>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chemeClr val="accent5"/>
                </a:solidFill>
              </a:defRPr>
            </a:lvl1pPr>
          </a:lstStyle>
          <a:p>
            <a:pPr/>
            <a:r>
              <a:t>我们只需要改变某个属性，动画都由浏览器生成。</a:t>
            </a:r>
          </a:p>
        </p:txBody>
      </p:sp>
      <p:sp>
        <p:nvSpPr>
          <p:cNvPr id="259"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260" name="允许CSS的属性值在一定的时间区间内平滑地过渡。这种效果可以在鼠标单击、获得焦点、被点击或对元素任何改变中触发，并圆滑地以动画效果改变CSS的属性值。"/>
          <p:cNvSpPr txBox="1"/>
          <p:nvPr/>
        </p:nvSpPr>
        <p:spPr>
          <a:xfrm>
            <a:off x="1617075" y="2554564"/>
            <a:ext cx="21659215" cy="187839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允许CSS的属性值在一定的时间区间内平滑地过渡。这种效果可以在鼠标单击、获得焦点、被点击或对元素任何改变中触发，并圆滑地以动画效果改变CSS的属性值。</a:t>
            </a:r>
          </a:p>
        </p:txBody>
      </p:sp>
      <p:sp>
        <p:nvSpPr>
          <p:cNvPr id="261" name="主要包含4个属性："/>
          <p:cNvSpPr txBox="1"/>
          <p:nvPr/>
        </p:nvSpPr>
        <p:spPr>
          <a:xfrm>
            <a:off x="1617075" y="6147110"/>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主要包含4个属性：</a:t>
            </a:r>
          </a:p>
        </p:txBody>
      </p:sp>
      <p:sp>
        <p:nvSpPr>
          <p:cNvPr id="262" name="transition-property   要过度的css属性"/>
          <p:cNvSpPr txBox="1"/>
          <p:nvPr/>
        </p:nvSpPr>
        <p:spPr>
          <a:xfrm>
            <a:off x="2422708" y="7423150"/>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transition-property   要过度的css属性</a:t>
            </a:r>
          </a:p>
        </p:txBody>
      </p:sp>
      <p:sp>
        <p:nvSpPr>
          <p:cNvPr id="263" name="transition-duration   动画持续的时间"/>
          <p:cNvSpPr txBox="1"/>
          <p:nvPr/>
        </p:nvSpPr>
        <p:spPr>
          <a:xfrm>
            <a:off x="2422708" y="8532134"/>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transition-duration   动画持续的时间</a:t>
            </a:r>
          </a:p>
        </p:txBody>
      </p:sp>
      <p:sp>
        <p:nvSpPr>
          <p:cNvPr id="264" name="transition-timing-function   缓动公式"/>
          <p:cNvSpPr txBox="1"/>
          <p:nvPr/>
        </p:nvSpPr>
        <p:spPr>
          <a:xfrm>
            <a:off x="2422708" y="9641118"/>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transition-timing-function   缓动公式</a:t>
            </a:r>
          </a:p>
        </p:txBody>
      </p:sp>
      <p:sp>
        <p:nvSpPr>
          <p:cNvPr id="265" name="transition-delay  延迟多长时间才触发"/>
          <p:cNvSpPr txBox="1"/>
          <p:nvPr/>
        </p:nvSpPr>
        <p:spPr>
          <a:xfrm>
            <a:off x="2422708" y="10750102"/>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transition-delay  延迟多长时间才触发</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67"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268"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9" name="transition-property"/>
          <p:cNvSpPr txBox="1"/>
          <p:nvPr/>
        </p:nvSpPr>
        <p:spPr>
          <a:xfrm>
            <a:off x="1418919" y="1019143"/>
            <a:ext cx="20170336" cy="119267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transition-property</a:t>
            </a:r>
          </a:p>
        </p:txBody>
      </p:sp>
      <p:sp>
        <p:nvSpPr>
          <p:cNvPr id="270"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271"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272" name="允许CSS的属性值在一定的时间区间内平滑地过渡。这种效果可以在鼠标单击、获得焦点、被点击或对元素任何改变中触发，并圆滑地以动画效果改变CSS的属性值。"/>
          <p:cNvSpPr txBox="1"/>
          <p:nvPr/>
        </p:nvSpPr>
        <p:spPr>
          <a:xfrm>
            <a:off x="1617075" y="2554564"/>
            <a:ext cx="21659215" cy="187839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允许CSS的属性值在一定的时间区间内平滑地过渡。这种效果可以在鼠标单击、获得焦点、被点击或对元素任何改变中触发，并圆滑地以动画效果改变CSS的属性值。</a:t>
            </a:r>
          </a:p>
        </p:txBody>
      </p:sp>
      <p:sp>
        <p:nvSpPr>
          <p:cNvPr id="273" name="值："/>
          <p:cNvSpPr txBox="1"/>
          <p:nvPr/>
        </p:nvSpPr>
        <p:spPr>
          <a:xfrm>
            <a:off x="1617075" y="4775706"/>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值：</a:t>
            </a:r>
          </a:p>
        </p:txBody>
      </p:sp>
      <p:sp>
        <p:nvSpPr>
          <p:cNvPr id="274" name="none 没有属性改变"/>
          <p:cNvSpPr txBox="1"/>
          <p:nvPr/>
        </p:nvSpPr>
        <p:spPr>
          <a:xfrm>
            <a:off x="2446109" y="5786139"/>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none 没有属性改变</a:t>
            </a:r>
          </a:p>
        </p:txBody>
      </p:sp>
      <p:sp>
        <p:nvSpPr>
          <p:cNvPr id="275" name="all 所有属性改变"/>
          <p:cNvSpPr txBox="1"/>
          <p:nvPr/>
        </p:nvSpPr>
        <p:spPr>
          <a:xfrm>
            <a:off x="2446109" y="6946693"/>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all 所有属性改变</a:t>
            </a:r>
          </a:p>
        </p:txBody>
      </p:sp>
      <p:sp>
        <p:nvSpPr>
          <p:cNvPr id="276" name="ident 可以指定某一元素的属性值"/>
          <p:cNvSpPr txBox="1"/>
          <p:nvPr/>
        </p:nvSpPr>
        <p:spPr>
          <a:xfrm>
            <a:off x="2446109" y="8107246"/>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ident 可以指定某一元素的属性值</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78"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279"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0" name="ident 对应的属性类型"/>
          <p:cNvSpPr txBox="1"/>
          <p:nvPr/>
        </p:nvSpPr>
        <p:spPr>
          <a:xfrm>
            <a:off x="1418919" y="929681"/>
            <a:ext cx="20170336" cy="137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ident 对应的属性类型</a:t>
            </a:r>
          </a:p>
        </p:txBody>
      </p:sp>
      <p:sp>
        <p:nvSpPr>
          <p:cNvPr id="281"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282"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283" name="与颜色相关的样式，如background-color、border-color、color、outline-color等"/>
          <p:cNvSpPr txBox="1"/>
          <p:nvPr/>
        </p:nvSpPr>
        <p:spPr>
          <a:xfrm>
            <a:off x="1533464" y="2801567"/>
            <a:ext cx="21659216" cy="187839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与颜色相关的样式，如background-color、border-color、color、outline-color等</a:t>
            </a:r>
          </a:p>
        </p:txBody>
      </p:sp>
      <p:sp>
        <p:nvSpPr>
          <p:cNvPr id="284" name="与盒子模块、字体大小、间距、行高有关的样式，如word-spacing、width、vertical-align、top、right、bottom、left、padding、outline-width、margin、min-width、min-height、max-width、max-height、line-height、height、border-width、border-spacing、background-position等。"/>
          <p:cNvSpPr txBox="1"/>
          <p:nvPr/>
        </p:nvSpPr>
        <p:spPr>
          <a:xfrm>
            <a:off x="1533464" y="4741778"/>
            <a:ext cx="21659216" cy="383179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与盒子模块、字体大小、间距、行高有关的样式，如word-spacing、width、vertical-align、top、right、bottom、left、padding、outline-width、margin、min-width、min-height、max-width、max-height、line-height、height、border-width、border-spacing、background-position等。</a:t>
            </a:r>
          </a:p>
        </p:txBody>
      </p:sp>
      <p:sp>
        <p:nvSpPr>
          <p:cNvPr id="285" name="透明度，opacity。"/>
          <p:cNvSpPr txBox="1"/>
          <p:nvPr/>
        </p:nvSpPr>
        <p:spPr>
          <a:xfrm>
            <a:off x="1533464" y="8862551"/>
            <a:ext cx="21659216"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透明度，opacity。</a:t>
            </a:r>
          </a:p>
        </p:txBody>
      </p:sp>
      <p:sp>
        <p:nvSpPr>
          <p:cNvPr id="286" name="变形相关，即transform样式。"/>
          <p:cNvSpPr txBox="1"/>
          <p:nvPr/>
        </p:nvSpPr>
        <p:spPr>
          <a:xfrm>
            <a:off x="1533464" y="10053231"/>
            <a:ext cx="21659216"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变形相关，即transform样式。</a:t>
            </a:r>
          </a:p>
        </p:txBody>
      </p:sp>
      <p:sp>
        <p:nvSpPr>
          <p:cNvPr id="287" name="阴影，如textshadow、boxshadow。"/>
          <p:cNvSpPr txBox="1"/>
          <p:nvPr/>
        </p:nvSpPr>
        <p:spPr>
          <a:xfrm>
            <a:off x="1533464" y="11243910"/>
            <a:ext cx="21659216"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阴影，如textshadow、boxshadow。</a:t>
            </a:r>
          </a:p>
        </p:txBody>
      </p:sp>
      <p:sp>
        <p:nvSpPr>
          <p:cNvPr id="288" name="线性渐变与径向渐变。"/>
          <p:cNvSpPr txBox="1"/>
          <p:nvPr/>
        </p:nvSpPr>
        <p:spPr>
          <a:xfrm>
            <a:off x="1533464" y="12388458"/>
            <a:ext cx="21659216"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线性渐变与径向渐变。</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90"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291"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2" name="transition-duration"/>
          <p:cNvSpPr txBox="1"/>
          <p:nvPr/>
        </p:nvSpPr>
        <p:spPr>
          <a:xfrm>
            <a:off x="1418919" y="1019143"/>
            <a:ext cx="20170336" cy="119267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transition-duration</a:t>
            </a:r>
          </a:p>
        </p:txBody>
      </p:sp>
      <p:sp>
        <p:nvSpPr>
          <p:cNvPr id="293"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294"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295" name="动画持续时间，单位可以是s，也可以是ms"/>
          <p:cNvSpPr txBox="1"/>
          <p:nvPr/>
        </p:nvSpPr>
        <p:spPr>
          <a:xfrm>
            <a:off x="1593673" y="2879104"/>
            <a:ext cx="21659216"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动画持续时间，单位可以是s，也可以是ms</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97"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298"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9" name="transition-timing-function"/>
          <p:cNvSpPr txBox="1"/>
          <p:nvPr/>
        </p:nvSpPr>
        <p:spPr>
          <a:xfrm>
            <a:off x="1418919" y="1019143"/>
            <a:ext cx="20170336" cy="119267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transition-timing-function</a:t>
            </a:r>
          </a:p>
        </p:txBody>
      </p:sp>
      <p:sp>
        <p:nvSpPr>
          <p:cNvPr id="300"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301"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302" name="缓动公式，根据时间的推进去改变属性值的变换速率。它有6个可能的值"/>
          <p:cNvSpPr txBox="1"/>
          <p:nvPr/>
        </p:nvSpPr>
        <p:spPr>
          <a:xfrm>
            <a:off x="1362393" y="2645093"/>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缓动公式，根据时间的推进去改变属性值的变换速率。它有6个可能的值</a:t>
            </a:r>
          </a:p>
        </p:txBody>
      </p:sp>
      <p:sp>
        <p:nvSpPr>
          <p:cNvPr id="303" name="ease 逐渐变慢 默认值"/>
          <p:cNvSpPr txBox="1"/>
          <p:nvPr/>
        </p:nvSpPr>
        <p:spPr>
          <a:xfrm>
            <a:off x="1582997" y="3980067"/>
            <a:ext cx="21659216"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ease 逐渐变慢 默认值</a:t>
            </a:r>
          </a:p>
        </p:txBody>
      </p:sp>
      <p:sp>
        <p:nvSpPr>
          <p:cNvPr id="304" name="linear 匀速"/>
          <p:cNvSpPr txBox="1"/>
          <p:nvPr/>
        </p:nvSpPr>
        <p:spPr>
          <a:xfrm>
            <a:off x="1582997" y="4949508"/>
            <a:ext cx="21659216"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linear 匀速</a:t>
            </a:r>
          </a:p>
        </p:txBody>
      </p:sp>
      <p:sp>
        <p:nvSpPr>
          <p:cNvPr id="305" name="ease-in 加速"/>
          <p:cNvSpPr txBox="1"/>
          <p:nvPr/>
        </p:nvSpPr>
        <p:spPr>
          <a:xfrm>
            <a:off x="1582997" y="5918950"/>
            <a:ext cx="21659216"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ease-in 加速</a:t>
            </a:r>
          </a:p>
        </p:txBody>
      </p:sp>
      <p:sp>
        <p:nvSpPr>
          <p:cNvPr id="306" name="ease-out 减速"/>
          <p:cNvSpPr txBox="1"/>
          <p:nvPr/>
        </p:nvSpPr>
        <p:spPr>
          <a:xfrm>
            <a:off x="1582997" y="6908593"/>
            <a:ext cx="21659216"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ease-out 减速</a:t>
            </a:r>
          </a:p>
        </p:txBody>
      </p:sp>
      <p:sp>
        <p:nvSpPr>
          <p:cNvPr id="307" name="ease-in-out 加速然后减速"/>
          <p:cNvSpPr txBox="1"/>
          <p:nvPr/>
        </p:nvSpPr>
        <p:spPr>
          <a:xfrm>
            <a:off x="1582997" y="7863046"/>
            <a:ext cx="21659216"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ease-in-out 加速然后减速</a:t>
            </a:r>
          </a:p>
        </p:txBody>
      </p:sp>
      <p:sp>
        <p:nvSpPr>
          <p:cNvPr id="308" name="cubic-bezier 该值允许你去自定义一个时间曲线cubicbezier曲线。（x1,y1,x2,y2）4个值特定于曲线上点P1和点P2。所有值需在［0,1］区域内，否则无效。"/>
          <p:cNvSpPr txBox="1"/>
          <p:nvPr/>
        </p:nvSpPr>
        <p:spPr>
          <a:xfrm>
            <a:off x="1582997" y="9018098"/>
            <a:ext cx="21659216" cy="285509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cubic-bezier 该值允许你去自定义一个时间曲线cubicbezier曲线。（x1,y1,x2,y2）4个值特定于曲线上点P1和点P2。所有值需在［0,1］区域内，否则无效。</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24"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125" name="幻灯片编号"/>
          <p:cNvSpPr txBox="1"/>
          <p:nvPr>
            <p:ph type="sldNum" sz="quarter" idx="2"/>
          </p:nvPr>
        </p:nvSpPr>
        <p:spPr>
          <a:xfrm>
            <a:off x="12043765" y="13081000"/>
            <a:ext cx="283770" cy="46105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6" name="目录"/>
          <p:cNvSpPr txBox="1"/>
          <p:nvPr/>
        </p:nvSpPr>
        <p:spPr>
          <a:xfrm>
            <a:off x="1418919" y="929681"/>
            <a:ext cx="20170336" cy="137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目录</a:t>
            </a:r>
          </a:p>
        </p:txBody>
      </p:sp>
      <p:sp>
        <p:nvSpPr>
          <p:cNvPr id="127"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128" name="javascript动画"/>
          <p:cNvSpPr txBox="1"/>
          <p:nvPr/>
        </p:nvSpPr>
        <p:spPr>
          <a:xfrm>
            <a:off x="1793797" y="2795744"/>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javascript动画</a:t>
            </a:r>
          </a:p>
        </p:txBody>
      </p:sp>
      <p:sp>
        <p:nvSpPr>
          <p:cNvPr id="129"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130" name="CSS动画"/>
          <p:cNvSpPr txBox="1"/>
          <p:nvPr/>
        </p:nvSpPr>
        <p:spPr>
          <a:xfrm>
            <a:off x="1793797" y="7423150"/>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CSS动画</a:t>
            </a:r>
          </a:p>
        </p:txBody>
      </p:sp>
      <p:sp>
        <p:nvSpPr>
          <p:cNvPr id="131" name="椭圆形"/>
          <p:cNvSpPr/>
          <p:nvPr/>
        </p:nvSpPr>
        <p:spPr>
          <a:xfrm>
            <a:off x="1033120" y="3094649"/>
            <a:ext cx="283770" cy="303892"/>
          </a:xfrm>
          <a:prstGeom prst="ellipse">
            <a:avLst/>
          </a:prstGeom>
          <a:solidFill>
            <a:srgbClr val="434343"/>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132" name="椭圆形"/>
          <p:cNvSpPr/>
          <p:nvPr/>
        </p:nvSpPr>
        <p:spPr>
          <a:xfrm>
            <a:off x="1033120" y="7722055"/>
            <a:ext cx="283770" cy="303891"/>
          </a:xfrm>
          <a:prstGeom prst="ellipse">
            <a:avLst/>
          </a:prstGeom>
          <a:solidFill>
            <a:srgbClr val="434343"/>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133" name="- setInterval"/>
          <p:cNvSpPr txBox="1"/>
          <p:nvPr/>
        </p:nvSpPr>
        <p:spPr>
          <a:xfrm>
            <a:off x="1622078" y="3938549"/>
            <a:ext cx="21659216" cy="78352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 - setInterval</a:t>
            </a:r>
          </a:p>
        </p:txBody>
      </p:sp>
      <p:sp>
        <p:nvSpPr>
          <p:cNvPr id="134" name="- requestAnimationFrame"/>
          <p:cNvSpPr txBox="1"/>
          <p:nvPr/>
        </p:nvSpPr>
        <p:spPr>
          <a:xfrm>
            <a:off x="1622078" y="4963177"/>
            <a:ext cx="21659216" cy="7835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 - requestAnimationFrame</a:t>
            </a:r>
          </a:p>
        </p:txBody>
      </p:sp>
      <p:sp>
        <p:nvSpPr>
          <p:cNvPr id="135" name="- transition"/>
          <p:cNvSpPr txBox="1"/>
          <p:nvPr/>
        </p:nvSpPr>
        <p:spPr>
          <a:xfrm>
            <a:off x="1622078" y="8773221"/>
            <a:ext cx="21659216" cy="78352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 - transition</a:t>
            </a:r>
          </a:p>
        </p:txBody>
      </p:sp>
      <p:sp>
        <p:nvSpPr>
          <p:cNvPr id="136" name="- animation"/>
          <p:cNvSpPr txBox="1"/>
          <p:nvPr/>
        </p:nvSpPr>
        <p:spPr>
          <a:xfrm>
            <a:off x="1622078" y="10001299"/>
            <a:ext cx="21659216" cy="78352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 - animation</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10"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311"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2" name="cubicbezier曲线"/>
          <p:cNvSpPr txBox="1"/>
          <p:nvPr/>
        </p:nvSpPr>
        <p:spPr>
          <a:xfrm>
            <a:off x="1418919" y="929681"/>
            <a:ext cx="20170336" cy="137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cubicbezier曲线</a:t>
            </a:r>
          </a:p>
        </p:txBody>
      </p:sp>
      <p:sp>
        <p:nvSpPr>
          <p:cNvPr id="313"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314"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315" name="时间函数可以用贝塞尔曲线描述，通过设置四个满足以下条件的控制点：…"/>
          <p:cNvSpPr txBox="1"/>
          <p:nvPr/>
        </p:nvSpPr>
        <p:spPr>
          <a:xfrm>
            <a:off x="1596404" y="3092922"/>
            <a:ext cx="21659216" cy="869870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20000"/>
              </a:lnSpc>
              <a:defRPr sz="4500">
                <a:solidFill>
                  <a:srgbClr val="434343"/>
                </a:solidFill>
              </a:defRPr>
            </a:pPr>
            <a:r>
              <a:t> 时间函数可以用贝塞尔曲线描述，通过设置四个满足以下条件的控制点：</a:t>
            </a:r>
          </a:p>
          <a:p>
            <a:pPr algn="l">
              <a:lnSpc>
                <a:spcPct val="120000"/>
              </a:lnSpc>
              <a:defRPr sz="4500">
                <a:solidFill>
                  <a:srgbClr val="434343"/>
                </a:solidFill>
              </a:defRPr>
            </a:pPr>
            <a:r>
              <a:t>    第一个应为：(0,0)。</a:t>
            </a:r>
          </a:p>
          <a:p>
            <a:pPr algn="l">
              <a:lnSpc>
                <a:spcPct val="120000"/>
              </a:lnSpc>
              <a:defRPr sz="4500">
                <a:solidFill>
                  <a:srgbClr val="434343"/>
                </a:solidFill>
              </a:defRPr>
            </a:pPr>
            <a:r>
              <a:t>    最后一个应为：(1,1)。</a:t>
            </a:r>
          </a:p>
          <a:p>
            <a:pPr algn="l">
              <a:lnSpc>
                <a:spcPct val="120000"/>
              </a:lnSpc>
              <a:defRPr sz="4500">
                <a:solidFill>
                  <a:srgbClr val="434343"/>
                </a:solidFill>
              </a:defRPr>
            </a:pPr>
            <a:r>
              <a:t>    对于中间值，x 必须位于 0..1 之间，y 可以为任意值。</a:t>
            </a:r>
          </a:p>
          <a:p>
            <a:pPr algn="l">
              <a:lnSpc>
                <a:spcPct val="120000"/>
              </a:lnSpc>
              <a:defRPr sz="4500">
                <a:solidFill>
                  <a:srgbClr val="434343"/>
                </a:solidFill>
              </a:defRPr>
            </a:pPr>
            <a:r>
              <a:t>CSS 中设置一贝塞尔曲线的语法为：cubic-bezier(x2, y2, x3, y3)。这里我们只需要设置第二个和第三个值，因为第一个点固定为 (0,0)，第四个点固定为 (1,1)。</a:t>
            </a:r>
          </a:p>
          <a:p>
            <a:pPr algn="l">
              <a:lnSpc>
                <a:spcPct val="120000"/>
              </a:lnSpc>
              <a:defRPr sz="4500">
                <a:solidFill>
                  <a:srgbClr val="434343"/>
                </a:solidFill>
              </a:defRPr>
            </a:pPr>
            <a:r>
              <a:t>时间函数描述了动画进行的快慢。</a:t>
            </a:r>
          </a:p>
          <a:p>
            <a:pPr algn="l">
              <a:lnSpc>
                <a:spcPct val="120000"/>
              </a:lnSpc>
              <a:defRPr sz="4500">
                <a:solidFill>
                  <a:srgbClr val="434343"/>
                </a:solidFill>
              </a:defRPr>
            </a:pPr>
            <a:r>
              <a:t>    x 轴表示时间：0 —— 开始时刻，1 —— transition-duration的结束时刻。</a:t>
            </a:r>
          </a:p>
          <a:p>
            <a:pPr algn="l">
              <a:lnSpc>
                <a:spcPct val="120000"/>
              </a:lnSpc>
              <a:defRPr sz="4500">
                <a:solidFill>
                  <a:srgbClr val="434343"/>
                </a:solidFill>
              </a:defRPr>
            </a:pPr>
            <a:r>
              <a:t>    y 轴表示过程的完成度：0 —— 属性的起始值，1 —— 属性的最终值。 </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17"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318"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9" name="transition-delay"/>
          <p:cNvSpPr txBox="1"/>
          <p:nvPr/>
        </p:nvSpPr>
        <p:spPr>
          <a:xfrm>
            <a:off x="1418919" y="1019143"/>
            <a:ext cx="20170336" cy="119267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transition-delay</a:t>
            </a:r>
          </a:p>
        </p:txBody>
      </p:sp>
      <p:sp>
        <p:nvSpPr>
          <p:cNvPr id="320"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321"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322" name="延迟执行时间，可选单位有s与ms  (例如，对于 transition-delay: 1s，动画将会在属性变化发生 1 秒后开始渲染。)…"/>
          <p:cNvSpPr txBox="1"/>
          <p:nvPr/>
        </p:nvSpPr>
        <p:spPr>
          <a:xfrm>
            <a:off x="1549602" y="2581040"/>
            <a:ext cx="21659215" cy="285509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20000"/>
              </a:lnSpc>
              <a:defRPr sz="4500">
                <a:solidFill>
                  <a:srgbClr val="434343"/>
                </a:solidFill>
              </a:defRPr>
            </a:pPr>
            <a:r>
              <a:t>延迟执行时间，可选单位有s与ms  (例如，对于 </a:t>
            </a:r>
            <a:r>
              <a:rPr>
                <a:latin typeface="Courier"/>
                <a:ea typeface="Courier"/>
                <a:cs typeface="Courier"/>
                <a:sym typeface="Courier"/>
              </a:rPr>
              <a:t>transition-delay: 1s</a:t>
            </a:r>
            <a:r>
              <a:t>，动画将会在属性变化发生 1 秒后开始渲染。)</a:t>
            </a:r>
          </a:p>
          <a:p>
            <a:pPr algn="l">
              <a:lnSpc>
                <a:spcPct val="120000"/>
              </a:lnSpc>
              <a:defRPr sz="4500">
                <a:solidFill>
                  <a:schemeClr val="accent5"/>
                </a:solidFill>
              </a:defRPr>
            </a:pPr>
            <a:r>
              <a:t>你也可以提供一个负值。那么动画将会从整个过渡的中间时刻开始渲染</a:t>
            </a:r>
          </a:p>
        </p:txBody>
      </p:sp>
      <p:sp>
        <p:nvSpPr>
          <p:cNvPr id="323" name="ease 逐渐变慢 默认值"/>
          <p:cNvSpPr txBox="1"/>
          <p:nvPr/>
        </p:nvSpPr>
        <p:spPr>
          <a:xfrm>
            <a:off x="1549602" y="6203176"/>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ease 逐渐变慢 默认值</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25"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326"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27" name="如何应用"/>
          <p:cNvSpPr txBox="1"/>
          <p:nvPr/>
        </p:nvSpPr>
        <p:spPr>
          <a:xfrm>
            <a:off x="1418919" y="929681"/>
            <a:ext cx="20170336" cy="137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如何应用</a:t>
            </a:r>
          </a:p>
        </p:txBody>
      </p:sp>
      <p:sp>
        <p:nvSpPr>
          <p:cNvPr id="328"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329"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330" name="它必须是放在基于某些延迟触发的伪类或后来才添加到元素上的类名才有效。…"/>
          <p:cNvSpPr txBox="1"/>
          <p:nvPr/>
        </p:nvSpPr>
        <p:spPr>
          <a:xfrm>
            <a:off x="1362393" y="2723481"/>
            <a:ext cx="21659215" cy="379863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20000"/>
              </a:lnSpc>
              <a:defRPr sz="4500">
                <a:solidFill>
                  <a:srgbClr val="434343"/>
                </a:solidFill>
              </a:defRPr>
            </a:pPr>
            <a:r>
              <a:t>它必须是放在基于某些延迟触发的伪类或后来才添加到元素上的类名才有效。</a:t>
            </a:r>
          </a:p>
          <a:p>
            <a:pPr algn="l">
              <a:lnSpc>
                <a:spcPct val="120000"/>
              </a:lnSpc>
              <a:defRPr sz="4500">
                <a:solidFill>
                  <a:schemeClr val="accent5"/>
                </a:solidFill>
              </a:defRPr>
            </a:pPr>
            <a:r>
              <a:t>主要是为了区分出初始状态与结束状态。</a:t>
            </a:r>
          </a:p>
          <a:p>
            <a:pPr algn="l">
              <a:lnSpc>
                <a:spcPct val="120000"/>
              </a:lnSpc>
              <a:defRPr sz="4500">
                <a:solidFill>
                  <a:srgbClr val="434343"/>
                </a:solidFill>
              </a:defRPr>
            </a:pPr>
            <a:r>
              <a:t>比如一个元素的背景色原来是绿色，然后动态加了个类名或在hover中将它变成红色，这样transition才有。</a:t>
            </a:r>
          </a:p>
        </p:txBody>
      </p:sp>
      <p:pic>
        <p:nvPicPr>
          <p:cNvPr id="331" name="1.png" descr="1.png"/>
          <p:cNvPicPr>
            <a:picLocks noChangeAspect="1"/>
          </p:cNvPicPr>
          <p:nvPr/>
        </p:nvPicPr>
        <p:blipFill>
          <a:blip r:embed="rId3">
            <a:extLst/>
          </a:blip>
          <a:stretch>
            <a:fillRect/>
          </a:stretch>
        </p:blipFill>
        <p:spPr>
          <a:xfrm>
            <a:off x="1433040" y="7646312"/>
            <a:ext cx="8928101" cy="4762501"/>
          </a:xfrm>
          <a:prstGeom prst="rect">
            <a:avLst/>
          </a:prstGeom>
          <a:ln w="12700">
            <a:miter lim="400000"/>
          </a:ln>
        </p:spPr>
      </p:pic>
      <p:pic>
        <p:nvPicPr>
          <p:cNvPr id="332" name="1.png" descr="1.png"/>
          <p:cNvPicPr>
            <a:picLocks noChangeAspect="1"/>
          </p:cNvPicPr>
          <p:nvPr/>
        </p:nvPicPr>
        <p:blipFill>
          <a:blip r:embed="rId4">
            <a:extLst/>
          </a:blip>
          <a:stretch>
            <a:fillRect/>
          </a:stretch>
        </p:blipFill>
        <p:spPr>
          <a:xfrm>
            <a:off x="13469835" y="7544472"/>
            <a:ext cx="7787639" cy="4966182"/>
          </a:xfrm>
          <a:prstGeom prst="rect">
            <a:avLst/>
          </a:prstGeom>
          <a:ln w="12700">
            <a:miter lim="400000"/>
          </a:ln>
        </p:spPr>
      </p:pic>
      <p:sp>
        <p:nvSpPr>
          <p:cNvPr id="333" name="js控制"/>
          <p:cNvSpPr txBox="1"/>
          <p:nvPr/>
        </p:nvSpPr>
        <p:spPr>
          <a:xfrm>
            <a:off x="13449282" y="6407150"/>
            <a:ext cx="7787640"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120000"/>
              </a:lnSpc>
              <a:defRPr sz="4500">
                <a:solidFill>
                  <a:srgbClr val="434343"/>
                </a:solidFill>
              </a:defRPr>
            </a:lvl1pPr>
          </a:lstStyle>
          <a:p>
            <a:pPr/>
            <a:r>
              <a:t>js控制</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35"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336"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7" name="可以为多个属性设置动画"/>
          <p:cNvSpPr txBox="1"/>
          <p:nvPr/>
        </p:nvSpPr>
        <p:spPr>
          <a:xfrm>
            <a:off x="1418919" y="929681"/>
            <a:ext cx="20170336" cy="137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可以为多个属性设置动画</a:t>
            </a:r>
          </a:p>
        </p:txBody>
      </p:sp>
      <p:sp>
        <p:nvSpPr>
          <p:cNvPr id="338"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339"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pic>
        <p:nvPicPr>
          <p:cNvPr id="340" name="1.png" descr="1.png"/>
          <p:cNvPicPr>
            <a:picLocks noChangeAspect="1"/>
          </p:cNvPicPr>
          <p:nvPr/>
        </p:nvPicPr>
        <p:blipFill>
          <a:blip r:embed="rId3">
            <a:extLst/>
          </a:blip>
          <a:stretch>
            <a:fillRect/>
          </a:stretch>
        </p:blipFill>
        <p:spPr>
          <a:xfrm>
            <a:off x="1659763" y="3643200"/>
            <a:ext cx="12948113" cy="7269117"/>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42"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343"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4" name="阶跃函数（Steps）"/>
          <p:cNvSpPr txBox="1"/>
          <p:nvPr/>
        </p:nvSpPr>
        <p:spPr>
          <a:xfrm>
            <a:off x="1418919" y="929681"/>
            <a:ext cx="20170336" cy="137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 阶跃函数（Steps）</a:t>
            </a:r>
          </a:p>
        </p:txBody>
      </p:sp>
      <p:sp>
        <p:nvSpPr>
          <p:cNvPr id="345"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346"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347" name="时间函数 steps(number of steps[, start/end]) 允许你让动画分段进行，number of steps 表示需要拆分为多少段。"/>
          <p:cNvSpPr txBox="1"/>
          <p:nvPr/>
        </p:nvSpPr>
        <p:spPr>
          <a:xfrm>
            <a:off x="1619806" y="2742881"/>
            <a:ext cx="21659215" cy="18783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20000"/>
              </a:lnSpc>
              <a:defRPr sz="4500">
                <a:solidFill>
                  <a:srgbClr val="434343"/>
                </a:solidFill>
              </a:defRPr>
            </a:pPr>
            <a:r>
              <a:rPr>
                <a:latin typeface="Times"/>
                <a:ea typeface="Times"/>
                <a:cs typeface="Times"/>
                <a:sym typeface="Times"/>
              </a:rPr>
              <a:t>时间函数 </a:t>
            </a:r>
            <a:r>
              <a:t>steps(number of steps[, start/end])</a:t>
            </a:r>
            <a:r>
              <a:rPr>
                <a:latin typeface="Times"/>
                <a:ea typeface="Times"/>
                <a:cs typeface="Times"/>
                <a:sym typeface="Times"/>
              </a:rPr>
              <a:t> 允许你让动画分段进行，</a:t>
            </a:r>
            <a:r>
              <a:t>number of steps</a:t>
            </a:r>
            <a:r>
              <a:rPr>
                <a:latin typeface="Times"/>
                <a:ea typeface="Times"/>
                <a:cs typeface="Times"/>
                <a:sym typeface="Times"/>
              </a:rPr>
              <a:t> 表示需要拆分为多少段。</a:t>
            </a:r>
          </a:p>
        </p:txBody>
      </p:sp>
      <p:pic>
        <p:nvPicPr>
          <p:cNvPr id="348" name="1.png" descr="1.png"/>
          <p:cNvPicPr>
            <a:picLocks noChangeAspect="1"/>
          </p:cNvPicPr>
          <p:nvPr/>
        </p:nvPicPr>
        <p:blipFill>
          <a:blip r:embed="rId3">
            <a:extLst/>
          </a:blip>
          <a:stretch>
            <a:fillRect/>
          </a:stretch>
        </p:blipFill>
        <p:spPr>
          <a:xfrm>
            <a:off x="10826067" y="3825797"/>
            <a:ext cx="8270626" cy="9208244"/>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50"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351"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2" name="阶跃函数（Steps）"/>
          <p:cNvSpPr txBox="1"/>
          <p:nvPr/>
        </p:nvSpPr>
        <p:spPr>
          <a:xfrm>
            <a:off x="1418919" y="929681"/>
            <a:ext cx="20170336" cy="137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 阶跃函数（Steps）</a:t>
            </a:r>
          </a:p>
        </p:txBody>
      </p:sp>
      <p:sp>
        <p:nvSpPr>
          <p:cNvPr id="353"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354"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355" name="steps 的第一个参数表示段数。这个过渡动画将会被拆分为 9 个部分（每个占 10%）。时间间隔也会以同样的方式被拆分：9 秒会被分割为多个时长 1 秒的间隔。"/>
          <p:cNvSpPr txBox="1"/>
          <p:nvPr/>
        </p:nvSpPr>
        <p:spPr>
          <a:xfrm>
            <a:off x="1619806" y="3131042"/>
            <a:ext cx="21659215" cy="187839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20000"/>
              </a:lnSpc>
              <a:defRPr sz="4500">
                <a:solidFill>
                  <a:srgbClr val="434343"/>
                </a:solidFill>
              </a:defRPr>
            </a:pPr>
            <a:r>
              <a:rPr>
                <a:latin typeface="Courier"/>
                <a:ea typeface="Courier"/>
                <a:cs typeface="Courier"/>
                <a:sym typeface="Courier"/>
              </a:rPr>
              <a:t>steps</a:t>
            </a:r>
            <a:r>
              <a:t> 的第一个参数表示段数。这个过渡动画将会被拆分为 9 个部分（每个占 10%）。时间间隔也会以同样的方式被拆分：9 秒会被分割为多个时长 1 秒的间隔。</a:t>
            </a:r>
          </a:p>
        </p:txBody>
      </p:sp>
      <p:sp>
        <p:nvSpPr>
          <p:cNvPr id="356" name="第二个参数可以取 start 或 end 两者其一。…"/>
          <p:cNvSpPr txBox="1"/>
          <p:nvPr/>
        </p:nvSpPr>
        <p:spPr>
          <a:xfrm>
            <a:off x="1619806" y="5233949"/>
            <a:ext cx="21659215" cy="76225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20000"/>
              </a:lnSpc>
              <a:defRPr sz="4500">
                <a:solidFill>
                  <a:srgbClr val="434343"/>
                </a:solidFill>
                <a:latin typeface="Courier"/>
                <a:ea typeface="Courier"/>
                <a:cs typeface="Courier"/>
                <a:sym typeface="Courier"/>
              </a:defRPr>
            </a:pPr>
            <a:r>
              <a:t>第二个参数可以取 start 或 end 两者其一。</a:t>
            </a:r>
          </a:p>
          <a:p>
            <a:pPr algn="l">
              <a:lnSpc>
                <a:spcPct val="120000"/>
              </a:lnSpc>
              <a:defRPr sz="4500">
                <a:solidFill>
                  <a:srgbClr val="434343"/>
                </a:solidFill>
                <a:latin typeface="Courier"/>
                <a:ea typeface="Courier"/>
                <a:cs typeface="Courier"/>
                <a:sym typeface="Courier"/>
              </a:defRPr>
            </a:pPr>
            <a:r>
              <a:t>start 表示在动画开始时，我们需要立即开始第一段的动画。</a:t>
            </a:r>
          </a:p>
          <a:p>
            <a:pPr algn="l">
              <a:lnSpc>
                <a:spcPct val="120000"/>
              </a:lnSpc>
              <a:defRPr sz="4500">
                <a:solidFill>
                  <a:srgbClr val="434343"/>
                </a:solidFill>
                <a:latin typeface="Courier"/>
                <a:ea typeface="Courier"/>
                <a:cs typeface="Courier"/>
                <a:sym typeface="Courier"/>
              </a:defRPr>
            </a:pPr>
            <a:r>
              <a:t>可以观察到，在动画过程中：当我们单击数字之后，它会立马变为 1（即第一段），然后在下一秒开始的时候继续变化</a:t>
            </a:r>
          </a:p>
          <a:p>
            <a:pPr algn="l">
              <a:lnSpc>
                <a:spcPct val="120000"/>
              </a:lnSpc>
              <a:defRPr sz="4500">
                <a:solidFill>
                  <a:srgbClr val="434343"/>
                </a:solidFill>
                <a:latin typeface="Courier"/>
                <a:ea typeface="Courier"/>
                <a:cs typeface="Courier"/>
                <a:sym typeface="Courier"/>
              </a:defRPr>
            </a:pPr>
            <a:r>
              <a:t>end 表示：改变不应该在最开始的时候发生，而是发生在每一段的最后时刻。</a:t>
            </a:r>
          </a:p>
          <a:p>
            <a:pPr algn="l">
              <a:lnSpc>
                <a:spcPct val="120000"/>
              </a:lnSpc>
              <a:defRPr sz="4500">
                <a:solidFill>
                  <a:srgbClr val="434343"/>
                </a:solidFill>
                <a:latin typeface="Courier"/>
                <a:ea typeface="Courier"/>
                <a:cs typeface="Courier"/>
                <a:sym typeface="Courier"/>
              </a:defRPr>
            </a:pPr>
            <a:r>
              <a:t>简写值</a:t>
            </a:r>
          </a:p>
          <a:p>
            <a:pPr lvl="1" indent="0" algn="l">
              <a:lnSpc>
                <a:spcPct val="120000"/>
              </a:lnSpc>
              <a:defRPr sz="4500">
                <a:solidFill>
                  <a:srgbClr val="434343"/>
                </a:solidFill>
                <a:latin typeface="Courier"/>
                <a:ea typeface="Courier"/>
                <a:cs typeface="Courier"/>
                <a:sym typeface="Courier"/>
              </a:defRPr>
            </a:pPr>
            <a:r>
              <a:t> step-start</a:t>
            </a:r>
            <a:r>
              <a:rPr>
                <a:latin typeface="Times"/>
                <a:ea typeface="Times"/>
                <a:cs typeface="Times"/>
                <a:sym typeface="Times"/>
              </a:rPr>
              <a:t> —— 等同于 </a:t>
            </a:r>
            <a:r>
              <a:t>steps(1, start)</a:t>
            </a:r>
          </a:p>
          <a:p>
            <a:pPr algn="l">
              <a:lnSpc>
                <a:spcPct val="120000"/>
              </a:lnSpc>
              <a:defRPr sz="4500">
                <a:solidFill>
                  <a:srgbClr val="434343"/>
                </a:solidFill>
                <a:latin typeface="Courier"/>
                <a:ea typeface="Courier"/>
                <a:cs typeface="Courier"/>
                <a:sym typeface="Courier"/>
              </a:defRPr>
            </a:pPr>
            <a:r>
              <a:t> step-end</a:t>
            </a:r>
            <a:r>
              <a:rPr>
                <a:latin typeface="Times"/>
                <a:ea typeface="Times"/>
                <a:cs typeface="Times"/>
                <a:sym typeface="Times"/>
              </a:rPr>
              <a:t> —— 等同于 </a:t>
            </a:r>
            <a:r>
              <a:t>steps(1, end)</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58"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359"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0" name="阶跃函数（Steps）"/>
          <p:cNvSpPr txBox="1"/>
          <p:nvPr/>
        </p:nvSpPr>
        <p:spPr>
          <a:xfrm>
            <a:off x="1418919" y="929681"/>
            <a:ext cx="20170336" cy="137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 阶跃函数（Steps）</a:t>
            </a:r>
          </a:p>
        </p:txBody>
      </p:sp>
      <p:sp>
        <p:nvSpPr>
          <p:cNvPr id="361"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362"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363" name="0s —— -10%（在第一秒开始的时候立即变化）…"/>
          <p:cNvSpPr txBox="1"/>
          <p:nvPr/>
        </p:nvSpPr>
        <p:spPr>
          <a:xfrm>
            <a:off x="1432596" y="3755622"/>
            <a:ext cx="9879204" cy="737330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20000"/>
              </a:lnSpc>
              <a:defRPr sz="4500">
                <a:solidFill>
                  <a:srgbClr val="434343"/>
                </a:solidFill>
              </a:defRPr>
            </a:pPr>
            <a:r>
              <a:rPr>
                <a:latin typeface="Courier"/>
                <a:ea typeface="Courier"/>
                <a:cs typeface="Courier"/>
                <a:sym typeface="Courier"/>
              </a:rPr>
              <a:t>0s —— -10%</a:t>
            </a:r>
            <a:r>
              <a:rPr sz="3300">
                <a:latin typeface="Courier"/>
                <a:ea typeface="Courier"/>
                <a:cs typeface="Courier"/>
                <a:sym typeface="Courier"/>
              </a:rPr>
              <a:t>（在第一秒开始的时候立即变化）</a:t>
            </a:r>
            <a:endParaRPr>
              <a:latin typeface="Courier"/>
              <a:ea typeface="Courier"/>
              <a:cs typeface="Courier"/>
              <a:sym typeface="Courier"/>
            </a:endParaRPr>
          </a:p>
          <a:p>
            <a:pPr algn="l">
              <a:lnSpc>
                <a:spcPct val="120000"/>
              </a:lnSpc>
              <a:defRPr sz="4500">
                <a:solidFill>
                  <a:srgbClr val="434343"/>
                </a:solidFill>
              </a:defRPr>
            </a:pPr>
            <a:r>
              <a:rPr>
                <a:latin typeface="Courier"/>
                <a:ea typeface="Courier"/>
                <a:cs typeface="Courier"/>
                <a:sym typeface="Courier"/>
              </a:rPr>
              <a:t>1s —— -20%</a:t>
            </a:r>
            <a:endParaRPr>
              <a:latin typeface="Courier"/>
              <a:ea typeface="Courier"/>
              <a:cs typeface="Courier"/>
              <a:sym typeface="Courier"/>
            </a:endParaRPr>
          </a:p>
          <a:p>
            <a:pPr algn="l">
              <a:lnSpc>
                <a:spcPct val="120000"/>
              </a:lnSpc>
              <a:defRPr sz="4500">
                <a:solidFill>
                  <a:srgbClr val="434343"/>
                </a:solidFill>
              </a:defRPr>
            </a:pPr>
            <a:r>
              <a:rPr>
                <a:latin typeface="Courier"/>
                <a:ea typeface="Courier"/>
                <a:cs typeface="Courier"/>
                <a:sym typeface="Courier"/>
              </a:rPr>
              <a:t>2s —— -30%</a:t>
            </a:r>
            <a:endParaRPr>
              <a:latin typeface="Courier"/>
              <a:ea typeface="Courier"/>
              <a:cs typeface="Courier"/>
              <a:sym typeface="Courier"/>
            </a:endParaRPr>
          </a:p>
          <a:p>
            <a:pPr algn="l">
              <a:lnSpc>
                <a:spcPct val="120000"/>
              </a:lnSpc>
              <a:defRPr sz="4500">
                <a:solidFill>
                  <a:srgbClr val="434343"/>
                </a:solidFill>
              </a:defRPr>
            </a:pPr>
            <a:r>
              <a:rPr>
                <a:latin typeface="Courier"/>
                <a:ea typeface="Courier"/>
                <a:cs typeface="Courier"/>
                <a:sym typeface="Courier"/>
              </a:rPr>
              <a:t>3s —— -40%</a:t>
            </a:r>
            <a:endParaRPr>
              <a:latin typeface="Courier"/>
              <a:ea typeface="Courier"/>
              <a:cs typeface="Courier"/>
              <a:sym typeface="Courier"/>
            </a:endParaRPr>
          </a:p>
          <a:p>
            <a:pPr algn="l">
              <a:lnSpc>
                <a:spcPct val="120000"/>
              </a:lnSpc>
              <a:defRPr sz="4500">
                <a:solidFill>
                  <a:srgbClr val="434343"/>
                </a:solidFill>
              </a:defRPr>
            </a:pPr>
            <a:r>
              <a:rPr>
                <a:latin typeface="Courier"/>
                <a:ea typeface="Courier"/>
                <a:cs typeface="Courier"/>
                <a:sym typeface="Courier"/>
              </a:rPr>
              <a:t>4s —— -50%</a:t>
            </a:r>
            <a:endParaRPr>
              <a:latin typeface="Courier"/>
              <a:ea typeface="Courier"/>
              <a:cs typeface="Courier"/>
              <a:sym typeface="Courier"/>
            </a:endParaRPr>
          </a:p>
          <a:p>
            <a:pPr algn="l">
              <a:lnSpc>
                <a:spcPct val="120000"/>
              </a:lnSpc>
              <a:defRPr sz="4500">
                <a:solidFill>
                  <a:srgbClr val="434343"/>
                </a:solidFill>
              </a:defRPr>
            </a:pPr>
            <a:r>
              <a:rPr>
                <a:latin typeface="Courier"/>
                <a:ea typeface="Courier"/>
                <a:cs typeface="Courier"/>
                <a:sym typeface="Courier"/>
              </a:rPr>
              <a:t>5s —— -60%</a:t>
            </a:r>
            <a:endParaRPr>
              <a:latin typeface="Courier"/>
              <a:ea typeface="Courier"/>
              <a:cs typeface="Courier"/>
              <a:sym typeface="Courier"/>
            </a:endParaRPr>
          </a:p>
          <a:p>
            <a:pPr algn="l">
              <a:lnSpc>
                <a:spcPct val="120000"/>
              </a:lnSpc>
              <a:defRPr sz="4500">
                <a:solidFill>
                  <a:srgbClr val="434343"/>
                </a:solidFill>
              </a:defRPr>
            </a:pPr>
            <a:r>
              <a:rPr>
                <a:latin typeface="Courier"/>
                <a:ea typeface="Courier"/>
                <a:cs typeface="Courier"/>
                <a:sym typeface="Courier"/>
              </a:rPr>
              <a:t>6s —— -70%</a:t>
            </a:r>
            <a:endParaRPr>
              <a:latin typeface="Courier"/>
              <a:ea typeface="Courier"/>
              <a:cs typeface="Courier"/>
              <a:sym typeface="Courier"/>
            </a:endParaRPr>
          </a:p>
          <a:p>
            <a:pPr algn="l">
              <a:lnSpc>
                <a:spcPct val="120000"/>
              </a:lnSpc>
              <a:defRPr sz="4500">
                <a:solidFill>
                  <a:srgbClr val="434343"/>
                </a:solidFill>
              </a:defRPr>
            </a:pPr>
            <a:r>
              <a:rPr>
                <a:latin typeface="Courier"/>
                <a:ea typeface="Courier"/>
                <a:cs typeface="Courier"/>
                <a:sym typeface="Courier"/>
              </a:rPr>
              <a:t>7s —— -80%</a:t>
            </a:r>
            <a:endParaRPr>
              <a:latin typeface="Courier"/>
              <a:ea typeface="Courier"/>
              <a:cs typeface="Courier"/>
              <a:sym typeface="Courier"/>
            </a:endParaRPr>
          </a:p>
          <a:p>
            <a:pPr algn="l">
              <a:lnSpc>
                <a:spcPct val="120000"/>
              </a:lnSpc>
              <a:defRPr sz="4500">
                <a:solidFill>
                  <a:srgbClr val="434343"/>
                </a:solidFill>
              </a:defRPr>
            </a:pPr>
            <a:r>
              <a:rPr>
                <a:latin typeface="Courier"/>
                <a:ea typeface="Courier"/>
                <a:cs typeface="Courier"/>
                <a:sym typeface="Courier"/>
              </a:rPr>
              <a:t>8s —— -90%</a:t>
            </a:r>
          </a:p>
        </p:txBody>
      </p:sp>
      <p:sp>
        <p:nvSpPr>
          <p:cNvPr id="364" name="0s —— 0%…"/>
          <p:cNvSpPr txBox="1"/>
          <p:nvPr/>
        </p:nvSpPr>
        <p:spPr>
          <a:xfrm>
            <a:off x="12066713" y="3344142"/>
            <a:ext cx="10175100" cy="81962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20000"/>
              </a:lnSpc>
              <a:defRPr sz="4500">
                <a:solidFill>
                  <a:srgbClr val="434343"/>
                </a:solidFill>
              </a:defRPr>
            </a:pPr>
            <a:r>
              <a:rPr>
                <a:latin typeface="Courier"/>
                <a:ea typeface="Courier"/>
                <a:cs typeface="Courier"/>
                <a:sym typeface="Courier"/>
              </a:rPr>
              <a:t>0s —— 0%</a:t>
            </a:r>
            <a:endParaRPr>
              <a:latin typeface="Courier"/>
              <a:ea typeface="Courier"/>
              <a:cs typeface="Courier"/>
              <a:sym typeface="Courier"/>
            </a:endParaRPr>
          </a:p>
          <a:p>
            <a:pPr algn="l">
              <a:lnSpc>
                <a:spcPct val="120000"/>
              </a:lnSpc>
              <a:defRPr sz="4500">
                <a:solidFill>
                  <a:srgbClr val="434343"/>
                </a:solidFill>
              </a:defRPr>
            </a:pPr>
            <a:r>
              <a:rPr>
                <a:latin typeface="Courier"/>
                <a:ea typeface="Courier"/>
                <a:cs typeface="Courier"/>
                <a:sym typeface="Courier"/>
              </a:rPr>
              <a:t>1s —— -10% </a:t>
            </a:r>
            <a:r>
              <a:rPr sz="3300">
                <a:latin typeface="Courier"/>
                <a:ea typeface="Courier"/>
                <a:cs typeface="Courier"/>
                <a:sym typeface="Courier"/>
              </a:rPr>
              <a:t>（在第一秒结束的时候发生变化）</a:t>
            </a:r>
            <a:endParaRPr>
              <a:latin typeface="Courier"/>
              <a:ea typeface="Courier"/>
              <a:cs typeface="Courier"/>
              <a:sym typeface="Courier"/>
            </a:endParaRPr>
          </a:p>
          <a:p>
            <a:pPr algn="l">
              <a:lnSpc>
                <a:spcPct val="120000"/>
              </a:lnSpc>
              <a:defRPr sz="4500">
                <a:solidFill>
                  <a:srgbClr val="434343"/>
                </a:solidFill>
              </a:defRPr>
            </a:pPr>
            <a:r>
              <a:rPr>
                <a:latin typeface="Courier"/>
                <a:ea typeface="Courier"/>
                <a:cs typeface="Courier"/>
                <a:sym typeface="Courier"/>
              </a:rPr>
              <a:t>2s —— -20%</a:t>
            </a:r>
            <a:endParaRPr>
              <a:latin typeface="Courier"/>
              <a:ea typeface="Courier"/>
              <a:cs typeface="Courier"/>
              <a:sym typeface="Courier"/>
            </a:endParaRPr>
          </a:p>
          <a:p>
            <a:pPr algn="l">
              <a:lnSpc>
                <a:spcPct val="120000"/>
              </a:lnSpc>
              <a:defRPr sz="4500">
                <a:solidFill>
                  <a:srgbClr val="434343"/>
                </a:solidFill>
              </a:defRPr>
            </a:pPr>
            <a:r>
              <a:rPr>
                <a:latin typeface="Courier"/>
                <a:ea typeface="Courier"/>
                <a:cs typeface="Courier"/>
                <a:sym typeface="Courier"/>
              </a:rPr>
              <a:t>3s —— -30%</a:t>
            </a:r>
            <a:endParaRPr>
              <a:latin typeface="Courier"/>
              <a:ea typeface="Courier"/>
              <a:cs typeface="Courier"/>
              <a:sym typeface="Courier"/>
            </a:endParaRPr>
          </a:p>
          <a:p>
            <a:pPr algn="l">
              <a:lnSpc>
                <a:spcPct val="120000"/>
              </a:lnSpc>
              <a:defRPr sz="4500">
                <a:solidFill>
                  <a:srgbClr val="434343"/>
                </a:solidFill>
              </a:defRPr>
            </a:pPr>
            <a:r>
              <a:rPr>
                <a:latin typeface="Courier"/>
                <a:ea typeface="Courier"/>
                <a:cs typeface="Courier"/>
                <a:sym typeface="Courier"/>
              </a:rPr>
              <a:t>4s —— -40%</a:t>
            </a:r>
            <a:endParaRPr>
              <a:latin typeface="Courier"/>
              <a:ea typeface="Courier"/>
              <a:cs typeface="Courier"/>
              <a:sym typeface="Courier"/>
            </a:endParaRPr>
          </a:p>
          <a:p>
            <a:pPr algn="l">
              <a:lnSpc>
                <a:spcPct val="120000"/>
              </a:lnSpc>
              <a:defRPr sz="4500">
                <a:solidFill>
                  <a:srgbClr val="434343"/>
                </a:solidFill>
              </a:defRPr>
            </a:pPr>
            <a:r>
              <a:rPr>
                <a:latin typeface="Courier"/>
                <a:ea typeface="Courier"/>
                <a:cs typeface="Courier"/>
                <a:sym typeface="Courier"/>
              </a:rPr>
              <a:t>5s —— -50%</a:t>
            </a:r>
            <a:endParaRPr>
              <a:latin typeface="Courier"/>
              <a:ea typeface="Courier"/>
              <a:cs typeface="Courier"/>
              <a:sym typeface="Courier"/>
            </a:endParaRPr>
          </a:p>
          <a:p>
            <a:pPr algn="l">
              <a:lnSpc>
                <a:spcPct val="120000"/>
              </a:lnSpc>
              <a:defRPr sz="4500">
                <a:solidFill>
                  <a:srgbClr val="434343"/>
                </a:solidFill>
              </a:defRPr>
            </a:pPr>
            <a:r>
              <a:rPr>
                <a:latin typeface="Courier"/>
                <a:ea typeface="Courier"/>
                <a:cs typeface="Courier"/>
                <a:sym typeface="Courier"/>
              </a:rPr>
              <a:t>6s —— -60%</a:t>
            </a:r>
            <a:endParaRPr>
              <a:latin typeface="Courier"/>
              <a:ea typeface="Courier"/>
              <a:cs typeface="Courier"/>
              <a:sym typeface="Courier"/>
            </a:endParaRPr>
          </a:p>
          <a:p>
            <a:pPr algn="l">
              <a:lnSpc>
                <a:spcPct val="120000"/>
              </a:lnSpc>
              <a:defRPr sz="4500">
                <a:solidFill>
                  <a:srgbClr val="434343"/>
                </a:solidFill>
              </a:defRPr>
            </a:pPr>
            <a:r>
              <a:rPr>
                <a:latin typeface="Courier"/>
                <a:ea typeface="Courier"/>
                <a:cs typeface="Courier"/>
                <a:sym typeface="Courier"/>
              </a:rPr>
              <a:t>7s —— -70%</a:t>
            </a:r>
            <a:endParaRPr>
              <a:latin typeface="Courier"/>
              <a:ea typeface="Courier"/>
              <a:cs typeface="Courier"/>
              <a:sym typeface="Courier"/>
            </a:endParaRPr>
          </a:p>
          <a:p>
            <a:pPr algn="l">
              <a:lnSpc>
                <a:spcPct val="120000"/>
              </a:lnSpc>
              <a:defRPr sz="4500">
                <a:solidFill>
                  <a:srgbClr val="434343"/>
                </a:solidFill>
              </a:defRPr>
            </a:pPr>
            <a:r>
              <a:rPr>
                <a:latin typeface="Courier"/>
                <a:ea typeface="Courier"/>
                <a:cs typeface="Courier"/>
                <a:sym typeface="Courier"/>
              </a:rPr>
              <a:t>8s —— -80%</a:t>
            </a:r>
            <a:endParaRPr>
              <a:latin typeface="Courier"/>
              <a:ea typeface="Courier"/>
              <a:cs typeface="Courier"/>
              <a:sym typeface="Courier"/>
            </a:endParaRPr>
          </a:p>
          <a:p>
            <a:pPr algn="l">
              <a:lnSpc>
                <a:spcPct val="120000"/>
              </a:lnSpc>
              <a:defRPr sz="4500">
                <a:solidFill>
                  <a:srgbClr val="434343"/>
                </a:solidFill>
              </a:defRPr>
            </a:pPr>
            <a:r>
              <a:rPr>
                <a:latin typeface="Courier"/>
                <a:ea typeface="Courier"/>
                <a:cs typeface="Courier"/>
                <a:sym typeface="Courier"/>
              </a:rPr>
              <a:t>9s —— -90%</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66"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367"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8" name="transitionend 事件"/>
          <p:cNvSpPr txBox="1"/>
          <p:nvPr/>
        </p:nvSpPr>
        <p:spPr>
          <a:xfrm>
            <a:off x="1418919" y="929681"/>
            <a:ext cx="20170336" cy="137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transitionend 事件</a:t>
            </a:r>
          </a:p>
        </p:txBody>
      </p:sp>
      <p:sp>
        <p:nvSpPr>
          <p:cNvPr id="369"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370"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371" name="CSS 动画完成后，会触发 transitionend 事件。"/>
          <p:cNvSpPr txBox="1"/>
          <p:nvPr/>
        </p:nvSpPr>
        <p:spPr>
          <a:xfrm>
            <a:off x="1619806" y="2683344"/>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20000"/>
              </a:lnSpc>
              <a:defRPr sz="4500">
                <a:solidFill>
                  <a:srgbClr val="434343"/>
                </a:solidFill>
              </a:defRPr>
            </a:pPr>
            <a:r>
              <a:t>CSS 动画完成后，会触发 </a:t>
            </a:r>
            <a:r>
              <a:rPr>
                <a:latin typeface="Courier"/>
                <a:ea typeface="Courier"/>
                <a:cs typeface="Courier"/>
                <a:sym typeface="Courier"/>
              </a:rPr>
              <a:t>transitionend</a:t>
            </a:r>
            <a:r>
              <a:t> 事件。</a:t>
            </a:r>
          </a:p>
        </p:txBody>
      </p:sp>
      <p:sp>
        <p:nvSpPr>
          <p:cNvPr id="372" name="我们也可以用它来串联动画"/>
          <p:cNvSpPr txBox="1"/>
          <p:nvPr/>
        </p:nvSpPr>
        <p:spPr>
          <a:xfrm>
            <a:off x="1619806" y="3967108"/>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我们也可以用它来串联动画</a:t>
            </a:r>
          </a:p>
        </p:txBody>
      </p:sp>
      <p:sp>
        <p:nvSpPr>
          <p:cNvPr id="373" name="事件对象"/>
          <p:cNvSpPr txBox="1"/>
          <p:nvPr/>
        </p:nvSpPr>
        <p:spPr>
          <a:xfrm>
            <a:off x="1619806" y="5250871"/>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事件对象</a:t>
            </a:r>
          </a:p>
        </p:txBody>
      </p:sp>
      <p:sp>
        <p:nvSpPr>
          <p:cNvPr id="374" name="event.propertyName ：当前完成动画的属性"/>
          <p:cNvSpPr txBox="1"/>
          <p:nvPr/>
        </p:nvSpPr>
        <p:spPr>
          <a:xfrm>
            <a:off x="2214829" y="6534634"/>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event.propertyName ：当前完成动画的属性</a:t>
            </a:r>
          </a:p>
        </p:txBody>
      </p:sp>
      <p:sp>
        <p:nvSpPr>
          <p:cNvPr id="375" name="event.elapsedTime ：动画完成的时间（按秒计算），不包括 transition-delay"/>
          <p:cNvSpPr txBox="1"/>
          <p:nvPr/>
        </p:nvSpPr>
        <p:spPr>
          <a:xfrm>
            <a:off x="2214829" y="7818397"/>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event.elapsedTime ：动画完成的时间（按秒计算），不包括 transition-delay</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77"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378"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79" name="animation(关键帧动画keyframes)"/>
          <p:cNvSpPr txBox="1"/>
          <p:nvPr/>
        </p:nvSpPr>
        <p:spPr>
          <a:xfrm>
            <a:off x="1418919" y="929681"/>
            <a:ext cx="20170336" cy="137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animation(关键帧动画keyframes)</a:t>
            </a:r>
          </a:p>
        </p:txBody>
      </p:sp>
      <p:sp>
        <p:nvSpPr>
          <p:cNvPr id="380"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381"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382" name="animation是一个复合样式，它可以细分为8个更细的样式"/>
          <p:cNvSpPr txBox="1"/>
          <p:nvPr/>
        </p:nvSpPr>
        <p:spPr>
          <a:xfrm>
            <a:off x="1362393" y="2636542"/>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animation是一个复合样式，它可以细分为8个更细的样式</a:t>
            </a:r>
          </a:p>
        </p:txBody>
      </p:sp>
      <p:sp>
        <p:nvSpPr>
          <p:cNvPr id="383" name="animation-name 关键帧样式规则的名字"/>
          <p:cNvSpPr txBox="1"/>
          <p:nvPr/>
        </p:nvSpPr>
        <p:spPr>
          <a:xfrm>
            <a:off x="1362393" y="4740958"/>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animation-name 关键帧样式规则的名字</a:t>
            </a:r>
          </a:p>
        </p:txBody>
      </p:sp>
      <p:sp>
        <p:nvSpPr>
          <p:cNvPr id="384" name="animation-delay      动画延迟多久才开始"/>
          <p:cNvSpPr txBox="1"/>
          <p:nvPr/>
        </p:nvSpPr>
        <p:spPr>
          <a:xfrm>
            <a:off x="1362393" y="9247907"/>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animation-delay      动画延迟多久才开始</a:t>
            </a:r>
          </a:p>
        </p:txBody>
      </p:sp>
      <p:sp>
        <p:nvSpPr>
          <p:cNvPr id="385" name="animation-timing-function 缓动公式"/>
          <p:cNvSpPr txBox="1"/>
          <p:nvPr/>
        </p:nvSpPr>
        <p:spPr>
          <a:xfrm>
            <a:off x="1362393" y="7821533"/>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animation-timing-function 缓动公式</a:t>
            </a:r>
          </a:p>
        </p:txBody>
      </p:sp>
      <p:sp>
        <p:nvSpPr>
          <p:cNvPr id="386" name="animation-duration 动画持续时间"/>
          <p:cNvSpPr txBox="1"/>
          <p:nvPr/>
        </p:nvSpPr>
        <p:spPr>
          <a:xfrm>
            <a:off x="1362393" y="6185584"/>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animation-duration 动画持续时间</a:t>
            </a:r>
          </a:p>
        </p:txBody>
      </p:sp>
      <p:sp>
        <p:nvSpPr>
          <p:cNvPr id="387" name="animation-fill-mode  指动画跑完一圈（从0%～100%或从100%～0%）后，是保持动画前的状态forwards，还是此时的状态backwards。"/>
          <p:cNvSpPr txBox="1"/>
          <p:nvPr/>
        </p:nvSpPr>
        <p:spPr>
          <a:xfrm>
            <a:off x="1362393" y="10902107"/>
            <a:ext cx="21659215" cy="18783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animation-fill-mode  指动画跑完一圈（从0%～100%或从100%～0%）后，是保持动画前的状态forwards，还是此时的状态backwards。</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89"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390"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91" name="animation(关键帧动画keyframes)"/>
          <p:cNvSpPr txBox="1"/>
          <p:nvPr/>
        </p:nvSpPr>
        <p:spPr>
          <a:xfrm>
            <a:off x="1418919" y="929681"/>
            <a:ext cx="20170336" cy="137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animation(关键帧动画keyframes)</a:t>
            </a:r>
          </a:p>
        </p:txBody>
      </p:sp>
      <p:sp>
        <p:nvSpPr>
          <p:cNvPr id="392"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393"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394" name="animation-iteration-count 动画播放次数，值可以为正整数或infinite，默认只执行一次。"/>
          <p:cNvSpPr txBox="1"/>
          <p:nvPr/>
        </p:nvSpPr>
        <p:spPr>
          <a:xfrm>
            <a:off x="1362393" y="2761569"/>
            <a:ext cx="21659215" cy="18783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animation-iteration-count 动画播放次数，值可以为正整数或infinite，默认只执行一次。</a:t>
            </a:r>
          </a:p>
        </p:txBody>
      </p:sp>
      <p:sp>
        <p:nvSpPr>
          <p:cNvPr id="395" name="animation-direction 动画执行的方向…"/>
          <p:cNvSpPr txBox="1"/>
          <p:nvPr/>
        </p:nvSpPr>
        <p:spPr>
          <a:xfrm>
            <a:off x="1526201" y="5366954"/>
            <a:ext cx="21659215" cy="554749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595312" indent="-595312" algn="l">
              <a:lnSpc>
                <a:spcPct val="120000"/>
              </a:lnSpc>
              <a:buSzPct val="125000"/>
              <a:buChar char="•"/>
              <a:defRPr sz="4500">
                <a:solidFill>
                  <a:srgbClr val="434343"/>
                </a:solidFill>
              </a:defRPr>
            </a:pPr>
            <a:r>
              <a:t>animation-direction 动画执行的方向 </a:t>
            </a:r>
          </a:p>
          <a:p>
            <a:pPr lvl="2" indent="0" algn="l">
              <a:lnSpc>
                <a:spcPct val="120000"/>
              </a:lnSpc>
              <a:defRPr sz="4500">
                <a:solidFill>
                  <a:srgbClr val="434343"/>
                </a:solidFill>
              </a:defRPr>
            </a:pPr>
            <a:r>
              <a:t>   - 有4个值：normal、alternate、reverse、alternate-reverse。</a:t>
            </a:r>
          </a:p>
          <a:p>
            <a:pPr lvl="5" indent="0" algn="l">
              <a:lnSpc>
                <a:spcPct val="120000"/>
              </a:lnSpc>
              <a:defRPr sz="4500">
                <a:solidFill>
                  <a:srgbClr val="434343"/>
                </a:solidFill>
              </a:defRPr>
            </a:pPr>
            <a:r>
              <a:t>       </a:t>
            </a:r>
            <a:r>
              <a:rPr sz="3300"/>
              <a:t>normal 是指每次都是从第1帧（@keyframes中0%或from，不写，浏览器会自动补上）开始</a:t>
            </a:r>
            <a:endParaRPr sz="3300"/>
          </a:p>
          <a:p>
            <a:pPr lvl="3" indent="0" algn="l">
              <a:lnSpc>
                <a:spcPct val="120000"/>
              </a:lnSpc>
              <a:defRPr sz="4500">
                <a:solidFill>
                  <a:srgbClr val="434343"/>
                </a:solidFill>
              </a:defRPr>
            </a:pPr>
            <a:r>
              <a:rPr sz="3300"/>
              <a:t>         alternate 大于1时有效 （来回运动 0%开始）</a:t>
            </a:r>
            <a:endParaRPr sz="3300"/>
          </a:p>
          <a:p>
            <a:pPr lvl="3" indent="0" algn="l">
              <a:lnSpc>
                <a:spcPct val="120000"/>
              </a:lnSpc>
              <a:defRPr sz="4500">
                <a:solidFill>
                  <a:srgbClr val="434343"/>
                </a:solidFill>
              </a:defRPr>
            </a:pPr>
            <a:r>
              <a:rPr sz="3300"/>
              <a:t>         reverse  与 normal 方向相反</a:t>
            </a:r>
            <a:endParaRPr sz="3300"/>
          </a:p>
          <a:p>
            <a:pPr lvl="3" indent="0" algn="l">
              <a:lnSpc>
                <a:spcPct val="120000"/>
              </a:lnSpc>
              <a:defRPr sz="4500">
                <a:solidFill>
                  <a:srgbClr val="434343"/>
                </a:solidFill>
              </a:defRPr>
            </a:pPr>
            <a:r>
              <a:rPr sz="3300"/>
              <a:t>         alternate-reverse  与alternate 相反 (100%结束)</a:t>
            </a:r>
          </a:p>
        </p:txBody>
      </p:sp>
      <p:sp>
        <p:nvSpPr>
          <p:cNvPr id="396" name="animation-play-state 用于暂停（paused）或继续（running）此动画。"/>
          <p:cNvSpPr txBox="1"/>
          <p:nvPr/>
        </p:nvSpPr>
        <p:spPr>
          <a:xfrm>
            <a:off x="1526201" y="11423663"/>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animation-play-state 用于暂停（paused）或继续（running）此动画。</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38"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3" invalidUrl="" action="" tgtFrame="" tooltip="" history="1" highlightClick="0" endSnd="0"/>
              </a:rPr>
              <a:t>www.zmclass.com</a:t>
            </a:r>
          </a:p>
        </p:txBody>
      </p:sp>
      <p:sp>
        <p:nvSpPr>
          <p:cNvPr id="139" name="幻灯片编号"/>
          <p:cNvSpPr txBox="1"/>
          <p:nvPr>
            <p:ph type="sldNum" sz="quarter" idx="2"/>
          </p:nvPr>
        </p:nvSpPr>
        <p:spPr>
          <a:xfrm>
            <a:off x="12043765" y="13081000"/>
            <a:ext cx="283770" cy="46105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0" name="01"/>
          <p:cNvSpPr/>
          <p:nvPr/>
        </p:nvSpPr>
        <p:spPr>
          <a:xfrm>
            <a:off x="10446205" y="3575487"/>
            <a:ext cx="3090113" cy="3090112"/>
          </a:xfrm>
          <a:prstGeom prst="ellipse">
            <a:avLst/>
          </a:prstGeom>
          <a:solidFill>
            <a:schemeClr val="accent5">
              <a:hueOff val="-36178"/>
              <a:satOff val="6507"/>
              <a:lumOff val="-23518"/>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9200"/>
            </a:lvl1pPr>
          </a:lstStyle>
          <a:p>
            <a:pPr/>
            <a:r>
              <a:t>01</a:t>
            </a:r>
          </a:p>
        </p:txBody>
      </p:sp>
      <p:sp>
        <p:nvSpPr>
          <p:cNvPr id="141" name="线条"/>
          <p:cNvSpPr/>
          <p:nvPr/>
        </p:nvSpPr>
        <p:spPr>
          <a:xfrm>
            <a:off x="9272361" y="7312349"/>
            <a:ext cx="5437800" cy="1"/>
          </a:xfrm>
          <a:prstGeom prst="line">
            <a:avLst/>
          </a:prstGeom>
          <a:ln w="38100">
            <a:solidFill>
              <a:srgbClr val="4B4F55"/>
            </a:solidFill>
            <a:miter lim="400000"/>
            <a:headEnd type="oval"/>
            <a:tailEnd type="oval"/>
          </a:ln>
        </p:spPr>
        <p:txBody>
          <a:bodyPr lIns="50800" tIns="50800" rIns="50800" bIns="50800" anchor="ctr"/>
          <a:lstStyle/>
          <a:p>
            <a:pPr>
              <a:defRPr b="0" sz="3200">
                <a:latin typeface="+mn-lt"/>
                <a:ea typeface="+mn-ea"/>
                <a:cs typeface="+mn-cs"/>
                <a:sym typeface="Helvetica Neue Medium"/>
              </a:defRPr>
            </a:pPr>
          </a:p>
        </p:txBody>
      </p:sp>
      <p:sp>
        <p:nvSpPr>
          <p:cNvPr id="142" name="jvascript动画"/>
          <p:cNvSpPr txBox="1"/>
          <p:nvPr/>
        </p:nvSpPr>
        <p:spPr>
          <a:xfrm>
            <a:off x="9032320" y="8176620"/>
            <a:ext cx="5917884" cy="1447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7500"/>
            </a:lvl1pPr>
          </a:lstStyle>
          <a:p>
            <a:pPr/>
            <a:r>
              <a:t>jvascript动画</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98"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399"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00" name="animation事件"/>
          <p:cNvSpPr txBox="1"/>
          <p:nvPr/>
        </p:nvSpPr>
        <p:spPr>
          <a:xfrm>
            <a:off x="1418919" y="929681"/>
            <a:ext cx="20170336" cy="137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animation事件</a:t>
            </a:r>
          </a:p>
        </p:txBody>
      </p:sp>
      <p:sp>
        <p:nvSpPr>
          <p:cNvPr id="401"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402"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403" name="animationstart 动画开始时 (如果有 animation-delay 延时，事件会在延迟时效过后立即触发)"/>
          <p:cNvSpPr txBox="1"/>
          <p:nvPr/>
        </p:nvSpPr>
        <p:spPr>
          <a:xfrm>
            <a:off x="1362393" y="2911346"/>
            <a:ext cx="21659215" cy="187839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595312" indent="-595312" algn="l">
              <a:lnSpc>
                <a:spcPct val="120000"/>
              </a:lnSpc>
              <a:buSzPct val="125000"/>
              <a:buChar char="•"/>
              <a:defRPr sz="4500">
                <a:solidFill>
                  <a:srgbClr val="434343"/>
                </a:solidFill>
              </a:defRPr>
            </a:pPr>
            <a:r>
              <a:t>animationstart 动画开始时 (如果有 </a:t>
            </a:r>
            <a:r>
              <a:rPr>
                <a:latin typeface="Courier"/>
                <a:ea typeface="Courier"/>
                <a:cs typeface="Courier"/>
                <a:sym typeface="Courier"/>
              </a:rPr>
              <a:t>animation-delay</a:t>
            </a:r>
            <a:r>
              <a:t> 延时，事件会在延迟时效过后立即触发)</a:t>
            </a:r>
          </a:p>
        </p:txBody>
      </p:sp>
      <p:sp>
        <p:nvSpPr>
          <p:cNvPr id="404" name="animationend 动画结束时"/>
          <p:cNvSpPr txBox="1"/>
          <p:nvPr/>
        </p:nvSpPr>
        <p:spPr>
          <a:xfrm>
            <a:off x="1362393" y="5056371"/>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animationend 动画结束时</a:t>
            </a:r>
          </a:p>
        </p:txBody>
      </p:sp>
      <p:sp>
        <p:nvSpPr>
          <p:cNvPr id="405" name="animationiteration 动画 重复播放时"/>
          <p:cNvSpPr txBox="1"/>
          <p:nvPr/>
        </p:nvSpPr>
        <p:spPr>
          <a:xfrm>
            <a:off x="1362393" y="6554416"/>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95312" indent="-595312" algn="l">
              <a:lnSpc>
                <a:spcPct val="120000"/>
              </a:lnSpc>
              <a:buSzPct val="125000"/>
              <a:buChar char="•"/>
              <a:defRPr sz="4500">
                <a:solidFill>
                  <a:srgbClr val="434343"/>
                </a:solidFill>
              </a:defRPr>
            </a:lvl1pPr>
          </a:lstStyle>
          <a:p>
            <a:pPr/>
            <a:r>
              <a:t>animationiteration 动画 重复播放时</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407"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408"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09" name="推荐动画类库"/>
          <p:cNvSpPr txBox="1"/>
          <p:nvPr/>
        </p:nvSpPr>
        <p:spPr>
          <a:xfrm>
            <a:off x="1418919" y="929681"/>
            <a:ext cx="20170336" cy="137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推荐动画类库</a:t>
            </a:r>
          </a:p>
        </p:txBody>
      </p:sp>
      <p:sp>
        <p:nvSpPr>
          <p:cNvPr id="410"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411"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pic>
        <p:nvPicPr>
          <p:cNvPr id="412" name="1.png" descr="1.png"/>
          <p:cNvPicPr>
            <a:picLocks noChangeAspect="1"/>
          </p:cNvPicPr>
          <p:nvPr/>
        </p:nvPicPr>
        <p:blipFill>
          <a:blip r:embed="rId3">
            <a:extLst/>
          </a:blip>
          <a:stretch>
            <a:fillRect/>
          </a:stretch>
        </p:blipFill>
        <p:spPr>
          <a:xfrm>
            <a:off x="10235471" y="1299074"/>
            <a:ext cx="7925751" cy="11117852"/>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14" name="Thanks！"/>
          <p:cNvSpPr txBox="1"/>
          <p:nvPr>
            <p:ph type="ctrTitle"/>
          </p:nvPr>
        </p:nvSpPr>
        <p:spPr>
          <a:xfrm>
            <a:off x="1778000" y="3147634"/>
            <a:ext cx="20828000" cy="4648201"/>
          </a:xfrm>
          <a:prstGeom prst="rect">
            <a:avLst/>
          </a:prstGeom>
        </p:spPr>
        <p:txBody>
          <a:bodyPr/>
          <a:lstStyle>
            <a:lvl1pPr>
              <a:defRPr sz="14300">
                <a:latin typeface="Helvetica Neue"/>
                <a:ea typeface="Helvetica Neue"/>
                <a:cs typeface="Helvetica Neue"/>
                <a:sym typeface="Helvetica Neue"/>
              </a:defRPr>
            </a:lvl1pPr>
          </a:lstStyle>
          <a:p>
            <a:pPr/>
            <a:r>
              <a:t>Thanks！</a:t>
            </a:r>
          </a:p>
        </p:txBody>
      </p:sp>
      <p:sp>
        <p:nvSpPr>
          <p:cNvPr id="415" name="追梦课堂临汾首家专业的web前端培训机构    www.zmclass.com"/>
          <p:cNvSpPr txBox="1"/>
          <p:nvPr/>
        </p:nvSpPr>
        <p:spPr>
          <a:xfrm>
            <a:off x="6367784" y="8165992"/>
            <a:ext cx="14290971" cy="5604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追梦课堂临汾首家专业的web前端培训机构</a:t>
            </a:r>
            <a:r>
              <a:rPr spc="2250"/>
              <a:t> </a:t>
            </a:r>
            <a:r>
              <a:t>   </a:t>
            </a:r>
            <a:r>
              <a:rPr sz="1700">
                <a:solidFill>
                  <a:srgbClr val="FFFFFF">
                    <a:alpha val="50000"/>
                  </a:srgbClr>
                </a:solidFill>
                <a:hlinkClick r:id="rId3" invalidUrl="" action="" tgtFrame="" tooltip="" history="1" highlightClick="0" endSnd="0"/>
              </a:rPr>
              <a:t>www.zmclass.com</a:t>
            </a:r>
          </a:p>
        </p:txBody>
      </p:sp>
      <p:sp>
        <p:nvSpPr>
          <p:cNvPr id="416"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44"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145" name="幻灯片编号"/>
          <p:cNvSpPr txBox="1"/>
          <p:nvPr>
            <p:ph type="sldNum" sz="quarter" idx="2"/>
          </p:nvPr>
        </p:nvSpPr>
        <p:spPr>
          <a:xfrm>
            <a:off x="12043765" y="13081000"/>
            <a:ext cx="283770" cy="46105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6" name="eg:让一个方块动起来？"/>
          <p:cNvSpPr txBox="1"/>
          <p:nvPr/>
        </p:nvSpPr>
        <p:spPr>
          <a:xfrm>
            <a:off x="1418919" y="929681"/>
            <a:ext cx="20170336" cy="137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eg:让一个方块动起来？</a:t>
            </a:r>
          </a:p>
        </p:txBody>
      </p:sp>
      <p:sp>
        <p:nvSpPr>
          <p:cNvPr id="147"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148" name="所需知识点"/>
          <p:cNvSpPr txBox="1"/>
          <p:nvPr/>
        </p:nvSpPr>
        <p:spPr>
          <a:xfrm>
            <a:off x="1548485" y="2918400"/>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所需知识点</a:t>
            </a:r>
          </a:p>
        </p:txBody>
      </p:sp>
      <p:sp>
        <p:nvSpPr>
          <p:cNvPr id="149"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150" name="fps：通俗的说,叫刷新率，一秒内更新多少画面。据国外统计 25ms 更新一次画面为最佳数值。中国是 1秒24张，日本 1秒 30张"/>
          <p:cNvSpPr txBox="1"/>
          <p:nvPr/>
        </p:nvSpPr>
        <p:spPr>
          <a:xfrm>
            <a:off x="2456139" y="4076100"/>
            <a:ext cx="21659215" cy="187839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fps：通俗的说,叫刷新率，一秒内更新多少画面。据国外统计 25ms 更新一次画面为最佳数值。中国是 1秒24张，日本 1秒 30张</a:t>
            </a:r>
          </a:p>
        </p:txBody>
      </p:sp>
      <p:sp>
        <p:nvSpPr>
          <p:cNvPr id="151" name="时间调度函数：setTimeout 和 setInterval"/>
          <p:cNvSpPr txBox="1"/>
          <p:nvPr/>
        </p:nvSpPr>
        <p:spPr>
          <a:xfrm>
            <a:off x="2456139" y="6407150"/>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时间调度函数：setTimeout 和 setInterval</a:t>
            </a:r>
          </a:p>
        </p:txBody>
      </p:sp>
      <p:sp>
        <p:nvSpPr>
          <p:cNvPr id="152" name="解决方案"/>
          <p:cNvSpPr txBox="1"/>
          <p:nvPr/>
        </p:nvSpPr>
        <p:spPr>
          <a:xfrm>
            <a:off x="1548485" y="7761502"/>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解决方案</a:t>
            </a:r>
          </a:p>
        </p:txBody>
      </p:sp>
      <p:sp>
        <p:nvSpPr>
          <p:cNvPr id="153" name="1.累加"/>
          <p:cNvSpPr txBox="1"/>
          <p:nvPr/>
        </p:nvSpPr>
        <p:spPr>
          <a:xfrm>
            <a:off x="2456139" y="8818031"/>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1.累加 </a:t>
            </a:r>
          </a:p>
        </p:txBody>
      </p:sp>
      <p:sp>
        <p:nvSpPr>
          <p:cNvPr id="154" name="2.进度"/>
          <p:cNvSpPr txBox="1"/>
          <p:nvPr/>
        </p:nvSpPr>
        <p:spPr>
          <a:xfrm>
            <a:off x="2456139" y="9895899"/>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2.进度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56"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157" name="幻灯片编号"/>
          <p:cNvSpPr txBox="1"/>
          <p:nvPr>
            <p:ph type="sldNum" sz="quarter" idx="2"/>
          </p:nvPr>
        </p:nvSpPr>
        <p:spPr>
          <a:xfrm>
            <a:off x="12043765" y="13081000"/>
            <a:ext cx="283770" cy="46105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8" name="requestAnimationFrame"/>
          <p:cNvSpPr txBox="1"/>
          <p:nvPr/>
        </p:nvSpPr>
        <p:spPr>
          <a:xfrm>
            <a:off x="1418919" y="1019143"/>
            <a:ext cx="20170336" cy="119267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requestAnimationFrame</a:t>
            </a:r>
          </a:p>
        </p:txBody>
      </p:sp>
      <p:sp>
        <p:nvSpPr>
          <p:cNvPr id="159"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160"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161" name="如果一个页面运行许多定时器，那么你无论怎么优化，最后肯定是超过指定时间才能完成动画，定时器越多，延时越严重"/>
          <p:cNvSpPr txBox="1"/>
          <p:nvPr/>
        </p:nvSpPr>
        <p:spPr>
          <a:xfrm>
            <a:off x="1548485" y="2813111"/>
            <a:ext cx="21659215" cy="18618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如果一个页面运行许多定时器，那么你无论怎么优化，最后肯定是超过指定时间才能完成动画，定时器越多，延时越严重</a:t>
            </a:r>
          </a:p>
        </p:txBody>
      </p:sp>
      <p:sp>
        <p:nvSpPr>
          <p:cNvPr id="162" name="let requestId = requestAnimationFrame(callback);"/>
          <p:cNvSpPr txBox="1"/>
          <p:nvPr/>
        </p:nvSpPr>
        <p:spPr>
          <a:xfrm>
            <a:off x="1548485" y="5471935"/>
            <a:ext cx="21659215" cy="78352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 let requestId = requestAnimationFrame(callback);</a:t>
            </a:r>
          </a:p>
        </p:txBody>
      </p:sp>
      <p:sp>
        <p:nvSpPr>
          <p:cNvPr id="163" name="callback(time) 函数…"/>
          <p:cNvSpPr txBox="1"/>
          <p:nvPr/>
        </p:nvSpPr>
        <p:spPr>
          <a:xfrm>
            <a:off x="2554263" y="6458344"/>
            <a:ext cx="21659216" cy="187839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595312" indent="-595312" algn="l">
              <a:lnSpc>
                <a:spcPct val="120000"/>
              </a:lnSpc>
              <a:buSzPct val="125000"/>
              <a:buChar char="-"/>
              <a:defRPr sz="4500">
                <a:solidFill>
                  <a:srgbClr val="434343"/>
                </a:solidFill>
              </a:defRPr>
            </a:pPr>
            <a:r>
              <a:t>callback(time) 函数</a:t>
            </a:r>
          </a:p>
          <a:p>
            <a:pPr lvl="1" marL="1230312" indent="-595312" algn="l">
              <a:lnSpc>
                <a:spcPct val="120000"/>
              </a:lnSpc>
              <a:buSzPct val="125000"/>
              <a:buChar char="-"/>
              <a:defRPr sz="4500">
                <a:solidFill>
                  <a:srgbClr val="434343"/>
                </a:solidFill>
              </a:defRPr>
            </a:pPr>
            <a:r>
              <a:t>time (动画开始经过的毫秒数) (可以通过 performance</a:t>
            </a:r>
            <a:r>
              <a:rPr>
                <a:solidFill>
                  <a:srgbClr val="999999"/>
                </a:solidFill>
              </a:rPr>
              <a:t>.</a:t>
            </a:r>
            <a:r>
              <a:t>now</a:t>
            </a:r>
            <a:r>
              <a:rPr>
                <a:solidFill>
                  <a:srgbClr val="999999"/>
                </a:solidFill>
              </a:rPr>
              <a:t>() </a:t>
            </a:r>
            <a:r>
              <a:t>获取)</a:t>
            </a:r>
          </a:p>
        </p:txBody>
      </p:sp>
      <p:sp>
        <p:nvSpPr>
          <p:cNvPr id="164" name="取消 回调执行"/>
          <p:cNvSpPr txBox="1"/>
          <p:nvPr/>
        </p:nvSpPr>
        <p:spPr>
          <a:xfrm>
            <a:off x="1548485" y="8968512"/>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取消 回调执行</a:t>
            </a:r>
          </a:p>
        </p:txBody>
      </p:sp>
      <p:sp>
        <p:nvSpPr>
          <p:cNvPr id="165" name="cancelAnimationFrame(requestId);"/>
          <p:cNvSpPr txBox="1"/>
          <p:nvPr/>
        </p:nvSpPr>
        <p:spPr>
          <a:xfrm>
            <a:off x="1896265" y="10068242"/>
            <a:ext cx="21659216" cy="7835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 cancelAnimationFrame(requestId);</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67"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168" name="幻灯片编号"/>
          <p:cNvSpPr txBox="1"/>
          <p:nvPr>
            <p:ph type="sldNum" sz="quarter" idx="2"/>
          </p:nvPr>
        </p:nvSpPr>
        <p:spPr>
          <a:xfrm>
            <a:off x="12043765" y="13081000"/>
            <a:ext cx="283770" cy="46105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9" name="缓动公式"/>
          <p:cNvSpPr txBox="1"/>
          <p:nvPr/>
        </p:nvSpPr>
        <p:spPr>
          <a:xfrm>
            <a:off x="1418919" y="929681"/>
            <a:ext cx="20170336" cy="137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缓动公式</a:t>
            </a:r>
          </a:p>
        </p:txBody>
      </p:sp>
      <p:sp>
        <p:nvSpPr>
          <p:cNvPr id="170"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171" name="来自数学上的三角函数、二次项方程式、高阶方程式，它们最初由Flash界的RobertPenner整理收来。有了缓动公式，我们就能轻松模拟现实中加速、减速、急刹车、重力、摇摆、弹簧、来回弹动等效果"/>
          <p:cNvSpPr txBox="1"/>
          <p:nvPr/>
        </p:nvSpPr>
        <p:spPr>
          <a:xfrm>
            <a:off x="1573016" y="4303638"/>
            <a:ext cx="21659215" cy="285509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来自数学上的三角函数、二次项方程式、高阶方程式，它们最初由Flash界的RobertPenner整理收来。有了缓动公式，我们就能轻松模拟现实中加速、减速、急刹车、重力、摇摆、弹簧、来回弹动等效果</a:t>
            </a:r>
          </a:p>
        </p:txBody>
      </p:sp>
      <p:sp>
        <p:nvSpPr>
          <p:cNvPr id="172"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173" name="动画效果在执行时的速度，使其看起来更加真实。"/>
          <p:cNvSpPr txBox="1"/>
          <p:nvPr/>
        </p:nvSpPr>
        <p:spPr>
          <a:xfrm>
            <a:off x="1573016" y="2851610"/>
            <a:ext cx="21659215" cy="90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500">
                <a:solidFill>
                  <a:srgbClr val="434343"/>
                </a:solidFill>
              </a:defRPr>
            </a:lvl1pPr>
          </a:lstStyle>
          <a:p>
            <a:pPr/>
            <a:r>
              <a:t>动画效果在执行时的速度，使其看起来更加真实。</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75"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2" invalidUrl="" action="" tgtFrame="" tooltip="" history="1" highlightClick="0" endSnd="0"/>
              </a:rPr>
              <a:t>www.zmclass.com</a:t>
            </a:r>
          </a:p>
        </p:txBody>
      </p:sp>
      <p:sp>
        <p:nvSpPr>
          <p:cNvPr id="176" name="幻灯片编号"/>
          <p:cNvSpPr txBox="1"/>
          <p:nvPr>
            <p:ph type="sldNum" sz="quarter" idx="2"/>
          </p:nvPr>
        </p:nvSpPr>
        <p:spPr>
          <a:xfrm>
            <a:off x="12043765" y="13081000"/>
            <a:ext cx="283770" cy="46105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7" name="缓动公式"/>
          <p:cNvSpPr txBox="1"/>
          <p:nvPr/>
        </p:nvSpPr>
        <p:spPr>
          <a:xfrm>
            <a:off x="1418919" y="929681"/>
            <a:ext cx="20170336" cy="137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缓动公式</a:t>
            </a:r>
          </a:p>
        </p:txBody>
      </p:sp>
      <p:sp>
        <p:nvSpPr>
          <p:cNvPr id="178"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179"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180" name="类似 CSS 属性 transition-timing-function，传入一个已过去的时间与总时间之比的小数（0 代表开始，1 代表结束），返回动画完成度"/>
          <p:cNvSpPr txBox="1"/>
          <p:nvPr/>
        </p:nvSpPr>
        <p:spPr>
          <a:xfrm>
            <a:off x="1362393" y="3313002"/>
            <a:ext cx="21659215" cy="18783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20000"/>
              </a:lnSpc>
              <a:defRPr sz="4500">
                <a:solidFill>
                  <a:srgbClr val="434343"/>
                </a:solidFill>
              </a:defRPr>
            </a:pPr>
            <a:r>
              <a:t>类似 CSS 属性 </a:t>
            </a:r>
            <a:r>
              <a:rPr>
                <a:latin typeface="Menlo"/>
                <a:ea typeface="Menlo"/>
                <a:cs typeface="Menlo"/>
                <a:sym typeface="Menlo"/>
              </a:rPr>
              <a:t>transition-timing-function</a:t>
            </a:r>
            <a:r>
              <a:t>，传入一个已过去的时间与总时间之比的小数（</a:t>
            </a:r>
            <a:r>
              <a:rPr>
                <a:latin typeface="Menlo"/>
                <a:ea typeface="Menlo"/>
                <a:cs typeface="Menlo"/>
                <a:sym typeface="Menlo"/>
              </a:rPr>
              <a:t>0</a:t>
            </a:r>
            <a:r>
              <a:t> 代表开始，</a:t>
            </a:r>
            <a:r>
              <a:rPr>
                <a:latin typeface="Menlo"/>
                <a:ea typeface="Menlo"/>
                <a:cs typeface="Menlo"/>
                <a:sym typeface="Menlo"/>
              </a:rPr>
              <a:t>1</a:t>
            </a:r>
            <a:r>
              <a:t> 代表结束），返回动画完成度</a:t>
            </a:r>
          </a:p>
        </p:txBody>
      </p:sp>
      <p:pic>
        <p:nvPicPr>
          <p:cNvPr id="181" name="1.png" descr="1.png"/>
          <p:cNvPicPr>
            <a:picLocks noChangeAspect="1"/>
          </p:cNvPicPr>
          <p:nvPr/>
        </p:nvPicPr>
        <p:blipFill>
          <a:blip r:embed="rId3">
            <a:extLst/>
          </a:blip>
          <a:stretch>
            <a:fillRect/>
          </a:stretch>
        </p:blipFill>
        <p:spPr>
          <a:xfrm>
            <a:off x="2794626" y="5683958"/>
            <a:ext cx="5873802" cy="5382458"/>
          </a:xfrm>
          <a:prstGeom prst="rect">
            <a:avLst/>
          </a:prstGeom>
          <a:ln w="12700">
            <a:miter lim="400000"/>
          </a:ln>
        </p:spPr>
      </p:pic>
      <p:sp>
        <p:nvSpPr>
          <p:cNvPr id="182" name="匀速运动"/>
          <p:cNvSpPr txBox="1"/>
          <p:nvPr/>
        </p:nvSpPr>
        <p:spPr>
          <a:xfrm>
            <a:off x="4160680" y="5843206"/>
            <a:ext cx="1638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434343"/>
                </a:solidFill>
              </a:defRPr>
            </a:lvl1pPr>
          </a:lstStyle>
          <a:p>
            <a:pPr/>
            <a:r>
              <a:t>匀速运动</a:t>
            </a:r>
          </a:p>
        </p:txBody>
      </p:sp>
      <p:pic>
        <p:nvPicPr>
          <p:cNvPr id="183" name="1.png" descr="1.png"/>
          <p:cNvPicPr>
            <a:picLocks noChangeAspect="1"/>
          </p:cNvPicPr>
          <p:nvPr/>
        </p:nvPicPr>
        <p:blipFill>
          <a:blip r:embed="rId4">
            <a:extLst/>
          </a:blip>
          <a:stretch>
            <a:fillRect/>
          </a:stretch>
        </p:blipFill>
        <p:spPr>
          <a:xfrm>
            <a:off x="2835926" y="11558973"/>
            <a:ext cx="5791201" cy="1117601"/>
          </a:xfrm>
          <a:prstGeom prst="rect">
            <a:avLst/>
          </a:prstGeom>
          <a:ln w="12700">
            <a:miter lim="400000"/>
          </a:ln>
        </p:spPr>
      </p:pic>
      <p:pic>
        <p:nvPicPr>
          <p:cNvPr id="184" name="1.png" descr="1.png"/>
          <p:cNvPicPr>
            <a:picLocks noChangeAspect="1"/>
          </p:cNvPicPr>
          <p:nvPr/>
        </p:nvPicPr>
        <p:blipFill>
          <a:blip r:embed="rId5">
            <a:extLst/>
          </a:blip>
          <a:stretch>
            <a:fillRect/>
          </a:stretch>
        </p:blipFill>
        <p:spPr>
          <a:xfrm>
            <a:off x="13429330" y="5320083"/>
            <a:ext cx="6161498" cy="5382458"/>
          </a:xfrm>
          <a:prstGeom prst="rect">
            <a:avLst/>
          </a:prstGeom>
          <a:ln w="12700">
            <a:miter lim="400000"/>
          </a:ln>
        </p:spPr>
      </p:pic>
      <p:sp>
        <p:nvSpPr>
          <p:cNvPr id="185" name="加速运动"/>
          <p:cNvSpPr txBox="1"/>
          <p:nvPr/>
        </p:nvSpPr>
        <p:spPr>
          <a:xfrm>
            <a:off x="15105933" y="5843206"/>
            <a:ext cx="1638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434343"/>
                </a:solidFill>
              </a:defRPr>
            </a:lvl1pPr>
          </a:lstStyle>
          <a:p>
            <a:pPr/>
            <a:r>
              <a:t>加速运动</a:t>
            </a:r>
          </a:p>
        </p:txBody>
      </p:sp>
      <p:pic>
        <p:nvPicPr>
          <p:cNvPr id="186" name="1.png" descr="1.png"/>
          <p:cNvPicPr>
            <a:picLocks noChangeAspect="1"/>
          </p:cNvPicPr>
          <p:nvPr/>
        </p:nvPicPr>
        <p:blipFill>
          <a:blip r:embed="rId6">
            <a:extLst/>
          </a:blip>
          <a:stretch>
            <a:fillRect/>
          </a:stretch>
        </p:blipFill>
        <p:spPr>
          <a:xfrm>
            <a:off x="12348360" y="11533573"/>
            <a:ext cx="5149296" cy="1193400"/>
          </a:xfrm>
          <a:prstGeom prst="rect">
            <a:avLst/>
          </a:prstGeom>
          <a:ln w="12700">
            <a:miter lim="400000"/>
          </a:ln>
        </p:spPr>
      </p:pic>
      <p:pic>
        <p:nvPicPr>
          <p:cNvPr id="187" name="1.png" descr="1.png"/>
          <p:cNvPicPr>
            <a:picLocks noChangeAspect="1"/>
          </p:cNvPicPr>
          <p:nvPr/>
        </p:nvPicPr>
        <p:blipFill>
          <a:blip r:embed="rId7">
            <a:extLst/>
          </a:blip>
          <a:stretch>
            <a:fillRect/>
          </a:stretch>
        </p:blipFill>
        <p:spPr>
          <a:xfrm rot="21574612">
            <a:off x="17958666" y="11456682"/>
            <a:ext cx="3621630" cy="1322183"/>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189" name="1.png" descr="1.png"/>
          <p:cNvPicPr>
            <a:picLocks noChangeAspect="1"/>
          </p:cNvPicPr>
          <p:nvPr/>
        </p:nvPicPr>
        <p:blipFill>
          <a:blip r:embed="rId2">
            <a:extLst/>
          </a:blip>
          <a:stretch>
            <a:fillRect/>
          </a:stretch>
        </p:blipFill>
        <p:spPr>
          <a:xfrm>
            <a:off x="13380267" y="5383759"/>
            <a:ext cx="6595078" cy="5584339"/>
          </a:xfrm>
          <a:prstGeom prst="rect">
            <a:avLst/>
          </a:prstGeom>
          <a:ln w="12700">
            <a:miter lim="400000"/>
          </a:ln>
        </p:spPr>
      </p:pic>
      <p:pic>
        <p:nvPicPr>
          <p:cNvPr id="190" name="1.png" descr="1.png"/>
          <p:cNvPicPr>
            <a:picLocks noChangeAspect="1"/>
          </p:cNvPicPr>
          <p:nvPr/>
        </p:nvPicPr>
        <p:blipFill>
          <a:blip r:embed="rId3">
            <a:extLst/>
          </a:blip>
          <a:stretch>
            <a:fillRect/>
          </a:stretch>
        </p:blipFill>
        <p:spPr>
          <a:xfrm>
            <a:off x="2288927" y="5733012"/>
            <a:ext cx="5742591" cy="4885833"/>
          </a:xfrm>
          <a:prstGeom prst="rect">
            <a:avLst/>
          </a:prstGeom>
          <a:ln w="12700">
            <a:miter lim="400000"/>
          </a:ln>
        </p:spPr>
      </p:pic>
      <p:sp>
        <p:nvSpPr>
          <p:cNvPr id="191"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4" invalidUrl="" action="" tgtFrame="" tooltip="" history="1" highlightClick="0" endSnd="0"/>
              </a:rPr>
              <a:t>www.zmclass.com</a:t>
            </a:r>
          </a:p>
        </p:txBody>
      </p:sp>
      <p:sp>
        <p:nvSpPr>
          <p:cNvPr id="192" name="幻灯片编号"/>
          <p:cNvSpPr txBox="1"/>
          <p:nvPr>
            <p:ph type="sldNum" sz="quarter" idx="2"/>
          </p:nvPr>
        </p:nvSpPr>
        <p:spPr>
          <a:xfrm>
            <a:off x="12043765" y="13081000"/>
            <a:ext cx="283770" cy="46105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3" name="缓动公式"/>
          <p:cNvSpPr txBox="1"/>
          <p:nvPr/>
        </p:nvSpPr>
        <p:spPr>
          <a:xfrm>
            <a:off x="1418919" y="929681"/>
            <a:ext cx="20170336" cy="137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缓动公式</a:t>
            </a:r>
          </a:p>
        </p:txBody>
      </p:sp>
      <p:sp>
        <p:nvSpPr>
          <p:cNvPr id="194"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195"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196" name="类似 CSS 属性 transition-timing-function，传入一个已过去的时间与总时间之比的小数（0 代表开始，1 代表结束），返回动画完成度"/>
          <p:cNvSpPr txBox="1"/>
          <p:nvPr/>
        </p:nvSpPr>
        <p:spPr>
          <a:xfrm>
            <a:off x="1362393" y="3313002"/>
            <a:ext cx="21659215" cy="18783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20000"/>
              </a:lnSpc>
              <a:defRPr sz="4500">
                <a:solidFill>
                  <a:srgbClr val="434343"/>
                </a:solidFill>
              </a:defRPr>
            </a:pPr>
            <a:r>
              <a:t>类似 CSS 属性 </a:t>
            </a:r>
            <a:r>
              <a:rPr>
                <a:latin typeface="Menlo"/>
                <a:ea typeface="Menlo"/>
                <a:cs typeface="Menlo"/>
                <a:sym typeface="Menlo"/>
              </a:rPr>
              <a:t>transition-timing-function</a:t>
            </a:r>
            <a:r>
              <a:t>，传入一个已过去的时间与总时间之比的小数（</a:t>
            </a:r>
            <a:r>
              <a:rPr>
                <a:latin typeface="Menlo"/>
                <a:ea typeface="Menlo"/>
                <a:cs typeface="Menlo"/>
                <a:sym typeface="Menlo"/>
              </a:rPr>
              <a:t>0</a:t>
            </a:r>
            <a:r>
              <a:t> 代表开始，</a:t>
            </a:r>
            <a:r>
              <a:rPr>
                <a:latin typeface="Menlo"/>
                <a:ea typeface="Menlo"/>
                <a:cs typeface="Menlo"/>
                <a:sym typeface="Menlo"/>
              </a:rPr>
              <a:t>1</a:t>
            </a:r>
            <a:r>
              <a:t> 代表结束），返回动画完成度</a:t>
            </a:r>
          </a:p>
        </p:txBody>
      </p:sp>
      <p:sp>
        <p:nvSpPr>
          <p:cNvPr id="197" name="圆弧"/>
          <p:cNvSpPr txBox="1"/>
          <p:nvPr/>
        </p:nvSpPr>
        <p:spPr>
          <a:xfrm>
            <a:off x="3977463" y="5843206"/>
            <a:ext cx="876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434343"/>
                </a:solidFill>
              </a:defRPr>
            </a:lvl1pPr>
          </a:lstStyle>
          <a:p>
            <a:pPr/>
            <a:r>
              <a:t>圆弧</a:t>
            </a:r>
          </a:p>
        </p:txBody>
      </p:sp>
      <p:sp>
        <p:nvSpPr>
          <p:cNvPr id="198" name="反弹：弓箭射击"/>
          <p:cNvSpPr txBox="1"/>
          <p:nvPr/>
        </p:nvSpPr>
        <p:spPr>
          <a:xfrm>
            <a:off x="15287156" y="5843206"/>
            <a:ext cx="2781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434343"/>
                </a:solidFill>
              </a:defRPr>
            </a:lvl1pPr>
          </a:lstStyle>
          <a:p>
            <a:pPr/>
            <a:r>
              <a:t>反弹：弓箭射击</a:t>
            </a:r>
          </a:p>
        </p:txBody>
      </p:sp>
      <p:pic>
        <p:nvPicPr>
          <p:cNvPr id="199" name="1.png" descr="1.png"/>
          <p:cNvPicPr>
            <a:picLocks noChangeAspect="1"/>
          </p:cNvPicPr>
          <p:nvPr/>
        </p:nvPicPr>
        <p:blipFill>
          <a:blip r:embed="rId5">
            <a:extLst/>
          </a:blip>
          <a:stretch>
            <a:fillRect/>
          </a:stretch>
        </p:blipFill>
        <p:spPr>
          <a:xfrm>
            <a:off x="1553373" y="11428225"/>
            <a:ext cx="7785101" cy="1295401"/>
          </a:xfrm>
          <a:prstGeom prst="rect">
            <a:avLst/>
          </a:prstGeom>
          <a:ln w="12700">
            <a:miter lim="400000"/>
          </a:ln>
        </p:spPr>
      </p:pic>
      <p:pic>
        <p:nvPicPr>
          <p:cNvPr id="200" name="1.png" descr="1.png"/>
          <p:cNvPicPr>
            <a:picLocks noChangeAspect="1"/>
          </p:cNvPicPr>
          <p:nvPr/>
        </p:nvPicPr>
        <p:blipFill>
          <a:blip r:embed="rId6">
            <a:extLst/>
          </a:blip>
          <a:stretch>
            <a:fillRect/>
          </a:stretch>
        </p:blipFill>
        <p:spPr>
          <a:xfrm>
            <a:off x="11778749" y="11402825"/>
            <a:ext cx="10337801" cy="1320801"/>
          </a:xfrm>
          <a:prstGeom prst="rect">
            <a:avLst/>
          </a:prstGeom>
          <a:ln w="12700">
            <a:miter lim="400000"/>
          </a:ln>
        </p:spPr>
      </p:pic>
      <p:sp>
        <p:nvSpPr>
          <p:cNvPr id="201" name="它取决于附加参数 x，即“弹性系数”。“拉弓弦”的距离由它定义"/>
          <p:cNvSpPr txBox="1"/>
          <p:nvPr/>
        </p:nvSpPr>
        <p:spPr>
          <a:xfrm>
            <a:off x="15327283" y="6650421"/>
            <a:ext cx="5858831" cy="125782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20000"/>
              </a:lnSpc>
              <a:defRPr sz="2900">
                <a:solidFill>
                  <a:srgbClr val="434343"/>
                </a:solidFill>
              </a:defRPr>
            </a:pPr>
            <a:r>
              <a:t>它取决于附加参数 </a:t>
            </a:r>
            <a:r>
              <a:rPr>
                <a:latin typeface="Menlo"/>
                <a:ea typeface="Menlo"/>
                <a:cs typeface="Menlo"/>
                <a:sym typeface="Menlo"/>
              </a:rPr>
              <a:t>x</a:t>
            </a:r>
            <a:r>
              <a:t>，即“弹性系数”。“拉弓弦”的距离由它定义</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203" name="1.png" descr="1.png"/>
          <p:cNvPicPr>
            <a:picLocks noChangeAspect="1"/>
          </p:cNvPicPr>
          <p:nvPr/>
        </p:nvPicPr>
        <p:blipFill>
          <a:blip r:embed="rId2">
            <a:extLst/>
          </a:blip>
          <a:stretch>
            <a:fillRect/>
          </a:stretch>
        </p:blipFill>
        <p:spPr>
          <a:xfrm>
            <a:off x="15377655" y="4199916"/>
            <a:ext cx="5324891" cy="6128985"/>
          </a:xfrm>
          <a:prstGeom prst="rect">
            <a:avLst/>
          </a:prstGeom>
          <a:ln w="12700">
            <a:miter lim="400000"/>
          </a:ln>
        </p:spPr>
      </p:pic>
      <p:sp>
        <p:nvSpPr>
          <p:cNvPr id="204" name="追梦课堂   临汾首家专业的web前端培训机构                                                          www.zmclass.com"/>
          <p:cNvSpPr txBox="1"/>
          <p:nvPr/>
        </p:nvSpPr>
        <p:spPr>
          <a:xfrm>
            <a:off x="1821067" y="12583265"/>
            <a:ext cx="20340389"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rPr spc="1275" sz="1700">
                <a:solidFill>
                  <a:srgbClr val="FFFFFF">
                    <a:alpha val="43661"/>
                  </a:srgbClr>
                </a:solidFill>
              </a:rPr>
              <a:t>追梦课堂   临汾首家专业的web前端培训机构 </a:t>
            </a:r>
            <a:r>
              <a:rPr spc="2250"/>
              <a:t>              </a:t>
            </a:r>
            <a:r>
              <a:t>                                          </a:t>
            </a:r>
            <a:r>
              <a:rPr sz="1700">
                <a:solidFill>
                  <a:srgbClr val="FFFFFF">
                    <a:alpha val="50000"/>
                  </a:srgbClr>
                </a:solidFill>
              </a:rPr>
              <a:t> </a:t>
            </a:r>
            <a:r>
              <a:rPr sz="1700">
                <a:solidFill>
                  <a:srgbClr val="FFFFFF">
                    <a:alpha val="50000"/>
                  </a:srgbClr>
                </a:solidFill>
                <a:hlinkClick r:id="rId3" invalidUrl="" action="" tgtFrame="" tooltip="" history="1" highlightClick="0" endSnd="0"/>
              </a:rPr>
              <a:t>www.zmclass.com</a:t>
            </a:r>
          </a:p>
        </p:txBody>
      </p:sp>
      <p:sp>
        <p:nvSpPr>
          <p:cNvPr id="205" name="幻灯片编号"/>
          <p:cNvSpPr txBox="1"/>
          <p:nvPr>
            <p:ph type="sldNum" sz="quarter" idx="2"/>
          </p:nvPr>
        </p:nvSpPr>
        <p:spPr>
          <a:xfrm>
            <a:off x="12043765" y="13081000"/>
            <a:ext cx="283770" cy="46105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6" name="弹跳"/>
          <p:cNvSpPr txBox="1"/>
          <p:nvPr/>
        </p:nvSpPr>
        <p:spPr>
          <a:xfrm>
            <a:off x="1418919" y="929681"/>
            <a:ext cx="20170336" cy="137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7200">
                <a:solidFill>
                  <a:srgbClr val="000000"/>
                </a:solidFill>
              </a:defRPr>
            </a:lvl1pPr>
          </a:lstStyle>
          <a:p>
            <a:pPr/>
            <a:r>
              <a:t>弹跳</a:t>
            </a:r>
          </a:p>
        </p:txBody>
      </p:sp>
      <p:sp>
        <p:nvSpPr>
          <p:cNvPr id="207" name="矩形"/>
          <p:cNvSpPr/>
          <p:nvPr/>
        </p:nvSpPr>
        <p:spPr>
          <a:xfrm>
            <a:off x="-43614" y="688119"/>
            <a:ext cx="841758" cy="1854725"/>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208" name="矩形"/>
          <p:cNvSpPr/>
          <p:nvPr/>
        </p:nvSpPr>
        <p:spPr>
          <a:xfrm>
            <a:off x="2810" y="13533006"/>
            <a:ext cx="24378380" cy="461060"/>
          </a:xfrm>
          <a:prstGeom prst="rect">
            <a:avLst/>
          </a:prstGeom>
          <a:solidFill>
            <a:schemeClr val="accent5"/>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209" name="类似 CSS 属性 transition-timing-function，传入一个已过去的时间与总时间之比的小数（0 代表开始，1 代表结束），返回动画完成度"/>
          <p:cNvSpPr txBox="1"/>
          <p:nvPr/>
        </p:nvSpPr>
        <p:spPr>
          <a:xfrm>
            <a:off x="1362393" y="3313002"/>
            <a:ext cx="21659215" cy="18783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20000"/>
              </a:lnSpc>
              <a:defRPr sz="4500">
                <a:solidFill>
                  <a:srgbClr val="434343"/>
                </a:solidFill>
              </a:defRPr>
            </a:pPr>
            <a:r>
              <a:t>类似 CSS 属性 </a:t>
            </a:r>
            <a:r>
              <a:rPr>
                <a:latin typeface="Menlo"/>
                <a:ea typeface="Menlo"/>
                <a:cs typeface="Menlo"/>
                <a:sym typeface="Menlo"/>
              </a:rPr>
              <a:t>transition-timing-function</a:t>
            </a:r>
            <a:r>
              <a:t>，传入一个已过去的时间与总时间之比的小数（</a:t>
            </a:r>
            <a:r>
              <a:rPr>
                <a:latin typeface="Menlo"/>
                <a:ea typeface="Menlo"/>
                <a:cs typeface="Menlo"/>
                <a:sym typeface="Menlo"/>
              </a:rPr>
              <a:t>0</a:t>
            </a:r>
            <a:r>
              <a:t> 代表开始，</a:t>
            </a:r>
            <a:r>
              <a:rPr>
                <a:latin typeface="Menlo"/>
                <a:ea typeface="Menlo"/>
                <a:cs typeface="Menlo"/>
                <a:sym typeface="Menlo"/>
              </a:rPr>
              <a:t>1</a:t>
            </a:r>
            <a:r>
              <a:t> 代表结束），返回动画完成度</a:t>
            </a:r>
          </a:p>
        </p:txBody>
      </p:sp>
      <p:sp>
        <p:nvSpPr>
          <p:cNvPr id="210" name="弹跳"/>
          <p:cNvSpPr txBox="1"/>
          <p:nvPr/>
        </p:nvSpPr>
        <p:spPr>
          <a:xfrm>
            <a:off x="3977463" y="5843206"/>
            <a:ext cx="876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434343"/>
                </a:solidFill>
              </a:defRPr>
            </a:lvl1pPr>
          </a:lstStyle>
          <a:p>
            <a:pPr/>
            <a:r>
              <a:t>弹跳</a:t>
            </a:r>
          </a:p>
        </p:txBody>
      </p:sp>
      <p:sp>
        <p:nvSpPr>
          <p:cNvPr id="211" name="伸缩动画"/>
          <p:cNvSpPr txBox="1"/>
          <p:nvPr/>
        </p:nvSpPr>
        <p:spPr>
          <a:xfrm>
            <a:off x="16815373" y="5296199"/>
            <a:ext cx="1638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434343"/>
                </a:solidFill>
              </a:defRPr>
            </a:lvl1pPr>
          </a:lstStyle>
          <a:p>
            <a:pPr/>
            <a:r>
              <a:t>伸缩动画</a:t>
            </a:r>
          </a:p>
        </p:txBody>
      </p:sp>
      <p:sp>
        <p:nvSpPr>
          <p:cNvPr id="212" name="函数接受附加参数 x 作为“初始范围”"/>
          <p:cNvSpPr txBox="1"/>
          <p:nvPr/>
        </p:nvSpPr>
        <p:spPr>
          <a:xfrm>
            <a:off x="16872748" y="5718236"/>
            <a:ext cx="5858831" cy="125782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20000"/>
              </a:lnSpc>
              <a:defRPr sz="2900">
                <a:solidFill>
                  <a:srgbClr val="434343"/>
                </a:solidFill>
              </a:defRPr>
            </a:pPr>
            <a:r>
              <a:t>函数接受附加参数 </a:t>
            </a:r>
            <a:r>
              <a:rPr>
                <a:latin typeface="Menlo"/>
                <a:ea typeface="Menlo"/>
                <a:cs typeface="Menlo"/>
                <a:sym typeface="Menlo"/>
              </a:rPr>
              <a:t>x</a:t>
            </a:r>
            <a:r>
              <a:t> 作为“初始范围”</a:t>
            </a:r>
          </a:p>
        </p:txBody>
      </p:sp>
      <p:pic>
        <p:nvPicPr>
          <p:cNvPr id="213" name="1.png" descr="1.png"/>
          <p:cNvPicPr>
            <a:picLocks noChangeAspect="1"/>
          </p:cNvPicPr>
          <p:nvPr/>
        </p:nvPicPr>
        <p:blipFill>
          <a:blip r:embed="rId4">
            <a:extLst/>
          </a:blip>
          <a:stretch>
            <a:fillRect/>
          </a:stretch>
        </p:blipFill>
        <p:spPr>
          <a:xfrm>
            <a:off x="609370" y="8395506"/>
            <a:ext cx="9797201" cy="1933395"/>
          </a:xfrm>
          <a:prstGeom prst="rect">
            <a:avLst/>
          </a:prstGeom>
          <a:ln w="12700">
            <a:miter lim="400000"/>
          </a:ln>
        </p:spPr>
      </p:pic>
      <p:pic>
        <p:nvPicPr>
          <p:cNvPr id="214" name="1.png" descr="1.png"/>
          <p:cNvPicPr>
            <a:picLocks noChangeAspect="1"/>
          </p:cNvPicPr>
          <p:nvPr/>
        </p:nvPicPr>
        <p:blipFill>
          <a:blip r:embed="rId5">
            <a:extLst/>
          </a:blip>
          <a:stretch>
            <a:fillRect/>
          </a:stretch>
        </p:blipFill>
        <p:spPr>
          <a:xfrm>
            <a:off x="9723344" y="11489117"/>
            <a:ext cx="13817601" cy="13843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