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m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Bom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window 系统对话框"/>
          <p:cNvSpPr txBox="1"/>
          <p:nvPr/>
        </p:nvSpPr>
        <p:spPr>
          <a:xfrm>
            <a:off x="2226945" y="2299749"/>
            <a:ext cx="18065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 系统对话框</a:t>
            </a:r>
          </a:p>
        </p:txBody>
      </p:sp>
      <p:sp>
        <p:nvSpPr>
          <p:cNvPr id="217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圆形"/>
          <p:cNvSpPr/>
          <p:nvPr/>
        </p:nvSpPr>
        <p:spPr>
          <a:xfrm>
            <a:off x="2100371" y="507032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alert()"/>
          <p:cNvSpPr txBox="1"/>
          <p:nvPr/>
        </p:nvSpPr>
        <p:spPr>
          <a:xfrm>
            <a:off x="2734515" y="4857626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alert()</a:t>
            </a:r>
          </a:p>
        </p:txBody>
      </p:sp>
      <p:sp>
        <p:nvSpPr>
          <p:cNvPr id="220" name="圆形"/>
          <p:cNvSpPr/>
          <p:nvPr/>
        </p:nvSpPr>
        <p:spPr>
          <a:xfrm>
            <a:off x="2100371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confirm(). // boolean"/>
          <p:cNvSpPr txBox="1"/>
          <p:nvPr/>
        </p:nvSpPr>
        <p:spPr>
          <a:xfrm>
            <a:off x="2734515" y="751941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confirm(). // boolean</a:t>
            </a:r>
          </a:p>
        </p:txBody>
      </p:sp>
      <p:sp>
        <p:nvSpPr>
          <p:cNvPr id="222" name="圆形"/>
          <p:cNvSpPr/>
          <p:nvPr/>
        </p:nvSpPr>
        <p:spPr>
          <a:xfrm>
            <a:off x="2100371" y="1039390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prompt()"/>
          <p:cNvSpPr txBox="1"/>
          <p:nvPr/>
        </p:nvSpPr>
        <p:spPr>
          <a:xfrm>
            <a:off x="2734515" y="10181209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prompt()</a:t>
            </a:r>
          </a:p>
        </p:txBody>
      </p:sp>
      <p:pic>
        <p:nvPicPr>
          <p:cNvPr id="22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1349" y="7216554"/>
            <a:ext cx="7481301" cy="211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22046" y="4157114"/>
            <a:ext cx="7539907" cy="2206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22045" y="9852517"/>
            <a:ext cx="7539909" cy="2206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window 尺寸"/>
          <p:cNvSpPr txBox="1"/>
          <p:nvPr/>
        </p:nvSpPr>
        <p:spPr>
          <a:xfrm>
            <a:off x="2226945" y="2299749"/>
            <a:ext cx="18065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 尺寸</a:t>
            </a:r>
          </a:p>
        </p:txBody>
      </p:sp>
      <p:sp>
        <p:nvSpPr>
          <p:cNvPr id="231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圆形"/>
          <p:cNvSpPr/>
          <p:nvPr/>
        </p:nvSpPr>
        <p:spPr>
          <a:xfrm>
            <a:off x="2123772" y="415767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窗口的宽度/高度"/>
          <p:cNvSpPr txBox="1"/>
          <p:nvPr/>
        </p:nvSpPr>
        <p:spPr>
          <a:xfrm>
            <a:off x="2851521" y="389316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窗口的宽度/高度</a:t>
            </a:r>
          </a:p>
        </p:txBody>
      </p:sp>
      <p:sp>
        <p:nvSpPr>
          <p:cNvPr id="234" name="- document.documentElement.clientWidth/clientHeight（忽略滚动条）"/>
          <p:cNvSpPr txBox="1"/>
          <p:nvPr/>
        </p:nvSpPr>
        <p:spPr>
          <a:xfrm>
            <a:off x="2851521" y="507915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document.documentElement.clientWidth/clientHeight（忽略滚动条）</a:t>
            </a:r>
          </a:p>
        </p:txBody>
      </p:sp>
      <p:sp>
        <p:nvSpPr>
          <p:cNvPr id="235" name="- window.innerWidth/innerHeight (包含滚动条)"/>
          <p:cNvSpPr txBox="1"/>
          <p:nvPr/>
        </p:nvSpPr>
        <p:spPr>
          <a:xfrm>
            <a:off x="2851521" y="6213337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window.innerWidth/innerHeight (包含滚动条)</a:t>
            </a:r>
          </a:p>
        </p:txBody>
      </p:sp>
      <p:sp>
        <p:nvSpPr>
          <p:cNvPr id="236" name="文档的宽度/高度"/>
          <p:cNvSpPr txBox="1"/>
          <p:nvPr/>
        </p:nvSpPr>
        <p:spPr>
          <a:xfrm>
            <a:off x="2851521" y="853351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文档的宽度/高度</a:t>
            </a:r>
          </a:p>
        </p:txBody>
      </p:sp>
      <p:sp>
        <p:nvSpPr>
          <p:cNvPr id="237" name="圆形"/>
          <p:cNvSpPr/>
          <p:nvPr/>
        </p:nvSpPr>
        <p:spPr>
          <a:xfrm>
            <a:off x="2123772" y="87980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- window.outerWidth/outerHeight (浏览器的宽度和高度)"/>
          <p:cNvSpPr txBox="1"/>
          <p:nvPr/>
        </p:nvSpPr>
        <p:spPr>
          <a:xfrm>
            <a:off x="2851521" y="7347515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window.outerWidth/outerHeight (浏览器的宽度和高度)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window 尺寸"/>
          <p:cNvSpPr txBox="1"/>
          <p:nvPr/>
        </p:nvSpPr>
        <p:spPr>
          <a:xfrm>
            <a:off x="2226945" y="2299749"/>
            <a:ext cx="18065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 尺寸</a:t>
            </a:r>
          </a:p>
        </p:txBody>
      </p:sp>
      <p:sp>
        <p:nvSpPr>
          <p:cNvPr id="243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圆形"/>
          <p:cNvSpPr/>
          <p:nvPr/>
        </p:nvSpPr>
        <p:spPr>
          <a:xfrm>
            <a:off x="2123772" y="415767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得到当前滚动"/>
          <p:cNvSpPr txBox="1"/>
          <p:nvPr/>
        </p:nvSpPr>
        <p:spPr>
          <a:xfrm>
            <a:off x="2851521" y="389316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得到当前滚动</a:t>
            </a:r>
          </a:p>
        </p:txBody>
      </p:sp>
      <p:sp>
        <p:nvSpPr>
          <p:cNvPr id="246" name="- documentElement.scrollLeft/Top （大部分的浏览器）"/>
          <p:cNvSpPr txBox="1"/>
          <p:nvPr/>
        </p:nvSpPr>
        <p:spPr>
          <a:xfrm>
            <a:off x="2851521" y="507915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documentElement.scrollLeft/Top （大部分的浏览器）</a:t>
            </a:r>
          </a:p>
        </p:txBody>
      </p:sp>
      <p:sp>
        <p:nvSpPr>
          <p:cNvPr id="247" name="- document.body.scrollLeft/Top (兼容)"/>
          <p:cNvSpPr txBox="1"/>
          <p:nvPr/>
        </p:nvSpPr>
        <p:spPr>
          <a:xfrm>
            <a:off x="2851521" y="6213337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document.body.scrollLeft/Top (兼容)</a:t>
            </a:r>
          </a:p>
        </p:txBody>
      </p:sp>
      <p:sp>
        <p:nvSpPr>
          <p:cNvPr id="248" name="- window.pageXOffset/pageYOffset (推荐) (只读)"/>
          <p:cNvSpPr txBox="1"/>
          <p:nvPr/>
        </p:nvSpPr>
        <p:spPr>
          <a:xfrm>
            <a:off x="2851521" y="7295698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window.pageXOffset/pageYOffset (推荐) (只读)</a:t>
            </a:r>
          </a:p>
        </p:txBody>
      </p:sp>
      <p:sp>
        <p:nvSpPr>
          <p:cNvPr id="249" name="更改滚动值"/>
          <p:cNvSpPr txBox="1"/>
          <p:nvPr/>
        </p:nvSpPr>
        <p:spPr>
          <a:xfrm>
            <a:off x="2851521" y="8378058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更改滚动值</a:t>
            </a:r>
          </a:p>
        </p:txBody>
      </p:sp>
      <p:sp>
        <p:nvSpPr>
          <p:cNvPr id="250" name="圆形"/>
          <p:cNvSpPr/>
          <p:nvPr/>
        </p:nvSpPr>
        <p:spPr>
          <a:xfrm>
            <a:off x="2123772" y="8642574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- elem.scrollBy(x,y)  滚动页面至相对于现在位置的 (x, y) 位置 （相对定位）"/>
          <p:cNvSpPr txBox="1"/>
          <p:nvPr/>
        </p:nvSpPr>
        <p:spPr>
          <a:xfrm>
            <a:off x="2851521" y="939830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elem.scrollBy(x,y)  滚动页面至相对于现在位置的 (x, y) 位置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（相对定位）</a:t>
            </a:r>
          </a:p>
        </p:txBody>
      </p:sp>
      <p:sp>
        <p:nvSpPr>
          <p:cNvPr id="252" name="- elem.scrollTo(x,y) 滚动页面至相对于文档的左上角的 (pageX, pageY) 位置 （绝对定位）"/>
          <p:cNvSpPr txBox="1"/>
          <p:nvPr/>
        </p:nvSpPr>
        <p:spPr>
          <a:xfrm>
            <a:off x="2851521" y="10490961"/>
            <a:ext cx="2131552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elem.scrollTo(x,y) 滚动页面至相对于文档的左上角的 (pageX, pageY) 位置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（绝对定位）</a:t>
            </a:r>
          </a:p>
        </p:txBody>
      </p:sp>
      <p:sp>
        <p:nvSpPr>
          <p:cNvPr id="253" name="- elem.scrollIntoView() 方法让当前的元素滚动到浏览器窗口的可视区域内。（跟进）"/>
          <p:cNvSpPr txBox="1"/>
          <p:nvPr/>
        </p:nvSpPr>
        <p:spPr>
          <a:xfrm>
            <a:off x="2828120" y="11500905"/>
            <a:ext cx="2087766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elem.scrollIntoView() 方法让当前的元素滚动到浏览器窗口的可视区域内。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（跟进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坐标"/>
          <p:cNvSpPr txBox="1"/>
          <p:nvPr/>
        </p:nvSpPr>
        <p:spPr>
          <a:xfrm>
            <a:off x="2226945" y="2299749"/>
            <a:ext cx="18065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坐标</a:t>
            </a:r>
          </a:p>
        </p:txBody>
      </p:sp>
      <p:sp>
        <p:nvSpPr>
          <p:cNvPr id="258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圆形"/>
          <p:cNvSpPr/>
          <p:nvPr/>
        </p:nvSpPr>
        <p:spPr>
          <a:xfrm>
            <a:off x="2123772" y="415767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两种坐标"/>
          <p:cNvSpPr txBox="1"/>
          <p:nvPr/>
        </p:nvSpPr>
        <p:spPr>
          <a:xfrm>
            <a:off x="2851521" y="389316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两种坐标</a:t>
            </a:r>
          </a:p>
        </p:txBody>
      </p:sp>
      <p:sp>
        <p:nvSpPr>
          <p:cNvPr id="261" name="- 相对于窗口（或者另一个 viewport）顶部/左侧计算的坐标"/>
          <p:cNvSpPr txBox="1"/>
          <p:nvPr/>
        </p:nvSpPr>
        <p:spPr>
          <a:xfrm>
            <a:off x="2851521" y="5130977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相对于窗口（或者另一个 viewport）顶部/左侧计算的坐标</a:t>
            </a:r>
          </a:p>
        </p:txBody>
      </p:sp>
      <p:sp>
        <p:nvSpPr>
          <p:cNvPr id="262" name="- 相对于文档顶部/左侧计算的坐标"/>
          <p:cNvSpPr txBox="1"/>
          <p:nvPr/>
        </p:nvSpPr>
        <p:spPr>
          <a:xfrm>
            <a:off x="2851521" y="636879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相对于文档顶部/左侧计算的坐标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窗口坐标"/>
          <p:cNvSpPr txBox="1"/>
          <p:nvPr/>
        </p:nvSpPr>
        <p:spPr>
          <a:xfrm>
            <a:off x="2226945" y="2299749"/>
            <a:ext cx="18065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窗口坐标</a:t>
            </a:r>
          </a:p>
        </p:txBody>
      </p:sp>
      <p:sp>
        <p:nvSpPr>
          <p:cNvPr id="267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圆形"/>
          <p:cNvSpPr/>
          <p:nvPr/>
        </p:nvSpPr>
        <p:spPr>
          <a:xfrm>
            <a:off x="2123772" y="415767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getBoundingClientRect (窗口的坐标是从窗口的左上角开始计算的)"/>
          <p:cNvSpPr txBox="1"/>
          <p:nvPr/>
        </p:nvSpPr>
        <p:spPr>
          <a:xfrm>
            <a:off x="2851521" y="389316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getBoundingClientRect (窗口的坐标是从窗口的左上角开始计算的)</a:t>
            </a:r>
          </a:p>
        </p:txBody>
      </p:sp>
      <p:sp>
        <p:nvSpPr>
          <p:cNvPr id="270" name="- elem.getBoundingClientRect() 方法返回一个 elem 的窗口坐标对象，这个对象有以下这些属性："/>
          <p:cNvSpPr txBox="1"/>
          <p:nvPr/>
        </p:nvSpPr>
        <p:spPr>
          <a:xfrm>
            <a:off x="2851521" y="5130977"/>
            <a:ext cx="1931051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elem.getBoundingClientRect() 方法返回一个 elem 的窗口坐标对象，这个对象有以下这些属性：</a:t>
            </a:r>
          </a:p>
        </p:txBody>
      </p:sp>
      <p:sp>
        <p:nvSpPr>
          <p:cNvPr id="271" name="- top — 元素顶部边缘的 Y 坐标"/>
          <p:cNvSpPr txBox="1"/>
          <p:nvPr/>
        </p:nvSpPr>
        <p:spPr>
          <a:xfrm>
            <a:off x="3459951" y="7042908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top — 元素顶部边缘的 Y 坐标</a:t>
            </a:r>
          </a:p>
        </p:txBody>
      </p:sp>
      <p:sp>
        <p:nvSpPr>
          <p:cNvPr id="272" name="- left — 元素左边边缘的 X 坐标"/>
          <p:cNvSpPr txBox="1"/>
          <p:nvPr/>
        </p:nvSpPr>
        <p:spPr>
          <a:xfrm>
            <a:off x="3459951" y="817708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left — 元素左边边缘的 X 坐标</a:t>
            </a:r>
          </a:p>
        </p:txBody>
      </p:sp>
      <p:sp>
        <p:nvSpPr>
          <p:cNvPr id="273" name="- right — 元素右边边缘的 X 坐标"/>
          <p:cNvSpPr txBox="1"/>
          <p:nvPr/>
        </p:nvSpPr>
        <p:spPr>
          <a:xfrm>
            <a:off x="3459951" y="946895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right — 元素右边边缘的 X 坐标</a:t>
            </a:r>
          </a:p>
        </p:txBody>
      </p:sp>
      <p:sp>
        <p:nvSpPr>
          <p:cNvPr id="274" name="- bottom — 元素底部边缘的 Y 坐标"/>
          <p:cNvSpPr txBox="1"/>
          <p:nvPr/>
        </p:nvSpPr>
        <p:spPr>
          <a:xfrm>
            <a:off x="3459951" y="1062904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bottom — 元素底部边缘的 Y 坐标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eg"/>
          <p:cNvSpPr txBox="1"/>
          <p:nvPr/>
        </p:nvSpPr>
        <p:spPr>
          <a:xfrm>
            <a:off x="2226945" y="2374301"/>
            <a:ext cx="1806505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9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圆角矩形"/>
          <p:cNvSpPr/>
          <p:nvPr/>
        </p:nvSpPr>
        <p:spPr>
          <a:xfrm>
            <a:off x="7368193" y="564857"/>
            <a:ext cx="15147706" cy="11887816"/>
          </a:xfrm>
          <a:prstGeom prst="roundRect">
            <a:avLst>
              <a:gd name="adj" fmla="val 1602"/>
            </a:avLst>
          </a:prstGeom>
          <a:ln w="165100">
            <a:solidFill>
              <a:schemeClr val="accent4">
                <a:hueOff val="-1109302"/>
                <a:lumOff val="-647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线条"/>
          <p:cNvSpPr/>
          <p:nvPr/>
        </p:nvSpPr>
        <p:spPr>
          <a:xfrm>
            <a:off x="7461798" y="1875261"/>
            <a:ext cx="14960496" cy="1"/>
          </a:xfrm>
          <a:prstGeom prst="line">
            <a:avLst/>
          </a:prstGeom>
          <a:ln w="114300">
            <a:solidFill>
              <a:schemeClr val="accent4">
                <a:hueOff val="-1109302"/>
                <a:lumOff val="-647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圆形"/>
          <p:cNvSpPr/>
          <p:nvPr/>
        </p:nvSpPr>
        <p:spPr>
          <a:xfrm>
            <a:off x="7883018" y="1092451"/>
            <a:ext cx="283770" cy="283770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圆形"/>
          <p:cNvSpPr/>
          <p:nvPr/>
        </p:nvSpPr>
        <p:spPr>
          <a:xfrm>
            <a:off x="8548245" y="1092451"/>
            <a:ext cx="283770" cy="283770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圆形"/>
          <p:cNvSpPr/>
          <p:nvPr/>
        </p:nvSpPr>
        <p:spPr>
          <a:xfrm>
            <a:off x="9213471" y="1092451"/>
            <a:ext cx="283770" cy="283770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线条"/>
          <p:cNvSpPr/>
          <p:nvPr/>
        </p:nvSpPr>
        <p:spPr>
          <a:xfrm flipH="1" flipV="1">
            <a:off x="7454765" y="3851363"/>
            <a:ext cx="5085084" cy="1"/>
          </a:xfrm>
          <a:prstGeom prst="line">
            <a:avLst/>
          </a:prstGeom>
          <a:ln w="76200">
            <a:solidFill>
              <a:schemeClr val="accent4">
                <a:hueOff val="-1109302"/>
                <a:lumOff val="-647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矩形"/>
          <p:cNvSpPr/>
          <p:nvPr/>
        </p:nvSpPr>
        <p:spPr>
          <a:xfrm>
            <a:off x="12610052" y="4391679"/>
            <a:ext cx="5100842" cy="4477970"/>
          </a:xfrm>
          <a:prstGeom prst="rect">
            <a:avLst/>
          </a:prstGeom>
          <a:ln w="165100">
            <a:solidFill>
              <a:schemeClr val="accent4">
                <a:hueOff val="-1109302"/>
                <a:lumOff val="-647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Left"/>
          <p:cNvSpPr txBox="1"/>
          <p:nvPr/>
        </p:nvSpPr>
        <p:spPr>
          <a:xfrm>
            <a:off x="9418527" y="3328761"/>
            <a:ext cx="81991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288" name="线条"/>
          <p:cNvSpPr/>
          <p:nvPr/>
        </p:nvSpPr>
        <p:spPr>
          <a:xfrm flipH="1" flipV="1">
            <a:off x="7454764" y="10020129"/>
            <a:ext cx="10213353" cy="1"/>
          </a:xfrm>
          <a:prstGeom prst="line">
            <a:avLst/>
          </a:prstGeom>
          <a:ln w="76200">
            <a:solidFill>
              <a:schemeClr val="accent4">
                <a:hueOff val="-1109302"/>
                <a:lumOff val="-647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线条"/>
          <p:cNvSpPr/>
          <p:nvPr/>
        </p:nvSpPr>
        <p:spPr>
          <a:xfrm flipV="1">
            <a:off x="12561440" y="2975448"/>
            <a:ext cx="1" cy="1267075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线条"/>
          <p:cNvSpPr/>
          <p:nvPr/>
        </p:nvSpPr>
        <p:spPr>
          <a:xfrm flipV="1">
            <a:off x="17836693" y="8882532"/>
            <a:ext cx="1" cy="1267076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Right"/>
          <p:cNvSpPr txBox="1"/>
          <p:nvPr/>
        </p:nvSpPr>
        <p:spPr>
          <a:xfrm>
            <a:off x="12021182" y="9235846"/>
            <a:ext cx="108051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292" name="线条"/>
          <p:cNvSpPr/>
          <p:nvPr/>
        </p:nvSpPr>
        <p:spPr>
          <a:xfrm>
            <a:off x="17766490" y="4353579"/>
            <a:ext cx="1426062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线条"/>
          <p:cNvSpPr/>
          <p:nvPr/>
        </p:nvSpPr>
        <p:spPr>
          <a:xfrm flipV="1">
            <a:off x="18479520" y="2025117"/>
            <a:ext cx="1" cy="2191307"/>
          </a:xfrm>
          <a:prstGeom prst="line">
            <a:avLst/>
          </a:prstGeom>
          <a:ln w="76200">
            <a:solidFill>
              <a:schemeClr val="accent4">
                <a:hueOff val="-1109302"/>
                <a:lumOff val="-647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Top"/>
          <p:cNvSpPr txBox="1"/>
          <p:nvPr/>
        </p:nvSpPr>
        <p:spPr>
          <a:xfrm>
            <a:off x="17321520" y="2498758"/>
            <a:ext cx="1030349" cy="77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Top</a:t>
            </a:r>
          </a:p>
        </p:txBody>
      </p:sp>
      <p:sp>
        <p:nvSpPr>
          <p:cNvPr id="295" name="线条"/>
          <p:cNvSpPr/>
          <p:nvPr/>
        </p:nvSpPr>
        <p:spPr>
          <a:xfrm>
            <a:off x="17766490" y="8926797"/>
            <a:ext cx="3695919" cy="1"/>
          </a:xfrm>
          <a:prstGeom prst="line">
            <a:avLst/>
          </a:prstGeom>
          <a:ln w="88900">
            <a:solidFill>
              <a:schemeClr val="accent4">
                <a:hueOff val="468000"/>
                <a:satOff val="-4761"/>
                <a:lumOff val="1019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线条"/>
          <p:cNvSpPr/>
          <p:nvPr/>
        </p:nvSpPr>
        <p:spPr>
          <a:xfrm flipV="1">
            <a:off x="20829630" y="2025301"/>
            <a:ext cx="1" cy="6764342"/>
          </a:xfrm>
          <a:prstGeom prst="line">
            <a:avLst/>
          </a:prstGeom>
          <a:ln w="76200">
            <a:solidFill>
              <a:schemeClr val="accent4">
                <a:hueOff val="-1109302"/>
                <a:lumOff val="-647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Bottom"/>
          <p:cNvSpPr txBox="1"/>
          <p:nvPr/>
        </p:nvSpPr>
        <p:spPr>
          <a:xfrm>
            <a:off x="19765234" y="4339493"/>
            <a:ext cx="1030349" cy="1461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Bottom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elementFromPoint(x, y)(跟进)"/>
          <p:cNvSpPr txBox="1"/>
          <p:nvPr/>
        </p:nvSpPr>
        <p:spPr>
          <a:xfrm>
            <a:off x="2226945" y="2299749"/>
            <a:ext cx="18065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elementFromPoint(x, y)(跟进)</a:t>
            </a:r>
          </a:p>
        </p:txBody>
      </p:sp>
      <p:sp>
        <p:nvSpPr>
          <p:cNvPr id="302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圆形"/>
          <p:cNvSpPr/>
          <p:nvPr/>
        </p:nvSpPr>
        <p:spPr>
          <a:xfrm>
            <a:off x="2123772" y="415767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document.elementFromPoint(x, y) 方法返回窗口坐标 (x, y) 中最顶层的元素"/>
          <p:cNvSpPr txBox="1"/>
          <p:nvPr/>
        </p:nvSpPr>
        <p:spPr>
          <a:xfrm>
            <a:off x="2851521" y="389316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document.elementFromPoint(x, y) 方法返回窗口坐标 (x, y) 中最顶层的元素</a:t>
            </a:r>
          </a:p>
        </p:txBody>
      </p:sp>
      <p:sp>
        <p:nvSpPr>
          <p:cNvPr id="305" name="对于在窗口之外的坐标 elementFromPoint 返回 null"/>
          <p:cNvSpPr txBox="1"/>
          <p:nvPr/>
        </p:nvSpPr>
        <p:spPr>
          <a:xfrm>
            <a:off x="2851521" y="5205528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对于在窗口之外的坐标 elementFromPoint 返回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08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BOM （Browser Object Model）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BOM （Browser Object Model）</a:t>
            </a:r>
          </a:p>
        </p:txBody>
      </p:sp>
      <p:sp>
        <p:nvSpPr>
          <p:cNvPr id="12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浏览器对象模型，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浏览器对象模型，</a:t>
            </a:r>
          </a:p>
        </p:txBody>
      </p:sp>
      <p:pic>
        <p:nvPicPr>
          <p:cNvPr id="13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1224" y="6722790"/>
            <a:ext cx="11329292" cy="534734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提供了与浏览器相关的对象，用于处理除文档之外的所有内容"/>
          <p:cNvSpPr txBox="1"/>
          <p:nvPr/>
        </p:nvSpPr>
        <p:spPr>
          <a:xfrm>
            <a:off x="2809236" y="521514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提供了与浏览器相关的对象，用于处理除文档之外的所有内容</a:t>
            </a:r>
          </a:p>
        </p:txBody>
      </p:sp>
      <p:sp>
        <p:nvSpPr>
          <p:cNvPr id="132" name="圆形"/>
          <p:cNvSpPr/>
          <p:nvPr/>
        </p:nvSpPr>
        <p:spPr>
          <a:xfrm>
            <a:off x="2224907" y="5479662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Window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</a:t>
            </a:r>
          </a:p>
        </p:txBody>
      </p:sp>
      <p:sp>
        <p:nvSpPr>
          <p:cNvPr id="13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圆形"/>
          <p:cNvSpPr/>
          <p:nvPr/>
        </p:nvSpPr>
        <p:spPr>
          <a:xfrm>
            <a:off x="2249814" y="572626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浏览器窗口"/>
          <p:cNvSpPr txBox="1"/>
          <p:nvPr/>
        </p:nvSpPr>
        <p:spPr>
          <a:xfrm>
            <a:off x="2809236" y="546175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浏览器窗口</a:t>
            </a:r>
          </a:p>
        </p:txBody>
      </p:sp>
      <p:sp>
        <p:nvSpPr>
          <p:cNvPr id="140" name="圆形"/>
          <p:cNvSpPr/>
          <p:nvPr/>
        </p:nvSpPr>
        <p:spPr>
          <a:xfrm>
            <a:off x="2249814" y="67161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提供处理浏览器窗口的属性和方法"/>
          <p:cNvSpPr txBox="1"/>
          <p:nvPr/>
        </p:nvSpPr>
        <p:spPr>
          <a:xfrm>
            <a:off x="2809236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提供处理浏览器窗口的属性和方法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window全局作用域 （javascript的global对象）"/>
          <p:cNvSpPr txBox="1"/>
          <p:nvPr/>
        </p:nvSpPr>
        <p:spPr>
          <a:xfrm>
            <a:off x="2276759" y="3470381"/>
            <a:ext cx="176836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window全局作用域 （javascript的global对象）</a:t>
            </a:r>
          </a:p>
        </p:txBody>
      </p:sp>
      <p:sp>
        <p:nvSpPr>
          <p:cNvPr id="14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圆形"/>
          <p:cNvSpPr/>
          <p:nvPr/>
        </p:nvSpPr>
        <p:spPr>
          <a:xfrm>
            <a:off x="2249814" y="572626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在全局作用域中声明的变量、函数 都会变成window对象的属性和方法"/>
          <p:cNvSpPr txBox="1"/>
          <p:nvPr/>
        </p:nvSpPr>
        <p:spPr>
          <a:xfrm>
            <a:off x="2809236" y="546175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在全局作用域中声明的变量、函数 都会变成window对象的属性和方法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window窗口位置 (只读属性)"/>
          <p:cNvSpPr txBox="1"/>
          <p:nvPr/>
        </p:nvSpPr>
        <p:spPr>
          <a:xfrm>
            <a:off x="2276759" y="3470381"/>
            <a:ext cx="176836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window窗口位置 (只读属性)</a:t>
            </a:r>
          </a:p>
        </p:txBody>
      </p:sp>
      <p:sp>
        <p:nvSpPr>
          <p:cNvPr id="15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圆形"/>
          <p:cNvSpPr/>
          <p:nvPr/>
        </p:nvSpPr>
        <p:spPr>
          <a:xfrm>
            <a:off x="2249814" y="572626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screenLeft/screenX 窗口相对于屏幕左边的值"/>
          <p:cNvSpPr txBox="1"/>
          <p:nvPr/>
        </p:nvSpPr>
        <p:spPr>
          <a:xfrm>
            <a:off x="2809236" y="546175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screenLeft/screenX 窗口相对于屏幕左边的值</a:t>
            </a:r>
          </a:p>
        </p:txBody>
      </p:sp>
      <p:sp>
        <p:nvSpPr>
          <p:cNvPr id="156" name="圆形"/>
          <p:cNvSpPr/>
          <p:nvPr/>
        </p:nvSpPr>
        <p:spPr>
          <a:xfrm>
            <a:off x="2249814" y="7097523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screenTop/screenY 窗口相对于屏幕顶部的值"/>
          <p:cNvSpPr txBox="1"/>
          <p:nvPr/>
        </p:nvSpPr>
        <p:spPr>
          <a:xfrm>
            <a:off x="2809236" y="683300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screenTop/screenY 窗口相对于屏幕顶部的值</a:t>
            </a:r>
          </a:p>
        </p:txBody>
      </p:sp>
      <p:sp>
        <p:nvSpPr>
          <p:cNvPr id="158" name="圆形"/>
          <p:cNvSpPr/>
          <p:nvPr/>
        </p:nvSpPr>
        <p:spPr>
          <a:xfrm>
            <a:off x="2249814" y="8468779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moveTo(x,y) 将窗口移动到 新的位置 x,y 表示位置的新坐标"/>
          <p:cNvSpPr txBox="1"/>
          <p:nvPr/>
        </p:nvSpPr>
        <p:spPr>
          <a:xfrm>
            <a:off x="2809236" y="820426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moveTo(x,y) 将窗口移动到 新的位置 x,y 表示位置的新坐标</a:t>
            </a:r>
          </a:p>
        </p:txBody>
      </p:sp>
      <p:sp>
        <p:nvSpPr>
          <p:cNvPr id="160" name="圆形"/>
          <p:cNvSpPr/>
          <p:nvPr/>
        </p:nvSpPr>
        <p:spPr>
          <a:xfrm>
            <a:off x="2249814" y="9840034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moveBy(x,y) 窗口相对于现在的位置，移动一个新位置"/>
          <p:cNvSpPr txBox="1"/>
          <p:nvPr/>
        </p:nvSpPr>
        <p:spPr>
          <a:xfrm>
            <a:off x="2809236" y="95237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moveBy(x,y) 窗口相对于现在的位置，移动一个新位置</a:t>
            </a:r>
          </a:p>
        </p:txBody>
      </p:sp>
      <p:sp>
        <p:nvSpPr>
          <p:cNvPr id="162" name="x.y水平和垂直方向 移动的像素"/>
          <p:cNvSpPr txBox="1"/>
          <p:nvPr/>
        </p:nvSpPr>
        <p:spPr>
          <a:xfrm>
            <a:off x="2536741" y="1130235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x.y水平和垂直方向 移动的像素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调解window 窗口大小"/>
          <p:cNvSpPr txBox="1"/>
          <p:nvPr/>
        </p:nvSpPr>
        <p:spPr>
          <a:xfrm>
            <a:off x="2226945" y="2299749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调解window 窗口大小</a:t>
            </a:r>
          </a:p>
        </p:txBody>
      </p:sp>
      <p:sp>
        <p:nvSpPr>
          <p:cNvPr id="167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圆形"/>
          <p:cNvSpPr/>
          <p:nvPr/>
        </p:nvSpPr>
        <p:spPr>
          <a:xfrm>
            <a:off x="2100371" y="413221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resizeTo(x,y) 新窗口的宽度和高度"/>
          <p:cNvSpPr txBox="1"/>
          <p:nvPr/>
        </p:nvSpPr>
        <p:spPr>
          <a:xfrm>
            <a:off x="2734515" y="386770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resizeTo(x,y) 新窗口的宽度和高度</a:t>
            </a:r>
          </a:p>
        </p:txBody>
      </p:sp>
      <p:sp>
        <p:nvSpPr>
          <p:cNvPr id="170" name="圆形"/>
          <p:cNvSpPr/>
          <p:nvPr/>
        </p:nvSpPr>
        <p:spPr>
          <a:xfrm>
            <a:off x="2100371" y="533021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resizeBy(x,y)   原窗口 和 新窗口的 高度差"/>
          <p:cNvSpPr txBox="1"/>
          <p:nvPr/>
        </p:nvSpPr>
        <p:spPr>
          <a:xfrm>
            <a:off x="2536741" y="502823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resizeBy(x,y)   原窗口 和 新窗口的 高度差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window 窗口打开与关闭"/>
          <p:cNvSpPr txBox="1"/>
          <p:nvPr/>
        </p:nvSpPr>
        <p:spPr>
          <a:xfrm>
            <a:off x="2226945" y="2299749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 窗口打开与关闭</a:t>
            </a:r>
          </a:p>
        </p:txBody>
      </p:sp>
      <p:sp>
        <p:nvSpPr>
          <p:cNvPr id="176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圆形"/>
          <p:cNvSpPr/>
          <p:nvPr/>
        </p:nvSpPr>
        <p:spPr>
          <a:xfrm>
            <a:off x="2100371" y="413221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open() 打开新窗口"/>
          <p:cNvSpPr txBox="1"/>
          <p:nvPr/>
        </p:nvSpPr>
        <p:spPr>
          <a:xfrm>
            <a:off x="2734515" y="386770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open() 打开新窗口</a:t>
            </a:r>
          </a:p>
        </p:txBody>
      </p:sp>
      <p:sp>
        <p:nvSpPr>
          <p:cNvPr id="179" name="圆形"/>
          <p:cNvSpPr/>
          <p:nvPr/>
        </p:nvSpPr>
        <p:spPr>
          <a:xfrm>
            <a:off x="2100371" y="533021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close() 关闭当前窗口 和某个引用窗口"/>
          <p:cNvSpPr txBox="1"/>
          <p:nvPr/>
        </p:nvSpPr>
        <p:spPr>
          <a:xfrm>
            <a:off x="2536741" y="502823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close() 关闭当前窗口 和某个引用窗口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window.open(url, name, params)"/>
          <p:cNvSpPr txBox="1"/>
          <p:nvPr/>
        </p:nvSpPr>
        <p:spPr>
          <a:xfrm>
            <a:off x="2226945" y="2374301"/>
            <a:ext cx="1806505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window.open(url, name, params)</a:t>
            </a:r>
          </a:p>
        </p:txBody>
      </p:sp>
      <p:sp>
        <p:nvSpPr>
          <p:cNvPr id="185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圆形"/>
          <p:cNvSpPr/>
          <p:nvPr/>
        </p:nvSpPr>
        <p:spPr>
          <a:xfrm>
            <a:off x="2100371" y="534593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参数"/>
          <p:cNvSpPr txBox="1"/>
          <p:nvPr/>
        </p:nvSpPr>
        <p:spPr>
          <a:xfrm>
            <a:off x="2734515" y="508141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188" name="- url 在新窗口中加载的url"/>
          <p:cNvSpPr txBox="1"/>
          <p:nvPr/>
        </p:nvSpPr>
        <p:spPr>
          <a:xfrm>
            <a:off x="2734515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url 在新窗口中加载的url</a:t>
            </a:r>
          </a:p>
        </p:txBody>
      </p:sp>
      <p:sp>
        <p:nvSpPr>
          <p:cNvPr id="189" name="- name 新窗口的名称 （每个窗口都有一个 window.name 的属性）"/>
          <p:cNvSpPr txBox="1"/>
          <p:nvPr/>
        </p:nvSpPr>
        <p:spPr>
          <a:xfrm>
            <a:off x="2734515" y="75820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name 新窗口的名称 （每个窗口都有一个 window.name 的属性）</a:t>
            </a:r>
          </a:p>
        </p:txBody>
      </p:sp>
      <p:sp>
        <p:nvSpPr>
          <p:cNvPr id="190" name="- params 新窗口的配置项（可以设置新窗口的的位置、尺寸、工具栏、窗口功能等）"/>
          <p:cNvSpPr txBox="1"/>
          <p:nvPr/>
        </p:nvSpPr>
        <p:spPr>
          <a:xfrm>
            <a:off x="2734515" y="883234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params 新窗口的配置项（可以设置新窗口的的位置、尺寸、工具栏、窗口功能等）</a:t>
            </a:r>
          </a:p>
        </p:txBody>
      </p:sp>
      <p:sp>
        <p:nvSpPr>
          <p:cNvPr id="191" name="圆形"/>
          <p:cNvSpPr/>
          <p:nvPr/>
        </p:nvSpPr>
        <p:spPr>
          <a:xfrm>
            <a:off x="2100371" y="40688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打开一个新的浏览器窗口 或者查找一个已命名的窗口"/>
          <p:cNvSpPr txBox="1"/>
          <p:nvPr/>
        </p:nvSpPr>
        <p:spPr>
          <a:xfrm>
            <a:off x="2734515" y="383110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打开一个新的浏览器窗口 或者查找一个已命名的窗口</a:t>
            </a:r>
          </a:p>
        </p:txBody>
      </p:sp>
      <p:sp>
        <p:nvSpPr>
          <p:cNvPr id="193" name="返回值"/>
          <p:cNvSpPr txBox="1"/>
          <p:nvPr/>
        </p:nvSpPr>
        <p:spPr>
          <a:xfrm>
            <a:off x="2734515" y="10082648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194" name="圆形"/>
          <p:cNvSpPr/>
          <p:nvPr/>
        </p:nvSpPr>
        <p:spPr>
          <a:xfrm>
            <a:off x="2100371" y="1034716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- 窗口引用对象，window"/>
          <p:cNvSpPr txBox="1"/>
          <p:nvPr/>
        </p:nvSpPr>
        <p:spPr>
          <a:xfrm>
            <a:off x="2734515" y="1121308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窗口引用对象，window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params 配置项"/>
          <p:cNvSpPr txBox="1"/>
          <p:nvPr/>
        </p:nvSpPr>
        <p:spPr>
          <a:xfrm>
            <a:off x="2226945" y="2299749"/>
            <a:ext cx="18065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params 配置项</a:t>
            </a:r>
          </a:p>
        </p:txBody>
      </p:sp>
      <p:sp>
        <p:nvSpPr>
          <p:cNvPr id="200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圆形"/>
          <p:cNvSpPr/>
          <p:nvPr/>
        </p:nvSpPr>
        <p:spPr>
          <a:xfrm>
            <a:off x="2100371" y="382644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位置"/>
          <p:cNvSpPr txBox="1"/>
          <p:nvPr/>
        </p:nvSpPr>
        <p:spPr>
          <a:xfrm>
            <a:off x="2734515" y="356192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位置</a:t>
            </a:r>
          </a:p>
        </p:txBody>
      </p:sp>
      <p:sp>
        <p:nvSpPr>
          <p:cNvPr id="203" name="- left/top（数字）— 距离屏幕左上角的坐标。这有一个限制：新窗口不能脱离屏幕。"/>
          <p:cNvSpPr txBox="1"/>
          <p:nvPr/>
        </p:nvSpPr>
        <p:spPr>
          <a:xfrm>
            <a:off x="2734515" y="447387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left/top（数字）— 距离屏幕左上角的坐标。这有一个限制：新窗口不能脱离屏幕。</a:t>
            </a:r>
          </a:p>
        </p:txBody>
      </p:sp>
      <p:sp>
        <p:nvSpPr>
          <p:cNvPr id="204" name="- width/height（数字）— 新窗口的宽高。有一个宽/高的最小值."/>
          <p:cNvSpPr txBox="1"/>
          <p:nvPr/>
        </p:nvSpPr>
        <p:spPr>
          <a:xfrm>
            <a:off x="2734515" y="53858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width/height（数字）— 新窗口的宽高。有一个宽/高的最小值.</a:t>
            </a:r>
          </a:p>
        </p:txBody>
      </p:sp>
      <p:sp>
        <p:nvSpPr>
          <p:cNvPr id="205" name="窗口特征"/>
          <p:cNvSpPr txBox="1"/>
          <p:nvPr/>
        </p:nvSpPr>
        <p:spPr>
          <a:xfrm>
            <a:off x="2734515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窗口特征</a:t>
            </a:r>
          </a:p>
        </p:txBody>
      </p:sp>
      <p:sp>
        <p:nvSpPr>
          <p:cNvPr id="206" name="圆形"/>
          <p:cNvSpPr/>
          <p:nvPr/>
        </p:nvSpPr>
        <p:spPr>
          <a:xfrm>
            <a:off x="2100371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- menubar（yes/no）— 显示或隐藏新窗口中的浏览器菜单。"/>
          <p:cNvSpPr txBox="1"/>
          <p:nvPr/>
        </p:nvSpPr>
        <p:spPr>
          <a:xfrm>
            <a:off x="2734515" y="738838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menubar（yes/no）— 显示或隐藏新窗口中的浏览器菜单。</a:t>
            </a:r>
          </a:p>
        </p:txBody>
      </p:sp>
      <p:sp>
        <p:nvSpPr>
          <p:cNvPr id="208" name="- toolbar（yes/no）— 在新窗口中显示或隐藏浏览器导航栏（后退、前进和重新加载等）"/>
          <p:cNvSpPr txBox="1"/>
          <p:nvPr/>
        </p:nvSpPr>
        <p:spPr>
          <a:xfrm>
            <a:off x="2734515" y="8310898"/>
            <a:ext cx="205477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toolbar（yes/no）— 在新窗口中显示或隐藏浏览器导航栏（后退、前进和重新加载等）</a:t>
            </a:r>
          </a:p>
        </p:txBody>
      </p:sp>
      <p:sp>
        <p:nvSpPr>
          <p:cNvPr id="209" name="- location（yes/no）— 在新窗口中显示或隐藏 URL 字段。FF 和 IE 默认是不允许隐藏的"/>
          <p:cNvSpPr txBox="1"/>
          <p:nvPr/>
        </p:nvSpPr>
        <p:spPr>
          <a:xfrm>
            <a:off x="2734515" y="9233412"/>
            <a:ext cx="205477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location（yes/no）— 在新窗口中显示或隐藏 URL 字段。FF 和 IE 默认是不允许隐藏的</a:t>
            </a:r>
          </a:p>
        </p:txBody>
      </p:sp>
      <p:sp>
        <p:nvSpPr>
          <p:cNvPr id="210" name="- status（yes/no）— 显示或隐藏状态栏。同样，大多数浏览器强制它显示"/>
          <p:cNvSpPr txBox="1"/>
          <p:nvPr/>
        </p:nvSpPr>
        <p:spPr>
          <a:xfrm>
            <a:off x="2734515" y="10155925"/>
            <a:ext cx="205477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status（yes/no）— 显示或隐藏状态栏。同样，大多数浏览器强制它显示</a:t>
            </a:r>
          </a:p>
        </p:txBody>
      </p:sp>
      <p:sp>
        <p:nvSpPr>
          <p:cNvPr id="211" name="- resizable（yes/no）— 允许禁用新窗口调整大小"/>
          <p:cNvSpPr txBox="1"/>
          <p:nvPr/>
        </p:nvSpPr>
        <p:spPr>
          <a:xfrm>
            <a:off x="2734515" y="11070787"/>
            <a:ext cx="205477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resizable（yes/no）— 允许禁用新窗口调整大小</a:t>
            </a:r>
          </a:p>
        </p:txBody>
      </p:sp>
      <p:sp>
        <p:nvSpPr>
          <p:cNvPr id="212" name="- scrollbars（yes/no）— 允许禁用新窗口的滚动条"/>
          <p:cNvSpPr txBox="1"/>
          <p:nvPr/>
        </p:nvSpPr>
        <p:spPr>
          <a:xfrm>
            <a:off x="2734515" y="11985648"/>
            <a:ext cx="205477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scrollbars（yes/no）— 允许禁用新窗口的滚动条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