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S第二阶段 - 新语法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JS第二阶段 - 新语法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思考题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思考题</a:t>
            </a:r>
          </a:p>
        </p:txBody>
      </p:sp>
      <p:sp>
        <p:nvSpPr>
          <p:cNvPr id="21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为何有了set 还需要 使用WeakSet?"/>
          <p:cNvSpPr txBox="1"/>
          <p:nvPr/>
        </p:nvSpPr>
        <p:spPr>
          <a:xfrm>
            <a:off x="5040552" y="7289799"/>
            <a:ext cx="139014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为何有了set 还需要 使用WeakSet?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垃圾回收机制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垃圾回收机制</a:t>
            </a:r>
          </a:p>
        </p:txBody>
      </p:sp>
      <p:sp>
        <p:nvSpPr>
          <p:cNvPr id="22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在 JavaScript 中，创建新的值时会分配内存，并且当这些值不再需要时，将自动释放内存。这种内存不再需要后释放内存的过程称为垃圾回收"/>
          <p:cNvSpPr txBox="1"/>
          <p:nvPr/>
        </p:nvSpPr>
        <p:spPr>
          <a:xfrm>
            <a:off x="2138809" y="5587341"/>
            <a:ext cx="21633672" cy="171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 JavaScript 中，创建新的值时会分配内存，并且当这些值不再需要时，将自动释放内存。这种内存不再需要后释放内存的过程称为垃圾回收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231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Map"/>
          <p:cNvSpPr txBox="1"/>
          <p:nvPr/>
        </p:nvSpPr>
        <p:spPr>
          <a:xfrm>
            <a:off x="11309754" y="7864596"/>
            <a:ext cx="1363016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Map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Map</a:t>
            </a:r>
          </a:p>
        </p:txBody>
      </p:sp>
      <p:sp>
        <p:nvSpPr>
          <p:cNvPr id="23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唯一值的集合"/>
          <p:cNvSpPr txBox="1"/>
          <p:nvPr/>
        </p:nvSpPr>
        <p:spPr>
          <a:xfrm>
            <a:off x="3274334" y="746760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唯一值的集合</a:t>
            </a:r>
          </a:p>
        </p:txBody>
      </p:sp>
      <p:sp>
        <p:nvSpPr>
          <p:cNvPr id="240" name="类似于对象"/>
          <p:cNvSpPr txBox="1"/>
          <p:nvPr/>
        </p:nvSpPr>
        <p:spPr>
          <a:xfrm>
            <a:off x="3274334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类似于对象</a:t>
            </a:r>
          </a:p>
        </p:txBody>
      </p:sp>
      <p:sp>
        <p:nvSpPr>
          <p:cNvPr id="241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圆形"/>
          <p:cNvSpPr/>
          <p:nvPr/>
        </p:nvSpPr>
        <p:spPr>
          <a:xfrm>
            <a:off x="2490203" y="902917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允许所有数据类型作为键"/>
          <p:cNvSpPr txBox="1"/>
          <p:nvPr/>
        </p:nvSpPr>
        <p:spPr>
          <a:xfrm>
            <a:off x="3274334" y="8764657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允许所有数据类型作为键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创建 Map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 Map</a:t>
            </a:r>
          </a:p>
        </p:txBody>
      </p:sp>
      <p:sp>
        <p:nvSpPr>
          <p:cNvPr id="2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参数为可迭代的对象(二维数组)"/>
          <p:cNvSpPr txBox="1"/>
          <p:nvPr/>
        </p:nvSpPr>
        <p:spPr>
          <a:xfrm>
            <a:off x="3625351" y="10333990"/>
            <a:ext cx="883851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参数为可迭代的对象(二维数组)</a:t>
            </a:r>
          </a:p>
        </p:txBody>
      </p:sp>
      <p:sp>
        <p:nvSpPr>
          <p:cNvPr id="250" name="圆形"/>
          <p:cNvSpPr/>
          <p:nvPr/>
        </p:nvSpPr>
        <p:spPr>
          <a:xfrm>
            <a:off x="2560407" y="1059850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8690" y="5786011"/>
            <a:ext cx="14686241" cy="2791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Map 方法和属性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Map 方法和属性</a:t>
            </a:r>
          </a:p>
        </p:txBody>
      </p:sp>
      <p:sp>
        <p:nvSpPr>
          <p:cNvPr id="2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set(key,value)"/>
          <p:cNvSpPr txBox="1"/>
          <p:nvPr/>
        </p:nvSpPr>
        <p:spPr>
          <a:xfrm>
            <a:off x="3625351" y="5050345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set(key,value)</a:t>
            </a:r>
          </a:p>
        </p:txBody>
      </p:sp>
      <p:sp>
        <p:nvSpPr>
          <p:cNvPr id="258" name="圆形"/>
          <p:cNvSpPr/>
          <p:nvPr/>
        </p:nvSpPr>
        <p:spPr>
          <a:xfrm>
            <a:off x="2864622" y="526304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添加键值 返回map"/>
          <p:cNvSpPr txBox="1"/>
          <p:nvPr/>
        </p:nvSpPr>
        <p:spPr>
          <a:xfrm>
            <a:off x="8052877" y="5051590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添加键值 返回map</a:t>
            </a:r>
          </a:p>
        </p:txBody>
      </p:sp>
      <p:sp>
        <p:nvSpPr>
          <p:cNvPr id="260" name="圆形"/>
          <p:cNvSpPr/>
          <p:nvPr/>
        </p:nvSpPr>
        <p:spPr>
          <a:xfrm>
            <a:off x="2864622" y="64898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get(key)"/>
          <p:cNvSpPr txBox="1"/>
          <p:nvPr/>
        </p:nvSpPr>
        <p:spPr>
          <a:xfrm>
            <a:off x="3625351" y="6277199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get(key)</a:t>
            </a:r>
          </a:p>
        </p:txBody>
      </p:sp>
      <p:sp>
        <p:nvSpPr>
          <p:cNvPr id="262" name="获取键值，该键不存在，返回undefined"/>
          <p:cNvSpPr txBox="1"/>
          <p:nvPr/>
        </p:nvSpPr>
        <p:spPr>
          <a:xfrm>
            <a:off x="6794501" y="6277199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获取键值，该键不存在，返回undefined</a:t>
            </a:r>
          </a:p>
        </p:txBody>
      </p:sp>
      <p:sp>
        <p:nvSpPr>
          <p:cNvPr id="263" name="圆形"/>
          <p:cNvSpPr/>
          <p:nvPr/>
        </p:nvSpPr>
        <p:spPr>
          <a:xfrm>
            <a:off x="2864622" y="771675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delete(key)"/>
          <p:cNvSpPr txBox="1"/>
          <p:nvPr/>
        </p:nvSpPr>
        <p:spPr>
          <a:xfrm>
            <a:off x="3625351" y="7504053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delete(key)  </a:t>
            </a:r>
          </a:p>
        </p:txBody>
      </p:sp>
      <p:sp>
        <p:nvSpPr>
          <p:cNvPr id="265" name="移除该键值"/>
          <p:cNvSpPr txBox="1"/>
          <p:nvPr/>
        </p:nvSpPr>
        <p:spPr>
          <a:xfrm>
            <a:off x="7015105" y="7467600"/>
            <a:ext cx="177475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移除该键值</a:t>
            </a:r>
          </a:p>
        </p:txBody>
      </p:sp>
      <p:sp>
        <p:nvSpPr>
          <p:cNvPr id="266" name="圆形"/>
          <p:cNvSpPr/>
          <p:nvPr/>
        </p:nvSpPr>
        <p:spPr>
          <a:xfrm>
            <a:off x="2864622" y="10310017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lear()"/>
          <p:cNvSpPr txBox="1"/>
          <p:nvPr/>
        </p:nvSpPr>
        <p:spPr>
          <a:xfrm>
            <a:off x="3625351" y="10097319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clear()  </a:t>
            </a:r>
          </a:p>
        </p:txBody>
      </p:sp>
      <p:sp>
        <p:nvSpPr>
          <p:cNvPr id="268" name="清空map"/>
          <p:cNvSpPr txBox="1"/>
          <p:nvPr/>
        </p:nvSpPr>
        <p:spPr>
          <a:xfrm>
            <a:off x="5730901" y="10045501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清空map</a:t>
            </a:r>
          </a:p>
        </p:txBody>
      </p:sp>
      <p:sp>
        <p:nvSpPr>
          <p:cNvPr id="269" name="圆形"/>
          <p:cNvSpPr/>
          <p:nvPr/>
        </p:nvSpPr>
        <p:spPr>
          <a:xfrm>
            <a:off x="2864622" y="1144664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size"/>
          <p:cNvSpPr txBox="1"/>
          <p:nvPr/>
        </p:nvSpPr>
        <p:spPr>
          <a:xfrm>
            <a:off x="3625351" y="11182125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size </a:t>
            </a:r>
          </a:p>
        </p:txBody>
      </p:sp>
      <p:sp>
        <p:nvSpPr>
          <p:cNvPr id="271" name="元素的个数"/>
          <p:cNvSpPr txBox="1"/>
          <p:nvPr/>
        </p:nvSpPr>
        <p:spPr>
          <a:xfrm>
            <a:off x="5730901" y="11182125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元素的个数</a:t>
            </a:r>
          </a:p>
        </p:txBody>
      </p:sp>
      <p:sp>
        <p:nvSpPr>
          <p:cNvPr id="272" name="圆形"/>
          <p:cNvSpPr/>
          <p:nvPr/>
        </p:nvSpPr>
        <p:spPr>
          <a:xfrm>
            <a:off x="2864622" y="901338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has(key)"/>
          <p:cNvSpPr txBox="1"/>
          <p:nvPr/>
        </p:nvSpPr>
        <p:spPr>
          <a:xfrm>
            <a:off x="3625351" y="8761636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has(key)  </a:t>
            </a:r>
          </a:p>
        </p:txBody>
      </p:sp>
      <p:sp>
        <p:nvSpPr>
          <p:cNvPr id="274" name="判断键 是否存在，是，返回true，否则返回false"/>
          <p:cNvSpPr txBox="1"/>
          <p:nvPr/>
        </p:nvSpPr>
        <p:spPr>
          <a:xfrm>
            <a:off x="6794501" y="8817427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判断键 是否存在，是，返回true，否则返回false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Map 与迭代器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Map 与迭代器</a:t>
            </a:r>
          </a:p>
        </p:txBody>
      </p:sp>
      <p:sp>
        <p:nvSpPr>
          <p:cNvPr id="2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map.values()"/>
          <p:cNvSpPr txBox="1"/>
          <p:nvPr/>
        </p:nvSpPr>
        <p:spPr>
          <a:xfrm>
            <a:off x="3625351" y="5050345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map.values()</a:t>
            </a:r>
          </a:p>
        </p:txBody>
      </p:sp>
      <p:sp>
        <p:nvSpPr>
          <p:cNvPr id="281" name="圆形"/>
          <p:cNvSpPr/>
          <p:nvPr/>
        </p:nvSpPr>
        <p:spPr>
          <a:xfrm>
            <a:off x="2864622" y="526304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圆形"/>
          <p:cNvSpPr/>
          <p:nvPr/>
        </p:nvSpPr>
        <p:spPr>
          <a:xfrm>
            <a:off x="2864622" y="707910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map.keys()"/>
          <p:cNvSpPr txBox="1"/>
          <p:nvPr/>
        </p:nvSpPr>
        <p:spPr>
          <a:xfrm>
            <a:off x="3625351" y="6731214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map.keys()</a:t>
            </a:r>
          </a:p>
        </p:txBody>
      </p:sp>
      <p:sp>
        <p:nvSpPr>
          <p:cNvPr id="284" name="圆形"/>
          <p:cNvSpPr/>
          <p:nvPr/>
        </p:nvSpPr>
        <p:spPr>
          <a:xfrm>
            <a:off x="2864622" y="8624782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map.entries()  默认使用"/>
          <p:cNvSpPr txBox="1"/>
          <p:nvPr/>
        </p:nvSpPr>
        <p:spPr>
          <a:xfrm>
            <a:off x="3625351" y="8360266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map.entries()  默认使用</a:t>
            </a:r>
          </a:p>
        </p:txBody>
      </p:sp>
      <p:sp>
        <p:nvSpPr>
          <p:cNvPr id="286" name="圆形"/>
          <p:cNvSpPr/>
          <p:nvPr/>
        </p:nvSpPr>
        <p:spPr>
          <a:xfrm>
            <a:off x="2864622" y="1017045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For … of"/>
          <p:cNvSpPr txBox="1"/>
          <p:nvPr/>
        </p:nvSpPr>
        <p:spPr>
          <a:xfrm>
            <a:off x="3625351" y="9957761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For … of</a:t>
            </a:r>
          </a:p>
        </p:txBody>
      </p:sp>
      <p:sp>
        <p:nvSpPr>
          <p:cNvPr id="288" name="圆形"/>
          <p:cNvSpPr/>
          <p:nvPr/>
        </p:nvSpPr>
        <p:spPr>
          <a:xfrm>
            <a:off x="2864622" y="1157747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forEach"/>
          <p:cNvSpPr txBox="1"/>
          <p:nvPr/>
        </p:nvSpPr>
        <p:spPr>
          <a:xfrm>
            <a:off x="3625351" y="11364780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Object =&gt; Map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Object =&gt; Map</a:t>
            </a:r>
          </a:p>
        </p:txBody>
      </p:sp>
      <p:sp>
        <p:nvSpPr>
          <p:cNvPr id="2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圆形"/>
          <p:cNvSpPr/>
          <p:nvPr/>
        </p:nvSpPr>
        <p:spPr>
          <a:xfrm>
            <a:off x="2935850" y="536961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Object.entries(object)"/>
          <p:cNvSpPr txBox="1"/>
          <p:nvPr/>
        </p:nvSpPr>
        <p:spPr>
          <a:xfrm>
            <a:off x="3799837" y="5156914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Object.entries(object)</a:t>
            </a:r>
          </a:p>
        </p:txBody>
      </p:sp>
      <p:sp>
        <p:nvSpPr>
          <p:cNvPr id="297" name="返回一个对象的键值对数组"/>
          <p:cNvSpPr txBox="1"/>
          <p:nvPr/>
        </p:nvSpPr>
        <p:spPr>
          <a:xfrm>
            <a:off x="10009063" y="5105096"/>
            <a:ext cx="12493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返回一个对象的键值对数组</a:t>
            </a:r>
          </a:p>
        </p:txBody>
      </p:sp>
      <p:sp>
        <p:nvSpPr>
          <p:cNvPr id="298" name="和普通Object的区别"/>
          <p:cNvSpPr txBox="1"/>
          <p:nvPr/>
        </p:nvSpPr>
        <p:spPr>
          <a:xfrm>
            <a:off x="2229664" y="6989074"/>
            <a:ext cx="12493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和普通Object的区别</a:t>
            </a:r>
          </a:p>
        </p:txBody>
      </p:sp>
      <p:sp>
        <p:nvSpPr>
          <p:cNvPr id="299" name="任意值都可以作为键"/>
          <p:cNvSpPr txBox="1"/>
          <p:nvPr/>
        </p:nvSpPr>
        <p:spPr>
          <a:xfrm>
            <a:off x="3274353" y="8167347"/>
            <a:ext cx="12493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任意值都可以作为键</a:t>
            </a:r>
          </a:p>
        </p:txBody>
      </p:sp>
      <p:sp>
        <p:nvSpPr>
          <p:cNvPr id="300" name="迭代顺序是插入顺序"/>
          <p:cNvSpPr txBox="1"/>
          <p:nvPr/>
        </p:nvSpPr>
        <p:spPr>
          <a:xfrm>
            <a:off x="3274353" y="9345621"/>
            <a:ext cx="12493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迭代顺序是插入顺序</a:t>
            </a:r>
          </a:p>
        </p:txBody>
      </p:sp>
      <p:sp>
        <p:nvSpPr>
          <p:cNvPr id="301" name="获取元素的个数"/>
          <p:cNvSpPr txBox="1"/>
          <p:nvPr/>
        </p:nvSpPr>
        <p:spPr>
          <a:xfrm>
            <a:off x="3274353" y="10523894"/>
            <a:ext cx="124939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获取元素的个数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WeakMap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WeakMap</a:t>
            </a:r>
          </a:p>
        </p:txBody>
      </p:sp>
      <p:sp>
        <p:nvSpPr>
          <p:cNvPr id="30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与set类似"/>
          <p:cNvSpPr txBox="1"/>
          <p:nvPr/>
        </p:nvSpPr>
        <p:spPr>
          <a:xfrm>
            <a:off x="2604405" y="5143054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与set类似</a:t>
            </a:r>
          </a:p>
        </p:txBody>
      </p:sp>
      <p:pic>
        <p:nvPicPr>
          <p:cNvPr id="308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7935" y="6726987"/>
            <a:ext cx="15249430" cy="4191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11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数据结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数据结构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Set / WeakSet"/>
          <p:cNvSpPr txBox="1"/>
          <p:nvPr/>
        </p:nvSpPr>
        <p:spPr>
          <a:xfrm>
            <a:off x="3040322" y="6057736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Set / WeakSet</a:t>
            </a:r>
          </a:p>
        </p:txBody>
      </p:sp>
      <p:sp>
        <p:nvSpPr>
          <p:cNvPr id="130" name="Map / WeakMap"/>
          <p:cNvSpPr txBox="1"/>
          <p:nvPr/>
        </p:nvSpPr>
        <p:spPr>
          <a:xfrm>
            <a:off x="3040322" y="7519417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Map / WeakMap</a:t>
            </a:r>
          </a:p>
        </p:txBody>
      </p:sp>
      <p:sp>
        <p:nvSpPr>
          <p:cNvPr id="131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36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Set"/>
          <p:cNvSpPr txBox="1"/>
          <p:nvPr/>
        </p:nvSpPr>
        <p:spPr>
          <a:xfrm>
            <a:off x="11464053" y="7864596"/>
            <a:ext cx="1054418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Set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Set</a:t>
            </a:r>
          </a:p>
        </p:txBody>
      </p:sp>
      <p:sp>
        <p:nvSpPr>
          <p:cNvPr id="14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唯一值的集合"/>
          <p:cNvSpPr txBox="1"/>
          <p:nvPr/>
        </p:nvSpPr>
        <p:spPr>
          <a:xfrm>
            <a:off x="3274334" y="746760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唯一值的集合</a:t>
            </a:r>
          </a:p>
        </p:txBody>
      </p:sp>
      <p:sp>
        <p:nvSpPr>
          <p:cNvPr id="145" name="类似于数组"/>
          <p:cNvSpPr txBox="1"/>
          <p:nvPr/>
        </p:nvSpPr>
        <p:spPr>
          <a:xfrm>
            <a:off x="3274334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类似于数组</a:t>
            </a:r>
          </a:p>
        </p:txBody>
      </p:sp>
      <p:sp>
        <p:nvSpPr>
          <p:cNvPr id="146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创建 Set 集合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 Set 集合</a:t>
            </a:r>
          </a:p>
        </p:txBody>
      </p:sp>
      <p:sp>
        <p:nvSpPr>
          <p:cNvPr id="15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参数为可迭代的对象"/>
          <p:cNvSpPr txBox="1"/>
          <p:nvPr/>
        </p:nvSpPr>
        <p:spPr>
          <a:xfrm>
            <a:off x="3625351" y="1033399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参数为可迭代的对象</a:t>
            </a:r>
          </a:p>
        </p:txBody>
      </p:sp>
      <p:sp>
        <p:nvSpPr>
          <p:cNvPr id="153" name="圆形"/>
          <p:cNvSpPr/>
          <p:nvPr/>
        </p:nvSpPr>
        <p:spPr>
          <a:xfrm>
            <a:off x="2560407" y="1059850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0826" y="5999329"/>
            <a:ext cx="15430050" cy="297411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过滤重复的值"/>
          <p:cNvSpPr txBox="1"/>
          <p:nvPr/>
        </p:nvSpPr>
        <p:spPr>
          <a:xfrm>
            <a:off x="3625351" y="11385586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过滤重复的值</a:t>
            </a:r>
          </a:p>
        </p:txBody>
      </p:sp>
      <p:sp>
        <p:nvSpPr>
          <p:cNvPr id="156" name="圆形"/>
          <p:cNvSpPr/>
          <p:nvPr/>
        </p:nvSpPr>
        <p:spPr>
          <a:xfrm>
            <a:off x="2560407" y="11650102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et 方法和属性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Set 方法和属性</a:t>
            </a:r>
          </a:p>
        </p:txBody>
      </p:sp>
      <p:sp>
        <p:nvSpPr>
          <p:cNvPr id="16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add(value)"/>
          <p:cNvSpPr txBox="1"/>
          <p:nvPr/>
        </p:nvSpPr>
        <p:spPr>
          <a:xfrm>
            <a:off x="3625351" y="5050345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add(value)</a:t>
            </a:r>
          </a:p>
        </p:txBody>
      </p:sp>
      <p:sp>
        <p:nvSpPr>
          <p:cNvPr id="163" name="圆形"/>
          <p:cNvSpPr/>
          <p:nvPr/>
        </p:nvSpPr>
        <p:spPr>
          <a:xfrm>
            <a:off x="2864622" y="526304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在Set对象尾部添加一个元素, 返回该Set对象"/>
          <p:cNvSpPr txBox="1"/>
          <p:nvPr/>
        </p:nvSpPr>
        <p:spPr>
          <a:xfrm>
            <a:off x="6794501" y="4983163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在Set对象尾部添加一个元素, 返回该Set对象</a:t>
            </a:r>
          </a:p>
        </p:txBody>
      </p:sp>
      <p:sp>
        <p:nvSpPr>
          <p:cNvPr id="165" name="圆形"/>
          <p:cNvSpPr/>
          <p:nvPr/>
        </p:nvSpPr>
        <p:spPr>
          <a:xfrm>
            <a:off x="2864622" y="64898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has(value)"/>
          <p:cNvSpPr txBox="1"/>
          <p:nvPr/>
        </p:nvSpPr>
        <p:spPr>
          <a:xfrm>
            <a:off x="3625351" y="6277199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has(value)</a:t>
            </a:r>
          </a:p>
        </p:txBody>
      </p:sp>
      <p:sp>
        <p:nvSpPr>
          <p:cNvPr id="167" name="判断该值 在Set中是否存在， 返回一个布尔值"/>
          <p:cNvSpPr txBox="1"/>
          <p:nvPr/>
        </p:nvSpPr>
        <p:spPr>
          <a:xfrm>
            <a:off x="6794501" y="6277199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判断该值 在Set中是否存在， 返回一个布尔值</a:t>
            </a:r>
          </a:p>
        </p:txBody>
      </p:sp>
      <p:sp>
        <p:nvSpPr>
          <p:cNvPr id="168" name="圆形"/>
          <p:cNvSpPr/>
          <p:nvPr/>
        </p:nvSpPr>
        <p:spPr>
          <a:xfrm>
            <a:off x="2864622" y="771675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delete(value)"/>
          <p:cNvSpPr txBox="1"/>
          <p:nvPr/>
        </p:nvSpPr>
        <p:spPr>
          <a:xfrm>
            <a:off x="3625351" y="7504053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delete(value)  </a:t>
            </a:r>
          </a:p>
        </p:txBody>
      </p:sp>
      <p:sp>
        <p:nvSpPr>
          <p:cNvPr id="170" name="删除值，如果该 value 在调用方法的时候存在则返回true，否则返回false。"/>
          <p:cNvSpPr txBox="1"/>
          <p:nvPr/>
        </p:nvSpPr>
        <p:spPr>
          <a:xfrm>
            <a:off x="7015105" y="7467600"/>
            <a:ext cx="177475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删除值，如果该 value 在调用方法的时候存在则返回true，否则返回false。</a:t>
            </a:r>
          </a:p>
        </p:txBody>
      </p:sp>
      <p:sp>
        <p:nvSpPr>
          <p:cNvPr id="171" name="圆形"/>
          <p:cNvSpPr/>
          <p:nvPr/>
        </p:nvSpPr>
        <p:spPr>
          <a:xfrm>
            <a:off x="2864622" y="894360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clear()"/>
          <p:cNvSpPr txBox="1"/>
          <p:nvPr/>
        </p:nvSpPr>
        <p:spPr>
          <a:xfrm>
            <a:off x="3625351" y="8728417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clear()  </a:t>
            </a:r>
          </a:p>
        </p:txBody>
      </p:sp>
      <p:sp>
        <p:nvSpPr>
          <p:cNvPr id="173" name="移除所有元素"/>
          <p:cNvSpPr txBox="1"/>
          <p:nvPr/>
        </p:nvSpPr>
        <p:spPr>
          <a:xfrm>
            <a:off x="6095326" y="8665279"/>
            <a:ext cx="1179187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移除所有元素</a:t>
            </a:r>
          </a:p>
        </p:txBody>
      </p:sp>
      <p:sp>
        <p:nvSpPr>
          <p:cNvPr id="174" name="圆形"/>
          <p:cNvSpPr/>
          <p:nvPr/>
        </p:nvSpPr>
        <p:spPr>
          <a:xfrm>
            <a:off x="2864622" y="1015000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ize"/>
          <p:cNvSpPr txBox="1"/>
          <p:nvPr/>
        </p:nvSpPr>
        <p:spPr>
          <a:xfrm>
            <a:off x="3625351" y="9930141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size </a:t>
            </a:r>
          </a:p>
        </p:txBody>
      </p:sp>
      <p:sp>
        <p:nvSpPr>
          <p:cNvPr id="176" name="元素的个数"/>
          <p:cNvSpPr txBox="1"/>
          <p:nvPr/>
        </p:nvSpPr>
        <p:spPr>
          <a:xfrm>
            <a:off x="5730901" y="9862958"/>
            <a:ext cx="117918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元素的个数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Set 与迭代器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Set 与迭代器</a:t>
            </a:r>
          </a:p>
        </p:txBody>
      </p:sp>
      <p:sp>
        <p:nvSpPr>
          <p:cNvPr id="18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et.values()"/>
          <p:cNvSpPr txBox="1"/>
          <p:nvPr/>
        </p:nvSpPr>
        <p:spPr>
          <a:xfrm>
            <a:off x="3625351" y="5050345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set.values()</a:t>
            </a:r>
          </a:p>
        </p:txBody>
      </p:sp>
      <p:sp>
        <p:nvSpPr>
          <p:cNvPr id="183" name="圆形"/>
          <p:cNvSpPr/>
          <p:nvPr/>
        </p:nvSpPr>
        <p:spPr>
          <a:xfrm>
            <a:off x="2864622" y="526304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864622" y="7079104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set.keys()"/>
          <p:cNvSpPr txBox="1"/>
          <p:nvPr/>
        </p:nvSpPr>
        <p:spPr>
          <a:xfrm>
            <a:off x="3625351" y="6731214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set.keys()</a:t>
            </a:r>
          </a:p>
        </p:txBody>
      </p:sp>
      <p:sp>
        <p:nvSpPr>
          <p:cNvPr id="186" name="圆形"/>
          <p:cNvSpPr/>
          <p:nvPr/>
        </p:nvSpPr>
        <p:spPr>
          <a:xfrm>
            <a:off x="2864622" y="8624782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set.entries()"/>
          <p:cNvSpPr txBox="1"/>
          <p:nvPr/>
        </p:nvSpPr>
        <p:spPr>
          <a:xfrm>
            <a:off x="3625351" y="8412084"/>
            <a:ext cx="68135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set.entries() </a:t>
            </a:r>
          </a:p>
        </p:txBody>
      </p:sp>
      <p:sp>
        <p:nvSpPr>
          <p:cNvPr id="188" name="圆形"/>
          <p:cNvSpPr/>
          <p:nvPr/>
        </p:nvSpPr>
        <p:spPr>
          <a:xfrm>
            <a:off x="2864622" y="1017045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For … of"/>
          <p:cNvSpPr txBox="1"/>
          <p:nvPr/>
        </p:nvSpPr>
        <p:spPr>
          <a:xfrm>
            <a:off x="3625351" y="9957761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For … of</a:t>
            </a:r>
          </a:p>
        </p:txBody>
      </p:sp>
      <p:sp>
        <p:nvSpPr>
          <p:cNvPr id="190" name="圆形"/>
          <p:cNvSpPr/>
          <p:nvPr/>
        </p:nvSpPr>
        <p:spPr>
          <a:xfrm>
            <a:off x="2864622" y="1157747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forEach"/>
          <p:cNvSpPr txBox="1"/>
          <p:nvPr/>
        </p:nvSpPr>
        <p:spPr>
          <a:xfrm>
            <a:off x="3625351" y="11364780"/>
            <a:ext cx="68135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WeakSet(弱集合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WeakSet(弱集合)</a:t>
            </a:r>
          </a:p>
        </p:txBody>
      </p:sp>
      <p:sp>
        <p:nvSpPr>
          <p:cNvPr id="19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特殊的set"/>
          <p:cNvSpPr txBox="1"/>
          <p:nvPr/>
        </p:nvSpPr>
        <p:spPr>
          <a:xfrm>
            <a:off x="3625351" y="4998527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特殊的set</a:t>
            </a:r>
          </a:p>
        </p:txBody>
      </p:sp>
      <p:sp>
        <p:nvSpPr>
          <p:cNvPr id="198" name="圆形"/>
          <p:cNvSpPr/>
          <p:nvPr/>
        </p:nvSpPr>
        <p:spPr>
          <a:xfrm>
            <a:off x="2864622" y="5263043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与set区别"/>
          <p:cNvSpPr txBox="1"/>
          <p:nvPr/>
        </p:nvSpPr>
        <p:spPr>
          <a:xfrm>
            <a:off x="2291485" y="6680220"/>
            <a:ext cx="681355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900"/>
            </a:lvl1pPr>
          </a:lstStyle>
          <a:p>
            <a:pPr/>
            <a:r>
              <a:t>与set区别</a:t>
            </a:r>
          </a:p>
        </p:txBody>
      </p:sp>
      <p:sp>
        <p:nvSpPr>
          <p:cNvPr id="200" name="圆形"/>
          <p:cNvSpPr/>
          <p:nvPr/>
        </p:nvSpPr>
        <p:spPr>
          <a:xfrm>
            <a:off x="2864622" y="8170766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只能包含对象"/>
          <p:cNvSpPr txBox="1"/>
          <p:nvPr/>
        </p:nvSpPr>
        <p:spPr>
          <a:xfrm>
            <a:off x="3625351" y="7831346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只能包含对象</a:t>
            </a:r>
          </a:p>
        </p:txBody>
      </p:sp>
      <p:sp>
        <p:nvSpPr>
          <p:cNvPr id="202" name="圆形"/>
          <p:cNvSpPr/>
          <p:nvPr/>
        </p:nvSpPr>
        <p:spPr>
          <a:xfrm>
            <a:off x="2864622" y="10377016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无法迭代，意味着不能循环访问其中的对象"/>
          <p:cNvSpPr txBox="1"/>
          <p:nvPr/>
        </p:nvSpPr>
        <p:spPr>
          <a:xfrm>
            <a:off x="3439167" y="10112500"/>
            <a:ext cx="1019053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无法迭代，意味着不能循环访问其中的对象</a:t>
            </a:r>
          </a:p>
        </p:txBody>
      </p:sp>
      <p:sp>
        <p:nvSpPr>
          <p:cNvPr id="204" name="圆形"/>
          <p:cNvSpPr/>
          <p:nvPr/>
        </p:nvSpPr>
        <p:spPr>
          <a:xfrm>
            <a:off x="2864622" y="116025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没有clear()方法，无法探知其大小,也无法探知其中所包含的元素"/>
          <p:cNvSpPr txBox="1"/>
          <p:nvPr/>
        </p:nvSpPr>
        <p:spPr>
          <a:xfrm>
            <a:off x="3835620" y="11338000"/>
            <a:ext cx="15220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没有clear()方法，无法探知其大小,也无法探知其中所包含的元素</a:t>
            </a:r>
          </a:p>
        </p:txBody>
      </p:sp>
      <p:sp>
        <p:nvSpPr>
          <p:cNvPr id="206" name="圆形"/>
          <p:cNvSpPr/>
          <p:nvPr/>
        </p:nvSpPr>
        <p:spPr>
          <a:xfrm>
            <a:off x="2864622" y="9151516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不能包含无引用的对象,否则会自动清除出集合"/>
          <p:cNvSpPr txBox="1"/>
          <p:nvPr/>
        </p:nvSpPr>
        <p:spPr>
          <a:xfrm>
            <a:off x="3581625" y="8887000"/>
            <a:ext cx="131054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不能包含无引用的对象,否则会自动清除出集合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1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注意：对象字面量自身是无法被引用的。"/>
          <p:cNvSpPr txBox="1"/>
          <p:nvPr/>
        </p:nvSpPr>
        <p:spPr>
          <a:xfrm>
            <a:off x="1972609" y="10272397"/>
            <a:ext cx="2163367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注意：对象字面量自身是无法被引用的。</a:t>
            </a:r>
          </a:p>
        </p:txBody>
      </p:sp>
      <p:pic>
        <p:nvPicPr>
          <p:cNvPr id="2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7533" y="5695079"/>
            <a:ext cx="14159783" cy="3446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