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5E6"/>
          </a:solidFill>
        </a:fill>
      </a:tcStyle>
    </a:wholeTbl>
    <a:band2H>
      <a:tcTxStyle b="def" i="def"/>
      <a:tcStyle>
        <a:tcBdr/>
        <a:fill>
          <a:solidFill>
            <a:srgbClr val="E6EBF3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4CA"/>
          </a:solidFill>
        </a:fill>
      </a:tcStyle>
    </a:wholeTbl>
    <a:band2H>
      <a:tcTxStyle b="def" i="def"/>
      <a:tcStyle>
        <a:tcBdr/>
        <a:fill>
          <a:solidFill>
            <a:srgbClr val="E7F2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CCBD6"/>
          </a:solidFill>
        </a:fill>
      </a:tcStyle>
    </a:wholeTbl>
    <a:band2H>
      <a:tcTxStyle b="def" i="def"/>
      <a:tcStyle>
        <a:tcBdr/>
        <a:fill>
          <a:solidFill>
            <a:srgbClr val="F6E7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正文级别 1…"/>
          <p:cNvSpPr txBox="1"/>
          <p:nvPr>
            <p:ph type="body" sz="quarter" idx="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  <a:lvl2pPr marL="1058333" indent="-423333" algn="ctr">
              <a:spcBef>
                <a:spcPts val="0"/>
              </a:spcBef>
              <a:defRPr i="1" sz="3200"/>
            </a:lvl2pPr>
            <a:lvl3pPr marL="1693333" indent="-423333" algn="ctr">
              <a:spcBef>
                <a:spcPts val="0"/>
              </a:spcBef>
              <a:defRPr i="1" sz="3200"/>
            </a:lvl3pPr>
            <a:lvl4pPr marL="2328333" indent="-423333" algn="ctr">
              <a:spcBef>
                <a:spcPts val="0"/>
              </a:spcBef>
              <a:defRPr i="1" sz="3200"/>
            </a:lvl4pPr>
            <a:lvl5pPr marL="2963333" indent="-423333" algn="ctr">
              <a:spcBef>
                <a:spcPts val="0"/>
              </a:spcBef>
              <a:defRPr i="1"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“在此键入引文。”"/>
          <p:cNvSpPr txBox="1"/>
          <p:nvPr>
            <p:ph type="body" sz="quarter" idx="13"/>
          </p:nvPr>
        </p:nvSpPr>
        <p:spPr>
          <a:xfrm>
            <a:off x="2387600" y="6013450"/>
            <a:ext cx="19621500" cy="952501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-1291580"/>
            <a:ext cx="29260800" cy="1950720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2921000" y="330200"/>
            <a:ext cx="18542000" cy="9207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idx="13"/>
          </p:nvPr>
        </p:nvSpPr>
        <p:spPr>
          <a:xfrm>
            <a:off x="8016875" y="-63500"/>
            <a:ext cx="19831050" cy="132207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idx="13"/>
          </p:nvPr>
        </p:nvSpPr>
        <p:spPr>
          <a:xfrm>
            <a:off x="9972675" y="2125131"/>
            <a:ext cx="16402050" cy="109347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15290800" y="6870700"/>
            <a:ext cx="8343900" cy="5562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15316200" y="952500"/>
            <a:ext cx="8305800" cy="5537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idx="15"/>
          </p:nvPr>
        </p:nvSpPr>
        <p:spPr>
          <a:xfrm>
            <a:off x="-1739900" y="-258234"/>
            <a:ext cx="20065999" cy="133773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动画"/>
          <p:cNvSpPr txBox="1"/>
          <p:nvPr>
            <p:ph type="ctrTitle"/>
          </p:nvPr>
        </p:nvSpPr>
        <p:spPr>
          <a:xfrm>
            <a:off x="1778000" y="2004324"/>
            <a:ext cx="20828000" cy="4648203"/>
          </a:xfrm>
          <a:prstGeom prst="rect">
            <a:avLst/>
          </a:prstGeom>
        </p:spPr>
        <p:txBody>
          <a:bodyPr/>
          <a:lstStyle>
            <a:lvl1pPr>
              <a:defRPr b="1" sz="10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form表单提交</a:t>
            </a:r>
          </a:p>
        </p:txBody>
      </p:sp>
      <p:sp>
        <p:nvSpPr>
          <p:cNvPr id="120" name="演讲人：孟庆和"/>
          <p:cNvSpPr txBox="1"/>
          <p:nvPr>
            <p:ph type="subTitle" sz="quarter" idx="1"/>
          </p:nvPr>
        </p:nvSpPr>
        <p:spPr>
          <a:xfrm>
            <a:off x="1778000" y="7946050"/>
            <a:ext cx="20828000" cy="1587502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演讲人：孟庆和</a:t>
            </a:r>
          </a:p>
        </p:txBody>
      </p:sp>
      <p:sp>
        <p:nvSpPr>
          <p:cNvPr id="121" name="追梦课堂   临汾首家专业的web前端培训机构                                                          www.zmclass.com"/>
          <p:cNvSpPr txBox="1"/>
          <p:nvPr/>
        </p:nvSpPr>
        <p:spPr>
          <a:xfrm>
            <a:off x="1821066" y="12583265"/>
            <a:ext cx="20340392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pc="1275" sz="1700">
                <a:solidFill>
                  <a:srgbClr val="FFFFFF">
                    <a:alpha val="43661"/>
                  </a:srgbClr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追梦课堂   临汾首家专业的web前端培训机构 </a:t>
            </a:r>
            <a:r>
              <a:rPr spc="2250" sz="3000">
                <a:solidFill>
                  <a:srgbClr val="FFFFFF"/>
                </a:solidFill>
              </a:rPr>
              <a:t>              </a:t>
            </a:r>
            <a:r>
              <a:rPr spc="0" sz="3000">
                <a:solidFill>
                  <a:srgbClr val="FFFFFF"/>
                </a:solidFill>
              </a:rPr>
              <a:t>                                          </a:t>
            </a:r>
            <a:r>
              <a:rPr spc="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pc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22" name="幻灯片编号"/>
          <p:cNvSpPr txBox="1"/>
          <p:nvPr>
            <p:ph type="sldNum" sz="quarter" idx="4294967295"/>
          </p:nvPr>
        </p:nvSpPr>
        <p:spPr>
          <a:xfrm>
            <a:off x="12043764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追梦课堂   临汾首家专业的web前端培训机构                                                          www.zmclass.com"/>
          <p:cNvSpPr txBox="1"/>
          <p:nvPr/>
        </p:nvSpPr>
        <p:spPr>
          <a:xfrm>
            <a:off x="1821066" y="12583265"/>
            <a:ext cx="20340392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pc="1275" sz="1700">
                <a:solidFill>
                  <a:srgbClr val="FFFFFF">
                    <a:alpha val="43661"/>
                  </a:srgbClr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追梦课堂   临汾首家专业的web前端培训机构 </a:t>
            </a:r>
            <a:r>
              <a:rPr spc="2250" sz="3000">
                <a:solidFill>
                  <a:srgbClr val="FFFFFF"/>
                </a:solidFill>
              </a:rPr>
              <a:t>              </a:t>
            </a:r>
            <a:r>
              <a:rPr spc="0" sz="3000">
                <a:solidFill>
                  <a:srgbClr val="FFFFFF"/>
                </a:solidFill>
              </a:rPr>
              <a:t>                                          </a:t>
            </a:r>
            <a:r>
              <a:rPr spc="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pc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25" name="幻灯片编号"/>
          <p:cNvSpPr txBox="1"/>
          <p:nvPr>
            <p:ph type="sldNum" sz="quarter" idx="4294967295"/>
          </p:nvPr>
        </p:nvSpPr>
        <p:spPr>
          <a:xfrm>
            <a:off x="12043764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28" name="01"/>
          <p:cNvGrpSpPr/>
          <p:nvPr/>
        </p:nvGrpSpPr>
        <p:grpSpPr>
          <a:xfrm>
            <a:off x="10446204" y="3575487"/>
            <a:ext cx="3090116" cy="3090113"/>
            <a:chOff x="0" y="0"/>
            <a:chExt cx="3090114" cy="3090111"/>
          </a:xfrm>
        </p:grpSpPr>
        <p:sp>
          <p:nvSpPr>
            <p:cNvPr id="126" name="圆形"/>
            <p:cNvSpPr/>
            <p:nvPr/>
          </p:nvSpPr>
          <p:spPr>
            <a:xfrm>
              <a:off x="-1" y="0"/>
              <a:ext cx="3090116" cy="3090112"/>
            </a:xfrm>
            <a:prstGeom prst="ellipse">
              <a:avLst/>
            </a:prstGeom>
            <a:solidFill>
              <a:srgbClr val="800D0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9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pPr>
            </a:p>
          </p:txBody>
        </p:sp>
        <p:sp>
          <p:nvSpPr>
            <p:cNvPr id="127" name="01"/>
            <p:cNvSpPr txBox="1"/>
            <p:nvPr/>
          </p:nvSpPr>
          <p:spPr>
            <a:xfrm>
              <a:off x="452536" y="793651"/>
              <a:ext cx="2185041" cy="15028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b="1" sz="9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pPr/>
              <a:r>
                <a:t>01</a:t>
              </a:r>
            </a:p>
          </p:txBody>
        </p:sp>
      </p:grpSp>
      <p:sp>
        <p:nvSpPr>
          <p:cNvPr id="129" name="线条"/>
          <p:cNvSpPr/>
          <p:nvPr/>
        </p:nvSpPr>
        <p:spPr>
          <a:xfrm>
            <a:off x="9291411" y="7312349"/>
            <a:ext cx="5399701" cy="1"/>
          </a:xfrm>
          <a:prstGeom prst="line">
            <a:avLst/>
          </a:prstGeom>
          <a:ln w="38100">
            <a:solidFill>
              <a:srgbClr val="4B4F55"/>
            </a:solidFill>
            <a:miter lim="400000"/>
            <a:headEnd type="oval"/>
            <a:tailEnd type="oval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0" name="jvascript动画"/>
          <p:cNvSpPr txBox="1"/>
          <p:nvPr/>
        </p:nvSpPr>
        <p:spPr>
          <a:xfrm>
            <a:off x="9915288" y="8176621"/>
            <a:ext cx="4151948" cy="144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7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form表单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幻灯片编号"/>
          <p:cNvSpPr txBox="1"/>
          <p:nvPr>
            <p:ph type="sldNum" sz="quarter" idx="4294967295"/>
          </p:nvPr>
        </p:nvSpPr>
        <p:spPr>
          <a:xfrm>
            <a:off x="12043764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3" name="eg:让一个方块动起来？"/>
          <p:cNvSpPr txBox="1"/>
          <p:nvPr/>
        </p:nvSpPr>
        <p:spPr>
          <a:xfrm>
            <a:off x="1418918" y="929680"/>
            <a:ext cx="2017033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Form 表单编码方式</a:t>
            </a:r>
          </a:p>
        </p:txBody>
      </p:sp>
      <p:sp>
        <p:nvSpPr>
          <p:cNvPr id="134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35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36" name="所需知识点"/>
          <p:cNvSpPr txBox="1"/>
          <p:nvPr/>
        </p:nvSpPr>
        <p:spPr>
          <a:xfrm>
            <a:off x="1362392" y="3098493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enctype 属性规定在发送到服务器之前应该如何对表单数据进行编码</a:t>
            </a:r>
          </a:p>
        </p:txBody>
      </p:sp>
      <p:sp>
        <p:nvSpPr>
          <p:cNvPr id="137" name="所需知识点"/>
          <p:cNvSpPr txBox="1"/>
          <p:nvPr/>
        </p:nvSpPr>
        <p:spPr>
          <a:xfrm>
            <a:off x="2263863" y="4732253"/>
            <a:ext cx="21659215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-  application/x-www-form-urlencoded  在发送前编码所有字符（默认）</a:t>
            </a:r>
          </a:p>
        </p:txBody>
      </p:sp>
      <p:sp>
        <p:nvSpPr>
          <p:cNvPr id="138" name="所需知识点"/>
          <p:cNvSpPr txBox="1"/>
          <p:nvPr/>
        </p:nvSpPr>
        <p:spPr>
          <a:xfrm>
            <a:off x="2263863" y="6114686"/>
            <a:ext cx="21659215" cy="1877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-  multipart/form-data  不对字符编码。在使用包含文件上传控件的表单时，必须使用该值。</a:t>
            </a:r>
          </a:p>
        </p:txBody>
      </p:sp>
      <p:sp>
        <p:nvSpPr>
          <p:cNvPr id="139" name="所需知识点"/>
          <p:cNvSpPr txBox="1"/>
          <p:nvPr/>
        </p:nvSpPr>
        <p:spPr>
          <a:xfrm>
            <a:off x="2263863" y="8315750"/>
            <a:ext cx="21659215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-  text/plain   空格转换为 "+" 加号，但不对特殊字符编码。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追梦课堂   临汾首家专业的web前端培训机构                                                          www.zmclass.com"/>
          <p:cNvSpPr txBox="1"/>
          <p:nvPr/>
        </p:nvSpPr>
        <p:spPr>
          <a:xfrm>
            <a:off x="1821066" y="12583265"/>
            <a:ext cx="20340392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pc="1275" sz="1700">
                <a:solidFill>
                  <a:srgbClr val="FFFFFF">
                    <a:alpha val="43661"/>
                  </a:srgbClr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追梦课堂   临汾首家专业的web前端培训机构 </a:t>
            </a:r>
            <a:r>
              <a:rPr spc="2250" sz="3000">
                <a:solidFill>
                  <a:srgbClr val="FFFFFF"/>
                </a:solidFill>
              </a:rPr>
              <a:t>              </a:t>
            </a:r>
            <a:r>
              <a:rPr spc="0" sz="3000">
                <a:solidFill>
                  <a:srgbClr val="FFFFFF"/>
                </a:solidFill>
              </a:rPr>
              <a:t>                                          </a:t>
            </a:r>
            <a:r>
              <a:rPr spc="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pc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42" name="幻灯片编号"/>
          <p:cNvSpPr txBox="1"/>
          <p:nvPr>
            <p:ph type="sldNum" sz="quarter" idx="4294967295"/>
          </p:nvPr>
        </p:nvSpPr>
        <p:spPr>
          <a:xfrm>
            <a:off x="12043764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45" name="01"/>
          <p:cNvGrpSpPr/>
          <p:nvPr/>
        </p:nvGrpSpPr>
        <p:grpSpPr>
          <a:xfrm>
            <a:off x="10446204" y="3575487"/>
            <a:ext cx="3090116" cy="3090113"/>
            <a:chOff x="0" y="0"/>
            <a:chExt cx="3090114" cy="3090111"/>
          </a:xfrm>
        </p:grpSpPr>
        <p:sp>
          <p:nvSpPr>
            <p:cNvPr id="143" name="圆形"/>
            <p:cNvSpPr/>
            <p:nvPr/>
          </p:nvSpPr>
          <p:spPr>
            <a:xfrm>
              <a:off x="-1" y="0"/>
              <a:ext cx="3090116" cy="3090112"/>
            </a:xfrm>
            <a:prstGeom prst="ellipse">
              <a:avLst/>
            </a:prstGeom>
            <a:solidFill>
              <a:srgbClr val="800D0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9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pPr>
            </a:p>
          </p:txBody>
        </p:sp>
        <p:sp>
          <p:nvSpPr>
            <p:cNvPr id="144" name="02"/>
            <p:cNvSpPr txBox="1"/>
            <p:nvPr/>
          </p:nvSpPr>
          <p:spPr>
            <a:xfrm>
              <a:off x="452536" y="793651"/>
              <a:ext cx="2185041" cy="15028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b="1" sz="9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pPr/>
              <a:r>
                <a:t>02</a:t>
              </a:r>
            </a:p>
          </p:txBody>
        </p:sp>
      </p:grpSp>
      <p:sp>
        <p:nvSpPr>
          <p:cNvPr id="146" name="线条"/>
          <p:cNvSpPr/>
          <p:nvPr/>
        </p:nvSpPr>
        <p:spPr>
          <a:xfrm>
            <a:off x="9291411" y="7312349"/>
            <a:ext cx="5399701" cy="1"/>
          </a:xfrm>
          <a:prstGeom prst="line">
            <a:avLst/>
          </a:prstGeom>
          <a:ln w="38100">
            <a:solidFill>
              <a:srgbClr val="4B4F55"/>
            </a:solidFill>
            <a:miter lim="400000"/>
            <a:headEnd type="oval"/>
            <a:tailEnd type="oval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7" name="jvascript动画"/>
          <p:cNvSpPr txBox="1"/>
          <p:nvPr/>
        </p:nvSpPr>
        <p:spPr>
          <a:xfrm>
            <a:off x="9800511" y="8285685"/>
            <a:ext cx="4381501" cy="1229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7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formData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幻灯片编号"/>
          <p:cNvSpPr txBox="1"/>
          <p:nvPr>
            <p:ph type="sldNum" sz="quarter" idx="4294967295"/>
          </p:nvPr>
        </p:nvSpPr>
        <p:spPr>
          <a:xfrm>
            <a:off x="12043764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0" name="eg:让一个方块动起来？"/>
          <p:cNvSpPr txBox="1"/>
          <p:nvPr/>
        </p:nvSpPr>
        <p:spPr>
          <a:xfrm>
            <a:off x="1418918" y="1019143"/>
            <a:ext cx="20170338" cy="1192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formData</a:t>
            </a:r>
          </a:p>
        </p:txBody>
      </p:sp>
      <p:sp>
        <p:nvSpPr>
          <p:cNvPr id="151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52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53" name="所需知识点"/>
          <p:cNvSpPr txBox="1"/>
          <p:nvPr/>
        </p:nvSpPr>
        <p:spPr>
          <a:xfrm>
            <a:off x="1362392" y="3098493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提供了一种表示表单数据的键值对的构造方式, 是用于保存和发送表单数据的对象。</a:t>
            </a:r>
          </a:p>
        </p:txBody>
      </p:sp>
      <p:pic>
        <p:nvPicPr>
          <p:cNvPr id="154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90517" y="4886867"/>
            <a:ext cx="14846670" cy="1186804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所需知识点"/>
          <p:cNvSpPr txBox="1"/>
          <p:nvPr/>
        </p:nvSpPr>
        <p:spPr>
          <a:xfrm>
            <a:off x="1616280" y="7195559"/>
            <a:ext cx="21659215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-   如果提供了 HTML form 元素，它会自动获取 form 元素字段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幻灯片编号"/>
          <p:cNvSpPr txBox="1"/>
          <p:nvPr>
            <p:ph type="sldNum" sz="quarter" idx="4294967295"/>
          </p:nvPr>
        </p:nvSpPr>
        <p:spPr>
          <a:xfrm>
            <a:off x="12043764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8" name="eg:让一个方块动起来？"/>
          <p:cNvSpPr txBox="1"/>
          <p:nvPr/>
        </p:nvSpPr>
        <p:spPr>
          <a:xfrm>
            <a:off x="1418918" y="929680"/>
            <a:ext cx="2017033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formData方法</a:t>
            </a:r>
          </a:p>
        </p:txBody>
      </p:sp>
      <p:sp>
        <p:nvSpPr>
          <p:cNvPr id="159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60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61" name="所需知识点"/>
          <p:cNvSpPr txBox="1"/>
          <p:nvPr/>
        </p:nvSpPr>
        <p:spPr>
          <a:xfrm>
            <a:off x="1362392" y="2744621"/>
            <a:ext cx="21659216" cy="675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append(name, value) – 添加给定的 name 和 value 的值到 form 表单，</a:t>
            </a:r>
          </a:p>
          <a:p>
            <a: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append(name, blob, fileName) – 当 form 为 &lt;input type="file"&gt; 时，添加字段，第三个参数 fileName 设置文件名（不是 form 字段名）作为用户文件系统（filesystem）中的文件名，</a:t>
            </a:r>
          </a:p>
          <a:p>
            <a: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delete(name) – 移除给定 name 的字段，</a:t>
            </a:r>
          </a:p>
          <a:p>
            <a: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get(name) – 获取给定 name 的字段值，</a:t>
            </a:r>
          </a:p>
          <a:p>
            <a: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has(name) – 如果存在给定 name 的字段，则返回 true，否则返回 false</a:t>
            </a:r>
          </a:p>
        </p:txBody>
      </p:sp>
      <p:sp>
        <p:nvSpPr>
          <p:cNvPr id="162" name="所需知识点"/>
          <p:cNvSpPr txBox="1"/>
          <p:nvPr/>
        </p:nvSpPr>
        <p:spPr>
          <a:xfrm>
            <a:off x="1362392" y="10134251"/>
            <a:ext cx="21659216" cy="17214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set(name, value)</a:t>
            </a:r>
          </a:p>
          <a:p>
            <a: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set(name, blob, fileName)  添加/替换 确保了name的唯一值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幻灯片编号"/>
          <p:cNvSpPr txBox="1"/>
          <p:nvPr>
            <p:ph type="sldNum" sz="quarter" idx="4294967295"/>
          </p:nvPr>
        </p:nvSpPr>
        <p:spPr>
          <a:xfrm>
            <a:off x="12043764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5" name="eg:让一个方块动起来？"/>
          <p:cNvSpPr txBox="1"/>
          <p:nvPr/>
        </p:nvSpPr>
        <p:spPr>
          <a:xfrm>
            <a:off x="1418918" y="929680"/>
            <a:ext cx="2017033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z="7200">
                <a:latin typeface="+mn-lt"/>
                <a:ea typeface="+mn-ea"/>
                <a:cs typeface="+mn-cs"/>
                <a:sym typeface="Helvetica Neue"/>
              </a:defRPr>
            </a:pPr>
            <a:r>
              <a:t>使用 </a:t>
            </a:r>
            <a:r>
              <a:rPr>
                <a:latin typeface="Menlo"/>
                <a:ea typeface="Menlo"/>
                <a:cs typeface="Menlo"/>
                <a:sym typeface="Menlo"/>
              </a:rPr>
              <a:t>for..of</a:t>
            </a:r>
            <a:r>
              <a:t> 循环迭代所有 formData 字段：</a:t>
            </a:r>
          </a:p>
        </p:txBody>
      </p:sp>
      <p:sp>
        <p:nvSpPr>
          <p:cNvPr id="166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67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hanks！"/>
          <p:cNvSpPr txBox="1"/>
          <p:nvPr>
            <p:ph type="ctrTitle"/>
          </p:nvPr>
        </p:nvSpPr>
        <p:spPr>
          <a:xfrm>
            <a:off x="1778000" y="3147634"/>
            <a:ext cx="20828000" cy="4648202"/>
          </a:xfrm>
          <a:prstGeom prst="rect">
            <a:avLst/>
          </a:prstGeom>
        </p:spPr>
        <p:txBody>
          <a:bodyPr/>
          <a:lstStyle>
            <a:lvl1pPr>
              <a:defRPr sz="143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Thanks！</a:t>
            </a:r>
          </a:p>
        </p:txBody>
      </p:sp>
      <p:sp>
        <p:nvSpPr>
          <p:cNvPr id="170" name="追梦课堂临汾首家专业的web前端培训机构    www.zmclass.com"/>
          <p:cNvSpPr txBox="1"/>
          <p:nvPr/>
        </p:nvSpPr>
        <p:spPr>
          <a:xfrm>
            <a:off x="6367784" y="8165992"/>
            <a:ext cx="14290972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pc="1275" sz="1700">
                <a:solidFill>
                  <a:srgbClr val="FFFFFF">
                    <a:alpha val="43661"/>
                  </a:srgbClr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追梦课堂临汾首家专业的web前端培训机构</a:t>
            </a:r>
            <a:r>
              <a:rPr spc="2250" sz="3000">
                <a:solidFill>
                  <a:srgbClr val="FFFFFF"/>
                </a:solidFill>
              </a:rPr>
              <a:t> </a:t>
            </a:r>
            <a:r>
              <a:rPr spc="0" sz="3000">
                <a:solidFill>
                  <a:srgbClr val="FFFFFF"/>
                </a:solidFill>
              </a:rPr>
              <a:t>   </a:t>
            </a:r>
            <a:r>
              <a:rPr spc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71" name="幻灯片编号"/>
          <p:cNvSpPr txBox="1"/>
          <p:nvPr>
            <p:ph type="sldNum" sz="quarter" idx="4294967295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