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2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2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2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2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2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2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2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2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2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3175" cap="flat">
              <a:solidFill>
                <a:srgbClr val="D6D7D6"/>
              </a:solidFill>
              <a:prstDash val="solid"/>
              <a:miter lim="400000"/>
            </a:ln>
          </a:left>
          <a:right>
            <a:ln w="3175" cap="flat">
              <a:solidFill>
                <a:srgbClr val="D6D7D6"/>
              </a:solidFill>
              <a:prstDash val="solid"/>
              <a:miter lim="400000"/>
            </a:ln>
          </a:right>
          <a:top>
            <a:ln w="3175" cap="flat">
              <a:solidFill>
                <a:srgbClr val="D6D7D6"/>
              </a:solidFill>
              <a:prstDash val="solid"/>
              <a:miter lim="400000"/>
            </a:ln>
          </a:top>
          <a:bottom>
            <a:ln w="3175" cap="flat">
              <a:solidFill>
                <a:srgbClr val="D6D7D6"/>
              </a:solidFill>
              <a:prstDash val="solid"/>
              <a:miter lim="400000"/>
            </a:ln>
          </a:bottom>
          <a:insideH>
            <a:ln w="3175" cap="flat">
              <a:solidFill>
                <a:srgbClr val="D6D7D6"/>
              </a:solidFill>
              <a:prstDash val="solid"/>
              <a:miter lim="400000"/>
            </a:ln>
          </a:insideH>
          <a:insideV>
            <a:ln w="3175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3175" cap="flat">
              <a:solidFill>
                <a:srgbClr val="D6D6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3175" cap="flat">
              <a:solidFill>
                <a:srgbClr val="D6D7D6"/>
              </a:solidFill>
              <a:prstDash val="solid"/>
              <a:miter lim="400000"/>
            </a:ln>
          </a:top>
          <a:bottom>
            <a:ln w="3175" cap="flat">
              <a:solidFill>
                <a:srgbClr val="D6D7D6"/>
              </a:solidFill>
              <a:prstDash val="solid"/>
              <a:miter lim="400000"/>
            </a:ln>
          </a:bottom>
          <a:insideH>
            <a:ln w="3175" cap="flat">
              <a:solidFill>
                <a:srgbClr val="D6D7D6"/>
              </a:solidFill>
              <a:prstDash val="solid"/>
              <a:miter lim="400000"/>
            </a:ln>
          </a:insideH>
          <a:insideV>
            <a:ln w="3175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3175" cap="flat">
              <a:solidFill>
                <a:srgbClr val="D6D7D6"/>
              </a:solidFill>
              <a:prstDash val="solid"/>
              <a:miter lim="400000"/>
            </a:ln>
          </a:left>
          <a:right>
            <a:ln w="3175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3175" cap="flat">
              <a:solidFill>
                <a:srgbClr val="D6D6D6"/>
              </a:solidFill>
              <a:prstDash val="solid"/>
              <a:miter lim="400000"/>
            </a:ln>
          </a:bottom>
          <a:insideH>
            <a:ln w="3175" cap="flat">
              <a:solidFill>
                <a:srgbClr val="D6D7D6"/>
              </a:solidFill>
              <a:prstDash val="solid"/>
              <a:miter lim="400000"/>
            </a:ln>
          </a:insideH>
          <a:insideV>
            <a:ln w="3175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3175" cap="flat">
              <a:solidFill>
                <a:srgbClr val="D6D7D6"/>
              </a:solidFill>
              <a:prstDash val="solid"/>
              <a:miter lim="400000"/>
            </a:ln>
          </a:left>
          <a:right>
            <a:ln w="3175" cap="flat">
              <a:solidFill>
                <a:srgbClr val="D6D7D6"/>
              </a:solidFill>
              <a:prstDash val="solid"/>
              <a:miter lim="400000"/>
            </a:ln>
          </a:right>
          <a:top>
            <a:ln w="3175" cap="flat">
              <a:solidFill>
                <a:srgbClr val="D6D6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3175" cap="flat">
              <a:solidFill>
                <a:srgbClr val="D6D7D6"/>
              </a:solidFill>
              <a:prstDash val="solid"/>
              <a:miter lim="400000"/>
            </a:ln>
          </a:insideH>
          <a:insideV>
            <a:ln w="3175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3175" cap="flat">
              <a:solidFill>
                <a:srgbClr val="929292"/>
              </a:solidFill>
              <a:prstDash val="solid"/>
              <a:miter lim="400000"/>
            </a:ln>
          </a:left>
          <a:right>
            <a:ln w="3175" cap="flat">
              <a:solidFill>
                <a:srgbClr val="929292"/>
              </a:solidFill>
              <a:prstDash val="solid"/>
              <a:miter lim="400000"/>
            </a:ln>
          </a:right>
          <a:top>
            <a:ln w="3175" cap="flat">
              <a:solidFill>
                <a:srgbClr val="929292"/>
              </a:solidFill>
              <a:prstDash val="solid"/>
              <a:miter lim="400000"/>
            </a:ln>
          </a:top>
          <a:bottom>
            <a:ln w="3175" cap="flat">
              <a:solidFill>
                <a:srgbClr val="929292"/>
              </a:solidFill>
              <a:prstDash val="solid"/>
              <a:miter lim="400000"/>
            </a:ln>
          </a:bottom>
          <a:insideH>
            <a:ln w="3175" cap="flat">
              <a:solidFill>
                <a:srgbClr val="929292"/>
              </a:solidFill>
              <a:prstDash val="solid"/>
              <a:miter lim="400000"/>
            </a:ln>
          </a:insideH>
          <a:insideV>
            <a:ln w="3175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3175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3175" cap="flat">
              <a:noFill/>
              <a:miter lim="400000"/>
            </a:ln>
          </a:insideV>
        </a:tcBdr>
        <a:fill>
          <a:solidFill>
            <a:srgbClr val="084E00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3175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3175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3175" cap="flat">
              <a:noFill/>
              <a:miter lim="400000"/>
            </a:ln>
          </a:bottom>
          <a:insideH>
            <a:ln w="3175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3175" cap="flat">
              <a:solidFill>
                <a:srgbClr val="AAAAAA"/>
              </a:solidFill>
              <a:prstDash val="solid"/>
              <a:miter lim="400000"/>
            </a:ln>
          </a:left>
          <a:right>
            <a:ln w="3175" cap="flat">
              <a:solidFill>
                <a:srgbClr val="AAAAAA"/>
              </a:solidFill>
              <a:prstDash val="solid"/>
              <a:miter lim="400000"/>
            </a:ln>
          </a:right>
          <a:top>
            <a:ln w="3175" cap="flat">
              <a:solidFill>
                <a:srgbClr val="AAAAAA"/>
              </a:solidFill>
              <a:prstDash val="solid"/>
              <a:miter lim="400000"/>
            </a:ln>
          </a:top>
          <a:bottom>
            <a:ln w="3175" cap="flat">
              <a:solidFill>
                <a:srgbClr val="AAAAAA"/>
              </a:solidFill>
              <a:prstDash val="solid"/>
              <a:miter lim="400000"/>
            </a:ln>
          </a:bottom>
          <a:insideH>
            <a:ln w="3175" cap="flat">
              <a:solidFill>
                <a:srgbClr val="AAAAAA"/>
              </a:solidFill>
              <a:prstDash val="solid"/>
              <a:miter lim="400000"/>
            </a:ln>
          </a:insideH>
          <a:insideV>
            <a:ln w="3175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3175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3175" cap="flat">
              <a:noFill/>
              <a:miter lim="400000"/>
            </a:ln>
          </a:insideV>
        </a:tcBdr>
        <a:fill>
          <a:solidFill>
            <a:schemeClr val="accent5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3175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3175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3175" cap="flat">
              <a:noFill/>
              <a:miter lim="400000"/>
            </a:ln>
          </a:bottom>
          <a:insideH>
            <a:ln w="3175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3175" cap="flat">
              <a:solidFill>
                <a:srgbClr val="D6D7D6"/>
              </a:solidFill>
              <a:prstDash val="solid"/>
              <a:miter lim="400000"/>
            </a:ln>
          </a:left>
          <a:right>
            <a:ln w="3175" cap="flat">
              <a:solidFill>
                <a:srgbClr val="D6D7D6"/>
              </a:solidFill>
              <a:prstDash val="solid"/>
              <a:miter lim="400000"/>
            </a:ln>
          </a:right>
          <a:top>
            <a:ln w="3175" cap="flat">
              <a:solidFill>
                <a:srgbClr val="D6D7D6"/>
              </a:solidFill>
              <a:prstDash val="solid"/>
              <a:miter lim="400000"/>
            </a:ln>
          </a:top>
          <a:bottom>
            <a:ln w="3175" cap="flat">
              <a:solidFill>
                <a:srgbClr val="D6D7D6"/>
              </a:solidFill>
              <a:prstDash val="solid"/>
              <a:miter lim="400000"/>
            </a:ln>
          </a:bottom>
          <a:insideH>
            <a:ln w="3175" cap="flat">
              <a:solidFill>
                <a:srgbClr val="D6D7D6"/>
              </a:solidFill>
              <a:prstDash val="solid"/>
              <a:miter lim="400000"/>
            </a:ln>
          </a:insideH>
          <a:insideV>
            <a:ln w="3175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3175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3175" cap="flat">
              <a:noFill/>
              <a:miter lim="400000"/>
            </a:ln>
          </a:insideV>
        </a:tcBdr>
        <a:fill>
          <a:solidFill>
            <a:schemeClr val="accent6">
              <a:hueOff val="-119728"/>
              <a:satOff val="5580"/>
              <a:lumOff val="-12961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3175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3175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3175" cap="flat">
              <a:noFill/>
              <a:miter lim="400000"/>
            </a:ln>
          </a:bottom>
          <a:insideH>
            <a:ln w="3175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3175" cap="flat">
              <a:solidFill>
                <a:srgbClr val="909090"/>
              </a:solidFill>
              <a:prstDash val="solid"/>
              <a:miter lim="400000"/>
            </a:ln>
          </a:left>
          <a:right>
            <a:ln w="3175" cap="flat">
              <a:solidFill>
                <a:srgbClr val="909090"/>
              </a:solidFill>
              <a:prstDash val="solid"/>
              <a:miter lim="400000"/>
            </a:ln>
          </a:right>
          <a:top>
            <a:ln w="3175" cap="flat">
              <a:solidFill>
                <a:srgbClr val="909090"/>
              </a:solidFill>
              <a:prstDash val="solid"/>
              <a:miter lim="400000"/>
            </a:ln>
          </a:top>
          <a:bottom>
            <a:ln w="3175" cap="flat">
              <a:solidFill>
                <a:srgbClr val="909090"/>
              </a:solidFill>
              <a:prstDash val="solid"/>
              <a:miter lim="400000"/>
            </a:ln>
          </a:bottom>
          <a:insideH>
            <a:ln w="3175" cap="flat">
              <a:solidFill>
                <a:srgbClr val="909090"/>
              </a:solidFill>
              <a:prstDash val="solid"/>
              <a:miter lim="400000"/>
            </a:ln>
          </a:insideH>
          <a:insideV>
            <a:ln w="3175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3175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3175" cap="flat">
              <a:noFill/>
              <a:miter lim="400000"/>
            </a:ln>
          </a:insideV>
        </a:tcBdr>
        <a:fill>
          <a:solidFill>
            <a:srgbClr val="798089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3175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3175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3175" cap="flat">
              <a:noFill/>
              <a:miter lim="400000"/>
            </a:ln>
          </a:bottom>
          <a:insideH>
            <a:ln w="3175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3175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3175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3175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3175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12" name="正文级别 1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2578099" y="5991225"/>
            <a:ext cx="7848602" cy="411277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i="1" sz="22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在此键入引文。”"/>
          <p:cNvSpPr txBox="1"/>
          <p:nvPr>
            <p:ph type="body" sz="quarter" idx="14"/>
          </p:nvPr>
        </p:nvSpPr>
        <p:spPr>
          <a:xfrm>
            <a:off x="2578099" y="4355464"/>
            <a:ext cx="7848602" cy="647701"/>
          </a:xfrm>
          <a:prstGeom prst="rect">
            <a:avLst/>
          </a:prstGeom>
        </p:spPr>
        <p:txBody>
          <a:bodyPr anchor="ctr">
            <a:spAutoFit/>
          </a:bodyPr>
          <a:lstStyle>
            <a:lvl1pPr>
              <a:defRPr sz="32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“在此键入引文。”</a:t>
            </a:r>
          </a:p>
        </p:txBody>
      </p:sp>
      <p:sp>
        <p:nvSpPr>
          <p:cNvPr id="9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/>
          <p:nvPr>
            <p:ph type="pic" idx="13"/>
          </p:nvPr>
        </p:nvSpPr>
        <p:spPr>
          <a:xfrm>
            <a:off x="928395" y="1209674"/>
            <a:ext cx="12413833" cy="827589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0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图像"/>
          <p:cNvSpPr/>
          <p:nvPr>
            <p:ph type="pic" sz="half" idx="13"/>
          </p:nvPr>
        </p:nvSpPr>
        <p:spPr>
          <a:xfrm>
            <a:off x="1139824" y="1600199"/>
            <a:ext cx="9277352" cy="460690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1" name="标题文本"/>
          <p:cNvSpPr txBox="1"/>
          <p:nvPr>
            <p:ph type="title"/>
          </p:nvPr>
        </p:nvSpPr>
        <p:spPr>
          <a:xfrm>
            <a:off x="2578099" y="6257925"/>
            <a:ext cx="7848602" cy="1066801"/>
          </a:xfrm>
          <a:prstGeom prst="rect">
            <a:avLst/>
          </a:prstGeom>
        </p:spPr>
        <p:txBody>
          <a:bodyPr anchor="ctr"/>
          <a:lstStyle/>
          <a:p>
            <a:pPr/>
            <a:r>
              <a:t>标题文本</a:t>
            </a:r>
          </a:p>
        </p:txBody>
      </p:sp>
      <p:sp>
        <p:nvSpPr>
          <p:cNvPr id="22" name="正文级别 1…"/>
          <p:cNvSpPr txBox="1"/>
          <p:nvPr>
            <p:ph type="body" sz="quarter" idx="1"/>
          </p:nvPr>
        </p:nvSpPr>
        <p:spPr>
          <a:xfrm>
            <a:off x="2578099" y="7334250"/>
            <a:ext cx="7848602" cy="847725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/>
          <p:nvPr>
            <p:ph type="title"/>
          </p:nvPr>
        </p:nvSpPr>
        <p:spPr>
          <a:xfrm>
            <a:off x="2578099" y="3638550"/>
            <a:ext cx="7848602" cy="2476501"/>
          </a:xfrm>
          <a:prstGeom prst="rect">
            <a:avLst/>
          </a:prstGeom>
        </p:spPr>
        <p:txBody>
          <a:bodyPr anchor="ctr"/>
          <a:lstStyle/>
          <a:p>
            <a:pPr/>
            <a:r>
              <a:t>标题文本</a:t>
            </a:r>
          </a:p>
        </p:txBody>
      </p:sp>
      <p:sp>
        <p:nvSpPr>
          <p:cNvPr id="3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/>
          <p:nvPr>
            <p:ph type="pic" idx="13"/>
          </p:nvPr>
        </p:nvSpPr>
        <p:spPr>
          <a:xfrm>
            <a:off x="3463893" y="1115326"/>
            <a:ext cx="10144128" cy="676275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9" name="标题文本"/>
          <p:cNvSpPr txBox="1"/>
          <p:nvPr>
            <p:ph type="title"/>
          </p:nvPr>
        </p:nvSpPr>
        <p:spPr>
          <a:xfrm>
            <a:off x="2339974" y="1695449"/>
            <a:ext cx="4000502" cy="2990851"/>
          </a:xfrm>
          <a:prstGeom prst="rect">
            <a:avLst/>
          </a:prstGeom>
        </p:spPr>
        <p:txBody>
          <a:bodyPr/>
          <a:lstStyle>
            <a:lvl1pPr>
              <a:defRPr sz="5800"/>
            </a:lvl1pPr>
          </a:lstStyle>
          <a:p>
            <a:pPr/>
            <a:r>
              <a:t>标题文本</a:t>
            </a:r>
          </a:p>
        </p:txBody>
      </p:sp>
      <p:sp>
        <p:nvSpPr>
          <p:cNvPr id="40" name="正文级别 1…"/>
          <p:cNvSpPr txBox="1"/>
          <p:nvPr>
            <p:ph type="body" sz="quarter" idx="1"/>
          </p:nvPr>
        </p:nvSpPr>
        <p:spPr>
          <a:xfrm>
            <a:off x="2339974" y="4762500"/>
            <a:ext cx="4000502" cy="3086101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/>
          <p:nvPr>
            <p:ph type="title"/>
          </p:nvPr>
        </p:nvSpPr>
        <p:spPr>
          <a:xfrm>
            <a:off x="2339974" y="1409699"/>
            <a:ext cx="8324852" cy="1619251"/>
          </a:xfrm>
          <a:prstGeom prst="rect">
            <a:avLst/>
          </a:prstGeom>
        </p:spPr>
        <p:txBody>
          <a:bodyPr anchor="ctr"/>
          <a:lstStyle/>
          <a:p>
            <a:pPr/>
            <a:r>
              <a:t>标题文本</a:t>
            </a:r>
          </a:p>
        </p:txBody>
      </p:sp>
      <p:sp>
        <p:nvSpPr>
          <p:cNvPr id="4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/>
          <p:nvPr>
            <p:ph type="title"/>
          </p:nvPr>
        </p:nvSpPr>
        <p:spPr>
          <a:xfrm>
            <a:off x="2339974" y="1409699"/>
            <a:ext cx="8324852" cy="1619251"/>
          </a:xfrm>
          <a:prstGeom prst="rect">
            <a:avLst/>
          </a:prstGeom>
        </p:spPr>
        <p:txBody>
          <a:bodyPr anchor="ctr"/>
          <a:lstStyle/>
          <a:p>
            <a:pPr/>
            <a:r>
              <a:t>标题文本</a:t>
            </a:r>
          </a:p>
        </p:txBody>
      </p:sp>
      <p:sp>
        <p:nvSpPr>
          <p:cNvPr id="57" name="正文级别 1…"/>
          <p:cNvSpPr txBox="1"/>
          <p:nvPr>
            <p:ph type="body" sz="half" idx="1"/>
          </p:nvPr>
        </p:nvSpPr>
        <p:spPr>
          <a:xfrm>
            <a:off x="2339974" y="3162300"/>
            <a:ext cx="8324852" cy="4714876"/>
          </a:xfrm>
          <a:prstGeom prst="rect">
            <a:avLst/>
          </a:prstGeom>
        </p:spPr>
        <p:txBody>
          <a:bodyPr anchor="ctr"/>
          <a:lstStyle>
            <a:lvl1pPr marL="416718" indent="-416718" algn="l">
              <a:spcBef>
                <a:spcPts val="4200"/>
              </a:spcBef>
              <a:buSzPct val="145000"/>
              <a:buChar char="•"/>
              <a:defRPr sz="3000"/>
            </a:lvl1pPr>
            <a:lvl2pPr marL="861218" indent="-416718" algn="l">
              <a:spcBef>
                <a:spcPts val="4200"/>
              </a:spcBef>
              <a:buSzPct val="145000"/>
              <a:buChar char="•"/>
              <a:defRPr sz="3000"/>
            </a:lvl2pPr>
            <a:lvl3pPr marL="1305718" indent="-416718" algn="l">
              <a:spcBef>
                <a:spcPts val="4200"/>
              </a:spcBef>
              <a:buSzPct val="145000"/>
              <a:buChar char="•"/>
              <a:defRPr sz="3000"/>
            </a:lvl3pPr>
            <a:lvl4pPr marL="1750218" indent="-416718" algn="l">
              <a:spcBef>
                <a:spcPts val="4200"/>
              </a:spcBef>
              <a:buSzPct val="145000"/>
              <a:buChar char="•"/>
              <a:defRPr sz="3000"/>
            </a:lvl4pPr>
            <a:lvl5pPr marL="2194718" indent="-416718" algn="l">
              <a:spcBef>
                <a:spcPts val="4200"/>
              </a:spcBef>
              <a:buSzPct val="145000"/>
              <a:buChar char="•"/>
              <a:defRPr sz="30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/>
          <p:nvPr>
            <p:ph type="pic" sz="half" idx="13"/>
          </p:nvPr>
        </p:nvSpPr>
        <p:spPr>
          <a:xfrm>
            <a:off x="4980781" y="2743199"/>
            <a:ext cx="7715252" cy="514350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6" name="标题文本"/>
          <p:cNvSpPr txBox="1"/>
          <p:nvPr>
            <p:ph type="title"/>
          </p:nvPr>
        </p:nvSpPr>
        <p:spPr>
          <a:xfrm>
            <a:off x="2339974" y="1409699"/>
            <a:ext cx="8324852" cy="1619251"/>
          </a:xfrm>
          <a:prstGeom prst="rect">
            <a:avLst/>
          </a:prstGeom>
        </p:spPr>
        <p:txBody>
          <a:bodyPr anchor="ctr"/>
          <a:lstStyle/>
          <a:p>
            <a:pPr/>
            <a:r>
              <a:t>标题文本</a:t>
            </a:r>
          </a:p>
        </p:txBody>
      </p:sp>
      <p:sp>
        <p:nvSpPr>
          <p:cNvPr id="67" name="正文级别 1…"/>
          <p:cNvSpPr txBox="1"/>
          <p:nvPr>
            <p:ph type="body" sz="quarter" idx="1"/>
          </p:nvPr>
        </p:nvSpPr>
        <p:spPr>
          <a:xfrm>
            <a:off x="2339974" y="3162300"/>
            <a:ext cx="4000502" cy="4714876"/>
          </a:xfrm>
          <a:prstGeom prst="rect">
            <a:avLst/>
          </a:prstGeom>
        </p:spPr>
        <p:txBody>
          <a:bodyPr anchor="ctr"/>
          <a:lstStyle>
            <a:lvl1pPr marL="318407" indent="-318407" algn="l">
              <a:spcBef>
                <a:spcPts val="3200"/>
              </a:spcBef>
              <a:buSzPct val="145000"/>
              <a:buChar char="•"/>
              <a:defRPr sz="2600"/>
            </a:lvl1pPr>
            <a:lvl2pPr marL="661307" indent="-318407" algn="l">
              <a:spcBef>
                <a:spcPts val="3200"/>
              </a:spcBef>
              <a:buSzPct val="145000"/>
              <a:buChar char="•"/>
              <a:defRPr sz="2600"/>
            </a:lvl2pPr>
            <a:lvl3pPr marL="1004207" indent="-318407" algn="l">
              <a:spcBef>
                <a:spcPts val="3200"/>
              </a:spcBef>
              <a:buSzPct val="145000"/>
              <a:buChar char="•"/>
              <a:defRPr sz="2600"/>
            </a:lvl3pPr>
            <a:lvl4pPr marL="1347107" indent="-318407" algn="l">
              <a:spcBef>
                <a:spcPts val="3200"/>
              </a:spcBef>
              <a:buSzPct val="145000"/>
              <a:buChar char="•"/>
              <a:defRPr sz="2600"/>
            </a:lvl4pPr>
            <a:lvl5pPr marL="1690007" indent="-318407" algn="l">
              <a:spcBef>
                <a:spcPts val="3200"/>
              </a:spcBef>
              <a:buSzPct val="145000"/>
              <a:buChar char="•"/>
              <a:defRPr sz="26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 txBox="1"/>
          <p:nvPr>
            <p:ph type="body" sz="half" idx="1"/>
          </p:nvPr>
        </p:nvSpPr>
        <p:spPr>
          <a:xfrm>
            <a:off x="2339974" y="2171699"/>
            <a:ext cx="8324852" cy="5410202"/>
          </a:xfrm>
          <a:prstGeom prst="rect">
            <a:avLst/>
          </a:prstGeom>
        </p:spPr>
        <p:txBody>
          <a:bodyPr anchor="ctr"/>
          <a:lstStyle>
            <a:lvl1pPr marL="416718" indent="-416718" algn="l">
              <a:spcBef>
                <a:spcPts val="4200"/>
              </a:spcBef>
              <a:buSzPct val="145000"/>
              <a:buChar char="•"/>
              <a:defRPr sz="3000"/>
            </a:lvl1pPr>
            <a:lvl2pPr marL="861218" indent="-416718" algn="l">
              <a:spcBef>
                <a:spcPts val="4200"/>
              </a:spcBef>
              <a:buSzPct val="145000"/>
              <a:buChar char="•"/>
              <a:defRPr sz="3000"/>
            </a:lvl2pPr>
            <a:lvl3pPr marL="1305718" indent="-416718" algn="l">
              <a:spcBef>
                <a:spcPts val="4200"/>
              </a:spcBef>
              <a:buSzPct val="145000"/>
              <a:buChar char="•"/>
              <a:defRPr sz="3000"/>
            </a:lvl3pPr>
            <a:lvl4pPr marL="1750218" indent="-416718" algn="l">
              <a:spcBef>
                <a:spcPts val="4200"/>
              </a:spcBef>
              <a:buSzPct val="145000"/>
              <a:buChar char="•"/>
              <a:defRPr sz="3000"/>
            </a:lvl4pPr>
            <a:lvl5pPr marL="2194718" indent="-416718" algn="l">
              <a:spcBef>
                <a:spcPts val="4200"/>
              </a:spcBef>
              <a:buSzPct val="145000"/>
              <a:buChar char="•"/>
              <a:defRPr sz="30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/>
          <p:nvPr>
            <p:ph type="pic" sz="quarter" idx="13"/>
          </p:nvPr>
        </p:nvSpPr>
        <p:spPr>
          <a:xfrm>
            <a:off x="6445250" y="4943475"/>
            <a:ext cx="4414838" cy="294322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4" name="图像"/>
          <p:cNvSpPr/>
          <p:nvPr>
            <p:ph type="pic" sz="quarter" idx="14"/>
          </p:nvPr>
        </p:nvSpPr>
        <p:spPr>
          <a:xfrm>
            <a:off x="6678612" y="1698625"/>
            <a:ext cx="4410076" cy="294005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5" name="图像"/>
          <p:cNvSpPr/>
          <p:nvPr>
            <p:ph type="pic" idx="15"/>
          </p:nvPr>
        </p:nvSpPr>
        <p:spPr>
          <a:xfrm>
            <a:off x="-924720" y="1123949"/>
            <a:ext cx="10144127" cy="676275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/>
          <p:nvPr>
            <p:ph type="title"/>
          </p:nvPr>
        </p:nvSpPr>
        <p:spPr>
          <a:xfrm>
            <a:off x="2578099" y="2447924"/>
            <a:ext cx="7848602" cy="24765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b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3" name="正文级别 1…"/>
          <p:cNvSpPr txBox="1"/>
          <p:nvPr>
            <p:ph type="body" idx="1"/>
          </p:nvPr>
        </p:nvSpPr>
        <p:spPr>
          <a:xfrm>
            <a:off x="2578099" y="4991100"/>
            <a:ext cx="7848602" cy="847725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/>
          <p:nvPr>
            <p:ph type="sldNum" sz="quarter" idx="2"/>
          </p:nvPr>
        </p:nvSpPr>
        <p:spPr>
          <a:xfrm>
            <a:off x="6356553" y="8191500"/>
            <a:ext cx="286614" cy="286943"/>
          </a:xfrm>
          <a:prstGeom prst="rect">
            <a:avLst/>
          </a:prstGeom>
          <a:ln w="3175">
            <a:miter lim="400000"/>
          </a:ln>
        </p:spPr>
        <p:txBody>
          <a:bodyPr wrap="none" lIns="38100" tIns="38100" rIns="38100" bIns="38100">
            <a:spAutoFit/>
          </a:bodyPr>
          <a:lstStyle>
            <a:lvl1pPr>
              <a:defRPr b="0" sz="1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8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8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8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8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8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8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8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8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8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1.jpe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developer.mozilla.org/zh-CN/docs/CSS/Value_definition_syntax#Brackets" TargetMode="External"/><Relationship Id="rId3" Type="http://schemas.openxmlformats.org/officeDocument/2006/relationships/hyperlink" Target="https://developer.mozilla.org/zh-CN/docs/Web/CSS/outline-color" TargetMode="External"/><Relationship Id="rId4" Type="http://schemas.openxmlformats.org/officeDocument/2006/relationships/hyperlink" Target="https://developer.mozilla.org/zh-CN/docs/CSS/Value_definition_syntax#Double_bar" TargetMode="External"/><Relationship Id="rId5" Type="http://schemas.openxmlformats.org/officeDocument/2006/relationships/hyperlink" Target="https://developer.mozilla.org/zh-CN/docs/Web/CSS/outline-style" TargetMode="External"/><Relationship Id="rId6" Type="http://schemas.openxmlformats.org/officeDocument/2006/relationships/hyperlink" Target="https://developer.mozilla.org/zh-CN/docs/Web/CSS/outline-width" TargetMode="Externa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css.doyoe.com/values/color/color.htm" TargetMode="Externa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css.doyoe.com/properties/backgrounds/background-image.htm#dfn-syntax" TargetMode="Externa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css.doyoe.com/properties/backgrounds/background-position.htm#dfn-syntax" TargetMode="External"/><Relationship Id="rId3" Type="http://schemas.openxmlformats.org/officeDocument/2006/relationships/hyperlink" Target="http://css.doyoe.com/values/numeric/percentage.htm" TargetMode="External"/><Relationship Id="rId4" Type="http://schemas.openxmlformats.org/officeDocument/2006/relationships/hyperlink" Target="http://css.doyoe.com/values/length/length.htm" TargetMode="Externa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css.doyoe.com/values/length/length.htm" TargetMode="External"/><Relationship Id="rId3" Type="http://schemas.openxmlformats.org/officeDocument/2006/relationships/hyperlink" Target="http://css.doyoe.com/values/numeric/percentage.htm" TargetMode="Externa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css.doyoe.com/values/length/length.htm" TargetMode="External"/><Relationship Id="rId3" Type="http://schemas.openxmlformats.org/officeDocument/2006/relationships/hyperlink" Target="http://css.doyoe.com/values/numeric/percentage.htm" TargetMode="Externa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developer.mozilla.org/zh-CN/docs/Web/CSS/box-shadow#shadow" TargetMode="External"/><Relationship Id="rId3" Type="http://schemas.openxmlformats.org/officeDocument/2006/relationships/hyperlink" Target="https://developer.mozilla.org/zh-CN/docs/CSS/Value_definition_syntax#Hash_mark_()" TargetMode="External"/><Relationship Id="rId4" Type="http://schemas.openxmlformats.org/officeDocument/2006/relationships/hyperlink" Target="https://developer.mozilla.org/zh-CN/docs/CSS/Value_definition_syntax#Question_mark_()" TargetMode="External"/><Relationship Id="rId5" Type="http://schemas.openxmlformats.org/officeDocument/2006/relationships/hyperlink" Target="https://developer.mozilla.org/zh-CN/docs/CSS/Value_definition_syntax#Double_ampersand" TargetMode="External"/><Relationship Id="rId6" Type="http://schemas.openxmlformats.org/officeDocument/2006/relationships/hyperlink" Target="https://developer.mozilla.org/zh-CN/docs/Web/CSS/length" TargetMode="External"/><Relationship Id="rId7" Type="http://schemas.openxmlformats.org/officeDocument/2006/relationships/hyperlink" Target="https://developer.mozilla.org/zh-CN/docs/CSS/Value_definition_syntax#Curly_braces_(_)" TargetMode="External"/><Relationship Id="rId8" Type="http://schemas.openxmlformats.org/officeDocument/2006/relationships/hyperlink" Target="https://developer.mozilla.org/zh-CN/docs/Web/CSS/color_value" TargetMode="Externa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css.doyoe.com/values/numeric/number.htm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边框与背景"/>
          <p:cNvSpPr txBox="1"/>
          <p:nvPr>
            <p:ph type="ctrTitle"/>
          </p:nvPr>
        </p:nvSpPr>
        <p:spPr>
          <a:xfrm>
            <a:off x="2578099" y="1194301"/>
            <a:ext cx="7848602" cy="2476501"/>
          </a:xfrm>
          <a:prstGeom prst="rect">
            <a:avLst/>
          </a:prstGeom>
        </p:spPr>
        <p:txBody>
          <a:bodyPr/>
          <a:lstStyle/>
          <a:p>
            <a:pPr/>
            <a:r>
              <a:t>边框与背景</a:t>
            </a:r>
          </a:p>
        </p:txBody>
      </p:sp>
      <p:sp>
        <p:nvSpPr>
          <p:cNvPr id="120" name="讲师：孟庆和"/>
          <p:cNvSpPr txBox="1"/>
          <p:nvPr>
            <p:ph type="subTitle" sz="quarter" idx="1"/>
          </p:nvPr>
        </p:nvSpPr>
        <p:spPr>
          <a:xfrm>
            <a:off x="2821939" y="3822700"/>
            <a:ext cx="7848602" cy="847725"/>
          </a:xfrm>
          <a:prstGeom prst="rect">
            <a:avLst/>
          </a:prstGeom>
        </p:spPr>
        <p:txBody>
          <a:bodyPr/>
          <a:lstStyle/>
          <a:p>
            <a:pPr/>
            <a:r>
              <a:t>讲师：孟庆和</a:t>
            </a:r>
          </a:p>
        </p:txBody>
      </p:sp>
      <p:pic>
        <p:nvPicPr>
          <p:cNvPr id="121" name="logo.png" descr="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916667" y="466010"/>
            <a:ext cx="2385392" cy="784794"/>
          </a:xfrm>
          <a:prstGeom prst="rect">
            <a:avLst/>
          </a:prstGeom>
          <a:ln w="3175">
            <a:miter lim="400000"/>
          </a:ln>
        </p:spPr>
      </p:pic>
      <p:pic>
        <p:nvPicPr>
          <p:cNvPr id="122" name="qrcode_for_gh_54a234c6ef13_258.jpg" descr="qrcode_for_gh_54a234c6ef13_258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758228" y="7159123"/>
            <a:ext cx="1225088" cy="1225088"/>
          </a:xfrm>
          <a:prstGeom prst="rect">
            <a:avLst/>
          </a:prstGeom>
          <a:ln w="3175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opacity&amp;rgba&amp;hsla 区别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38150">
              <a:defRPr sz="5850"/>
            </a:lvl1pPr>
          </a:lstStyle>
          <a:p>
            <a:pPr/>
            <a:r>
              <a:t>opacity&amp;rgba&amp;hsla 区别</a:t>
            </a:r>
          </a:p>
        </p:txBody>
      </p:sp>
      <p:sp>
        <p:nvSpPr>
          <p:cNvPr id="155" name="opacity子元素也会拥有相同的透明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opacity子元素也会拥有相同的透明度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outlin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outline</a:t>
            </a:r>
          </a:p>
        </p:txBody>
      </p:sp>
      <p:sp>
        <p:nvSpPr>
          <p:cNvPr id="158" name="取值：[ &lt;'outline-color'&gt; || &lt;'outline-style'&gt; || &lt;'outline-width'&gt; ]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取值：</a:t>
            </a:r>
            <a:r>
              <a:rPr u="sng">
                <a:hlinkClick r:id="rId2" invalidUrl="" action="" tgtFrame="" tooltip="" history="1" highlightClick="0" endSnd="0"/>
              </a:rPr>
              <a:t>[</a:t>
            </a:r>
            <a:r>
              <a:rPr>
                <a:ln w="0" cap="flat">
                  <a:solidFill>
                    <a:srgbClr val="333333"/>
                  </a:solidFill>
                  <a:prstDash val="solid"/>
                  <a:miter lim="400000"/>
                </a:ln>
                <a:solidFill>
                  <a:srgbClr val="333333"/>
                </a:solidFill>
              </a:rPr>
              <a:t> </a:t>
            </a:r>
            <a:r>
              <a:rPr u="sng">
                <a:solidFill>
                  <a:srgbClr val="3D7E9A"/>
                </a:solidFill>
                <a:hlinkClick r:id="rId3" invalidUrl="" action="" tgtFrame="" tooltip="" history="1" highlightClick="0" endSnd="0"/>
              </a:rPr>
              <a:t>&lt;'outline-color'&gt;</a:t>
            </a:r>
            <a:r>
              <a:rPr>
                <a:ln w="0" cap="flat">
                  <a:solidFill>
                    <a:srgbClr val="333333"/>
                  </a:solidFill>
                  <a:prstDash val="solid"/>
                  <a:miter lim="400000"/>
                </a:ln>
                <a:solidFill>
                  <a:srgbClr val="333333"/>
                </a:solidFill>
              </a:rPr>
              <a:t> </a:t>
            </a:r>
            <a:r>
              <a:rPr u="sng">
                <a:hlinkClick r:id="rId4" invalidUrl="" action="" tgtFrame="" tooltip="" history="1" highlightClick="0" endSnd="0"/>
              </a:rPr>
              <a:t>||</a:t>
            </a:r>
            <a:r>
              <a:rPr>
                <a:ln w="0" cap="flat">
                  <a:solidFill>
                    <a:srgbClr val="333333"/>
                  </a:solidFill>
                  <a:prstDash val="solid"/>
                  <a:miter lim="400000"/>
                </a:ln>
                <a:solidFill>
                  <a:srgbClr val="333333"/>
                </a:solidFill>
              </a:rPr>
              <a:t> </a:t>
            </a:r>
            <a:r>
              <a:rPr u="sng">
                <a:hlinkClick r:id="rId5" invalidUrl="" action="" tgtFrame="" tooltip="" history="1" highlightClick="0" endSnd="0"/>
              </a:rPr>
              <a:t>&lt;'outline-style'&gt;</a:t>
            </a:r>
            <a:r>
              <a:rPr>
                <a:ln w="0" cap="flat">
                  <a:solidFill>
                    <a:srgbClr val="333333"/>
                  </a:solidFill>
                  <a:prstDash val="solid"/>
                  <a:miter lim="400000"/>
                </a:ln>
                <a:solidFill>
                  <a:srgbClr val="333333"/>
                </a:solidFill>
              </a:rPr>
              <a:t> </a:t>
            </a:r>
            <a:r>
              <a:rPr u="sng">
                <a:hlinkClick r:id="rId4" invalidUrl="" action="" tgtFrame="" tooltip="" history="1" highlightClick="0" endSnd="0"/>
              </a:rPr>
              <a:t>||</a:t>
            </a:r>
            <a:r>
              <a:rPr>
                <a:ln w="0" cap="flat">
                  <a:solidFill>
                    <a:srgbClr val="333333"/>
                  </a:solidFill>
                  <a:prstDash val="solid"/>
                  <a:miter lim="400000"/>
                </a:ln>
                <a:solidFill>
                  <a:srgbClr val="333333"/>
                </a:solidFill>
              </a:rPr>
              <a:t> </a:t>
            </a:r>
            <a:r>
              <a:rPr>
                <a:ln w="0" cap="flat">
                  <a:solidFill>
                    <a:srgbClr val="990000"/>
                  </a:solidFill>
                  <a:prstDash val="solid"/>
                  <a:miter lim="400000"/>
                </a:ln>
                <a:solidFill>
                  <a:srgbClr val="990000"/>
                </a:solidFill>
                <a:hlinkClick r:id="rId6" invalidUrl="" action="" tgtFrame="" tooltip="" history="1" highlightClick="0" endSnd="0"/>
              </a:rPr>
              <a:t>&lt;'outline-width'&gt;</a:t>
            </a:r>
            <a:r>
              <a:rPr>
                <a:ln w="0" cap="flat">
                  <a:solidFill>
                    <a:srgbClr val="333333"/>
                  </a:solidFill>
                  <a:prstDash val="solid"/>
                  <a:miter lim="400000"/>
                </a:ln>
                <a:solidFill>
                  <a:srgbClr val="333333"/>
                </a:solidFill>
              </a:rPr>
              <a:t> </a:t>
            </a:r>
            <a:r>
              <a:rPr u="sng">
                <a:hlinkClick r:id="rId2" invalidUrl="" action="" tgtFrame="" tooltip="" history="1" highlightClick="0" endSnd="0"/>
              </a:rPr>
              <a:t>]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background"/>
          <p:cNvSpPr txBox="1"/>
          <p:nvPr>
            <p:ph type="title"/>
          </p:nvPr>
        </p:nvSpPr>
        <p:spPr>
          <a:xfrm>
            <a:off x="2452300" y="523874"/>
            <a:ext cx="8324852" cy="1619252"/>
          </a:xfrm>
          <a:prstGeom prst="rect">
            <a:avLst/>
          </a:prstGeom>
        </p:spPr>
        <p:txBody>
          <a:bodyPr/>
          <a:lstStyle/>
          <a:p>
            <a:pPr/>
            <a:r>
              <a:t>background</a:t>
            </a:r>
          </a:p>
        </p:txBody>
      </p:sp>
      <p:sp>
        <p:nvSpPr>
          <p:cNvPr id="161" name="background-color        背景颜色…"/>
          <p:cNvSpPr txBox="1"/>
          <p:nvPr>
            <p:ph type="body" idx="1"/>
          </p:nvPr>
        </p:nvSpPr>
        <p:spPr>
          <a:xfrm>
            <a:off x="2527184" y="2464950"/>
            <a:ext cx="8885199" cy="6550900"/>
          </a:xfrm>
          <a:prstGeom prst="rect">
            <a:avLst/>
          </a:prstGeom>
        </p:spPr>
        <p:txBody>
          <a:bodyPr/>
          <a:lstStyle/>
          <a:p>
            <a:pPr marL="333375" indent="-333375" defTabSz="467359">
              <a:spcBef>
                <a:spcPts val="3300"/>
              </a:spcBef>
              <a:defRPr sz="2400"/>
            </a:pPr>
            <a:r>
              <a:t>background-color        背景颜色</a:t>
            </a:r>
          </a:p>
          <a:p>
            <a:pPr marL="333375" indent="-333375" defTabSz="467359">
              <a:spcBef>
                <a:spcPts val="3300"/>
              </a:spcBef>
              <a:defRPr sz="2400"/>
            </a:pPr>
            <a:r>
              <a:t>background-image   背景图像</a:t>
            </a:r>
          </a:p>
          <a:p>
            <a:pPr marL="333375" indent="-333375" defTabSz="467359">
              <a:spcBef>
                <a:spcPts val="3300"/>
              </a:spcBef>
              <a:defRPr sz="2400"/>
            </a:pPr>
            <a:r>
              <a:t>background-repeat   背景图像 填充方式</a:t>
            </a:r>
          </a:p>
          <a:p>
            <a:pPr marL="333375" indent="-333375" defTabSz="467359">
              <a:spcBef>
                <a:spcPts val="3300"/>
              </a:spcBef>
              <a:defRPr sz="2400"/>
            </a:pPr>
            <a:r>
              <a:t>background-position  背景图像在元素中的位置</a:t>
            </a:r>
          </a:p>
          <a:p>
            <a:pPr marL="333375" indent="-333375" defTabSz="467359">
              <a:spcBef>
                <a:spcPts val="3300"/>
              </a:spcBef>
              <a:defRPr sz="2400"/>
            </a:pPr>
            <a:r>
              <a:t>background-attachment 定义图像是否随内容 而滚动</a:t>
            </a:r>
          </a:p>
          <a:p>
            <a:pPr marL="333375" indent="-333375" defTabSz="467359">
              <a:spcBef>
                <a:spcPts val="3300"/>
              </a:spcBef>
              <a:defRPr sz="2400"/>
            </a:pPr>
            <a:r>
              <a:t>background-size 背景图片尺寸</a:t>
            </a:r>
          </a:p>
          <a:p>
            <a:pPr marL="333375" indent="-333375" defTabSz="467359">
              <a:spcBef>
                <a:spcPts val="3300"/>
              </a:spcBef>
              <a:defRPr sz="2400"/>
            </a:pPr>
            <a:r>
              <a:t>background-origin 定义背景图像的原点</a:t>
            </a:r>
          </a:p>
          <a:p>
            <a:pPr marL="333375" indent="-333375" defTabSz="467359">
              <a:spcBef>
                <a:spcPts val="3300"/>
              </a:spcBef>
              <a:defRPr sz="2400"/>
            </a:pPr>
            <a:r>
              <a:t>background-clip 背景裁剪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background-colo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background-color</a:t>
            </a:r>
          </a:p>
        </p:txBody>
      </p:sp>
      <p:sp>
        <p:nvSpPr>
          <p:cNvPr id="164" name="background-color：&lt;color&gt;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 background-color</a:t>
            </a:r>
            <a:r>
              <a:rPr>
                <a:solidFill>
                  <a:srgbClr val="666666"/>
                </a:solidFill>
              </a:rPr>
              <a:t>：</a:t>
            </a:r>
            <a:r>
              <a:rPr>
                <a:ln w="0" cap="flat">
                  <a:solidFill>
                    <a:srgbClr val="008000"/>
                  </a:solidFill>
                  <a:prstDash val="solid"/>
                  <a:miter lim="400000"/>
                </a:ln>
                <a:solidFill>
                  <a:srgbClr val="008000"/>
                </a:solidFill>
                <a:hlinkClick r:id="rId2" invalidUrl="" action="" tgtFrame="" tooltip="" history="1" highlightClick="0" endSnd="0"/>
              </a:rPr>
              <a:t>&lt;color&gt;</a:t>
            </a:r>
          </a:p>
          <a:p>
            <a:pPr/>
            <a:r>
              <a:t>默认值：transparent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background-imag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54990">
              <a:defRPr sz="7410"/>
            </a:lvl1pPr>
          </a:lstStyle>
          <a:p>
            <a:pPr/>
            <a:r>
              <a:t>background-image</a:t>
            </a:r>
          </a:p>
        </p:txBody>
      </p:sp>
      <p:sp>
        <p:nvSpPr>
          <p:cNvPr id="167" name="背景图像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背景图像</a:t>
            </a:r>
          </a:p>
          <a:p>
            <a:pPr/>
            <a:r>
              <a:t>none | [ </a:t>
            </a:r>
            <a:r>
              <a:rPr u="sng">
                <a:hlinkClick r:id="rId2" invalidUrl="" action="" tgtFrame="" tooltip="" history="1" highlightClick="0" endSnd="0"/>
              </a:rPr>
              <a:t>&lt;bg-image&gt;</a:t>
            </a:r>
            <a:r>
              <a:rPr>
                <a:ln w="0" cap="flat">
                  <a:solidFill>
                    <a:srgbClr val="666666"/>
                  </a:solidFill>
                  <a:prstDash val="solid"/>
                  <a:miter lim="400000"/>
                </a:ln>
                <a:solidFill>
                  <a:srgbClr val="666666"/>
                </a:solidFill>
              </a:rPr>
              <a:t> </a:t>
            </a:r>
            <a:r>
              <a:rPr>
                <a:ln w="0" cap="flat">
                  <a:solidFill>
                    <a:srgbClr val="FF6600"/>
                  </a:solidFill>
                  <a:prstDash val="solid"/>
                  <a:miter lim="400000"/>
                </a:ln>
                <a:solidFill>
                  <a:srgbClr val="FF6600"/>
                </a:solidFill>
              </a:rPr>
              <a:t>[ , </a:t>
            </a:r>
            <a:r>
              <a:rPr u="sng">
                <a:hlinkClick r:id="rId2" invalidUrl="" action="" tgtFrame="" tooltip="" history="1" highlightClick="0" endSnd="0"/>
              </a:rPr>
              <a:t>&lt;bg-image&gt;</a:t>
            </a:r>
            <a:r>
              <a:rPr>
                <a:ln w="0" cap="flat">
                  <a:solidFill>
                    <a:srgbClr val="FF6600"/>
                  </a:solidFill>
                  <a:prstDash val="solid"/>
                  <a:miter lim="400000"/>
                </a:ln>
                <a:solidFill>
                  <a:srgbClr val="FF6600"/>
                </a:solidFill>
              </a:rPr>
              <a:t> ]*]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background-repea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43305">
              <a:defRPr sz="7254"/>
            </a:lvl1pPr>
          </a:lstStyle>
          <a:p>
            <a:pPr/>
            <a:r>
              <a:t>background-repeat</a:t>
            </a:r>
          </a:p>
        </p:txBody>
      </p:sp>
      <p:sp>
        <p:nvSpPr>
          <p:cNvPr id="170" name="no-repaeat。不平铺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 marL="291703" indent="-291703" defTabSz="408940">
              <a:spcBef>
                <a:spcPts val="2900"/>
              </a:spcBef>
              <a:defRPr sz="2100"/>
            </a:pPr>
            <a:r>
              <a:t>no-repaeat。不平铺</a:t>
            </a:r>
          </a:p>
          <a:p>
            <a:pPr marL="291703" indent="-291703" defTabSz="408940">
              <a:spcBef>
                <a:spcPts val="2900"/>
              </a:spcBef>
              <a:defRPr sz="2100"/>
            </a:pPr>
            <a:r>
              <a:t>repeat-x  横向平铺</a:t>
            </a:r>
          </a:p>
          <a:p>
            <a:pPr marL="291703" indent="-291703" defTabSz="408940">
              <a:spcBef>
                <a:spcPts val="2900"/>
              </a:spcBef>
              <a:defRPr sz="2100"/>
            </a:pPr>
            <a:r>
              <a:t>repeat-y  纵向平铺</a:t>
            </a:r>
          </a:p>
          <a:p>
            <a:pPr marL="291703" indent="-291703" defTabSz="408940">
              <a:spcBef>
                <a:spcPts val="2900"/>
              </a:spcBef>
              <a:defRPr sz="2100"/>
            </a:pPr>
            <a:r>
              <a:t>repeat 默认值。 横向 和纵向平铺</a:t>
            </a:r>
          </a:p>
          <a:p>
            <a:pPr marL="291703" indent="-291703" defTabSz="408940">
              <a:spcBef>
                <a:spcPts val="2900"/>
              </a:spcBef>
              <a:defRPr sz="2100"/>
            </a:pPr>
            <a:r>
              <a:t>round    当背景图像不能以整数次平铺时，会根据情况缩放图像</a:t>
            </a:r>
          </a:p>
          <a:p>
            <a:pPr marL="0" indent="0" defTabSz="320039">
              <a:lnSpc>
                <a:spcPts val="2200"/>
              </a:lnSpc>
              <a:spcBef>
                <a:spcPts val="0"/>
              </a:spcBef>
              <a:buSzTx/>
              <a:buNone/>
              <a:defRPr sz="909">
                <a:ln w="0" cap="flat">
                  <a:solidFill>
                    <a:srgbClr val="666666"/>
                  </a:solidFill>
                  <a:prstDash val="solid"/>
                  <a:miter lim="400000"/>
                </a:ln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defRPr>
            </a:pPr>
          </a:p>
          <a:p>
            <a:pPr marL="291703" indent="-291703" defTabSz="408940">
              <a:spcBef>
                <a:spcPts val="2900"/>
              </a:spcBef>
              <a:defRPr sz="2100"/>
            </a:pPr>
            <a:r>
              <a:t>space 当背景图像不能以整数次平铺时，会用空白间隙填充在图像周围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background-posi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02412">
              <a:defRPr sz="6708"/>
            </a:lvl1pPr>
          </a:lstStyle>
          <a:p>
            <a:pPr/>
            <a:r>
              <a:t>background-position</a:t>
            </a:r>
          </a:p>
        </p:txBody>
      </p:sp>
      <p:sp>
        <p:nvSpPr>
          <p:cNvPr id="173" name="定义背景图片的位置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 marL="283368" indent="-283368" defTabSz="397256">
              <a:spcBef>
                <a:spcPts val="2800"/>
              </a:spcBef>
              <a:defRPr sz="2040"/>
            </a:pPr>
            <a:r>
              <a:t>定义背景图片的位置</a:t>
            </a:r>
          </a:p>
          <a:p>
            <a:pPr marL="283368" indent="-283368" defTabSz="397256">
              <a:spcBef>
                <a:spcPts val="2800"/>
              </a:spcBef>
              <a:defRPr sz="2040"/>
            </a:pPr>
            <a:r>
              <a:t> 语法： </a:t>
            </a:r>
            <a:r>
              <a:rPr u="sng">
                <a:hlinkClick r:id="rId2" invalidUrl="" action="" tgtFrame="" tooltip="" history="1" highlightClick="0" endSnd="0"/>
              </a:rPr>
              <a:t>&lt;position&gt;</a:t>
            </a:r>
            <a:r>
              <a:rPr>
                <a:ln w="0" cap="flat">
                  <a:solidFill>
                    <a:srgbClr val="666666"/>
                  </a:solidFill>
                  <a:prstDash val="solid"/>
                  <a:miter lim="400000"/>
                </a:ln>
                <a:solidFill>
                  <a:srgbClr val="666666"/>
                </a:solidFill>
              </a:rPr>
              <a:t> </a:t>
            </a:r>
            <a:r>
              <a:rPr>
                <a:ln w="0" cap="flat">
                  <a:solidFill>
                    <a:srgbClr val="FF6600"/>
                  </a:solidFill>
                  <a:prstDash val="solid"/>
                  <a:miter lim="400000"/>
                </a:ln>
                <a:solidFill>
                  <a:srgbClr val="FF6600"/>
                </a:solidFill>
              </a:rPr>
              <a:t>[ , </a:t>
            </a:r>
            <a:r>
              <a:rPr u="sng">
                <a:hlinkClick r:id="rId2" invalidUrl="" action="" tgtFrame="" tooltip="" history="1" highlightClick="0" endSnd="0"/>
              </a:rPr>
              <a:t>&lt;position&gt;</a:t>
            </a:r>
            <a:r>
              <a:rPr>
                <a:ln w="0" cap="flat">
                  <a:solidFill>
                    <a:srgbClr val="FF6600"/>
                  </a:solidFill>
                  <a:prstDash val="solid"/>
                  <a:miter lim="400000"/>
                </a:ln>
                <a:solidFill>
                  <a:srgbClr val="FF6600"/>
                </a:solidFill>
              </a:rPr>
              <a:t> ]*</a:t>
            </a:r>
            <a:endParaRPr>
              <a:ln w="0" cap="flat">
                <a:solidFill>
                  <a:srgbClr val="FF6600"/>
                </a:solidFill>
                <a:prstDash val="solid"/>
                <a:miter lim="400000"/>
              </a:ln>
              <a:solidFill>
                <a:srgbClr val="FF6600"/>
              </a:solidFill>
            </a:endParaRPr>
          </a:p>
          <a:p>
            <a:pPr marL="283368" indent="-283368" defTabSz="397256">
              <a:spcBef>
                <a:spcPts val="2800"/>
              </a:spcBef>
              <a:defRPr sz="2040"/>
            </a:pPr>
            <a:r>
              <a:rPr>
                <a:ln w="0" cap="flat">
                  <a:solidFill>
                    <a:srgbClr val="FF6600"/>
                  </a:solidFill>
                  <a:prstDash val="solid"/>
                  <a:miter lim="400000"/>
                </a:ln>
                <a:solidFill>
                  <a:srgbClr val="FF6600"/>
                </a:solidFill>
              </a:rPr>
              <a:t> 取值： </a:t>
            </a:r>
            <a:r>
              <a:t> [ left | center | right | top | bottom | </a:t>
            </a:r>
            <a:r>
              <a:rPr>
                <a:ln w="0" cap="flat">
                  <a:solidFill>
                    <a:srgbClr val="008000"/>
                  </a:solidFill>
                  <a:prstDash val="solid"/>
                  <a:miter lim="400000"/>
                </a:ln>
                <a:solidFill>
                  <a:srgbClr val="008000"/>
                </a:solidFill>
                <a:hlinkClick r:id="rId3" invalidUrl="" action="" tgtFrame="" tooltip="" history="1" highlightClick="0" endSnd="0"/>
              </a:rPr>
              <a:t>&lt;percentage&gt;</a:t>
            </a:r>
            <a:r>
              <a:t> | </a:t>
            </a:r>
            <a:r>
              <a:rPr>
                <a:ln w="0" cap="flat">
                  <a:solidFill>
                    <a:srgbClr val="008000"/>
                  </a:solidFill>
                  <a:prstDash val="solid"/>
                  <a:miter lim="400000"/>
                </a:ln>
                <a:solidFill>
                  <a:srgbClr val="008000"/>
                </a:solidFill>
                <a:hlinkClick r:id="rId4" invalidUrl="" action="" tgtFrame="" tooltip="" history="1" highlightClick="0" endSnd="0"/>
              </a:rPr>
              <a:t>&lt;length&gt;</a:t>
            </a:r>
            <a:r>
              <a:t> ] | [ left | center | right | </a:t>
            </a:r>
            <a:r>
              <a:rPr>
                <a:ln w="0" cap="flat">
                  <a:solidFill>
                    <a:srgbClr val="008000"/>
                  </a:solidFill>
                  <a:prstDash val="solid"/>
                  <a:miter lim="400000"/>
                </a:ln>
                <a:solidFill>
                  <a:srgbClr val="008000"/>
                </a:solidFill>
                <a:hlinkClick r:id="rId3" invalidUrl="" action="" tgtFrame="" tooltip="" history="1" highlightClick="0" endSnd="0"/>
              </a:rPr>
              <a:t>&lt;percentage&gt;</a:t>
            </a:r>
            <a:r>
              <a:t> | </a:t>
            </a:r>
            <a:r>
              <a:rPr>
                <a:ln w="0" cap="flat">
                  <a:solidFill>
                    <a:srgbClr val="008000"/>
                  </a:solidFill>
                  <a:prstDash val="solid"/>
                  <a:miter lim="400000"/>
                </a:ln>
                <a:solidFill>
                  <a:srgbClr val="008000"/>
                </a:solidFill>
                <a:hlinkClick r:id="rId4" invalidUrl="" action="" tgtFrame="" tooltip="" history="1" highlightClick="0" endSnd="0"/>
              </a:rPr>
              <a:t>&lt;length&gt;</a:t>
            </a:r>
            <a:r>
              <a:t> ] [ top | center | bottom | </a:t>
            </a:r>
            <a:r>
              <a:rPr>
                <a:ln w="0" cap="flat">
                  <a:solidFill>
                    <a:srgbClr val="008000"/>
                  </a:solidFill>
                  <a:prstDash val="solid"/>
                  <a:miter lim="400000"/>
                </a:ln>
                <a:solidFill>
                  <a:srgbClr val="008000"/>
                </a:solidFill>
                <a:hlinkClick r:id="rId3" invalidUrl="" action="" tgtFrame="" tooltip="" history="1" highlightClick="0" endSnd="0"/>
              </a:rPr>
              <a:t>&lt;percentage&gt;</a:t>
            </a:r>
            <a:r>
              <a:t> | </a:t>
            </a:r>
            <a:r>
              <a:rPr>
                <a:ln w="0" cap="flat">
                  <a:solidFill>
                    <a:srgbClr val="008000"/>
                  </a:solidFill>
                  <a:prstDash val="solid"/>
                  <a:miter lim="400000"/>
                </a:ln>
                <a:solidFill>
                  <a:srgbClr val="008000"/>
                </a:solidFill>
                <a:hlinkClick r:id="rId4" invalidUrl="" action="" tgtFrame="" tooltip="" history="1" highlightClick="0" endSnd="0"/>
              </a:rPr>
              <a:t>&lt;length&gt;</a:t>
            </a:r>
            <a:r>
              <a:t> ] | [ center | [ left | right ] [ </a:t>
            </a:r>
            <a:r>
              <a:rPr>
                <a:ln w="0" cap="flat">
                  <a:solidFill>
                    <a:srgbClr val="008000"/>
                  </a:solidFill>
                  <a:prstDash val="solid"/>
                  <a:miter lim="400000"/>
                </a:ln>
                <a:solidFill>
                  <a:srgbClr val="008000"/>
                </a:solidFill>
                <a:hlinkClick r:id="rId3" invalidUrl="" action="" tgtFrame="" tooltip="" history="1" highlightClick="0" endSnd="0"/>
              </a:rPr>
              <a:t>&lt;percentage&gt;</a:t>
            </a:r>
            <a:r>
              <a:t> | </a:t>
            </a:r>
            <a:r>
              <a:rPr>
                <a:ln w="0" cap="flat">
                  <a:solidFill>
                    <a:srgbClr val="008000"/>
                  </a:solidFill>
                  <a:prstDash val="solid"/>
                  <a:miter lim="400000"/>
                </a:ln>
                <a:solidFill>
                  <a:srgbClr val="008000"/>
                </a:solidFill>
                <a:hlinkClick r:id="rId4" invalidUrl="" action="" tgtFrame="" tooltip="" history="1" highlightClick="0" endSnd="0"/>
              </a:rPr>
              <a:t>&lt;length&gt;</a:t>
            </a:r>
            <a:r>
              <a:t> ]? ] &amp;&amp; [ center | [ top | bottom ] [ </a:t>
            </a:r>
            <a:r>
              <a:rPr>
                <a:ln w="0" cap="flat">
                  <a:solidFill>
                    <a:srgbClr val="008000"/>
                  </a:solidFill>
                  <a:prstDash val="solid"/>
                  <a:miter lim="400000"/>
                </a:ln>
                <a:solidFill>
                  <a:srgbClr val="008000"/>
                </a:solidFill>
                <a:hlinkClick r:id="rId3" invalidUrl="" action="" tgtFrame="" tooltip="" history="1" highlightClick="0" endSnd="0"/>
              </a:rPr>
              <a:t>&lt;percentage&gt;</a:t>
            </a:r>
            <a:r>
              <a:t> | </a:t>
            </a:r>
            <a:r>
              <a:rPr>
                <a:ln w="0" cap="flat">
                  <a:solidFill>
                    <a:srgbClr val="008000"/>
                  </a:solidFill>
                  <a:prstDash val="solid"/>
                  <a:miter lim="400000"/>
                </a:ln>
                <a:solidFill>
                  <a:srgbClr val="008000"/>
                </a:solidFill>
                <a:hlinkClick r:id="rId4" invalidUrl="" action="" tgtFrame="" tooltip="" history="1" highlightClick="0" endSnd="0"/>
              </a:rPr>
              <a:t>&lt;length&gt;</a:t>
            </a:r>
            <a:r>
              <a:t> ]? ]</a:t>
            </a:r>
          </a:p>
          <a:p>
            <a:pPr marL="283368" indent="-283368" defTabSz="397256">
              <a:spcBef>
                <a:spcPts val="2800"/>
              </a:spcBef>
              <a:defRPr sz="2040"/>
            </a:pPr>
            <a:r>
              <a:rPr b="1"/>
              <a:t>默认值</a:t>
            </a:r>
            <a:r>
              <a:t>：</a:t>
            </a:r>
            <a:r>
              <a:rPr>
                <a:ln w="0" cap="flat">
                  <a:solidFill>
                    <a:srgbClr val="FFFFFF"/>
                  </a:solidFill>
                  <a:prstDash val="solid"/>
                  <a:miter lim="400000"/>
                </a:ln>
              </a:rPr>
              <a:t>0% 0%</a:t>
            </a:r>
            <a:r>
              <a:t>，效果等同于left top.     0 0</a:t>
            </a:r>
          </a:p>
          <a:p>
            <a:pPr marL="283368" indent="-283368" defTabSz="397256">
              <a:spcBef>
                <a:spcPts val="2800"/>
              </a:spcBef>
              <a:defRPr sz="2040"/>
            </a:pPr>
            <a:r>
              <a:t>注意：百分比值参照的是设置背景的区域减去背景图的尺寸。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5.png" descr="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74800" y="3026410"/>
            <a:ext cx="9855200" cy="4686301"/>
          </a:xfrm>
          <a:prstGeom prst="rect">
            <a:avLst/>
          </a:prstGeom>
          <a:ln w="3175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background-attachmen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32308">
              <a:defRPr sz="5772"/>
            </a:lvl1pPr>
          </a:lstStyle>
          <a:p>
            <a:pPr/>
            <a:r>
              <a:t>background-attachment</a:t>
            </a:r>
          </a:p>
        </p:txBody>
      </p:sp>
      <p:sp>
        <p:nvSpPr>
          <p:cNvPr id="178" name="定义图像是否随内容 而滚动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定义图像是否随内容 而滚动</a:t>
            </a:r>
          </a:p>
          <a:p>
            <a:pPr/>
            <a:r>
              <a:t>取值： scroll | fixed</a:t>
            </a:r>
          </a:p>
          <a:p>
            <a:pPr/>
            <a:r>
              <a:t>默认值 scroll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background-siz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background-size</a:t>
            </a:r>
          </a:p>
        </p:txBody>
      </p:sp>
      <p:sp>
        <p:nvSpPr>
          <p:cNvPr id="181" name="用于设置背景图片的大小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 marL="362545" indent="-362545" defTabSz="508254">
              <a:spcBef>
                <a:spcPts val="3600"/>
              </a:spcBef>
              <a:defRPr sz="2610"/>
            </a:pPr>
            <a:r>
              <a:t>用于设置背景图片的大小</a:t>
            </a:r>
          </a:p>
          <a:p>
            <a:pPr marL="362545" indent="-362545" defTabSz="508254">
              <a:spcBef>
                <a:spcPts val="3600"/>
              </a:spcBef>
              <a:defRPr sz="2610"/>
            </a:pPr>
            <a:r>
              <a:t>取值： [ </a:t>
            </a:r>
            <a:r>
              <a:rPr>
                <a:ln w="0" cap="flat">
                  <a:solidFill>
                    <a:srgbClr val="008000"/>
                  </a:solidFill>
                  <a:prstDash val="solid"/>
                  <a:miter lim="400000"/>
                </a:ln>
                <a:solidFill>
                  <a:srgbClr val="008000"/>
                </a:solidFill>
                <a:hlinkClick r:id="rId2" invalidUrl="" action="" tgtFrame="" tooltip="" history="1" highlightClick="0" endSnd="0"/>
              </a:rPr>
              <a:t>&lt;length&gt;</a:t>
            </a:r>
            <a:r>
              <a:t> | </a:t>
            </a:r>
            <a:r>
              <a:rPr>
                <a:ln w="0" cap="flat">
                  <a:solidFill>
                    <a:srgbClr val="008000"/>
                  </a:solidFill>
                  <a:prstDash val="solid"/>
                  <a:miter lim="400000"/>
                </a:ln>
                <a:solidFill>
                  <a:srgbClr val="008000"/>
                </a:solidFill>
                <a:hlinkClick r:id="rId3" invalidUrl="" action="" tgtFrame="" tooltip="" history="1" highlightClick="0" endSnd="0"/>
              </a:rPr>
              <a:t>&lt;percentage&gt;</a:t>
            </a:r>
            <a:r>
              <a:t> | auto ]{1,2} | cover | contain</a:t>
            </a:r>
          </a:p>
          <a:p>
            <a:pPr marL="362545" indent="-362545" defTabSz="508254">
              <a:spcBef>
                <a:spcPts val="3600"/>
              </a:spcBef>
              <a:defRPr sz="2610"/>
            </a:pPr>
            <a:r>
              <a:t>cover 等比扩展图片来填充元素，有可能超出元素范围</a:t>
            </a:r>
          </a:p>
          <a:p>
            <a:pPr marL="362545" indent="-362545" defTabSz="508254">
              <a:spcBef>
                <a:spcPts val="3600"/>
              </a:spcBef>
              <a:defRPr sz="2610"/>
            </a:pPr>
            <a:r>
              <a:t>contain   等比缩小图片 来填充元素，不会超出元素范围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border-radius"/>
          <p:cNvSpPr txBox="1"/>
          <p:nvPr>
            <p:ph type="title"/>
          </p:nvPr>
        </p:nvSpPr>
        <p:spPr>
          <a:xfrm>
            <a:off x="2339974" y="361328"/>
            <a:ext cx="8324852" cy="1619251"/>
          </a:xfrm>
          <a:prstGeom prst="rect">
            <a:avLst/>
          </a:prstGeom>
        </p:spPr>
        <p:txBody>
          <a:bodyPr/>
          <a:lstStyle/>
          <a:p>
            <a:pPr/>
            <a:r>
              <a:t>border-radius</a:t>
            </a:r>
          </a:p>
        </p:txBody>
      </p:sp>
      <p:sp>
        <p:nvSpPr>
          <p:cNvPr id="125" name="定义元素的圆角属性…"/>
          <p:cNvSpPr txBox="1"/>
          <p:nvPr>
            <p:ph type="body" idx="1"/>
          </p:nvPr>
        </p:nvSpPr>
        <p:spPr>
          <a:xfrm>
            <a:off x="2339974" y="2277590"/>
            <a:ext cx="9627662" cy="7119881"/>
          </a:xfrm>
          <a:prstGeom prst="rect">
            <a:avLst/>
          </a:prstGeom>
        </p:spPr>
        <p:txBody>
          <a:bodyPr/>
          <a:lstStyle/>
          <a:p>
            <a:pPr marL="358378" indent="-358378" defTabSz="502412">
              <a:spcBef>
                <a:spcPts val="3600"/>
              </a:spcBef>
              <a:defRPr sz="2580"/>
            </a:pPr>
            <a:r>
              <a:t>定义元素的圆角属性</a:t>
            </a:r>
          </a:p>
          <a:p>
            <a:pPr marL="358378" indent="-358378" defTabSz="502412">
              <a:spcBef>
                <a:spcPts val="3600"/>
              </a:spcBef>
              <a:defRPr sz="2580"/>
            </a:pPr>
            <a:r>
              <a:t>取值：none | [ </a:t>
            </a:r>
            <a:r>
              <a:rPr>
                <a:ln w="0" cap="flat">
                  <a:solidFill>
                    <a:srgbClr val="008000"/>
                  </a:solidFill>
                  <a:prstDash val="solid"/>
                  <a:miter lim="400000"/>
                </a:ln>
                <a:solidFill>
                  <a:srgbClr val="008000"/>
                </a:solidFill>
                <a:hlinkClick r:id="rId2" invalidUrl="" action="" tgtFrame="" tooltip="" history="1" highlightClick="0" endSnd="0"/>
              </a:rPr>
              <a:t>&lt;length&gt;</a:t>
            </a:r>
            <a:r>
              <a:t> | </a:t>
            </a:r>
            <a:r>
              <a:rPr>
                <a:ln w="0" cap="flat">
                  <a:solidFill>
                    <a:srgbClr val="008000"/>
                  </a:solidFill>
                  <a:prstDash val="solid"/>
                  <a:miter lim="400000"/>
                </a:ln>
                <a:solidFill>
                  <a:srgbClr val="008000"/>
                </a:solidFill>
                <a:hlinkClick r:id="rId3" invalidUrl="" action="" tgtFrame="" tooltip="" history="1" highlightClick="0" endSnd="0"/>
              </a:rPr>
              <a:t>&lt;percentage&gt;</a:t>
            </a:r>
            <a:r>
              <a:t> ]{1,4} [ / [ </a:t>
            </a:r>
            <a:r>
              <a:rPr>
                <a:ln w="0" cap="flat">
                  <a:solidFill>
                    <a:srgbClr val="008000"/>
                  </a:solidFill>
                  <a:prstDash val="solid"/>
                  <a:miter lim="400000"/>
                </a:ln>
                <a:solidFill>
                  <a:srgbClr val="008000"/>
                </a:solidFill>
                <a:hlinkClick r:id="rId2" invalidUrl="" action="" tgtFrame="" tooltip="" history="1" highlightClick="0" endSnd="0"/>
              </a:rPr>
              <a:t>&lt;length&gt;</a:t>
            </a:r>
            <a:r>
              <a:t> | </a:t>
            </a:r>
            <a:r>
              <a:rPr>
                <a:ln w="0" cap="flat">
                  <a:solidFill>
                    <a:srgbClr val="008000"/>
                  </a:solidFill>
                  <a:prstDash val="solid"/>
                  <a:miter lim="400000"/>
                </a:ln>
                <a:solidFill>
                  <a:srgbClr val="008000"/>
                </a:solidFill>
                <a:hlinkClick r:id="rId3" invalidUrl="" action="" tgtFrame="" tooltip="" history="1" highlightClick="0" endSnd="0"/>
              </a:rPr>
              <a:t>&lt;percentage&gt;</a:t>
            </a:r>
            <a:r>
              <a:t> ]{1,4} ]?</a:t>
            </a:r>
          </a:p>
          <a:p>
            <a:pPr marL="358378" indent="-358378" defTabSz="502412">
              <a:spcBef>
                <a:spcPts val="3600"/>
              </a:spcBef>
              <a:defRPr sz="2580"/>
            </a:pPr>
            <a:r>
              <a:t>4个属性</a:t>
            </a:r>
          </a:p>
          <a:p>
            <a:pPr lvl="1" marL="740648" indent="-358378" defTabSz="502412">
              <a:spcBef>
                <a:spcPts val="3600"/>
              </a:spcBef>
              <a:defRPr sz="2580"/>
            </a:pPr>
            <a:r>
              <a:t>border-top-left-radius</a:t>
            </a:r>
          </a:p>
          <a:p>
            <a:pPr lvl="1" marL="740648" indent="-358378" defTabSz="502412">
              <a:spcBef>
                <a:spcPts val="3600"/>
              </a:spcBef>
              <a:defRPr sz="2580"/>
            </a:pPr>
            <a:r>
              <a:t>border-top-right-radius</a:t>
            </a:r>
          </a:p>
          <a:p>
            <a:pPr lvl="1" marL="740648" indent="-358378" defTabSz="502412">
              <a:spcBef>
                <a:spcPts val="3600"/>
              </a:spcBef>
              <a:defRPr sz="2580"/>
            </a:pPr>
            <a:r>
              <a:t>border-bottom-left-radius</a:t>
            </a:r>
          </a:p>
          <a:p>
            <a:pPr lvl="1" marL="740648" indent="-358378" defTabSz="502412">
              <a:spcBef>
                <a:spcPts val="3600"/>
              </a:spcBef>
              <a:defRPr sz="2580"/>
            </a:pPr>
            <a:r>
              <a:t>border-bottom-right-radius</a:t>
            </a:r>
          </a:p>
          <a:p>
            <a:pPr lvl="1" marL="740648" indent="-358378" defTabSz="502412">
              <a:spcBef>
                <a:spcPts val="3600"/>
              </a:spcBef>
              <a:defRPr sz="2580"/>
            </a:pPr>
            <a:r>
              <a:t>取值 {1,2} 2个值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background-clip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background-clip</a:t>
            </a:r>
          </a:p>
        </p:txBody>
      </p:sp>
      <p:sp>
        <p:nvSpPr>
          <p:cNvPr id="184" name="裁剪背景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 marL="400050" indent="-400050" defTabSz="560831">
              <a:spcBef>
                <a:spcPts val="4000"/>
              </a:spcBef>
              <a:defRPr sz="2880"/>
            </a:pPr>
            <a:r>
              <a:t> 裁剪背景</a:t>
            </a:r>
          </a:p>
          <a:p>
            <a:pPr marL="400050" indent="-400050" defTabSz="560831">
              <a:spcBef>
                <a:spcPts val="4000"/>
              </a:spcBef>
              <a:defRPr sz="2880"/>
            </a:pPr>
            <a:r>
              <a:t>用于指定background是否包含content之外的border,padding。</a:t>
            </a:r>
          </a:p>
          <a:p>
            <a:pPr marL="400050" indent="-400050" defTabSz="560831">
              <a:spcBef>
                <a:spcPts val="4000"/>
              </a:spcBef>
              <a:defRPr sz="2880"/>
            </a:pPr>
            <a:r>
              <a:t>取值： border-box | padding-box | content-box | text</a:t>
            </a:r>
          </a:p>
          <a:p>
            <a:pPr marL="400050" indent="-400050" defTabSz="560831">
              <a:spcBef>
                <a:spcPts val="4000"/>
              </a:spcBef>
              <a:defRPr sz="2880"/>
            </a:pPr>
            <a:r>
              <a:t>默认是border-box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background-origi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66674">
              <a:defRPr sz="7566"/>
            </a:lvl1pPr>
          </a:lstStyle>
          <a:p>
            <a:pPr/>
            <a:r>
              <a:t>background-origin</a:t>
            </a:r>
          </a:p>
        </p:txBody>
      </p:sp>
      <p:sp>
        <p:nvSpPr>
          <p:cNvPr id="187" name="定义背景图像的原点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定义背景图像的原点</a:t>
            </a:r>
          </a:p>
          <a:p>
            <a:pPr/>
            <a:r>
              <a:t>取值：border-box | padding-box | content-box</a:t>
            </a:r>
          </a:p>
          <a:p>
            <a:pPr/>
            <a:r>
              <a:t>默认是 border-box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浏览器前缀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浏览器前缀</a:t>
            </a:r>
          </a:p>
        </p:txBody>
      </p:sp>
      <p:graphicFrame>
        <p:nvGraphicFramePr>
          <p:cNvPr id="190" name="表格"/>
          <p:cNvGraphicFramePr/>
          <p:nvPr/>
        </p:nvGraphicFramePr>
        <p:xfrm>
          <a:off x="2874645" y="3496309"/>
          <a:ext cx="6447949" cy="4714877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222386"/>
                <a:gridCol w="3222386"/>
              </a:tblGrid>
              <a:tr h="1177925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"/>
                        </a:rPr>
                        <a:t>-moz-</a:t>
                      </a:r>
                    </a:p>
                  </a:txBody>
                  <a:tcPr marL="50800" marR="50800" marT="50800" marB="50800" anchor="ctr" anchorCtr="0" horzOverflow="overflow">
                    <a:lnL w="3175">
                      <a:solidFill>
                        <a:srgbClr val="D6D6D6"/>
                      </a:solidFill>
                      <a:miter lim="400000"/>
                    </a:lnL>
                    <a:lnT w="3175">
                      <a:solidFill>
                        <a:srgbClr val="D6D6D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"/>
                        </a:rPr>
                        <a:t>firebox</a:t>
                      </a:r>
                    </a:p>
                  </a:txBody>
                  <a:tcPr marL="50800" marR="50800" marT="50800" marB="50800" anchor="ctr" anchorCtr="0" horzOverflow="overflow">
                    <a:lnR w="3175">
                      <a:solidFill>
                        <a:srgbClr val="D6D6D6"/>
                      </a:solidFill>
                      <a:miter lim="400000"/>
                    </a:lnR>
                    <a:lnT w="3175">
                      <a:solidFill>
                        <a:srgbClr val="D6D6D6"/>
                      </a:solidFill>
                      <a:miter lim="400000"/>
                    </a:lnT>
                  </a:tcPr>
                </a:tc>
              </a:tr>
              <a:tr h="1177925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"/>
                        </a:rPr>
                        <a:t>-ms-</a:t>
                      </a:r>
                    </a:p>
                  </a:txBody>
                  <a:tcPr marL="50800" marR="50800" marT="50800" marB="50800" anchor="ctr" anchorCtr="0" horzOverflow="overflow">
                    <a:lnL w="3175">
                      <a:solidFill>
                        <a:srgbClr val="D6D6D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"/>
                        </a:rPr>
                        <a:t>ie</a:t>
                      </a:r>
                    </a:p>
                  </a:txBody>
                  <a:tcPr marL="50800" marR="50800" marT="50800" marB="50800" anchor="ctr" anchorCtr="0" horzOverflow="overflow">
                    <a:lnR w="3175">
                      <a:solidFill>
                        <a:srgbClr val="D6D6D6"/>
                      </a:solidFill>
                      <a:miter lim="400000"/>
                    </a:lnR>
                  </a:tcPr>
                </a:tc>
              </a:tr>
              <a:tr h="1177925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"/>
                        </a:rPr>
                        <a:t>-o-</a:t>
                      </a:r>
                    </a:p>
                  </a:txBody>
                  <a:tcPr marL="50800" marR="50800" marT="50800" marB="50800" anchor="ctr" anchorCtr="0" horzOverflow="overflow">
                    <a:lnL w="3175">
                      <a:solidFill>
                        <a:srgbClr val="D6D6D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"/>
                        </a:rPr>
                        <a:t>opera
</a:t>
                      </a:r>
                    </a:p>
                  </a:txBody>
                  <a:tcPr marL="50800" marR="50800" marT="50800" marB="50800" anchor="ctr" anchorCtr="0" horzOverflow="overflow">
                    <a:lnR w="3175">
                      <a:solidFill>
                        <a:srgbClr val="D6D6D6"/>
                      </a:solidFill>
                      <a:miter lim="400000"/>
                    </a:lnR>
                  </a:tcPr>
                </a:tc>
              </a:tr>
              <a:tr h="1177925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"/>
                        </a:rPr>
                        <a:t>-webkit-</a:t>
                      </a:r>
                    </a:p>
                  </a:txBody>
                  <a:tcPr marL="50800" marR="50800" marT="50800" marB="50800" anchor="ctr" anchorCtr="0" horzOverflow="overflow">
                    <a:lnL w="3175">
                      <a:solidFill>
                        <a:srgbClr val="D6D6D6"/>
                      </a:solidFill>
                      <a:miter lim="400000"/>
                    </a:lnL>
                    <a:lnB w="3175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"/>
                        </a:rPr>
                        <a:t>Safari/chrome</a:t>
                      </a:r>
                    </a:p>
                  </a:txBody>
                  <a:tcPr marL="50800" marR="50800" marT="50800" marB="50800" anchor="ctr" anchorCtr="0" horzOverflow="overflow">
                    <a:lnR w="3175">
                      <a:solidFill>
                        <a:srgbClr val="D6D6D6"/>
                      </a:solidFill>
                      <a:miter lim="400000"/>
                    </a:lnR>
                    <a:lnB w="3175">
                      <a:solidFill>
                        <a:srgbClr val="D6D6D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兼容写法"/>
          <p:cNvSpPr txBox="1"/>
          <p:nvPr>
            <p:ph type="title"/>
          </p:nvPr>
        </p:nvSpPr>
        <p:spPr>
          <a:xfrm>
            <a:off x="1791334" y="1419859"/>
            <a:ext cx="8324852" cy="1619251"/>
          </a:xfrm>
          <a:prstGeom prst="rect">
            <a:avLst/>
          </a:prstGeom>
        </p:spPr>
        <p:txBody>
          <a:bodyPr/>
          <a:lstStyle/>
          <a:p>
            <a:pPr/>
            <a:r>
              <a:t>兼容写法</a:t>
            </a:r>
          </a:p>
        </p:txBody>
      </p:sp>
      <p:pic>
        <p:nvPicPr>
          <p:cNvPr id="193" name="4.png" descr="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16642" y="4728209"/>
            <a:ext cx="8572318" cy="2329601"/>
          </a:xfrm>
          <a:prstGeom prst="rect">
            <a:avLst/>
          </a:prstGeom>
          <a:ln w="3175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css sprites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537463">
              <a:defRPr sz="7176"/>
            </a:pPr>
            <a:r>
              <a:t>css sprites</a:t>
            </a:r>
          </a:p>
          <a:p>
            <a:pPr defTabSz="537463">
              <a:defRPr sz="7176"/>
            </a:pPr>
            <a:r>
              <a:t>精灵图/雪碧图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感谢！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感谢！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矩形"/>
          <p:cNvSpPr/>
          <p:nvPr/>
        </p:nvSpPr>
        <p:spPr>
          <a:xfrm>
            <a:off x="3550920" y="3388359"/>
            <a:ext cx="4374674" cy="3887392"/>
          </a:xfrm>
          <a:prstGeom prst="rect">
            <a:avLst/>
          </a:prstGeom>
          <a:solidFill>
            <a:schemeClr val="accent4"/>
          </a:solidFill>
          <a:ln w="50800">
            <a:solidFill>
              <a:srgbClr val="000000"/>
            </a:solidFill>
            <a:miter lim="400000"/>
          </a:ln>
        </p:spPr>
        <p:txBody>
          <a:bodyPr lIns="38100" tIns="38100" rIns="38100" bIns="38100" anchor="ctr"/>
          <a:lstStyle/>
          <a:p>
            <a:pPr>
              <a:defRPr b="0" sz="20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8" name="圆形"/>
          <p:cNvSpPr/>
          <p:nvPr/>
        </p:nvSpPr>
        <p:spPr>
          <a:xfrm>
            <a:off x="3591559" y="3429000"/>
            <a:ext cx="1270001" cy="1270000"/>
          </a:xfrm>
          <a:prstGeom prst="ellipse">
            <a:avLst/>
          </a:prstGeom>
          <a:solidFill>
            <a:schemeClr val="accent5"/>
          </a:solidFill>
          <a:ln w="3175">
            <a:miter lim="400000"/>
          </a:ln>
        </p:spPr>
        <p:txBody>
          <a:bodyPr lIns="38100" tIns="38100" rIns="38100" bIns="38100" anchor="ctr"/>
          <a:lstStyle/>
          <a:p>
            <a:pPr>
              <a:defRPr b="0" sz="20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9" name="线条"/>
          <p:cNvSpPr/>
          <p:nvPr/>
        </p:nvSpPr>
        <p:spPr>
          <a:xfrm flipV="1">
            <a:off x="4226560" y="3429907"/>
            <a:ext cx="1" cy="608693"/>
          </a:xfrm>
          <a:prstGeom prst="line">
            <a:avLst/>
          </a:prstGeom>
          <a:ln w="12700">
            <a:solidFill>
              <a:srgbClr val="37D836"/>
            </a:solidFill>
            <a:miter lim="400000"/>
          </a:ln>
        </p:spPr>
        <p:txBody>
          <a:bodyPr lIns="38100" tIns="38100" rIns="38100" bIns="38100" anchor="ctr"/>
          <a:lstStyle/>
          <a:p>
            <a:pPr>
              <a:defRPr b="0" sz="20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0" name="线条"/>
          <p:cNvSpPr/>
          <p:nvPr/>
        </p:nvSpPr>
        <p:spPr>
          <a:xfrm flipH="1">
            <a:off x="3599848" y="4064000"/>
            <a:ext cx="631793" cy="0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38100" tIns="38100" rIns="38100" bIns="38100" anchor="ctr"/>
          <a:lstStyle/>
          <a:p>
            <a:pPr>
              <a:defRPr b="0" sz="20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1" name="圆形"/>
          <p:cNvSpPr/>
          <p:nvPr/>
        </p:nvSpPr>
        <p:spPr>
          <a:xfrm>
            <a:off x="6614159" y="3429000"/>
            <a:ext cx="1270001" cy="1270000"/>
          </a:xfrm>
          <a:prstGeom prst="ellipse">
            <a:avLst/>
          </a:prstGeom>
          <a:solidFill>
            <a:schemeClr val="accent5"/>
          </a:solidFill>
          <a:ln w="3175">
            <a:miter lim="400000"/>
          </a:ln>
        </p:spPr>
        <p:txBody>
          <a:bodyPr lIns="38100" tIns="38100" rIns="38100" bIns="38100" anchor="ctr"/>
          <a:lstStyle/>
          <a:p>
            <a:pPr>
              <a:defRPr b="0" sz="20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2" name="圆形"/>
          <p:cNvSpPr/>
          <p:nvPr/>
        </p:nvSpPr>
        <p:spPr>
          <a:xfrm>
            <a:off x="6614159" y="5994400"/>
            <a:ext cx="1270001" cy="1270000"/>
          </a:xfrm>
          <a:prstGeom prst="ellipse">
            <a:avLst/>
          </a:prstGeom>
          <a:solidFill>
            <a:schemeClr val="accent5"/>
          </a:solidFill>
          <a:ln w="3175">
            <a:miter lim="400000"/>
          </a:ln>
        </p:spPr>
        <p:txBody>
          <a:bodyPr lIns="38100" tIns="38100" rIns="38100" bIns="38100" anchor="ctr"/>
          <a:lstStyle/>
          <a:p>
            <a:pPr>
              <a:defRPr b="0" sz="20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3" name="圆形"/>
          <p:cNvSpPr/>
          <p:nvPr/>
        </p:nvSpPr>
        <p:spPr>
          <a:xfrm>
            <a:off x="3591559" y="5994400"/>
            <a:ext cx="1270001" cy="1270000"/>
          </a:xfrm>
          <a:prstGeom prst="ellipse">
            <a:avLst/>
          </a:prstGeom>
          <a:solidFill>
            <a:schemeClr val="accent5"/>
          </a:solidFill>
          <a:ln w="3175">
            <a:miter lim="400000"/>
          </a:ln>
        </p:spPr>
        <p:txBody>
          <a:bodyPr lIns="38100" tIns="38100" rIns="38100" bIns="38100" anchor="ctr"/>
          <a:lstStyle/>
          <a:p>
            <a:pPr>
              <a:defRPr b="0" sz="20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4" name="1"/>
          <p:cNvSpPr txBox="1"/>
          <p:nvPr/>
        </p:nvSpPr>
        <p:spPr>
          <a:xfrm>
            <a:off x="4104436" y="3858502"/>
            <a:ext cx="244248" cy="41099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pPr/>
            <a:r>
              <a:t>1</a:t>
            </a:r>
          </a:p>
        </p:txBody>
      </p:sp>
      <p:sp>
        <p:nvSpPr>
          <p:cNvPr id="135" name="2"/>
          <p:cNvSpPr txBox="1"/>
          <p:nvPr/>
        </p:nvSpPr>
        <p:spPr>
          <a:xfrm>
            <a:off x="7127036" y="3858502"/>
            <a:ext cx="244248" cy="41099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pPr/>
            <a:r>
              <a:t>2</a:t>
            </a:r>
          </a:p>
        </p:txBody>
      </p:sp>
      <p:sp>
        <p:nvSpPr>
          <p:cNvPr id="136" name="4"/>
          <p:cNvSpPr txBox="1"/>
          <p:nvPr/>
        </p:nvSpPr>
        <p:spPr>
          <a:xfrm>
            <a:off x="4104436" y="6535662"/>
            <a:ext cx="244248" cy="41099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pPr/>
            <a:r>
              <a:t>4</a:t>
            </a:r>
          </a:p>
        </p:txBody>
      </p:sp>
      <p:sp>
        <p:nvSpPr>
          <p:cNvPr id="137" name="3"/>
          <p:cNvSpPr txBox="1"/>
          <p:nvPr/>
        </p:nvSpPr>
        <p:spPr>
          <a:xfrm>
            <a:off x="7127036" y="6423902"/>
            <a:ext cx="244248" cy="41099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pPr/>
            <a:r>
              <a:t>3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给任何一个正方形 设置一个足够大的border-radius，就可以把它变成一个圆形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给任何一个正方形 设置一个足够大的border-radius，就可以把它变成一个圆形</a:t>
            </a:r>
          </a:p>
          <a:p>
            <a:pPr/>
            <a:r>
              <a:t>“ 当任意2个相邻圆角的半径之和超过border box的尺寸时，浏览器按比例缩各个边框半径所使用的值，直到他们不会相互重叠”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box-shadow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79729">
              <a:defRPr sz="5069"/>
            </a:lvl1pPr>
          </a:lstStyle>
          <a:p>
            <a:pPr/>
            <a:r>
              <a:t>box-shadow</a:t>
            </a:r>
          </a:p>
        </p:txBody>
      </p:sp>
      <p:sp>
        <p:nvSpPr>
          <p:cNvPr id="142" name="盒子阴影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盒子阴影</a:t>
            </a:r>
          </a:p>
          <a:p>
            <a:pPr/>
            <a:r>
              <a:t>语法：</a:t>
            </a:r>
            <a:r>
              <a:rPr u="sng"/>
              <a:t>none | </a:t>
            </a:r>
            <a:r>
              <a:rPr u="sng">
                <a:hlinkClick r:id="rId2" invalidUrl="" action="" tgtFrame="" tooltip="" history="1" highlightClick="0" endSnd="0"/>
              </a:rPr>
              <a:t>&lt;shadow&gt;</a:t>
            </a:r>
            <a:r>
              <a:rPr>
                <a:hlinkClick r:id="rId3" invalidUrl="" action="" tgtFrame="" tooltip="" history="1" highlightClick="0" endSnd="0"/>
              </a:rPr>
              <a:t>#</a:t>
            </a:r>
          </a:p>
          <a:p>
            <a:pPr/>
            <a:r>
              <a:t>取值：</a:t>
            </a:r>
            <a:r>
              <a:rPr>
                <a:ln w="0" cap="flat">
                  <a:solidFill>
                    <a:srgbClr val="333333"/>
                  </a:solidFill>
                  <a:prstDash val="solid"/>
                  <a:miter lim="400000"/>
                </a:ln>
                <a:solidFill>
                  <a:srgbClr val="333333"/>
                </a:solidFill>
              </a:rPr>
              <a:t>inset</a:t>
            </a:r>
            <a:r>
              <a:rPr u="sng">
                <a:hlinkClick r:id="rId4" invalidUrl="" action="" tgtFrame="" tooltip="" history="1" highlightClick="0" endSnd="0"/>
              </a:rPr>
              <a:t>?</a:t>
            </a:r>
            <a:r>
              <a:rPr>
                <a:ln w="0" cap="flat">
                  <a:solidFill>
                    <a:srgbClr val="333333"/>
                  </a:solidFill>
                  <a:prstDash val="solid"/>
                  <a:miter lim="400000"/>
                </a:ln>
                <a:solidFill>
                  <a:srgbClr val="333333"/>
                </a:solidFill>
              </a:rPr>
              <a:t> </a:t>
            </a:r>
            <a:r>
              <a:rPr u="sng">
                <a:hlinkClick r:id="rId5" invalidUrl="" action="" tgtFrame="" tooltip="" history="1" highlightClick="0" endSnd="0"/>
              </a:rPr>
              <a:t>&amp;&amp;</a:t>
            </a:r>
            <a:r>
              <a:rPr>
                <a:ln w="0" cap="flat">
                  <a:solidFill>
                    <a:srgbClr val="333333"/>
                  </a:solidFill>
                  <a:prstDash val="solid"/>
                  <a:miter lim="400000"/>
                </a:ln>
                <a:solidFill>
                  <a:srgbClr val="333333"/>
                </a:solidFill>
              </a:rPr>
              <a:t> </a:t>
            </a:r>
            <a:r>
              <a:rPr u="sng">
                <a:hlinkClick r:id="rId6" invalidUrl="" action="" tgtFrame="" tooltip="" history="1" highlightClick="0" endSnd="0"/>
              </a:rPr>
              <a:t>&lt;length&gt;</a:t>
            </a:r>
            <a:r>
              <a:rPr u="sng">
                <a:hlinkClick r:id="rId7" invalidUrl="" action="" tgtFrame="" tooltip="" history="1" highlightClick="0" endSnd="0"/>
              </a:rPr>
              <a:t>{</a:t>
            </a:r>
            <a:r>
              <a:rPr>
                <a:ln w="0" cap="flat">
                  <a:solidFill>
                    <a:srgbClr val="333333"/>
                  </a:solidFill>
                  <a:prstDash val="solid"/>
                  <a:miter lim="400000"/>
                </a:ln>
                <a:solidFill>
                  <a:srgbClr val="333333"/>
                </a:solidFill>
              </a:rPr>
              <a:t>2,4</a:t>
            </a:r>
            <a:r>
              <a:rPr u="sng">
                <a:hlinkClick r:id="rId7" invalidUrl="" action="" tgtFrame="" tooltip="" history="1" highlightClick="0" endSnd="0"/>
              </a:rPr>
              <a:t>}</a:t>
            </a:r>
            <a:r>
              <a:rPr>
                <a:ln w="0" cap="flat">
                  <a:solidFill>
                    <a:srgbClr val="333333"/>
                  </a:solidFill>
                  <a:prstDash val="solid"/>
                  <a:miter lim="400000"/>
                </a:ln>
                <a:solidFill>
                  <a:srgbClr val="333333"/>
                </a:solidFill>
              </a:rPr>
              <a:t> </a:t>
            </a:r>
            <a:r>
              <a:rPr u="sng">
                <a:hlinkClick r:id="rId5" invalidUrl="" action="" tgtFrame="" tooltip="" history="1" highlightClick="0" endSnd="0"/>
              </a:rPr>
              <a:t>&amp;&amp;</a:t>
            </a:r>
            <a:r>
              <a:rPr>
                <a:ln w="0" cap="flat">
                  <a:solidFill>
                    <a:srgbClr val="333333"/>
                  </a:solidFill>
                  <a:prstDash val="solid"/>
                  <a:miter lim="400000"/>
                </a:ln>
                <a:solidFill>
                  <a:srgbClr val="333333"/>
                </a:solidFill>
              </a:rPr>
              <a:t> </a:t>
            </a:r>
            <a:r>
              <a:rPr u="sng">
                <a:hlinkClick r:id="rId8" invalidUrl="" action="" tgtFrame="" tooltip="" history="1" highlightClick="0" endSnd="0"/>
              </a:rPr>
              <a:t>&lt;color&gt;</a:t>
            </a:r>
            <a:r>
              <a:rPr u="sng">
                <a:hlinkClick r:id="rId4" invalidUrl="" action="" tgtFrame="" tooltip="" history="1" highlightClick="0" endSnd="0"/>
              </a:rPr>
              <a:t>?</a:t>
            </a:r>
          </a:p>
          <a:p>
            <a:pPr lvl="1"/>
            <a:r>
              <a:t> x-offset y-offset blur-radius spread-radius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none ，默认值 设置后 表示没有阴影效果…"/>
          <p:cNvSpPr txBox="1"/>
          <p:nvPr>
            <p:ph type="body" idx="1"/>
          </p:nvPr>
        </p:nvSpPr>
        <p:spPr>
          <a:xfrm>
            <a:off x="2339974" y="2171699"/>
            <a:ext cx="8324852" cy="6568085"/>
          </a:xfrm>
          <a:prstGeom prst="rect">
            <a:avLst/>
          </a:prstGeom>
        </p:spPr>
        <p:txBody>
          <a:bodyPr/>
          <a:lstStyle/>
          <a:p>
            <a:pPr marL="304204" indent="-304204" defTabSz="426466">
              <a:spcBef>
                <a:spcPts val="3000"/>
              </a:spcBef>
              <a:defRPr sz="2190"/>
            </a:pPr>
            <a:r>
              <a:t>none ，默认值 设置后 表示没有阴影效果</a:t>
            </a:r>
          </a:p>
          <a:p>
            <a:pPr marL="304204" indent="-304204" defTabSz="426466">
              <a:spcBef>
                <a:spcPts val="3000"/>
              </a:spcBef>
              <a:defRPr sz="2190"/>
            </a:pPr>
            <a:r>
              <a:t>inset  内阴影，如果不设置 表示外阴影</a:t>
            </a:r>
          </a:p>
          <a:p>
            <a:pPr marL="304204" indent="-304204" defTabSz="426466">
              <a:spcBef>
                <a:spcPts val="3000"/>
              </a:spcBef>
              <a:defRPr sz="2190"/>
            </a:pPr>
            <a:r>
              <a:t> </a:t>
            </a:r>
            <a:r>
              <a:rPr b="1"/>
              <a:t>x-offset/y-offset</a:t>
            </a:r>
            <a:r>
              <a:t>：分别表示阴影在水平方向和垂直方向上的偏移量，支持正值和负值的设置，正值表示向右下方偏移，负值表示向左上方偏移；</a:t>
            </a:r>
          </a:p>
          <a:p>
            <a:pPr marL="304204" indent="-304204" defTabSz="426466">
              <a:spcBef>
                <a:spcPts val="3000"/>
              </a:spcBef>
              <a:defRPr sz="2190"/>
            </a:pPr>
            <a:r>
              <a:t> </a:t>
            </a:r>
            <a:r>
              <a:rPr b="1"/>
              <a:t>blur-radius</a:t>
            </a:r>
            <a:r>
              <a:t>：阴影的模糊距离，只能设置0或者正值，值越大则表明阴影的边缘越模糊；</a:t>
            </a:r>
          </a:p>
          <a:p>
            <a:pPr marL="304204" indent="-304204" defTabSz="426466">
              <a:spcBef>
                <a:spcPts val="3000"/>
              </a:spcBef>
              <a:defRPr sz="2190"/>
            </a:pPr>
            <a:r>
              <a:t> </a:t>
            </a:r>
            <a:r>
              <a:rPr b="1"/>
              <a:t>spread-radius</a:t>
            </a:r>
            <a:r>
              <a:t>：阴影的扩展半径（可省略，默认为0），支持正值和负值，正值表示阴影扩展，负值表示阴影缩小。</a:t>
            </a:r>
          </a:p>
          <a:p>
            <a:pPr marL="304204" indent="-304204" defTabSz="426466">
              <a:spcBef>
                <a:spcPts val="3000"/>
              </a:spcBef>
              <a:defRPr sz="2190"/>
            </a:pPr>
            <a:r>
              <a:t> </a:t>
            </a:r>
            <a:r>
              <a:rPr b="1"/>
              <a:t>color</a:t>
            </a:r>
            <a:r>
              <a:t>：阴影的颜色，如果不设置，则会使用浏览器默认的颜色 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绘制阴影原理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绘制阴影原理</a:t>
            </a:r>
          </a:p>
        </p:txBody>
      </p:sp>
      <p:sp>
        <p:nvSpPr>
          <p:cNvPr id="147" name="以该元素相同的尺寸和位置，画一个矩形…"/>
          <p:cNvSpPr txBox="1"/>
          <p:nvPr>
            <p:ph type="body" sz="half" idx="1"/>
          </p:nvPr>
        </p:nvSpPr>
        <p:spPr>
          <a:xfrm>
            <a:off x="2502534" y="3243579"/>
            <a:ext cx="8324852" cy="4714877"/>
          </a:xfrm>
          <a:prstGeom prst="rect">
            <a:avLst/>
          </a:prstGeom>
        </p:spPr>
        <p:txBody>
          <a:bodyPr/>
          <a:lstStyle/>
          <a:p>
            <a:pPr/>
            <a:r>
              <a:t> 以该元素相同的尺寸和位置，画一个矩形</a:t>
            </a:r>
          </a:p>
          <a:p>
            <a:pPr/>
            <a:r>
              <a:t> 矩形按照 偏移 量进行偏移</a:t>
            </a:r>
          </a:p>
          <a:p>
            <a:pPr/>
            <a:r>
              <a:t> 进行模糊处理</a:t>
            </a:r>
          </a:p>
          <a:p>
            <a:pPr/>
            <a:r>
              <a:t> 模糊后矩形与原始元素的交集部分会被切除掉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x-offset用来声明阴影在水平方向上的偏移量。如果为正数，则阴影在元素的右侧；如果为负数，则阴影在元素的左侧。如下代码所示：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 marL="412551" indent="-412551" defTabSz="578358">
              <a:spcBef>
                <a:spcPts val="4100"/>
              </a:spcBef>
              <a:defRPr sz="2970"/>
            </a:pPr>
            <a:r>
              <a:t> x-offset用来声明阴影在水平方向上的偏移量。如果为正数，则阴影在元素的右侧；如果为负数，则阴影在元素的左侧。如下代码所示：</a:t>
            </a:r>
          </a:p>
          <a:p>
            <a:pPr marL="412551" indent="-412551" defTabSz="578358">
              <a:spcBef>
                <a:spcPts val="4100"/>
              </a:spcBef>
              <a:defRPr sz="2970"/>
            </a:pPr>
            <a:r>
              <a:t> y-offset用来声明阴影在垂直方向上的偏移量。如果为正数，则阴影在元素的方侧；如果为负数，则阴影在元素的上方。</a:t>
            </a:r>
          </a:p>
          <a:p>
            <a:pPr marL="412551" indent="-412551" defTabSz="578358">
              <a:spcBef>
                <a:spcPts val="4100"/>
              </a:spcBef>
              <a:defRPr sz="2970"/>
            </a:pPr>
            <a:r>
              <a:t> blur-radius 表示阴影的模糊半径，值越大，则阴影越模糊，该属性不支持负值。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opacit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opacity</a:t>
            </a:r>
          </a:p>
        </p:txBody>
      </p:sp>
      <p:sp>
        <p:nvSpPr>
          <p:cNvPr id="152" name="透明度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透明度</a:t>
            </a:r>
          </a:p>
          <a:p>
            <a:pPr/>
            <a:r>
              <a:t> </a:t>
            </a:r>
            <a:r>
              <a:rPr b="1">
                <a:solidFill>
                  <a:srgbClr val="666666"/>
                </a:solidFill>
              </a:rPr>
              <a:t>opacity</a:t>
            </a:r>
            <a:r>
              <a:t>：</a:t>
            </a:r>
            <a:r>
              <a:rPr>
                <a:ln w="0" cap="flat">
                  <a:solidFill>
                    <a:srgbClr val="008000"/>
                  </a:solidFill>
                  <a:prstDash val="solid"/>
                  <a:miter lim="400000"/>
                </a:ln>
                <a:solidFill>
                  <a:srgbClr val="008000"/>
                </a:solidFill>
                <a:hlinkClick r:id="rId2" invalidUrl="" action="" tgtFrame="" tooltip="" history="1" highlightClick="0" endSnd="0"/>
              </a:rPr>
              <a:t>&lt;number&gt;</a:t>
            </a:r>
          </a:p>
          <a:p>
            <a:pPr/>
            <a:r>
              <a:t>取值：0.0～1.0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38100" tIns="38100" rIns="38100" bIns="381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38100" tIns="38100" rIns="38100" bIns="381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38100" tIns="38100" rIns="38100" bIns="381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38100" tIns="38100" rIns="38100" bIns="381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