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necolas/normalize.css/blob/master/normalize.css" TargetMode="External"/><Relationship Id="rId3" Type="http://schemas.openxmlformats.org/officeDocument/2006/relationships/hyperlink" Target="https://meyerweb.com/eric/tools/css/reset/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drafts.csswg.org/" TargetMode="External"/><Relationship Id="rId3" Type="http://schemas.openxmlformats.org/officeDocument/2006/relationships/hyperlink" Target="http://caniuse.com/" TargetMode="External"/><Relationship Id="rId4" Type="http://schemas.openxmlformats.org/officeDocument/2006/relationships/hyperlink" Target="http://yisibl.github.io/css3test/" TargetMode="External"/><Relationship Id="rId5" Type="http://schemas.openxmlformats.org/officeDocument/2006/relationships/hyperlink" Target="http://www.shejidaren.com/css-written-specifications.html" TargetMode="External"/><Relationship Id="rId6" Type="http://schemas.openxmlformats.org/officeDocument/2006/relationships/hyperlink" Target="https://segmentfault.com/a/1190000007023192" TargetMode="External"/><Relationship Id="rId7" Type="http://schemas.openxmlformats.org/officeDocument/2006/relationships/hyperlink" Target="https://github.com/fex-team/styleguide/blob/master/css.md" TargetMode="External"/><Relationship Id="rId8" Type="http://schemas.openxmlformats.org/officeDocument/2006/relationships/hyperlink" Target="http://css-weekly.com/" TargetMode="External"/><Relationship Id="rId9" Type="http://schemas.openxmlformats.org/officeDocument/2006/relationships/hyperlink" Target="https://css-tricks.com/" TargetMode="External"/><Relationship Id="rId10" Type="http://schemas.openxmlformats.org/officeDocument/2006/relationships/hyperlink" Target="https://developer.mozilla.org/zh-CN/" TargetMode="External"/><Relationship Id="rId11" Type="http://schemas.openxmlformats.org/officeDocument/2006/relationships/hyperlink" Target="http://validator.w3.org/#validate_by_input" TargetMode="External"/><Relationship Id="rId12" Type="http://schemas.openxmlformats.org/officeDocument/2006/relationships/hyperlink" Target="https://jigsaw.w3.org/css-validator/#validate_by_input" TargetMode="External"/><Relationship Id="rId13" Type="http://schemas.openxmlformats.org/officeDocument/2006/relationships/hyperlink" Target="https://jsbin.com/?html,output" TargetMode="External"/><Relationship Id="rId14" Type="http://schemas.openxmlformats.org/officeDocument/2006/relationships/hyperlink" Target="https://codepen.io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fontawesome.com.cn/" TargetMode="External"/><Relationship Id="rId3" Type="http://schemas.openxmlformats.org/officeDocument/2006/relationships/hyperlink" Target="https://www.iconfont.cn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outline-width.html" TargetMode="External"/><Relationship Id="rId3" Type="http://schemas.openxmlformats.org/officeDocument/2006/relationships/hyperlink" Target="http://css.cuishifeng.cn/outline-style.html" TargetMode="External"/><Relationship Id="rId4" Type="http://schemas.openxmlformats.org/officeDocument/2006/relationships/hyperlink" Target="http://css.cuishifeng.cn/outline-color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查缺补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查缺补漏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部分概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部分概念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置换和非置换元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置换和非置换元素</a:t>
            </a:r>
          </a:p>
        </p:txBody>
      </p:sp>
      <p:sp>
        <p:nvSpPr>
          <p:cNvPr id="148" name="置换元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置换元素</a:t>
            </a:r>
          </a:p>
          <a:p>
            <a:pPr/>
            <a:r>
              <a:t> 一个 内容不受CSS视觉格式化模型控制，CSS渲染模型并不考虑对此内容的渲染，且元素本身一般拥有固有尺寸（宽度，高度，宽高比）的元素，被称之为置换元素。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行内级置换和非置换元素的宽度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/>
            <a:r>
              <a:t> 行内级置换和非置换元素的宽度定义</a:t>
            </a:r>
          </a:p>
        </p:txBody>
      </p:sp>
      <p:sp>
        <p:nvSpPr>
          <p:cNvPr id="151" name="若宽高的计算值都为auto 且元素有固有宽度，则 width的使用值为该固有宽度；…"/>
          <p:cNvSpPr txBox="1"/>
          <p:nvPr>
            <p:ph type="body" idx="1"/>
          </p:nvPr>
        </p:nvSpPr>
        <p:spPr>
          <a:xfrm>
            <a:off x="354177" y="2372364"/>
            <a:ext cx="11099801" cy="6286501"/>
          </a:xfrm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 若宽高的计算值都为auto 且元素有固有宽度，则 width的使用值为该固有宽度；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 若宽度的计算值为auto且元素有固有宽度，则width 的使用值为该固有宽度；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 若宽度的计算值为auto 且高度有非auto的计算值，并且元素有固有宽高比，则width 的使用值为 高度使用值 * 固有宽高比例；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 除此之外，当width的计算值为auto 时，则宽度的使用值为300px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行内级置换和非置换元素的高度定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/>
            <a:r>
              <a:t> 行内级置换和非置换元素的高度定义</a:t>
            </a:r>
          </a:p>
        </p:txBody>
      </p:sp>
      <p:sp>
        <p:nvSpPr>
          <p:cNvPr id="154" name="若宽高的计算值都为auto 且元素有固有高度，则height的使用值为该固有高度；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6719" indent="-426719" defTabSz="560831">
              <a:spcBef>
                <a:spcPts val="4000"/>
              </a:spcBef>
              <a:defRPr sz="3072"/>
            </a:pPr>
            <a:r>
              <a:t>  若宽高的计算值都为auto 且元素有固有高度，则height的使用值为该固有高度；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 若高度的计算值为auto且元素有固有高度，则height 的使用值为该固有高度；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 若高度的计算值为auto 且宽度有非 auto的计算值，并且元素有固有宽高比，则height的使用值为:宽度使用值 / 固有宽高比</a:t>
            </a:r>
          </a:p>
          <a:p>
            <a:pPr marL="426719" indent="-426719" defTabSz="560831">
              <a:spcBef>
                <a:spcPts val="4000"/>
              </a:spcBef>
              <a:defRPr sz="3072"/>
            </a:pPr>
            <a:r>
              <a:t> 若高度的计算值为auto且上述条件完全不符，则height 的使用值不能大于 150px，且宽度不能大于长方形高度的2倍。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常见的行内置换元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常见的行内置换元素</a:t>
            </a:r>
          </a:p>
        </p:txBody>
      </p:sp>
      <p:sp>
        <p:nvSpPr>
          <p:cNvPr id="157" name="img input select textare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img input select textarea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包含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包含块</a:t>
            </a:r>
          </a:p>
        </p:txBody>
      </p:sp>
      <p:sp>
        <p:nvSpPr>
          <p:cNvPr id="160" name="一个元素，它的框的尺寸和位置会相对于一个特定的矩形框边缘来计算而得到，这个特定的矩形框称之为该元素的包含块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一个元素，它的框的尺寸和位置会相对于一个特定的矩形框边缘来计算而得到，这个特定的矩形框称之为该元素的包含块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ss工程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css工程化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ss re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reset</a:t>
            </a:r>
          </a:p>
        </p:txBody>
      </p:sp>
      <p:sp>
        <p:nvSpPr>
          <p:cNvPr id="165" name="css重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css重置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 设置 HTML 标签的默认样式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使其在各个浏览器表现基本一致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让默认样式归零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通用的2种css重置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normalize.css. 纠正 </a:t>
            </a:r>
            <a:r>
              <a:rPr u="sng">
                <a:hlinkClick r:id="rId2" invalidUrl="" action="" tgtFrame="" tooltip="" history="1" highlightClick="0" endSnd="0"/>
              </a:rPr>
              <a:t>https://github.com/necolas/normalize.css/blob/master/normalize.css</a:t>
            </a:r>
          </a:p>
          <a:p>
            <a:pPr lvl="1" marL="711200" indent="-355600" defTabSz="467359">
              <a:spcBef>
                <a:spcPts val="3300"/>
              </a:spcBef>
              <a:defRPr sz="2560"/>
            </a:pPr>
            <a:r>
              <a:t>reset css 清零. </a:t>
            </a:r>
            <a:r>
              <a:rPr u="sng">
                <a:hlinkClick r:id="rId3" invalidUrl="" action="" tgtFrame="" tooltip="" history="1" highlightClick="0" endSnd="0"/>
              </a:rPr>
              <a:t>https://meyerweb.com/eric/tools/css/reset/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ss 模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模块</a:t>
            </a:r>
          </a:p>
        </p:txBody>
      </p:sp>
      <p:sp>
        <p:nvSpPr>
          <p:cNvPr id="168" name="可复用的css代码片段…"/>
          <p:cNvSpPr txBox="1"/>
          <p:nvPr>
            <p:ph type="body" idx="1"/>
          </p:nvPr>
        </p:nvSpPr>
        <p:spPr>
          <a:xfrm>
            <a:off x="952500" y="2495828"/>
            <a:ext cx="11099801" cy="6286501"/>
          </a:xfrm>
          <a:prstGeom prst="rect">
            <a:avLst/>
          </a:prstGeom>
        </p:spPr>
        <p:txBody>
          <a:bodyPr/>
          <a:lstStyle/>
          <a:p>
            <a:pPr/>
            <a:r>
              <a:t>可复用的css代码片段</a:t>
            </a:r>
          </a:p>
          <a:p>
            <a:pPr/>
            <a:r>
              <a:t> 与模块在 HTML 中的位置无关</a:t>
            </a:r>
          </a:p>
          <a:p>
            <a:pPr/>
            <a:r>
              <a:t> (一般)与使用的 HTML 标签无关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ss 模块原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模块原则</a:t>
            </a:r>
          </a:p>
        </p:txBody>
      </p:sp>
      <p:sp>
        <p:nvSpPr>
          <p:cNvPr id="171" name="面向对象 ooc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面向对象 oocss</a:t>
            </a:r>
          </a:p>
          <a:p>
            <a:pPr/>
            <a:r>
              <a:t>单一职责 srp</a:t>
            </a:r>
          </a:p>
          <a:p>
            <a:pPr/>
            <a:r>
              <a:t>开闭原则</a:t>
            </a:r>
          </a:p>
          <a:p>
            <a:pPr/>
            <a:r>
              <a:t>don’t repeat yourself (不要重复自己)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eb字体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web字体</a:t>
            </a:r>
          </a:p>
        </p:txBody>
      </p:sp>
      <p:sp>
        <p:nvSpPr>
          <p:cNvPr id="123" name="@font-f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@font-face</a:t>
            </a:r>
          </a:p>
          <a:p>
            <a:pPr/>
            <a:r>
              <a:t>六种格式</a:t>
            </a:r>
          </a:p>
          <a:p>
            <a:pPr lvl="1"/>
            <a:r>
              <a:t>EOT、openetype、 svg、truetype、woff、woff2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ocss 原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oocss 原则</a:t>
            </a:r>
          </a:p>
        </p:txBody>
      </p:sp>
      <p:sp>
        <p:nvSpPr>
          <p:cNvPr id="174" name="结构和皮肤分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结构和皮肤分离</a:t>
            </a:r>
          </a:p>
          <a:p>
            <a:pPr/>
            <a:r>
              <a:t> 容器和内容分离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单一职责原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单一职责原则</a:t>
            </a:r>
          </a:p>
        </p:txBody>
      </p:sp>
      <p:sp>
        <p:nvSpPr>
          <p:cNvPr id="177" name="尽可能细地拆分成可独立复用的组件…"/>
          <p:cNvSpPr txBox="1"/>
          <p:nvPr>
            <p:ph type="body" idx="1"/>
          </p:nvPr>
        </p:nvSpPr>
        <p:spPr>
          <a:xfrm>
            <a:off x="9779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 尽可能细地拆分成可独立复用的组件</a:t>
            </a:r>
          </a:p>
          <a:p>
            <a:pPr/>
            <a:r>
              <a:t> 通过组合方式使用多个组件</a:t>
            </a:r>
          </a:p>
          <a:p>
            <a:pPr/>
            <a:r>
              <a:t> 将布局和其它样式拆分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开闭原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开闭原则</a:t>
            </a:r>
          </a:p>
        </p:txBody>
      </p:sp>
      <p:sp>
        <p:nvSpPr>
          <p:cNvPr id="180" name="对扩展开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对扩展开放</a:t>
            </a:r>
          </a:p>
          <a:p>
            <a:pPr/>
            <a:r>
              <a:t>对修改关闭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命名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命名规范</a:t>
            </a:r>
          </a:p>
        </p:txBody>
      </p:sp>
      <p:sp>
        <p:nvSpPr>
          <p:cNvPr id="183" name="基于功能 (优先使用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基于功能 (优先使用)</a:t>
            </a:r>
          </a:p>
          <a:p>
            <a:pPr lvl="1"/>
            <a:r>
              <a:t>.form .talbe .button .nav</a:t>
            </a:r>
          </a:p>
          <a:p>
            <a:pPr/>
            <a:r>
              <a:t>基于内容</a:t>
            </a:r>
          </a:p>
          <a:p>
            <a:pPr lvl="1"/>
            <a:r>
              <a:t>.news .user-info</a:t>
            </a:r>
          </a:p>
          <a:p>
            <a:pPr/>
            <a:r>
              <a:t>基于视觉</a:t>
            </a:r>
          </a:p>
          <a:p>
            <a:pPr lvl="1"/>
            <a:r>
              <a:t>.round-btn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EM命名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BEM命名规范</a:t>
            </a:r>
          </a:p>
        </p:txBody>
      </p:sp>
      <p:sp>
        <p:nvSpPr>
          <p:cNvPr id="186" name="Blo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Block</a:t>
            </a:r>
          </a:p>
          <a:p>
            <a:pPr/>
            <a:r>
              <a:t>Element</a:t>
            </a:r>
          </a:p>
          <a:p>
            <a:pPr/>
            <a:r>
              <a:t>Modifier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.block__element--modifier"/>
          <p:cNvSpPr txBox="1"/>
          <p:nvPr>
            <p:ph type="title"/>
          </p:nvPr>
        </p:nvSpPr>
        <p:spPr>
          <a:xfrm>
            <a:off x="1270000" y="3225800"/>
            <a:ext cx="11352213" cy="3302000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 .block__element--modifier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书写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书写规范</a:t>
            </a:r>
          </a:p>
        </p:txBody>
      </p:sp>
      <p:graphicFrame>
        <p:nvGraphicFramePr>
          <p:cNvPr id="191" name="表格"/>
          <p:cNvGraphicFramePr/>
          <p:nvPr/>
        </p:nvGraphicFramePr>
        <p:xfrm>
          <a:off x="1943100" y="2755900"/>
          <a:ext cx="9884966" cy="62865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36133"/>
                <a:gridCol w="4936133"/>
              </a:tblGrid>
              <a:tr h="125476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影响文档流的属性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display float clear position 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25476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自身盒模型属性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width height margin padding border overflow…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5476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文本性属性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font line-height text-align text-indent…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5476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装饰性属性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background color opacity 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25476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其他属性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content list-style 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8650" y="186287"/>
            <a:ext cx="5790010" cy="9381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注释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注释规范</a:t>
            </a:r>
          </a:p>
        </p:txBody>
      </p:sp>
      <p:sp>
        <p:nvSpPr>
          <p:cNvPr id="196" name="顶部注释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顶部注释</a:t>
            </a:r>
          </a:p>
          <a:p>
            <a:pPr/>
          </a:p>
          <a:p>
            <a:pPr/>
            <a:r>
              <a:t>模块注释</a:t>
            </a:r>
          </a:p>
        </p:txBody>
      </p:sp>
      <p:pic>
        <p:nvPicPr>
          <p:cNvPr id="197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400" y="4000500"/>
            <a:ext cx="6832600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5100" y="6527800"/>
            <a:ext cx="2971800" cy="1460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ss预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css预处理</a:t>
            </a:r>
          </a:p>
        </p:txBody>
      </p:sp>
      <p:sp>
        <p:nvSpPr>
          <p:cNvPr id="201" name="l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less</a:t>
            </a:r>
          </a:p>
          <a:p>
            <a:pPr/>
            <a:r>
              <a:t>sass</a:t>
            </a:r>
          </a:p>
          <a:p>
            <a:pPr/>
            <a:r>
              <a:t>stylus</a:t>
            </a:r>
          </a:p>
          <a:p>
            <a:pPr/>
            <a:r>
              <a:t>postcss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50" y="2755900"/>
            <a:ext cx="11315700" cy="4660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自行扩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自行扩展</a:t>
            </a:r>
          </a:p>
        </p:txBody>
      </p:sp>
      <p:sp>
        <p:nvSpPr>
          <p:cNvPr id="204" name="文本方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464"/>
            </a:pPr>
            <a:r>
              <a:t>文本方向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writing-mode</a:t>
            </a:r>
          </a:p>
          <a:p>
            <a:pPr lvl="1" marL="684529" indent="-342264" defTabSz="449833">
              <a:spcBef>
                <a:spcPts val="3200"/>
              </a:spcBef>
              <a:defRPr sz="2464"/>
            </a:pPr>
            <a:r>
              <a:t>direction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grid 二维布局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css变量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css3 自定义滚动条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css 滤镜</a:t>
            </a:r>
          </a:p>
          <a:p>
            <a:pPr marL="342264" indent="-342264" defTabSz="449833">
              <a:spcBef>
                <a:spcPts val="3200"/>
              </a:spcBef>
              <a:defRPr sz="2464"/>
            </a:pPr>
            <a:r>
              <a:t>Resize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资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资源</a:t>
            </a:r>
          </a:p>
        </p:txBody>
      </p:sp>
      <p:sp>
        <p:nvSpPr>
          <p:cNvPr id="207" name="CSS Working Group Editor Draf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700"/>
              </a:spcBef>
              <a:defRPr sz="1344"/>
            </a:pP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rPr u="sng">
                <a:hlinkClick r:id="rId2" invalidUrl="" action="" tgtFrame="" tooltip="" history="1" highlightClick="0" endSnd="0"/>
              </a:rPr>
              <a:t>CSS Working Group Editor Drafts</a:t>
            </a:r>
            <a:r>
              <a:t> 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rPr u="sng">
                <a:hlinkClick r:id="rId3" invalidUrl="" action="" tgtFrame="" tooltip="" history="1" highlightClick="0" endSnd="0"/>
              </a:rPr>
              <a:t>Can I use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CSS3 test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 </a:t>
            </a:r>
            <a:r>
              <a:rPr u="sng">
                <a:hlinkClick r:id="rId5" invalidUrl="" action="" tgtFrame="" tooltip="" history="1" highlightClick="0" endSnd="0"/>
              </a:rPr>
              <a:t>推荐大家使用的CSS书写规范、顺序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 </a:t>
            </a:r>
            <a:r>
              <a:rPr u="sng">
                <a:hlinkClick r:id="rId6" invalidUrl="" action="" tgtFrame="" tooltip="" history="1" highlightClick="0" endSnd="0"/>
              </a:rPr>
              <a:t>[译]谷歌 HTML/CSS 规范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 </a:t>
            </a:r>
            <a:r>
              <a:rPr u="sng">
                <a:hlinkClick r:id="rId7" invalidUrl="" action="" tgtFrame="" tooltip="" history="1" highlightClick="0" endSnd="0"/>
              </a:rPr>
              <a:t>CSS编码规范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 </a:t>
            </a:r>
            <a:r>
              <a:rPr u="sng">
                <a:hlinkClick r:id="rId8" invalidUrl="" action="" tgtFrame="" tooltip="" history="1" highlightClick="0" endSnd="0"/>
              </a:rPr>
              <a:t>CSS Weekly</a:t>
            </a:r>
            <a:endParaRPr>
              <a:solidFill>
                <a:srgbClr val="2F2F2F"/>
              </a:solidFill>
            </a:endParaRPr>
          </a:p>
          <a:p>
            <a:pPr marL="186689" indent="-186689" defTabSz="245363">
              <a:spcBef>
                <a:spcPts val="1700"/>
              </a:spcBef>
              <a:defRPr sz="1344"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defRPr>
            </a:pPr>
            <a:r>
              <a:rPr u="sng">
                <a:hlinkClick r:id="rId9" invalidUrl="" action="" tgtFrame="" tooltip="" history="1" highlightClick="0" endSnd="0"/>
              </a:rPr>
              <a:t>CSS Trick</a:t>
            </a:r>
            <a:endParaRPr>
              <a:solidFill>
                <a:srgbClr val="2F2F2F"/>
              </a:solidFill>
            </a:endParaRP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rPr>
                <a:solidFill>
                  <a:srgbClr val="2F2F2F"/>
                </a:solidFill>
              </a:rPr>
              <a:t> </a:t>
            </a:r>
            <a:r>
              <a:rPr u="sng">
                <a:hlinkClick r:id="rId10" invalidUrl="" action="" tgtFrame="" tooltip="" history="1" highlightClick="0" endSnd="0"/>
              </a:rPr>
              <a:t>MDN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 </a:t>
            </a:r>
            <a:r>
              <a:rPr u="sng">
                <a:solidFill>
                  <a:schemeClr val="accent5">
                    <a:hueOff val="-36178"/>
                    <a:satOff val="6507"/>
                    <a:lumOff val="-23518"/>
                  </a:schemeClr>
                </a:solidFill>
                <a:hlinkClick r:id="rId11" invalidUrl="" action="" tgtFrame="" tooltip="" history="1" highlightClick="0" endSnd="0"/>
              </a:rPr>
              <a:t>HTML 验证程序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t> </a:t>
            </a:r>
            <a:r>
              <a:rPr u="sng"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</a:rPr>
              <a:t>C</a:t>
            </a:r>
            <a:r>
              <a:rPr u="sng">
                <a:solidFill>
                  <a:schemeClr val="accent5">
                    <a:hueOff val="106375"/>
                    <a:satOff val="9554"/>
                    <a:lumOff val="-13516"/>
                  </a:schemeClr>
                </a:solidFill>
                <a:hlinkClick r:id="rId12" invalidUrl="" action="" tgtFrame="" tooltip="" history="1" highlightClick="0" endSnd="0"/>
              </a:rPr>
              <a:t>SS 验证程序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rPr u="sng">
                <a:hlinkClick r:id="rId13" invalidUrl="" action="" tgtFrame="" tooltip="" history="1" highlightClick="0" endSnd="0"/>
              </a:rPr>
              <a:t>在线编码</a:t>
            </a:r>
          </a:p>
          <a:p>
            <a:pPr marL="186689" indent="-186689" defTabSz="245363">
              <a:spcBef>
                <a:spcPts val="1700"/>
              </a:spcBef>
              <a:defRPr sz="1344"/>
            </a:pPr>
            <a:r>
              <a:rPr u="sng">
                <a:hlinkClick r:id="rId14" invalidUrl="" action="" tgtFrame="" tooltip="" history="1" highlightClick="0" endSnd="0"/>
              </a:rPr>
              <a:t>在线编码2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兼容写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兼容写法</a:t>
            </a:r>
          </a:p>
        </p:txBody>
      </p:sp>
      <p:pic>
        <p:nvPicPr>
          <p:cNvPr id="128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069" y="3717192"/>
            <a:ext cx="11066662" cy="3305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字体图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字体图标</a:t>
            </a:r>
          </a:p>
        </p:txBody>
      </p:sp>
      <p:sp>
        <p:nvSpPr>
          <p:cNvPr id="131" name="http://www.fontawesome.com.cn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http://www.fontawesome.com.cn/</a:t>
            </a:r>
          </a:p>
          <a:p>
            <a:pPr/>
            <a:r>
              <a:t> </a:t>
            </a:r>
            <a:r>
              <a:rPr u="sng">
                <a:hlinkClick r:id="rId3" invalidUrl="" action="" tgtFrame="" tooltip="" history="1" highlightClick="0" endSnd="0"/>
              </a:rPr>
              <a:t>https://www.iconfont.cn/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34" name="outline：&lt;' outline-width '&gt; || &lt;' outline-style '&gt; || &lt;' outline-color ‘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>
                <a:solidFill>
                  <a:srgbClr val="666666"/>
                </a:solidFill>
              </a:rPr>
              <a:t>outline</a:t>
            </a:r>
            <a:r>
              <a:rPr>
                <a:solidFill>
                  <a:srgbClr val="666666"/>
                </a:solidFill>
              </a:rPr>
              <a:t>：&lt;' </a:t>
            </a:r>
            <a:r>
              <a:rPr u="sng">
                <a:hlinkClick r:id="rId2" invalidUrl="" action="" tgtFrame="" tooltip="" history="1" highlightClick="0" endSnd="0"/>
              </a:rPr>
              <a:t>outline-width</a:t>
            </a:r>
            <a:r>
              <a:rPr>
                <a:solidFill>
                  <a:srgbClr val="666666"/>
                </a:solidFill>
              </a:rPr>
              <a:t> '&gt; || &lt;' </a:t>
            </a:r>
            <a:r>
              <a:rPr u="sng">
                <a:hlinkClick r:id="rId3" invalidUrl="" action="" tgtFrame="" tooltip="" history="1" highlightClick="0" endSnd="0"/>
              </a:rPr>
              <a:t>outline-style</a:t>
            </a:r>
            <a:r>
              <a:rPr>
                <a:solidFill>
                  <a:srgbClr val="666666"/>
                </a:solidFill>
              </a:rPr>
              <a:t> '&gt; || &lt;' </a:t>
            </a:r>
            <a:r>
              <a:rPr u="sng">
                <a:hlinkClick r:id="rId4" invalidUrl="" action="" tgtFrame="" tooltip="" history="1" highlightClick="0" endSnd="0"/>
              </a:rPr>
              <a:t>outline-color</a:t>
            </a:r>
            <a:r>
              <a:rPr>
                <a:solidFill>
                  <a:srgbClr val="666666"/>
                </a:solidFill>
              </a:rPr>
              <a:t> ‘&gt;</a:t>
            </a:r>
            <a:endParaRPr>
              <a:solidFill>
                <a:srgbClr val="666666"/>
              </a:solidFill>
            </a:endParaRPr>
          </a:p>
          <a:p>
            <a:pPr/>
            <a:r>
              <a:rPr>
                <a:solidFill>
                  <a:srgbClr val="666666"/>
                </a:solidFill>
              </a:rPr>
              <a:t> 不占据布局空间，不会影响元素的尺寸；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user-sel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user-select</a:t>
            </a:r>
          </a:p>
        </p:txBody>
      </p:sp>
      <p:sp>
        <p:nvSpPr>
          <p:cNvPr id="137" name="文本是否可以选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文本是否可以选择</a:t>
            </a:r>
          </a:p>
          <a:p>
            <a:pPr/>
            <a:r>
              <a:rPr b="1"/>
              <a:t>user-select:</a:t>
            </a:r>
            <a:r>
              <a:t>none | </a:t>
            </a:r>
            <a:r>
              <a:t>text</a:t>
            </a:r>
            <a:r>
              <a:t> | all | element</a:t>
            </a:r>
          </a:p>
          <a:p>
            <a:pPr/>
            <a:r>
              <a:t>默认值是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t 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规则</a:t>
            </a:r>
          </a:p>
        </p:txBody>
      </p:sp>
      <p:sp>
        <p:nvSpPr>
          <p:cNvPr id="140" name="@support  检查是否支持CSS声明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@support  检查是否支持CSS声明 </a:t>
            </a:r>
            <a:endParaRPr>
              <a:solidFill>
                <a:srgbClr val="0000DD"/>
              </a:solidFill>
            </a:endParaRPr>
          </a:p>
          <a:p>
            <a:pPr/>
            <a:r>
              <a:t>@import  导入其他CSS样式文件</a:t>
            </a:r>
          </a:p>
          <a:p>
            <a:pPr/>
            <a:r>
              <a:t> @charset “utf-8"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ss滤镜"/>
          <p:cNvSpPr txBox="1"/>
          <p:nvPr>
            <p:ph type="title"/>
          </p:nvPr>
        </p:nvSpPr>
        <p:spPr>
          <a:xfrm>
            <a:off x="952500" y="-2286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css滤镜</a:t>
            </a:r>
          </a:p>
        </p:txBody>
      </p:sp>
      <p:sp>
        <p:nvSpPr>
          <p:cNvPr id="143" name="语法：filter: blur(50px)…"/>
          <p:cNvSpPr txBox="1"/>
          <p:nvPr>
            <p:ph type="body" idx="1"/>
          </p:nvPr>
        </p:nvSpPr>
        <p:spPr>
          <a:xfrm>
            <a:off x="781248" y="1619448"/>
            <a:ext cx="11271052" cy="7257852"/>
          </a:xfrm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2300"/>
              </a:spcBef>
              <a:defRPr sz="1824"/>
            </a:pP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语法：filter: blur(50px)</a:t>
            </a:r>
          </a:p>
          <a:p>
            <a:pPr lvl="1" marL="506729" indent="-253364" defTabSz="332993">
              <a:spcBef>
                <a:spcPts val="2300"/>
              </a:spcBef>
              <a:defRPr sz="1824">
                <a:solidFill>
                  <a:schemeClr val="accent5"/>
                </a:solidFill>
              </a:defRPr>
            </a:pPr>
            <a:r>
              <a:t>blur  模糊</a:t>
            </a:r>
          </a:p>
          <a:p>
            <a:pPr lvl="1" marL="506729" indent="-253364" defTabSz="332993">
              <a:spcBef>
                <a:spcPts val="2300"/>
              </a:spcBef>
              <a:defRPr sz="1824">
                <a:solidFill>
                  <a:schemeClr val="accent5"/>
                </a:solidFill>
              </a:defRPr>
            </a:pPr>
            <a:r>
              <a:t>opacity 透明度</a:t>
            </a:r>
          </a:p>
          <a:p>
            <a:pPr lvl="1" marL="506729" indent="-253364" defTabSz="332993">
              <a:spcBef>
                <a:spcPts val="2300"/>
              </a:spcBef>
              <a:defRPr sz="1824">
                <a:solidFill>
                  <a:schemeClr val="accent5"/>
                </a:solidFill>
              </a:defRPr>
            </a:pPr>
            <a:r>
              <a:t>drop-shadow 阴影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brightness  亮度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contrast 对比度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grayscale 灰度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hue-rotate  色调旋转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invert 反色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saturate 饱和度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sepia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