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在此键入引文。”"/>
          <p:cNvSpPr txBox="1"/>
          <p:nvPr>
            <p:ph type="body" sz="quarter" idx="14"/>
          </p:nvPr>
        </p:nvSpPr>
        <p:spPr>
          <a:xfrm>
            <a:off x="2387600" y="6013450"/>
            <a:ext cx="19621500" cy="952501"/>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1291579"/>
            <a:ext cx="29260800" cy="19507201"/>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2921000" y="330200"/>
            <a:ext cx="18542000" cy="9207501"/>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idx="13"/>
          </p:nvPr>
        </p:nvSpPr>
        <p:spPr>
          <a:xfrm>
            <a:off x="8016875" y="-63500"/>
            <a:ext cx="19831050" cy="13220701"/>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idx="13"/>
          </p:nvPr>
        </p:nvSpPr>
        <p:spPr>
          <a:xfrm>
            <a:off x="9972675" y="2125132"/>
            <a:ext cx="16402050" cy="10934701"/>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5290800" y="6870700"/>
            <a:ext cx="8343900" cy="5562600"/>
          </a:xfrm>
          <a:prstGeom prst="rect">
            <a:avLst/>
          </a:prstGeom>
        </p:spPr>
        <p:txBody>
          <a:bodyPr lIns="91439" tIns="45719" rIns="91439" bIns="45719" anchor="t">
            <a:noAutofit/>
          </a:bodyPr>
          <a:lstStyle/>
          <a:p>
            <a:pPr/>
          </a:p>
        </p:txBody>
      </p:sp>
      <p:sp>
        <p:nvSpPr>
          <p:cNvPr id="84" name="图像"/>
          <p:cNvSpPr/>
          <p:nvPr>
            <p:ph type="pic" sz="quarter" idx="14"/>
          </p:nvPr>
        </p:nvSpPr>
        <p:spPr>
          <a:xfrm>
            <a:off x="15316200" y="952500"/>
            <a:ext cx="8305800" cy="5537200"/>
          </a:xfrm>
          <a:prstGeom prst="rect">
            <a:avLst/>
          </a:prstGeom>
        </p:spPr>
        <p:txBody>
          <a:bodyPr lIns="91439" tIns="45719" rIns="91439" bIns="45719" anchor="t">
            <a:noAutofit/>
          </a:bodyPr>
          <a:lstStyle/>
          <a:p>
            <a:pPr/>
          </a:p>
        </p:txBody>
      </p:sp>
      <p:sp>
        <p:nvSpPr>
          <p:cNvPr id="85" name="图像"/>
          <p:cNvSpPr/>
          <p:nvPr>
            <p:ph type="pic" idx="15"/>
          </p:nvPr>
        </p:nvSpPr>
        <p:spPr>
          <a:xfrm>
            <a:off x="-1739900" y="-258233"/>
            <a:ext cx="20065999" cy="13377332"/>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
        <p:nvSpPr>
          <p:cNvPr id="4"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9" name="事件类型(2)"/>
          <p:cNvSpPr txBox="1"/>
          <p:nvPr>
            <p:ph type="ctrTitle"/>
          </p:nvPr>
        </p:nvSpPr>
        <p:spPr>
          <a:xfrm>
            <a:off x="1778000" y="2004325"/>
            <a:ext cx="20828000" cy="4648201"/>
          </a:xfrm>
          <a:prstGeom prst="rect">
            <a:avLst/>
          </a:prstGeom>
        </p:spPr>
        <p:txBody>
          <a:bodyPr/>
          <a:lstStyle>
            <a:lvl1pPr>
              <a:defRPr b="1" sz="10000">
                <a:latin typeface="Helvetica Neue"/>
                <a:ea typeface="Helvetica Neue"/>
                <a:cs typeface="Helvetica Neue"/>
                <a:sym typeface="Helvetica Neue"/>
              </a:defRPr>
            </a:lvl1pPr>
          </a:lstStyle>
          <a:p>
            <a:pPr/>
            <a:r>
              <a:t>事件类型(2)</a:t>
            </a:r>
          </a:p>
        </p:txBody>
      </p:sp>
      <p:sp>
        <p:nvSpPr>
          <p:cNvPr id="120" name="演讲人：孟庆和"/>
          <p:cNvSpPr txBox="1"/>
          <p:nvPr>
            <p:ph type="subTitle" sz="quarter" idx="1"/>
          </p:nvPr>
        </p:nvSpPr>
        <p:spPr>
          <a:xfrm>
            <a:off x="1778000" y="7946051"/>
            <a:ext cx="20828000" cy="1587501"/>
          </a:xfrm>
          <a:prstGeom prst="rect">
            <a:avLst/>
          </a:prstGeom>
        </p:spPr>
        <p:txBody>
          <a:bodyPr/>
          <a:lstStyle>
            <a:lvl1pPr>
              <a:defRPr b="1"/>
            </a:lvl1pPr>
          </a:lstStyle>
          <a:p>
            <a:pPr/>
            <a:r>
              <a:t>演讲人：孟庆和</a:t>
            </a:r>
          </a:p>
        </p:txBody>
      </p:sp>
      <p:sp>
        <p:nvSpPr>
          <p:cNvPr id="121"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122"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9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2" name="DOMContentLoaded 和 样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DOMContentLoaded 和 样式</a:t>
            </a:r>
          </a:p>
        </p:txBody>
      </p:sp>
      <p:sp>
        <p:nvSpPr>
          <p:cNvPr id="19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9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95" name="外部样式不会影响 DOM，不会阻止DOM的构建"/>
          <p:cNvSpPr txBox="1"/>
          <p:nvPr/>
        </p:nvSpPr>
        <p:spPr>
          <a:xfrm>
            <a:off x="1642089" y="2835422"/>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外部样式不会影响 DOM，不会阻止DOM的构建</a:t>
            </a:r>
          </a:p>
        </p:txBody>
      </p:sp>
      <p:sp>
        <p:nvSpPr>
          <p:cNvPr id="196" name="如果脚本的代码中 有获取 样式中的 相关属性的值时，必须等 所依赖 css加载完毕"/>
          <p:cNvSpPr txBox="1"/>
          <p:nvPr/>
        </p:nvSpPr>
        <p:spPr>
          <a:xfrm>
            <a:off x="1642089" y="11853236"/>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如果脚本的代码中 有获取 样式中的 相关属性的值时，必须等 所依赖 css加载完毕</a:t>
            </a:r>
          </a:p>
        </p:txBody>
      </p:sp>
      <p:pic>
        <p:nvPicPr>
          <p:cNvPr id="197" name="1.png" descr="1.png"/>
          <p:cNvPicPr>
            <a:picLocks noChangeAspect="1"/>
          </p:cNvPicPr>
          <p:nvPr/>
        </p:nvPicPr>
        <p:blipFill>
          <a:blip r:embed="rId3">
            <a:extLst/>
          </a:blip>
          <a:stretch>
            <a:fillRect/>
          </a:stretch>
        </p:blipFill>
        <p:spPr>
          <a:xfrm>
            <a:off x="1724213" y="6240413"/>
            <a:ext cx="19985267" cy="478930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9"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0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load"/>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load</a:t>
            </a:r>
          </a:p>
        </p:txBody>
      </p:sp>
      <p:sp>
        <p:nvSpPr>
          <p:cNvPr id="202"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03" name="浏览器加载完所有外部资源，包括 HTML 文档，外部图像，外部样式 ，以及外部的javascript ，该事件也可应用于大部分包含src特征的元素（img 、script、audio、iframe、video等），该事件不会冒泡。"/>
          <p:cNvSpPr txBox="1"/>
          <p:nvPr/>
        </p:nvSpPr>
        <p:spPr>
          <a:xfrm>
            <a:off x="1362393" y="2802225"/>
            <a:ext cx="21659215" cy="2855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浏览器加载完所有外部资源，包括 HTML 文档，外部图像，外部样式 ，以及外部的javascript ，该事件也可应用于大部分包含src特征的元素（img 、script、audio、iframe、video等），该事件不会冒泡。</a:t>
            </a:r>
          </a:p>
        </p:txBody>
      </p:sp>
      <p:sp>
        <p:nvSpPr>
          <p:cNvPr id="20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205" name="1.png" descr="1.png"/>
          <p:cNvPicPr>
            <a:picLocks noChangeAspect="1"/>
          </p:cNvPicPr>
          <p:nvPr/>
        </p:nvPicPr>
        <p:blipFill>
          <a:blip r:embed="rId3">
            <a:extLst/>
          </a:blip>
          <a:stretch>
            <a:fillRect/>
          </a:stretch>
        </p:blipFill>
        <p:spPr>
          <a:xfrm>
            <a:off x="1326625" y="6296540"/>
            <a:ext cx="13518682" cy="659724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0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unload"/>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unload</a:t>
            </a:r>
          </a:p>
        </p:txBody>
      </p:sp>
      <p:sp>
        <p:nvSpPr>
          <p:cNvPr id="21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11" name="用户离开当前页面(单击了链接，使用了返回按钮或者关闭浏览器窗口) 会触发该事件"/>
          <p:cNvSpPr txBox="1"/>
          <p:nvPr/>
        </p:nvSpPr>
        <p:spPr>
          <a:xfrm>
            <a:off x="1362393" y="2702469"/>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用户离开当前页面(单击了链接，使用了返回按钮或者关闭浏览器窗口) 会触发该事件</a:t>
            </a:r>
          </a:p>
        </p:txBody>
      </p:sp>
      <p:sp>
        <p:nvSpPr>
          <p:cNvPr id="212"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1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beforeunload"/>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beforeunload</a:t>
            </a:r>
          </a:p>
        </p:txBody>
      </p:sp>
      <p:sp>
        <p:nvSpPr>
          <p:cNvPr id="21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18" name="与unload类似，但有一处区别， 在 beforeunload 的事件处理器中 如果返回一个字符串，该字符串会显示到一条确认消息中，询问用户是否离开当前页面，如果用户选择拒绝，则会继续留在当前页面"/>
          <p:cNvSpPr txBox="1"/>
          <p:nvPr/>
        </p:nvSpPr>
        <p:spPr>
          <a:xfrm>
            <a:off x="1362393" y="2670107"/>
            <a:ext cx="21659215" cy="28385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与unload类似，但有一处区别， 在 beforeunload 的事件处理器中 如果返回一个字符串，该字符串会显示到一条确认消息中，询问用户是否离开当前页面，如果用户选择拒绝，则会继续留在当前页面</a:t>
            </a:r>
          </a:p>
        </p:txBody>
      </p:sp>
      <p:sp>
        <p:nvSpPr>
          <p:cNvPr id="21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1"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2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readyState"/>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readyState</a:t>
            </a:r>
          </a:p>
        </p:txBody>
      </p:sp>
      <p:sp>
        <p:nvSpPr>
          <p:cNvPr id="224"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25" name="document.readyState 属性为我们提供了一些关于当前加载状态的信息。"/>
          <p:cNvSpPr txBox="1"/>
          <p:nvPr/>
        </p:nvSpPr>
        <p:spPr>
          <a:xfrm>
            <a:off x="1362393" y="2725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document.readyState 属性为我们提供了一些关于当前加载状态的信息。</a:t>
            </a:r>
          </a:p>
        </p:txBody>
      </p:sp>
      <p:sp>
        <p:nvSpPr>
          <p:cNvPr id="226"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27" name="三个值"/>
          <p:cNvSpPr txBox="1"/>
          <p:nvPr/>
        </p:nvSpPr>
        <p:spPr>
          <a:xfrm>
            <a:off x="1362393" y="3812318"/>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三个值</a:t>
            </a:r>
          </a:p>
        </p:txBody>
      </p:sp>
      <p:sp>
        <p:nvSpPr>
          <p:cNvPr id="228" name="- “loading”  文档正在被加载"/>
          <p:cNvSpPr txBox="1"/>
          <p:nvPr/>
        </p:nvSpPr>
        <p:spPr>
          <a:xfrm>
            <a:off x="1653201" y="485196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 “loading”  文档正在被加载</a:t>
            </a:r>
          </a:p>
        </p:txBody>
      </p:sp>
      <p:sp>
        <p:nvSpPr>
          <p:cNvPr id="229" name="- “interactive” 文档被全部读取"/>
          <p:cNvSpPr txBox="1"/>
          <p:nvPr/>
        </p:nvSpPr>
        <p:spPr>
          <a:xfrm>
            <a:off x="1817009" y="589160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“interactive” 文档被全部读取</a:t>
            </a:r>
          </a:p>
        </p:txBody>
      </p:sp>
      <p:sp>
        <p:nvSpPr>
          <p:cNvPr id="230" name="- “complete”  文档被全部读取，并且所有的资源（图像之类的）都被加载"/>
          <p:cNvSpPr txBox="1"/>
          <p:nvPr/>
        </p:nvSpPr>
        <p:spPr>
          <a:xfrm>
            <a:off x="1817009" y="697805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 </a:t>
            </a:r>
            <a:r>
              <a:rPr>
                <a:latin typeface="Courier"/>
                <a:ea typeface="Courier"/>
                <a:cs typeface="Courier"/>
                <a:sym typeface="Courier"/>
              </a:rPr>
              <a:t>“complete”</a:t>
            </a:r>
            <a:r>
              <a:t>  文档被全部读取，并且所有的资源（图像之类的）都被加载</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2"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3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4" name="readystatechange 事件"/>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readystatechange 事件</a:t>
            </a:r>
          </a:p>
        </p:txBody>
      </p:sp>
      <p:sp>
        <p:nvSpPr>
          <p:cNvPr id="235"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6" name="当状态发生变化时触发"/>
          <p:cNvSpPr txBox="1"/>
          <p:nvPr/>
        </p:nvSpPr>
        <p:spPr>
          <a:xfrm>
            <a:off x="1362393" y="2725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当状态发生变化时触发</a:t>
            </a:r>
          </a:p>
        </p:txBody>
      </p:sp>
      <p:sp>
        <p:nvSpPr>
          <p:cNvPr id="237"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238" name="1.png" descr="1.png"/>
          <p:cNvPicPr>
            <a:picLocks noChangeAspect="1"/>
          </p:cNvPicPr>
          <p:nvPr/>
        </p:nvPicPr>
        <p:blipFill>
          <a:blip r:embed="rId3">
            <a:extLst/>
          </a:blip>
          <a:stretch>
            <a:fillRect/>
          </a:stretch>
        </p:blipFill>
        <p:spPr>
          <a:xfrm>
            <a:off x="1289829" y="5078346"/>
            <a:ext cx="17462329" cy="249954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4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4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eg 输出顺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eg 输出顺序</a:t>
            </a:r>
          </a:p>
        </p:txBody>
      </p:sp>
      <p:sp>
        <p:nvSpPr>
          <p:cNvPr id="24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4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245" name="1.png" descr="1.png"/>
          <p:cNvPicPr>
            <a:picLocks noChangeAspect="1"/>
          </p:cNvPicPr>
          <p:nvPr/>
        </p:nvPicPr>
        <p:blipFill>
          <a:blip r:embed="rId3">
            <a:extLst/>
          </a:blip>
          <a:stretch>
            <a:fillRect/>
          </a:stretch>
        </p:blipFill>
        <p:spPr>
          <a:xfrm>
            <a:off x="1886266" y="3628643"/>
            <a:ext cx="17129632" cy="645871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24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9" name="03"/>
          <p:cNvSpPr/>
          <p:nvPr/>
        </p:nvSpPr>
        <p:spPr>
          <a:xfrm>
            <a:off x="10446205" y="3575487"/>
            <a:ext cx="3090113" cy="3090112"/>
          </a:xfrm>
          <a:prstGeom prst="ellipse">
            <a:avLst/>
          </a:prstGeom>
          <a:solidFill>
            <a:schemeClr val="accent5">
              <a:hueOff val="-36178"/>
              <a:satOff val="6507"/>
              <a:lumOff val="-23518"/>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9200"/>
            </a:lvl1pPr>
          </a:lstStyle>
          <a:p>
            <a:pPr/>
            <a:r>
              <a:t>03</a:t>
            </a:r>
          </a:p>
        </p:txBody>
      </p:sp>
      <p:sp>
        <p:nvSpPr>
          <p:cNvPr id="250" name="线条"/>
          <p:cNvSpPr/>
          <p:nvPr/>
        </p:nvSpPr>
        <p:spPr>
          <a:xfrm>
            <a:off x="9272361" y="7312349"/>
            <a:ext cx="5437800" cy="1"/>
          </a:xfrm>
          <a:prstGeom prst="line">
            <a:avLst/>
          </a:prstGeom>
          <a:ln w="38100">
            <a:solidFill>
              <a:srgbClr val="4B4F55"/>
            </a:solidFill>
            <a:miter lim="400000"/>
            <a:headEnd type="oval"/>
            <a:tailEnd type="oval"/>
          </a:ln>
        </p:spPr>
        <p:txBody>
          <a:bodyPr lIns="50800" tIns="50800" rIns="50800" bIns="50800" anchor="ctr"/>
          <a:lstStyle/>
          <a:p>
            <a:pPr>
              <a:defRPr b="0" sz="3200">
                <a:latin typeface="+mn-lt"/>
                <a:ea typeface="+mn-ea"/>
                <a:cs typeface="+mn-cs"/>
                <a:sym typeface="Helvetica Neue Medium"/>
              </a:defRPr>
            </a:pPr>
          </a:p>
        </p:txBody>
      </p:sp>
      <p:sp>
        <p:nvSpPr>
          <p:cNvPr id="251" name="资源加载"/>
          <p:cNvSpPr txBox="1"/>
          <p:nvPr/>
        </p:nvSpPr>
        <p:spPr>
          <a:xfrm>
            <a:off x="10029111" y="8176620"/>
            <a:ext cx="3924301"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资源加载</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3"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5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5" name="资源加载"/>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资源加载</a:t>
            </a:r>
          </a:p>
        </p:txBody>
      </p:sp>
      <p:sp>
        <p:nvSpPr>
          <p:cNvPr id="256"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57" name="load — 成功加载后出发"/>
          <p:cNvSpPr txBox="1"/>
          <p:nvPr/>
        </p:nvSpPr>
        <p:spPr>
          <a:xfrm>
            <a:off x="1362393" y="2725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load — 成功加载后出发</a:t>
            </a:r>
          </a:p>
        </p:txBody>
      </p:sp>
      <p:sp>
        <p:nvSpPr>
          <p:cNvPr id="258"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59" name="error — 发生错误的时候触发"/>
          <p:cNvSpPr txBox="1"/>
          <p:nvPr/>
        </p:nvSpPr>
        <p:spPr>
          <a:xfrm>
            <a:off x="1362393" y="3765515"/>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error — 发生错误的时候触发</a:t>
            </a:r>
          </a:p>
        </p:txBody>
      </p:sp>
      <p:sp>
        <p:nvSpPr>
          <p:cNvPr id="260" name="对于大部分资源来说，当他们被添加到文档时就开始加载。但是 &lt;img&gt; 是个例外。它要等到获取 src 属性后才开始加载。…"/>
          <p:cNvSpPr txBox="1"/>
          <p:nvPr/>
        </p:nvSpPr>
        <p:spPr>
          <a:xfrm>
            <a:off x="1161654" y="9354210"/>
            <a:ext cx="21659216" cy="38317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chemeClr val="accent5"/>
                </a:solidFill>
              </a:defRPr>
            </a:pPr>
            <a:r>
              <a:t>对于大部分资源来说，当他们被添加到文档时就开始加载。但是 </a:t>
            </a:r>
            <a:r>
              <a:rPr>
                <a:latin typeface="Courier"/>
                <a:ea typeface="Courier"/>
                <a:cs typeface="Courier"/>
                <a:sym typeface="Courier"/>
              </a:rPr>
              <a:t>&lt;img&gt;</a:t>
            </a:r>
            <a:r>
              <a:t> 是个例外。它要等到获取 src 属性后才开始加载。</a:t>
            </a:r>
          </a:p>
          <a:p>
            <a:pPr algn="l">
              <a:lnSpc>
                <a:spcPct val="120000"/>
              </a:lnSpc>
              <a:defRPr sz="4500">
                <a:solidFill>
                  <a:schemeClr val="accent5"/>
                </a:solidFill>
              </a:defRPr>
            </a:pPr>
            <a:r>
              <a:rPr>
                <a:latin typeface="Courier"/>
                <a:ea typeface="Courier"/>
                <a:cs typeface="Courier"/>
                <a:sym typeface="Courier"/>
              </a:rPr>
              <a:t>&lt;iframe&gt;</a:t>
            </a:r>
            <a:r>
              <a:t> 不管加载成功还是失败，即使页面没有被找到，它都会触发 </a:t>
            </a:r>
            <a:r>
              <a:rPr>
                <a:latin typeface="Courier"/>
                <a:ea typeface="Courier"/>
                <a:cs typeface="Courier"/>
                <a:sym typeface="Courier"/>
              </a:rPr>
              <a:t>load</a:t>
            </a:r>
            <a:r>
              <a:t> 事件。</a:t>
            </a:r>
          </a:p>
          <a:p>
            <a:pPr algn="l">
              <a:lnSpc>
                <a:spcPct val="120000"/>
              </a:lnSpc>
              <a:defRPr sz="4500">
                <a:solidFill>
                  <a:schemeClr val="accent5"/>
                </a:solidFill>
              </a:defRPr>
            </a:pPr>
            <a:r>
              <a:t>readystatechange</a:t>
            </a:r>
            <a:r>
              <a:rPr>
                <a:latin typeface="Times"/>
                <a:ea typeface="Times"/>
                <a:cs typeface="Times"/>
                <a:sym typeface="Times"/>
              </a:rPr>
              <a:t> 事件也适用于资源 推荐 load/error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2"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26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4" name="04"/>
          <p:cNvSpPr/>
          <p:nvPr/>
        </p:nvSpPr>
        <p:spPr>
          <a:xfrm>
            <a:off x="10446205" y="3575487"/>
            <a:ext cx="3090113" cy="3090112"/>
          </a:xfrm>
          <a:prstGeom prst="ellipse">
            <a:avLst/>
          </a:prstGeom>
          <a:solidFill>
            <a:schemeClr val="accent5">
              <a:hueOff val="-36178"/>
              <a:satOff val="6507"/>
              <a:lumOff val="-23518"/>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9200"/>
            </a:lvl1pPr>
          </a:lstStyle>
          <a:p>
            <a:pPr/>
            <a:r>
              <a:t>04</a:t>
            </a:r>
          </a:p>
        </p:txBody>
      </p:sp>
      <p:sp>
        <p:nvSpPr>
          <p:cNvPr id="265" name="线条"/>
          <p:cNvSpPr/>
          <p:nvPr/>
        </p:nvSpPr>
        <p:spPr>
          <a:xfrm>
            <a:off x="9272361" y="7312349"/>
            <a:ext cx="5437800" cy="1"/>
          </a:xfrm>
          <a:prstGeom prst="line">
            <a:avLst/>
          </a:prstGeom>
          <a:ln w="38100">
            <a:solidFill>
              <a:srgbClr val="4B4F55"/>
            </a:solidFill>
            <a:miter lim="400000"/>
            <a:headEnd type="oval"/>
            <a:tailEnd type="oval"/>
          </a:ln>
        </p:spPr>
        <p:txBody>
          <a:bodyPr lIns="50800" tIns="50800" rIns="50800" bIns="50800" anchor="ctr"/>
          <a:lstStyle/>
          <a:p>
            <a:pPr>
              <a:defRPr b="0" sz="3200">
                <a:latin typeface="+mn-lt"/>
                <a:ea typeface="+mn-ea"/>
                <a:cs typeface="+mn-cs"/>
                <a:sym typeface="Helvetica Neue Medium"/>
              </a:defRPr>
            </a:pPr>
          </a:p>
        </p:txBody>
      </p:sp>
      <p:sp>
        <p:nvSpPr>
          <p:cNvPr id="266" name="其他事件"/>
          <p:cNvSpPr txBox="1"/>
          <p:nvPr/>
        </p:nvSpPr>
        <p:spPr>
          <a:xfrm>
            <a:off x="10029111" y="8176620"/>
            <a:ext cx="3924301"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其他事件</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25"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大纲目录"/>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大纲目录</a:t>
            </a:r>
          </a:p>
        </p:txBody>
      </p:sp>
      <p:sp>
        <p:nvSpPr>
          <p:cNvPr id="12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28" name="滚轮事件"/>
          <p:cNvSpPr txBox="1"/>
          <p:nvPr/>
        </p:nvSpPr>
        <p:spPr>
          <a:xfrm>
            <a:off x="1548485" y="2819475"/>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滚轮事件</a:t>
            </a:r>
          </a:p>
        </p:txBody>
      </p:sp>
      <p:sp>
        <p:nvSpPr>
          <p:cNvPr id="12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30" name="页面事件"/>
          <p:cNvSpPr txBox="1"/>
          <p:nvPr/>
        </p:nvSpPr>
        <p:spPr>
          <a:xfrm>
            <a:off x="1548485" y="397612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页面事件</a:t>
            </a:r>
          </a:p>
        </p:txBody>
      </p:sp>
      <p:sp>
        <p:nvSpPr>
          <p:cNvPr id="131" name="资源加载"/>
          <p:cNvSpPr txBox="1"/>
          <p:nvPr/>
        </p:nvSpPr>
        <p:spPr>
          <a:xfrm>
            <a:off x="1548485" y="513277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资源加载</a:t>
            </a:r>
          </a:p>
        </p:txBody>
      </p:sp>
      <p:sp>
        <p:nvSpPr>
          <p:cNvPr id="132" name="其他事件"/>
          <p:cNvSpPr txBox="1"/>
          <p:nvPr/>
        </p:nvSpPr>
        <p:spPr>
          <a:xfrm>
            <a:off x="1548485" y="628942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其他事件</a:t>
            </a:r>
          </a:p>
        </p:txBody>
      </p:sp>
      <p:sp>
        <p:nvSpPr>
          <p:cNvPr id="133" name="自定义事件"/>
          <p:cNvSpPr txBox="1"/>
          <p:nvPr/>
        </p:nvSpPr>
        <p:spPr>
          <a:xfrm>
            <a:off x="1548485" y="744227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自定义事件</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6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6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0" name="其他事件"/>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其他事件</a:t>
            </a:r>
          </a:p>
        </p:txBody>
      </p:sp>
      <p:sp>
        <p:nvSpPr>
          <p:cNvPr id="271"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72" name="resize — 当窗口大小发生改变的时候 适用于 window 或者 iframe"/>
          <p:cNvSpPr txBox="1"/>
          <p:nvPr/>
        </p:nvSpPr>
        <p:spPr>
          <a:xfrm>
            <a:off x="1362393" y="2725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resize — 当窗口大小发生改变的时候 适用于 window 或者 iframe</a:t>
            </a:r>
          </a:p>
        </p:txBody>
      </p:sp>
      <p:sp>
        <p:nvSpPr>
          <p:cNvPr id="273"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27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7" name="05"/>
          <p:cNvSpPr/>
          <p:nvPr/>
        </p:nvSpPr>
        <p:spPr>
          <a:xfrm>
            <a:off x="10446205" y="3575487"/>
            <a:ext cx="3090113" cy="3090112"/>
          </a:xfrm>
          <a:prstGeom prst="ellipse">
            <a:avLst/>
          </a:prstGeom>
          <a:solidFill>
            <a:schemeClr val="accent5">
              <a:hueOff val="-36178"/>
              <a:satOff val="6507"/>
              <a:lumOff val="-23518"/>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9200"/>
            </a:lvl1pPr>
          </a:lstStyle>
          <a:p>
            <a:pPr/>
            <a:r>
              <a:t>05</a:t>
            </a:r>
          </a:p>
        </p:txBody>
      </p:sp>
      <p:sp>
        <p:nvSpPr>
          <p:cNvPr id="278" name="线条"/>
          <p:cNvSpPr/>
          <p:nvPr/>
        </p:nvSpPr>
        <p:spPr>
          <a:xfrm>
            <a:off x="9272361" y="7312349"/>
            <a:ext cx="5437800" cy="1"/>
          </a:xfrm>
          <a:prstGeom prst="line">
            <a:avLst/>
          </a:prstGeom>
          <a:ln w="38100">
            <a:solidFill>
              <a:srgbClr val="4B4F55"/>
            </a:solidFill>
            <a:miter lim="400000"/>
            <a:headEnd type="oval"/>
            <a:tailEnd type="oval"/>
          </a:ln>
        </p:spPr>
        <p:txBody>
          <a:bodyPr lIns="50800" tIns="50800" rIns="50800" bIns="50800" anchor="ctr"/>
          <a:lstStyle/>
          <a:p>
            <a:pPr>
              <a:defRPr b="0" sz="3200">
                <a:latin typeface="+mn-lt"/>
                <a:ea typeface="+mn-ea"/>
                <a:cs typeface="+mn-cs"/>
                <a:sym typeface="Helvetica Neue Medium"/>
              </a:defRPr>
            </a:pPr>
          </a:p>
        </p:txBody>
      </p:sp>
      <p:sp>
        <p:nvSpPr>
          <p:cNvPr id="279" name="自定义事件"/>
          <p:cNvSpPr txBox="1"/>
          <p:nvPr/>
        </p:nvSpPr>
        <p:spPr>
          <a:xfrm>
            <a:off x="9552861" y="8176620"/>
            <a:ext cx="4876801"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自定义事件</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81"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8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 name="自定义事件"/>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自定义事件</a:t>
            </a:r>
          </a:p>
        </p:txBody>
      </p:sp>
      <p:sp>
        <p:nvSpPr>
          <p:cNvPr id="284"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85" name="泛型事件构造器"/>
          <p:cNvSpPr txBox="1"/>
          <p:nvPr/>
        </p:nvSpPr>
        <p:spPr>
          <a:xfrm>
            <a:off x="1362393" y="2725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泛型事件构造器</a:t>
            </a:r>
          </a:p>
        </p:txBody>
      </p:sp>
      <p:sp>
        <p:nvSpPr>
          <p:cNvPr id="286"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287" name="1.png" descr="1.png"/>
          <p:cNvPicPr>
            <a:picLocks noChangeAspect="1"/>
          </p:cNvPicPr>
          <p:nvPr/>
        </p:nvPicPr>
        <p:blipFill>
          <a:blip r:embed="rId3">
            <a:extLst/>
          </a:blip>
          <a:stretch>
            <a:fillRect/>
          </a:stretch>
        </p:blipFill>
        <p:spPr>
          <a:xfrm>
            <a:off x="1881769" y="4052160"/>
            <a:ext cx="13598014" cy="1057090"/>
          </a:xfrm>
          <a:prstGeom prst="rect">
            <a:avLst/>
          </a:prstGeom>
          <a:ln w="12700">
            <a:miter lim="400000"/>
          </a:ln>
        </p:spPr>
      </p:pic>
      <p:sp>
        <p:nvSpPr>
          <p:cNvPr id="288" name="— 参数"/>
          <p:cNvSpPr txBox="1"/>
          <p:nvPr/>
        </p:nvSpPr>
        <p:spPr>
          <a:xfrm>
            <a:off x="1887212" y="5778015"/>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参数</a:t>
            </a:r>
          </a:p>
        </p:txBody>
      </p:sp>
      <p:sp>
        <p:nvSpPr>
          <p:cNvPr id="289" name="event type —— 可以是任何字符串，比如 “zmkt&quot;"/>
          <p:cNvSpPr txBox="1"/>
          <p:nvPr/>
        </p:nvSpPr>
        <p:spPr>
          <a:xfrm>
            <a:off x="2692846" y="708671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event type —— 可以是任何字符串，比如 </a:t>
            </a:r>
            <a:r>
              <a:rPr>
                <a:latin typeface="Courier"/>
                <a:ea typeface="Courier"/>
                <a:cs typeface="Courier"/>
                <a:sym typeface="Courier"/>
              </a:rPr>
              <a:t>“zmkt"</a:t>
            </a:r>
          </a:p>
        </p:txBody>
      </p:sp>
      <p:sp>
        <p:nvSpPr>
          <p:cNvPr id="290" name="options —— 具有两个可选属性的对象："/>
          <p:cNvSpPr txBox="1"/>
          <p:nvPr/>
        </p:nvSpPr>
        <p:spPr>
          <a:xfrm>
            <a:off x="2692846" y="831861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options —— 具有两个可选属性的对象：</a:t>
            </a:r>
          </a:p>
        </p:txBody>
      </p:sp>
      <p:sp>
        <p:nvSpPr>
          <p:cNvPr id="291" name="— bubbles: true/false —— 如果是 true，那么事件冒泡"/>
          <p:cNvSpPr txBox="1"/>
          <p:nvPr/>
        </p:nvSpPr>
        <p:spPr>
          <a:xfrm>
            <a:off x="3348078" y="955052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 bubbles: true/false</a:t>
            </a:r>
            <a:r>
              <a:rPr>
                <a:latin typeface="Times"/>
                <a:ea typeface="Times"/>
                <a:cs typeface="Times"/>
                <a:sym typeface="Times"/>
              </a:rPr>
              <a:t> —— 如果是 </a:t>
            </a:r>
            <a:r>
              <a:t>true</a:t>
            </a:r>
            <a:r>
              <a:rPr>
                <a:latin typeface="Times"/>
                <a:ea typeface="Times"/>
                <a:cs typeface="Times"/>
                <a:sym typeface="Times"/>
              </a:rPr>
              <a:t>，那么事件冒泡</a:t>
            </a:r>
          </a:p>
        </p:txBody>
      </p:sp>
      <p:sp>
        <p:nvSpPr>
          <p:cNvPr id="292" name="— cancelable: true/false —— 如果 true，那么“默认动作”就会被阻止"/>
          <p:cNvSpPr txBox="1"/>
          <p:nvPr/>
        </p:nvSpPr>
        <p:spPr>
          <a:xfrm>
            <a:off x="3348078" y="1073820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 </a:t>
            </a:r>
            <a:r>
              <a:rPr>
                <a:latin typeface="Courier"/>
                <a:ea typeface="Courier"/>
                <a:cs typeface="Courier"/>
                <a:sym typeface="Courier"/>
              </a:rPr>
              <a:t>cancelable: true/false</a:t>
            </a:r>
            <a:r>
              <a:t> —— 如果 </a:t>
            </a:r>
            <a:r>
              <a:rPr>
                <a:latin typeface="Courier"/>
                <a:ea typeface="Courier"/>
                <a:cs typeface="Courier"/>
                <a:sym typeface="Courier"/>
              </a:rPr>
              <a:t>true</a:t>
            </a:r>
            <a:r>
              <a:t>，那么“默认动作”就会被阻止</a:t>
            </a:r>
          </a:p>
        </p:txBody>
      </p:sp>
      <p:sp>
        <p:nvSpPr>
          <p:cNvPr id="293" name="默认都是 false。"/>
          <p:cNvSpPr txBox="1"/>
          <p:nvPr/>
        </p:nvSpPr>
        <p:spPr>
          <a:xfrm>
            <a:off x="2692846" y="12135605"/>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chemeClr val="accent5"/>
                </a:solidFill>
                <a:latin typeface="Times"/>
                <a:ea typeface="Times"/>
                <a:cs typeface="Times"/>
                <a:sym typeface="Times"/>
              </a:defRPr>
            </a:lvl1pPr>
          </a:lstStyle>
          <a:p>
            <a:pPr>
              <a:defRPr>
                <a:latin typeface="Helvetica Neue"/>
                <a:ea typeface="Helvetica Neue"/>
                <a:cs typeface="Helvetica Neue"/>
                <a:sym typeface="Helvetica Neue"/>
              </a:defRPr>
            </a:pPr>
            <a:r>
              <a:rPr>
                <a:latin typeface="Times"/>
                <a:ea typeface="Times"/>
                <a:cs typeface="Times"/>
                <a:sym typeface="Times"/>
              </a:rPr>
              <a:t>默认都是 false。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9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7" name="dispatchEvent"/>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 dispatchEvent</a:t>
            </a:r>
          </a:p>
        </p:txBody>
      </p:sp>
      <p:sp>
        <p:nvSpPr>
          <p:cNvPr id="29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99" name="事件对象被创建后，调用 elem.dispatchEvent(event) 在元素上“运行”"/>
          <p:cNvSpPr txBox="1"/>
          <p:nvPr/>
        </p:nvSpPr>
        <p:spPr>
          <a:xfrm>
            <a:off x="1362393" y="2725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rPr>
                <a:latin typeface="Times"/>
                <a:ea typeface="Times"/>
                <a:cs typeface="Times"/>
                <a:sym typeface="Times"/>
              </a:rPr>
              <a:t>事件对象被创建后，调用 </a:t>
            </a:r>
            <a:r>
              <a:t>elem.dispatchEvent(event)</a:t>
            </a:r>
            <a:r>
              <a:rPr>
                <a:latin typeface="Times"/>
                <a:ea typeface="Times"/>
                <a:cs typeface="Times"/>
                <a:sym typeface="Times"/>
              </a:rPr>
              <a:t> 在元素上“运行”</a:t>
            </a:r>
          </a:p>
        </p:txBody>
      </p:sp>
      <p:sp>
        <p:nvSpPr>
          <p:cNvPr id="300"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01" name="事件对象 event.isTrusted"/>
          <p:cNvSpPr txBox="1"/>
          <p:nvPr/>
        </p:nvSpPr>
        <p:spPr>
          <a:xfrm>
            <a:off x="1362393" y="434877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事件对象 event.isTrusted </a:t>
            </a:r>
          </a:p>
        </p:txBody>
      </p:sp>
      <p:sp>
        <p:nvSpPr>
          <p:cNvPr id="302" name="— 可以区分内置 和 自定义事件"/>
          <p:cNvSpPr txBox="1"/>
          <p:nvPr/>
        </p:nvSpPr>
        <p:spPr>
          <a:xfrm>
            <a:off x="2238230" y="553815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可以区分内置 和 自定义事件</a:t>
            </a:r>
          </a:p>
        </p:txBody>
      </p:sp>
      <p:sp>
        <p:nvSpPr>
          <p:cNvPr id="303" name="True 内置事件，false 自定义事件"/>
          <p:cNvSpPr txBox="1"/>
          <p:nvPr/>
        </p:nvSpPr>
        <p:spPr>
          <a:xfrm>
            <a:off x="2870061" y="672753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Courier"/>
                <a:ea typeface="Courier"/>
                <a:cs typeface="Courier"/>
                <a:sym typeface="Courier"/>
              </a:rPr>
              <a:t>True </a:t>
            </a:r>
            <a:r>
              <a:t>内置事件，</a:t>
            </a:r>
            <a:r>
              <a:rPr>
                <a:latin typeface="Courier"/>
                <a:ea typeface="Courier"/>
                <a:cs typeface="Courier"/>
                <a:sym typeface="Courier"/>
              </a:rPr>
              <a:t>false 自定义事件</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0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0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dispatchEvent"/>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 dispatchEvent</a:t>
            </a:r>
          </a:p>
        </p:txBody>
      </p:sp>
      <p:sp>
        <p:nvSpPr>
          <p:cNvPr id="30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09" name="事件对象被创建后，调用 elem.dispatchEvent(event) 在元素上“运行”"/>
          <p:cNvSpPr txBox="1"/>
          <p:nvPr/>
        </p:nvSpPr>
        <p:spPr>
          <a:xfrm>
            <a:off x="1362393" y="2725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rPr>
                <a:latin typeface="Times"/>
                <a:ea typeface="Times"/>
                <a:cs typeface="Times"/>
                <a:sym typeface="Times"/>
              </a:rPr>
              <a:t>事件对象被创建后，调用 </a:t>
            </a:r>
            <a:r>
              <a:t>elem.dispatchEvent(event)</a:t>
            </a:r>
            <a:r>
              <a:rPr>
                <a:latin typeface="Times"/>
                <a:ea typeface="Times"/>
                <a:cs typeface="Times"/>
                <a:sym typeface="Times"/>
              </a:rPr>
              <a:t> 在元素上“运行”</a:t>
            </a:r>
          </a:p>
        </p:txBody>
      </p:sp>
      <p:sp>
        <p:nvSpPr>
          <p:cNvPr id="310"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11" name="事件对象 event.isTrusted"/>
          <p:cNvSpPr txBox="1"/>
          <p:nvPr/>
        </p:nvSpPr>
        <p:spPr>
          <a:xfrm>
            <a:off x="1362393" y="434877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事件对象 event.isTrusted </a:t>
            </a:r>
          </a:p>
        </p:txBody>
      </p:sp>
      <p:sp>
        <p:nvSpPr>
          <p:cNvPr id="312" name="— 可以区分内置 和 自定义事件"/>
          <p:cNvSpPr txBox="1"/>
          <p:nvPr/>
        </p:nvSpPr>
        <p:spPr>
          <a:xfrm>
            <a:off x="2238230" y="553815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可以区分内置 和 自定义事件</a:t>
            </a:r>
          </a:p>
        </p:txBody>
      </p:sp>
      <p:sp>
        <p:nvSpPr>
          <p:cNvPr id="313" name="True 内置事件，false 自定义事件"/>
          <p:cNvSpPr txBox="1"/>
          <p:nvPr/>
        </p:nvSpPr>
        <p:spPr>
          <a:xfrm>
            <a:off x="2870061" y="672753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Courier"/>
                <a:ea typeface="Courier"/>
                <a:cs typeface="Courier"/>
                <a:sym typeface="Courier"/>
              </a:rPr>
              <a:t>True </a:t>
            </a:r>
            <a:r>
              <a:t>内置事件，</a:t>
            </a:r>
            <a:r>
              <a:rPr>
                <a:latin typeface="Courier"/>
                <a:ea typeface="Courier"/>
                <a:cs typeface="Courier"/>
                <a:sym typeface="Courier"/>
              </a:rPr>
              <a:t>false 自定义事件</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6" name="鼠标事件，键盘事件和其他"/>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 鼠标事件，键盘事件和其他</a:t>
            </a:r>
          </a:p>
        </p:txBody>
      </p:sp>
      <p:sp>
        <p:nvSpPr>
          <p:cNvPr id="31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18" name="UIEvent（UI 事件）"/>
          <p:cNvSpPr txBox="1"/>
          <p:nvPr/>
        </p:nvSpPr>
        <p:spPr>
          <a:xfrm>
            <a:off x="1362393" y="2725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UIEvent</a:t>
            </a:r>
            <a:r>
              <a:rPr>
                <a:latin typeface="Times"/>
                <a:ea typeface="Times"/>
                <a:cs typeface="Times"/>
                <a:sym typeface="Times"/>
              </a:rPr>
              <a:t>（UI 事件）</a:t>
            </a:r>
          </a:p>
        </p:txBody>
      </p:sp>
      <p:sp>
        <p:nvSpPr>
          <p:cNvPr id="31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0" name="FocusEvent（焦点事件）"/>
          <p:cNvSpPr txBox="1"/>
          <p:nvPr/>
        </p:nvSpPr>
        <p:spPr>
          <a:xfrm>
            <a:off x="1362393" y="3835719"/>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FocusEvent</a:t>
            </a:r>
            <a:r>
              <a:rPr>
                <a:latin typeface="Times"/>
                <a:ea typeface="Times"/>
                <a:cs typeface="Times"/>
                <a:sym typeface="Times"/>
              </a:rPr>
              <a:t>（焦点事件）</a:t>
            </a:r>
          </a:p>
        </p:txBody>
      </p:sp>
      <p:sp>
        <p:nvSpPr>
          <p:cNvPr id="321" name="MouseEvent（鼠标事件）"/>
          <p:cNvSpPr txBox="1"/>
          <p:nvPr/>
        </p:nvSpPr>
        <p:spPr>
          <a:xfrm>
            <a:off x="1362393" y="494556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MouseEvent</a:t>
            </a:r>
            <a:r>
              <a:rPr>
                <a:latin typeface="Times"/>
                <a:ea typeface="Times"/>
                <a:cs typeface="Times"/>
                <a:sym typeface="Times"/>
              </a:rPr>
              <a:t>（鼠标事件）</a:t>
            </a:r>
          </a:p>
        </p:txBody>
      </p:sp>
      <p:sp>
        <p:nvSpPr>
          <p:cNvPr id="322" name="WheelEvent（滚轮事件）"/>
          <p:cNvSpPr txBox="1"/>
          <p:nvPr/>
        </p:nvSpPr>
        <p:spPr>
          <a:xfrm>
            <a:off x="1362393" y="605541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WheelEvent</a:t>
            </a:r>
            <a:r>
              <a:rPr>
                <a:latin typeface="Times"/>
                <a:ea typeface="Times"/>
                <a:cs typeface="Times"/>
                <a:sym typeface="Times"/>
              </a:rPr>
              <a:t>（滚轮事件）</a:t>
            </a:r>
          </a:p>
        </p:txBody>
      </p:sp>
      <p:sp>
        <p:nvSpPr>
          <p:cNvPr id="323" name="KeyboardEvent（键盘事件)"/>
          <p:cNvSpPr txBox="1"/>
          <p:nvPr/>
        </p:nvSpPr>
        <p:spPr>
          <a:xfrm>
            <a:off x="1362393" y="724029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KeyboardEvent</a:t>
            </a:r>
            <a:r>
              <a:rPr>
                <a:latin typeface="Times"/>
                <a:ea typeface="Times"/>
                <a:cs typeface="Times"/>
                <a:sym typeface="Times"/>
              </a:rPr>
              <a:t>（键盘事件)</a:t>
            </a:r>
          </a:p>
        </p:txBody>
      </p:sp>
      <p:pic>
        <p:nvPicPr>
          <p:cNvPr id="324" name="1.png" descr="1.png"/>
          <p:cNvPicPr>
            <a:picLocks noChangeAspect="1"/>
          </p:cNvPicPr>
          <p:nvPr/>
        </p:nvPicPr>
        <p:blipFill>
          <a:blip r:embed="rId2">
            <a:extLst/>
          </a:blip>
          <a:stretch>
            <a:fillRect/>
          </a:stretch>
        </p:blipFill>
        <p:spPr>
          <a:xfrm>
            <a:off x="1634582" y="9111392"/>
            <a:ext cx="8364316" cy="3452213"/>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7" name="自定义事件"/>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自定义事件</a:t>
            </a:r>
          </a:p>
        </p:txBody>
      </p:sp>
      <p:sp>
        <p:nvSpPr>
          <p:cNvPr id="32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30" name="CustomEvent 构造器 与 Event一样。 除了一点不同之外"/>
          <p:cNvSpPr txBox="1"/>
          <p:nvPr/>
        </p:nvSpPr>
        <p:spPr>
          <a:xfrm>
            <a:off x="1362393" y="2725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CustomEvent 构造器 与 Event一样。 除了一点不同之外</a:t>
            </a:r>
          </a:p>
        </p:txBody>
      </p:sp>
      <p:sp>
        <p:nvSpPr>
          <p:cNvPr id="331" name="— 在第二个参数（对象）中，我们可以在事件中为我们想要传递的任何自定义信息添加一个附加的属性 detail。"/>
          <p:cNvSpPr txBox="1"/>
          <p:nvPr/>
        </p:nvSpPr>
        <p:spPr>
          <a:xfrm>
            <a:off x="1934015" y="4052160"/>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 在第二个参数（对象）中，我们可以在事件中为我们想要传递的任何自定义信息添加一个附加的属性 </a:t>
            </a:r>
            <a:r>
              <a:rPr>
                <a:latin typeface="Courier"/>
                <a:ea typeface="Courier"/>
                <a:cs typeface="Courier"/>
                <a:sym typeface="Courier"/>
              </a:rPr>
              <a:t>detail</a:t>
            </a:r>
            <a:r>
              <a:t>。</a:t>
            </a:r>
          </a:p>
        </p:txBody>
      </p:sp>
      <p:pic>
        <p:nvPicPr>
          <p:cNvPr id="332" name="1.png" descr="1.png"/>
          <p:cNvPicPr>
            <a:picLocks noChangeAspect="1"/>
          </p:cNvPicPr>
          <p:nvPr/>
        </p:nvPicPr>
        <p:blipFill>
          <a:blip r:embed="rId2">
            <a:extLst/>
          </a:blip>
          <a:stretch>
            <a:fillRect/>
          </a:stretch>
        </p:blipFill>
        <p:spPr>
          <a:xfrm>
            <a:off x="1968085" y="6754056"/>
            <a:ext cx="13234060" cy="5587228"/>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3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5" name="event.preventDefault()"/>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event.preventDefault()</a:t>
            </a:r>
          </a:p>
        </p:txBody>
      </p:sp>
      <p:sp>
        <p:nvSpPr>
          <p:cNvPr id="336"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37"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38" name="自定义的事件 没有默认浏览器事件"/>
          <p:cNvSpPr txBox="1"/>
          <p:nvPr/>
        </p:nvSpPr>
        <p:spPr>
          <a:xfrm>
            <a:off x="1198585" y="265566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自定义的事件 没有默认浏览器事件</a:t>
            </a:r>
          </a:p>
        </p:txBody>
      </p:sp>
      <p:sp>
        <p:nvSpPr>
          <p:cNvPr id="339" name="— 如果调用了 event.preventDefault() ,elem.dispatchEvent(event) 会返回 false"/>
          <p:cNvSpPr txBox="1"/>
          <p:nvPr/>
        </p:nvSpPr>
        <p:spPr>
          <a:xfrm>
            <a:off x="1783614" y="5253053"/>
            <a:ext cx="21659215" cy="9017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 如果调用了 event.preventDefault() ,elem.dispatchEvent(event)</a:t>
            </a:r>
            <a:r>
              <a:rPr>
                <a:latin typeface="Times"/>
                <a:ea typeface="Times"/>
                <a:cs typeface="Times"/>
                <a:sym typeface="Times"/>
              </a:rPr>
              <a:t> 会返回 </a:t>
            </a:r>
            <a:r>
              <a:t>false</a:t>
            </a:r>
          </a:p>
        </p:txBody>
      </p:sp>
      <p:pic>
        <p:nvPicPr>
          <p:cNvPr id="340" name="1.png" descr="1.png"/>
          <p:cNvPicPr>
            <a:picLocks noChangeAspect="1"/>
          </p:cNvPicPr>
          <p:nvPr/>
        </p:nvPicPr>
        <p:blipFill>
          <a:blip r:embed="rId2">
            <a:extLst/>
          </a:blip>
          <a:stretch>
            <a:fillRect/>
          </a:stretch>
        </p:blipFill>
        <p:spPr>
          <a:xfrm>
            <a:off x="2827420" y="6811488"/>
            <a:ext cx="6700968" cy="6103637"/>
          </a:xfrm>
          <a:prstGeom prst="rect">
            <a:avLst/>
          </a:prstGeom>
          <a:ln w="12700">
            <a:miter lim="400000"/>
          </a:ln>
        </p:spPr>
      </p:pic>
      <p:sp>
        <p:nvSpPr>
          <p:cNvPr id="341" name="如何自定义默认事件？"/>
          <p:cNvSpPr txBox="1"/>
          <p:nvPr/>
        </p:nvSpPr>
        <p:spPr>
          <a:xfrm>
            <a:off x="1198585" y="395436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如何自定义默认事件？</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3" name="Thanks！"/>
          <p:cNvSpPr txBox="1"/>
          <p:nvPr>
            <p:ph type="ctrTitle"/>
          </p:nvPr>
        </p:nvSpPr>
        <p:spPr>
          <a:xfrm>
            <a:off x="1778000" y="3147634"/>
            <a:ext cx="20828000" cy="4648201"/>
          </a:xfrm>
          <a:prstGeom prst="rect">
            <a:avLst/>
          </a:prstGeom>
        </p:spPr>
        <p:txBody>
          <a:bodyPr/>
          <a:lstStyle>
            <a:lvl1pPr>
              <a:defRPr sz="14300">
                <a:latin typeface="Helvetica Neue"/>
                <a:ea typeface="Helvetica Neue"/>
                <a:cs typeface="Helvetica Neue"/>
                <a:sym typeface="Helvetica Neue"/>
              </a:defRPr>
            </a:lvl1pPr>
          </a:lstStyle>
          <a:p>
            <a:pPr/>
            <a:r>
              <a:t>Thanks！</a:t>
            </a:r>
          </a:p>
        </p:txBody>
      </p:sp>
      <p:sp>
        <p:nvSpPr>
          <p:cNvPr id="344" name="追梦课堂临汾首家专业的web前端培训机构    www.zmclass.com"/>
          <p:cNvSpPr txBox="1"/>
          <p:nvPr/>
        </p:nvSpPr>
        <p:spPr>
          <a:xfrm>
            <a:off x="6367784" y="8165992"/>
            <a:ext cx="14290971"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追梦课堂临汾首家专业的web前端培训机构</a:t>
            </a:r>
            <a:r>
              <a:rPr spc="2250"/>
              <a:t> </a:t>
            </a:r>
            <a:r>
              <a:t>   </a:t>
            </a:r>
            <a:r>
              <a:rPr sz="1700">
                <a:solidFill>
                  <a:srgbClr val="FFFFFF">
                    <a:alpha val="50000"/>
                  </a:srgbClr>
                </a:solidFill>
                <a:hlinkClick r:id="rId3" invalidUrl="" action="" tgtFrame="" tooltip="" history="1" highlightClick="0" endSnd="0"/>
              </a:rPr>
              <a:t>www.zmclass.com</a:t>
            </a:r>
          </a:p>
        </p:txBody>
      </p:sp>
      <p:sp>
        <p:nvSpPr>
          <p:cNvPr id="34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136"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 name="02"/>
          <p:cNvSpPr/>
          <p:nvPr/>
        </p:nvSpPr>
        <p:spPr>
          <a:xfrm>
            <a:off x="10446205" y="3575487"/>
            <a:ext cx="3090113" cy="3090112"/>
          </a:xfrm>
          <a:prstGeom prst="ellipse">
            <a:avLst/>
          </a:prstGeom>
          <a:solidFill>
            <a:schemeClr val="accent5">
              <a:hueOff val="-36178"/>
              <a:satOff val="6507"/>
              <a:lumOff val="-23518"/>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9200"/>
            </a:lvl1pPr>
          </a:lstStyle>
          <a:p>
            <a:pPr/>
            <a:r>
              <a:t>02</a:t>
            </a:r>
          </a:p>
        </p:txBody>
      </p:sp>
      <p:sp>
        <p:nvSpPr>
          <p:cNvPr id="138" name="线条"/>
          <p:cNvSpPr/>
          <p:nvPr/>
        </p:nvSpPr>
        <p:spPr>
          <a:xfrm>
            <a:off x="9272361" y="7312349"/>
            <a:ext cx="5437800" cy="1"/>
          </a:xfrm>
          <a:prstGeom prst="line">
            <a:avLst/>
          </a:prstGeom>
          <a:ln w="38100">
            <a:solidFill>
              <a:srgbClr val="4B4F55"/>
            </a:solidFill>
            <a:miter lim="400000"/>
            <a:headEnd type="oval"/>
            <a:tailEnd type="oval"/>
          </a:ln>
        </p:spPr>
        <p:txBody>
          <a:bodyPr lIns="50800" tIns="50800" rIns="50800" bIns="50800" anchor="ctr"/>
          <a:lstStyle/>
          <a:p>
            <a:pPr>
              <a:defRPr b="0" sz="3200">
                <a:latin typeface="+mn-lt"/>
                <a:ea typeface="+mn-ea"/>
                <a:cs typeface="+mn-cs"/>
                <a:sym typeface="Helvetica Neue Medium"/>
              </a:defRPr>
            </a:pPr>
          </a:p>
        </p:txBody>
      </p:sp>
      <p:sp>
        <p:nvSpPr>
          <p:cNvPr id="139" name="滚轮事件"/>
          <p:cNvSpPr txBox="1"/>
          <p:nvPr/>
        </p:nvSpPr>
        <p:spPr>
          <a:xfrm>
            <a:off x="10029111" y="8176620"/>
            <a:ext cx="3924301"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滚轮事件</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1"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42"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wheelEvent 事件"/>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wheelEvent 事件</a:t>
            </a:r>
          </a:p>
        </p:txBody>
      </p:sp>
      <p:sp>
        <p:nvSpPr>
          <p:cNvPr id="144"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45" name="whell 鼠标滚轮（“滚动”触控板也会生成它） 默认行为：(scroll or zoom document)"/>
          <p:cNvSpPr txBox="1"/>
          <p:nvPr/>
        </p:nvSpPr>
        <p:spPr>
          <a:xfrm>
            <a:off x="1548485" y="2819475"/>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whell 鼠标滚轮（“滚动”触控板也会生成它） 默认行为：(scroll or zoom document)</a:t>
            </a:r>
          </a:p>
        </p:txBody>
      </p:sp>
      <p:sp>
        <p:nvSpPr>
          <p:cNvPr id="146"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49"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wheel 事件对象"/>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wheel 事件对象</a:t>
            </a:r>
          </a:p>
        </p:txBody>
      </p:sp>
      <p:sp>
        <p:nvSpPr>
          <p:cNvPr id="151"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52" name="属性(只读)"/>
          <p:cNvSpPr txBox="1"/>
          <p:nvPr/>
        </p:nvSpPr>
        <p:spPr>
          <a:xfrm>
            <a:off x="1548485" y="2819475"/>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属性(只读)</a:t>
            </a:r>
          </a:p>
        </p:txBody>
      </p:sp>
      <p:sp>
        <p:nvSpPr>
          <p:cNvPr id="153"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54" name="— deltaMode"/>
          <p:cNvSpPr txBox="1"/>
          <p:nvPr/>
        </p:nvSpPr>
        <p:spPr>
          <a:xfrm>
            <a:off x="2203717" y="4231038"/>
            <a:ext cx="21659215"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deltaMode</a:t>
            </a:r>
          </a:p>
        </p:txBody>
      </p:sp>
      <p:sp>
        <p:nvSpPr>
          <p:cNvPr id="155" name="— deltaX"/>
          <p:cNvSpPr txBox="1"/>
          <p:nvPr/>
        </p:nvSpPr>
        <p:spPr>
          <a:xfrm>
            <a:off x="2203717" y="5524424"/>
            <a:ext cx="21659215"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deltaX</a:t>
            </a:r>
          </a:p>
        </p:txBody>
      </p:sp>
      <p:sp>
        <p:nvSpPr>
          <p:cNvPr id="156" name="— deltaY (&gt;0 向下滚动，&lt;0 向下滚动)"/>
          <p:cNvSpPr txBox="1"/>
          <p:nvPr/>
        </p:nvSpPr>
        <p:spPr>
          <a:xfrm>
            <a:off x="2203717" y="675872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deltaY (&gt;0 向下滚动，&lt;0 向下滚动)</a:t>
            </a:r>
          </a:p>
        </p:txBody>
      </p:sp>
      <p:sp>
        <p:nvSpPr>
          <p:cNvPr id="157" name="— deltaZ"/>
          <p:cNvSpPr txBox="1"/>
          <p:nvPr/>
        </p:nvSpPr>
        <p:spPr>
          <a:xfrm>
            <a:off x="2203717" y="8235329"/>
            <a:ext cx="21659215"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deltaZ</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9"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160"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02"/>
          <p:cNvSpPr/>
          <p:nvPr/>
        </p:nvSpPr>
        <p:spPr>
          <a:xfrm>
            <a:off x="10446205" y="3575487"/>
            <a:ext cx="3090113" cy="3090112"/>
          </a:xfrm>
          <a:prstGeom prst="ellipse">
            <a:avLst/>
          </a:prstGeom>
          <a:solidFill>
            <a:schemeClr val="accent5">
              <a:hueOff val="-36178"/>
              <a:satOff val="6507"/>
              <a:lumOff val="-23518"/>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9200"/>
            </a:lvl1pPr>
          </a:lstStyle>
          <a:p>
            <a:pPr/>
            <a:r>
              <a:t>02</a:t>
            </a:r>
          </a:p>
        </p:txBody>
      </p:sp>
      <p:sp>
        <p:nvSpPr>
          <p:cNvPr id="162" name="线条"/>
          <p:cNvSpPr/>
          <p:nvPr/>
        </p:nvSpPr>
        <p:spPr>
          <a:xfrm>
            <a:off x="9272361" y="7312349"/>
            <a:ext cx="5437800" cy="1"/>
          </a:xfrm>
          <a:prstGeom prst="line">
            <a:avLst/>
          </a:prstGeom>
          <a:ln w="38100">
            <a:solidFill>
              <a:srgbClr val="4B4F55"/>
            </a:solidFill>
            <a:miter lim="400000"/>
            <a:headEnd type="oval"/>
            <a:tailEnd type="oval"/>
          </a:ln>
        </p:spPr>
        <p:txBody>
          <a:bodyPr lIns="50800" tIns="50800" rIns="50800" bIns="50800" anchor="ctr"/>
          <a:lstStyle/>
          <a:p>
            <a:pPr>
              <a:defRPr b="0" sz="3200">
                <a:latin typeface="+mn-lt"/>
                <a:ea typeface="+mn-ea"/>
                <a:cs typeface="+mn-cs"/>
                <a:sym typeface="Helvetica Neue Medium"/>
              </a:defRPr>
            </a:pPr>
          </a:p>
        </p:txBody>
      </p:sp>
      <p:sp>
        <p:nvSpPr>
          <p:cNvPr id="163" name="页面事件"/>
          <p:cNvSpPr txBox="1"/>
          <p:nvPr/>
        </p:nvSpPr>
        <p:spPr>
          <a:xfrm>
            <a:off x="10029111" y="8176620"/>
            <a:ext cx="3924301"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页面事件</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66"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DOMContentLoaded"/>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DOMContentLoaded</a:t>
            </a:r>
          </a:p>
        </p:txBody>
      </p:sp>
      <p:sp>
        <p:nvSpPr>
          <p:cNvPr id="16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69" name="浏览器完成全部 HTML 的加载，并构建 DOM 树，但图片、样式表、视频、音频外部资源可能还没有加载完成。"/>
          <p:cNvSpPr txBox="1"/>
          <p:nvPr/>
        </p:nvSpPr>
        <p:spPr>
          <a:xfrm>
            <a:off x="1548485" y="2822551"/>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浏览器完成全部 HTML 的加载，并构建 DOM 树，但图片、样式表、视频、音频外部资源可能还没有加载完成。</a:t>
            </a:r>
          </a:p>
        </p:txBody>
      </p:sp>
      <p:sp>
        <p:nvSpPr>
          <p:cNvPr id="170"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71" name="事件发生在 document 对象上, 必须使用 addEventListener 来监听它"/>
          <p:cNvSpPr txBox="1"/>
          <p:nvPr/>
        </p:nvSpPr>
        <p:spPr>
          <a:xfrm>
            <a:off x="1548485" y="531168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Helvetica"/>
                <a:ea typeface="Helvetica"/>
                <a:cs typeface="Helvetica"/>
                <a:sym typeface="Helvetica"/>
              </a:rPr>
              <a:t>事件发生在 </a:t>
            </a:r>
            <a:r>
              <a:t>document</a:t>
            </a:r>
            <a:r>
              <a:rPr>
                <a:latin typeface="Helvetica"/>
                <a:ea typeface="Helvetica"/>
                <a:cs typeface="Helvetica"/>
                <a:sym typeface="Helvetica"/>
              </a:rPr>
              <a:t> 对象上, 必须使用 </a:t>
            </a:r>
            <a:r>
              <a:t>addEventListener</a:t>
            </a:r>
            <a:r>
              <a:rPr>
                <a:latin typeface="Helvetica"/>
                <a:ea typeface="Helvetica"/>
                <a:cs typeface="Helvetica"/>
                <a:sym typeface="Helvetica"/>
              </a:rPr>
              <a:t> 来监听它</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3"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74"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 name="DOMContentLoaded"/>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DOMContentLoaded</a:t>
            </a:r>
          </a:p>
        </p:txBody>
      </p:sp>
      <p:sp>
        <p:nvSpPr>
          <p:cNvPr id="176"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77"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178" name="1.png" descr="1.png"/>
          <p:cNvPicPr>
            <a:picLocks noChangeAspect="1"/>
          </p:cNvPicPr>
          <p:nvPr/>
        </p:nvPicPr>
        <p:blipFill>
          <a:blip r:embed="rId3">
            <a:extLst/>
          </a:blip>
          <a:stretch>
            <a:fillRect/>
          </a:stretch>
        </p:blipFill>
        <p:spPr>
          <a:xfrm>
            <a:off x="1600979" y="3038527"/>
            <a:ext cx="15023881" cy="7839225"/>
          </a:xfrm>
          <a:prstGeom prst="rect">
            <a:avLst/>
          </a:prstGeom>
          <a:ln w="12700">
            <a:miter lim="400000"/>
          </a:ln>
        </p:spPr>
      </p:pic>
      <p:sp>
        <p:nvSpPr>
          <p:cNvPr id="179" name="图片的大小为 0，文档加载完毕后，外部资源图片还未加载完成"/>
          <p:cNvSpPr txBox="1"/>
          <p:nvPr/>
        </p:nvSpPr>
        <p:spPr>
          <a:xfrm>
            <a:off x="1712293" y="11704459"/>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图片的大小为 0，文档加载完毕后，外部资源图片还未加载完成</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1"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82"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3" name="DOMContentLoaded 和脚本"/>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DOMContentLoaded 和脚本</a:t>
            </a:r>
          </a:p>
        </p:txBody>
      </p:sp>
      <p:sp>
        <p:nvSpPr>
          <p:cNvPr id="184"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85"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86" name="当浏览器开始构建DOM ，如果遇到 script标签时，会停止构建DOM，当脚本执行完成后 在继续构建DOM"/>
          <p:cNvSpPr txBox="1"/>
          <p:nvPr/>
        </p:nvSpPr>
        <p:spPr>
          <a:xfrm>
            <a:off x="1548485" y="2768294"/>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当浏览器开始构建DOM ，如果遇到 script标签时，会停止构建DOM，当脚本执行完成后 在继续构建DOM</a:t>
            </a:r>
          </a:p>
        </p:txBody>
      </p:sp>
      <p:pic>
        <p:nvPicPr>
          <p:cNvPr id="187" name="1.png" descr="1.png"/>
          <p:cNvPicPr>
            <a:picLocks noChangeAspect="1"/>
          </p:cNvPicPr>
          <p:nvPr/>
        </p:nvPicPr>
        <p:blipFill>
          <a:blip r:embed="rId3">
            <a:extLst/>
          </a:blip>
          <a:stretch>
            <a:fillRect/>
          </a:stretch>
        </p:blipFill>
        <p:spPr>
          <a:xfrm>
            <a:off x="1534786" y="5140109"/>
            <a:ext cx="17527190" cy="5554071"/>
          </a:xfrm>
          <a:prstGeom prst="rect">
            <a:avLst/>
          </a:prstGeom>
          <a:ln w="12700">
            <a:miter lim="400000"/>
          </a:ln>
        </p:spPr>
      </p:pic>
      <p:sp>
        <p:nvSpPr>
          <p:cNvPr id="188" name="具有 async, defer or type=&quot;module&quot; 属性的脚本不会阻塞 DOMContentLoaded"/>
          <p:cNvSpPr txBox="1"/>
          <p:nvPr/>
        </p:nvSpPr>
        <p:spPr>
          <a:xfrm>
            <a:off x="1083590" y="11662743"/>
            <a:ext cx="21938018"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chemeClr val="accent5"/>
                </a:solidFill>
              </a:defRPr>
            </a:pPr>
            <a:r>
              <a:t> 具有 </a:t>
            </a:r>
            <a:r>
              <a:rPr>
                <a:latin typeface="Courier"/>
                <a:ea typeface="Courier"/>
                <a:cs typeface="Courier"/>
                <a:sym typeface="Courier"/>
              </a:rPr>
              <a:t>async</a:t>
            </a:r>
            <a:r>
              <a:t>, </a:t>
            </a:r>
            <a:r>
              <a:rPr>
                <a:latin typeface="Courier"/>
                <a:ea typeface="Courier"/>
                <a:cs typeface="Courier"/>
                <a:sym typeface="Courier"/>
              </a:rPr>
              <a:t>defer</a:t>
            </a:r>
            <a:r>
              <a:t> or </a:t>
            </a:r>
            <a:r>
              <a:rPr>
                <a:latin typeface="Courier"/>
                <a:ea typeface="Courier"/>
                <a:cs typeface="Courier"/>
                <a:sym typeface="Courier"/>
              </a:rPr>
              <a:t>type="module"</a:t>
            </a:r>
            <a:r>
              <a:t> 属性的脚本不会阻塞 DOMContentLoaded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