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eveloper.mozilla.org/zh-CN/docs/Web/CSS/Replaced_element" TargetMode="External"/><Relationship Id="rId3" Type="http://schemas.openxmlformats.org/officeDocument/2006/relationships/hyperlink" Target="https://developer.mozilla.org/zh-CN/docs/Web/Guide/CSS/Visual_formatting_model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视觉格式化模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视觉格式化模型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2604" y="748823"/>
            <a:ext cx="2899760" cy="954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行级盒子中子盒子生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行级盒子中子盒子生成</a:t>
            </a:r>
          </a:p>
        </p:txBody>
      </p:sp>
      <p:sp>
        <p:nvSpPr>
          <p:cNvPr id="148" name="行级盒子内可以包含行级盒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行级盒子内可以包含行级盒子</a:t>
            </a:r>
          </a:p>
          <a:p>
            <a:pPr/>
            <a:r>
              <a:t>行级盒子包含一个块级盒子时，会被块级盒子拆成多个行级盒子，这两个盒子又分别被匿名块级盒包含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布局/定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布局/定位</a:t>
            </a:r>
          </a:p>
        </p:txBody>
      </p:sp>
      <p:sp>
        <p:nvSpPr>
          <p:cNvPr id="151" name="正常文档流 （Normal Flow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正常文档流 （Normal Flow）</a:t>
            </a:r>
          </a:p>
          <a:p>
            <a:pPr/>
            <a:r>
              <a:t>浮动 （Float）</a:t>
            </a:r>
          </a:p>
          <a:p>
            <a:pPr/>
            <a:r>
              <a:t>绝对定位 （Absolute Positioning）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正常文档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正常文档流</a:t>
            </a:r>
          </a:p>
        </p:txBody>
      </p:sp>
      <p:sp>
        <p:nvSpPr>
          <p:cNvPr id="154" name="除根元素、浮动元素和绝对定位元素外，其它元素都在正常流之内(in-flo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除根元素、浮动元素和绝对定位元素外，其它元素都在正常流之内(in-flow)</a:t>
            </a:r>
          </a:p>
          <a:p>
            <a:pPr marL="0" indent="0" defTabSz="457200">
              <a:lnSpc>
                <a:spcPts val="2700"/>
              </a:lnSpc>
              <a:spcBef>
                <a:spcPts val="800"/>
              </a:spcBef>
              <a:buSzTx/>
              <a:buNone/>
              <a:defRPr sz="1080">
                <a:ln w="0" cap="flat">
                  <a:solidFill>
                    <a:srgbClr val="EEEEEE"/>
                  </a:solidFill>
                  <a:prstDash val="solid"/>
                  <a:miter lim="400000"/>
                </a:ln>
                <a:solidFill>
                  <a:srgbClr val="EEEEE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/>
            <a:r>
              <a:t> 而根元素、 浮动和绝对定位的元素会脱离常规正常流(out of flow)</a:t>
            </a:r>
          </a:p>
          <a:p>
            <a:pPr/>
            <a:r>
              <a:t> 正常流中的盒子，会参与格式化上下文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格式上下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格式上下文</a:t>
            </a:r>
          </a:p>
        </p:txBody>
      </p:sp>
      <p:sp>
        <p:nvSpPr>
          <p:cNvPr id="157" name="它指的是页面中的一块渲染区域， 并且这个格式上下文有一套自己的渲染规则。格式上下文决定了其内部元素将如何定位，以及 和其他元素之间的关系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它指的是页面中的一块渲染区域， 并且这个格式上下文有一套自己的渲染规则。格式上下文决定了其内部元素将如何定位，以及 和其他元素之间的关系。</a:t>
            </a:r>
          </a:p>
          <a:p>
            <a:pPr/>
            <a:r>
              <a:t> 格式上下文有两种。</a:t>
            </a:r>
            <a:br/>
          </a:p>
          <a:p>
            <a:pPr lvl="1"/>
            <a:r>
              <a:t>(1)块级格式上下文(Block Formatting Context，BFC)。</a:t>
            </a:r>
          </a:p>
          <a:p>
            <a:pPr lvl="1"/>
            <a:r>
              <a:t> (2)行级格式上下文(Inline Formatting Context，IFC)。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块级格式化上下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块级格式化上下文</a:t>
            </a:r>
          </a:p>
        </p:txBody>
      </p:sp>
      <p:sp>
        <p:nvSpPr>
          <p:cNvPr id="160" name="BF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BFC</a:t>
            </a:r>
          </a:p>
          <a:p>
            <a:pPr/>
            <a:r>
              <a:t> 全称 Block Formatting Context(块级格式上下文)。它是一个独立的渲染区域， 只有块级盒子(block-level box)参与。块级格式上下文规定了内部的块盒子是如何布局的， 并且这个渲染区域与外部区域毫不相关。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渲染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渲染规则</a:t>
            </a:r>
          </a:p>
        </p:txBody>
      </p:sp>
      <p:sp>
        <p:nvSpPr>
          <p:cNvPr id="163" name="在一个 BFC 内部，盒子会在垂直方向上一个接着一个地排列。…"/>
          <p:cNvSpPr txBox="1"/>
          <p:nvPr>
            <p:ph type="body" idx="1"/>
          </p:nvPr>
        </p:nvSpPr>
        <p:spPr>
          <a:xfrm>
            <a:off x="715301" y="2597149"/>
            <a:ext cx="11099801" cy="6286501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400"/>
            </a:pPr>
            <a:r>
              <a:t>在一个 BFC 内部，盒子会在垂直方向上一个接着一个地排列。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在一个 BFC 内部，相邻的 margin-top 和 margin-bottom 会叠加。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在一个 BFC 内部，每一个元素的左外边界会紧贴着包含盒子的左边，即使存在浮动 也是如此。</a:t>
            </a:r>
            <a:endParaRPr>
              <a:solidFill>
                <a:srgbClr val="000000"/>
              </a:solidFill>
            </a:endParaRPr>
          </a:p>
          <a:p>
            <a:pPr marL="0" indent="0" defTabSz="342900">
              <a:lnSpc>
                <a:spcPts val="2100"/>
              </a:lnSpc>
              <a:spcBef>
                <a:spcPts val="900"/>
              </a:spcBef>
              <a:buSzTx/>
              <a:buNone/>
              <a:defRPr sz="900">
                <a:solidFill>
                  <a:srgbClr val="1E1E1E"/>
                </a:solidFill>
                <a:latin typeface="Times"/>
                <a:ea typeface="Times"/>
                <a:cs typeface="Times"/>
                <a:sym typeface="Times"/>
              </a:defRPr>
            </a:pPr>
            <a:br/>
            <a:endParaRPr>
              <a:solidFill>
                <a:srgbClr val="000000"/>
              </a:solidFill>
            </a:endParaRP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rPr>
                <a:solidFill>
                  <a:srgbClr val="000000"/>
                </a:solidFill>
              </a:rPr>
              <a:t> </a:t>
            </a:r>
            <a:r>
              <a:t>在一个 BFC 内部，如果存在内部元素是一个新的 BFC，并且存在内部元素是浮动 元素。则该 BFC 的区域不会与 float 元素的区域重叠。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 BFC 就是页面上的一个隔离的盒子，该盒子内部的子元素不会影响到外面的元素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 计算一个 BFC 的高度时，其内部浮动元素的高度也会参与计算。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行级格式化上下文渲染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行级格式化上下文渲染规则</a:t>
            </a:r>
          </a:p>
        </p:txBody>
      </p:sp>
      <p:sp>
        <p:nvSpPr>
          <p:cNvPr id="166" name="盒子一个接一个水平放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016"/>
            </a:pPr>
            <a:r>
              <a:t> 盒子一个接一个水平放置 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盒之间的水平 </a:t>
            </a:r>
            <a:r>
              <a:t>margin，border和padding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都有效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同一行的盒子所在的矩形区域叫行盒(Line box)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当一个行盒放不下上下文内所有盒子时，会被分到多个垂直堆叠的行盒里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行盒内的水平分布由’text-align’属性决定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 行盒的高度由内部元素中实际高度最高的元素计算出来。每个行盒的高度由于内容不一样，所以高度也可能不一样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 在一个行盒中，当他包含的内部容器的高度小于行盒的高度的时候，内部容器的垂直位置可由自己的 vertical-align 属性来确定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如果一个行级块无法分割(单词、inline-block)，该元素会被作为一个整体决定分布在哪一个行盒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浮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浮动</a:t>
            </a:r>
          </a:p>
        </p:txBody>
      </p:sp>
      <p:sp>
        <p:nvSpPr>
          <p:cNvPr id="169" name="flo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float</a:t>
            </a:r>
          </a:p>
          <a:p>
            <a:pPr/>
            <a:r>
              <a:t>脱离正常文档流，漂浮在容器的左边/右边</a:t>
            </a:r>
          </a:p>
          <a:p>
            <a:pPr/>
            <a:r>
              <a:t>取值：none | left|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特点</a:t>
            </a:r>
          </a:p>
        </p:txBody>
      </p:sp>
      <p:sp>
        <p:nvSpPr>
          <p:cNvPr id="172" name="默认宽度为内容宽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默认宽度为内容宽度</a:t>
            </a:r>
          </a:p>
          <a:p>
            <a:pPr/>
            <a:r>
              <a:t>脱离文档流</a:t>
            </a:r>
          </a:p>
          <a:p>
            <a:pPr/>
            <a:r>
              <a:t>向指定方向一直移动</a:t>
            </a:r>
          </a:p>
          <a:p>
            <a:pPr/>
            <a:r>
              <a:t>对元素脱离文档流，对文字没有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浮动元素的影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浮动元素的影响</a:t>
            </a:r>
          </a:p>
        </p:txBody>
      </p:sp>
      <p:sp>
        <p:nvSpPr>
          <p:cNvPr id="175" name="对自身的影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对自身的影响</a:t>
            </a:r>
          </a:p>
          <a:p>
            <a:pPr/>
            <a:r>
              <a:t>对父元素的影响</a:t>
            </a:r>
          </a:p>
          <a:p>
            <a:pPr/>
            <a:r>
              <a:t>对兄弟元素的影响</a:t>
            </a:r>
          </a:p>
          <a:p>
            <a:pPr/>
            <a:r>
              <a:t>对子元素的影响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浏览器是怎么样排版的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浏览器是怎么样排版的？</a:t>
            </a:r>
          </a:p>
        </p:txBody>
      </p:sp>
      <p:sp>
        <p:nvSpPr>
          <p:cNvPr id="124" name="元素是怎么样渲染成盒子的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元素是怎么样渲染成盒子的？</a:t>
            </a:r>
          </a:p>
          <a:p>
            <a:pPr/>
            <a:r>
              <a:t>盒子的位置摆放？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对自身的影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对自身的影响</a:t>
            </a:r>
          </a:p>
        </p:txBody>
      </p:sp>
      <p:sp>
        <p:nvSpPr>
          <p:cNvPr id="178" name="如果一个元素设置了浮动，则不管这个元素是什么类型，都会转换为块级元素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如果一个元素设置了浮动，则不管这个元素是什么类型，都会转换为块级元素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对父元素的影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对父元素的影响</a:t>
            </a:r>
          </a:p>
        </p:txBody>
      </p:sp>
      <p:sp>
        <p:nvSpPr>
          <p:cNvPr id="181" name="如果一个元素设置了浮动，它会脱离正常文档流。如果浮动元素的高度 height 大于父元 素的高度 height，或者父元素没有定义高度 height，此时浮动元素会脱离父元素。这就是我 们常见的“父元素高度塌陷”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如果一个元素设置了浮动，它会脱离正常文档流。如果浮动元素的高度 height 大于父元 素的高度 height，或者父元素没有定义高度 height，此时浮动元素会脱离父元素。这就是我 们常见的“父元素高度塌陷”。 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2800"/>
              </a:lnSpc>
              <a:spcBef>
                <a:spcPts val="1200"/>
              </a:spcBef>
              <a:buSzTx/>
              <a:buNone/>
              <a:defRPr sz="1200">
                <a:solidFill>
                  <a:srgbClr val="1E1E1E"/>
                </a:solid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000000"/>
                </a:solidFill>
              </a:rPr>
              <a:t>   </a:t>
            </a:r>
            <a:r>
              <a:t>造成父元素高度塌陷的原因在于，父元素的高度小于子元素的高度，或者父元素没有定义 高度，父元素不能把子元素包裹起来。说白了，就是老爸管不住儿子，因此儿子离家出走了。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对兄弟元素的影响"/>
          <p:cNvSpPr txBox="1"/>
          <p:nvPr>
            <p:ph type="title"/>
          </p:nvPr>
        </p:nvSpPr>
        <p:spPr>
          <a:xfrm>
            <a:off x="711904" y="4014881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对兄弟元素的影响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对子元素的影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对子元素的影响</a:t>
            </a:r>
          </a:p>
        </p:txBody>
      </p:sp>
      <p:sp>
        <p:nvSpPr>
          <p:cNvPr id="186" name="当父元素同时也是一个浮动元素的时候，这 个父元素会自适应地包含该子元素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当父元素同时也是一个浮动元素的时候，这 个父元素会自适应地包含该子元素。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浮动元素的负作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浮动元素的负作用</a:t>
            </a:r>
          </a:p>
        </p:txBody>
      </p:sp>
      <p:sp>
        <p:nvSpPr>
          <p:cNvPr id="189" name="父元素高度塌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父元素高度塌陷</a:t>
            </a:r>
          </a:p>
          <a:p>
            <a:pPr/>
            <a:r>
              <a:t> 页面布局混乱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l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clear</a:t>
            </a:r>
          </a:p>
        </p:txBody>
      </p:sp>
      <p:sp>
        <p:nvSpPr>
          <p:cNvPr id="192" name="清除浮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清除浮动</a:t>
            </a:r>
          </a:p>
          <a:p>
            <a:pPr/>
            <a:r>
              <a:t>取值  none | left| right | both</a:t>
            </a:r>
          </a:p>
          <a:p>
            <a:pPr/>
            <a:r>
              <a:t>适用与 块状元素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常用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常用方法</a:t>
            </a:r>
          </a:p>
        </p:txBody>
      </p:sp>
      <p:sp>
        <p:nvSpPr>
          <p:cNvPr id="195" name="clear:bo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clear:both</a:t>
            </a:r>
          </a:p>
          <a:p>
            <a:pPr/>
            <a:r>
              <a:t>overflow:hidden</a:t>
            </a:r>
          </a:p>
          <a:p>
            <a:pPr/>
            <a:r>
              <a:t>::after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F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BFC创建</a:t>
            </a:r>
          </a:p>
        </p:txBody>
      </p:sp>
      <p:sp>
        <p:nvSpPr>
          <p:cNvPr id="198" name="W3C 标准中对 BFC 的定义:浮动元素，绝对定位元素(position 为 absolute 或 fixed)， 元素类型(即 display 属性)为 inline-block、table-caption、table-cell，以及 overflow 属 性不为 visible 的元素将会创建一个新的块级格式上下文(BFC)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W3C 标准中对 BFC 的定义:浮动元素，绝对定位元素(position 为 absolute 或 fixed)， 元素类型(即 display 属性)为 inline-block、table-caption、table-cell，以及 overflow 属 性不为 visible 的元素将会创建一个新的块级格式上下文(BFC)。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如果一个元素具备以下任何一个条件，则该元素都会创建一个新的 BFC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 如果一个元素具备以下任何一个条件，则该元素都会创建一个新的 BFC。 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(1)根元素。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(2)float 属性除了 none 以外的值，也就是“float:left”和“float:right”。 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(3)position 属 性 除 了 static 和 relative 以 外 的 值， 也 就 是“position:absolute” 和 “position:fixed”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(4)overflow 属性除了 visible 以外的值，也就是“overflow:auto”“overflow:hidden”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(5)元素类型(即 display 属性)为 inline-block、table-caption、table-cell。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FC 作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BFC 作用</a:t>
            </a:r>
          </a:p>
        </p:txBody>
      </p:sp>
      <p:sp>
        <p:nvSpPr>
          <p:cNvPr id="203" name="清除浮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清除浮动</a:t>
            </a:r>
          </a:p>
          <a:p>
            <a:pPr/>
            <a:r>
              <a:t>防止垂直外边距叠加</a:t>
            </a:r>
          </a:p>
          <a:p>
            <a:pPr/>
            <a:r>
              <a:t>自适应布局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元素分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元素分类</a:t>
            </a:r>
          </a:p>
        </p:txBody>
      </p:sp>
      <p:sp>
        <p:nvSpPr>
          <p:cNvPr id="127" name="根据表现形式，可以分为2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根据表现形式，可以分为2类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块元素 (block)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行内/行元素(inline)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由display 属性决定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根据内容模型</a:t>
            </a:r>
          </a:p>
          <a:p>
            <a:pPr lvl="2" marL="1226819" indent="-408940" defTabSz="537463">
              <a:spcBef>
                <a:spcPts val="3800"/>
              </a:spcBef>
              <a:defRPr sz="2944"/>
            </a:pPr>
            <a:r>
              <a:t>元数据型、区块型、标题型、文档流型、语句型、内嵌型、交互型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可替换元素 https://developer.mozilla.org/zh-CN/docs/Web/CSS/Replaced_e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可替换元素 </a:t>
            </a:r>
            <a:r>
              <a:rPr u="sng">
                <a:hlinkClick r:id="rId2" invalidUrl="" action="" tgtFrame="" tooltip="" history="1" highlightClick="0" endSnd="0"/>
              </a:rPr>
              <a:t>https://developer.mozilla.org/zh-CN/docs/Web/CSS/Replaced_element</a:t>
            </a:r>
          </a:p>
          <a:p>
            <a:pPr/>
            <a:r>
              <a:t>视觉可视化模型 </a:t>
            </a:r>
            <a:r>
              <a:rPr u="sng">
                <a:hlinkClick r:id="rId3" invalidUrl="" action="" tgtFrame="" tooltip="" history="1" highlightClick="0" endSnd="0"/>
              </a:rPr>
              <a:t>https://developer.mozilla.org/zh-CN/docs/Web/Guide/CSS/Visual_formatting_model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块级元素（block-level elements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块级元素（block-level elements）</a:t>
            </a:r>
          </a:p>
        </p:txBody>
      </p:sp>
      <p:sp>
        <p:nvSpPr>
          <p:cNvPr id="130" name="块级元素是那些视觉上会被格式化成块状的元素，通俗一点来说就是那些会换新行的元素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块级元素是那些视觉上会被格式化成块状的元素，通俗一点来说就是那些会换新行的元素。</a:t>
            </a:r>
          </a:p>
          <a:p>
            <a:pPr/>
            <a:r>
              <a:t>display 属性的：block list-item、table、flex、grid 值 都可以将一个元素设置成块级元素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块元素（block elements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块元素（block elements）</a:t>
            </a:r>
          </a:p>
        </p:txBody>
      </p:sp>
      <p:sp>
        <p:nvSpPr>
          <p:cNvPr id="133" name="块元素是display 属性值为block 的元素，是块级元素的子级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块元素是display 属性值为block 的元素，是块级元素的子级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行内级元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行内级元素</a:t>
            </a:r>
          </a:p>
        </p:txBody>
      </p:sp>
      <p:sp>
        <p:nvSpPr>
          <p:cNvPr id="136" name="行内级元素是那些不会为自身内容形成新的块，而让内容分布在多行中的元素…"/>
          <p:cNvSpPr txBox="1"/>
          <p:nvPr>
            <p:ph type="body" idx="1"/>
          </p:nvPr>
        </p:nvSpPr>
        <p:spPr>
          <a:xfrm>
            <a:off x="952499" y="2597149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 行内级元素是那些不会为自身内容形成新的块，而让内容分布在多行中的元素</a:t>
            </a:r>
          </a:p>
          <a:p>
            <a:pPr/>
            <a:r>
              <a:t>display属性的： inline、inline-table、inline-block、inline-flex、inline-grid 值 都可以将一个元素设置成行内级元素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行内元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行内元素</a:t>
            </a:r>
          </a:p>
        </p:txBody>
      </p:sp>
      <p:sp>
        <p:nvSpPr>
          <p:cNvPr id="139" name="行内元素仅仅是 display 属性值为 inline 的元素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行内元素仅仅是 </a:t>
            </a:r>
            <a:r>
              <a:rPr>
                <a:solidFill>
                  <a:srgbClr val="333333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PT Mono"/>
                <a:ea typeface="PT Mono"/>
                <a:cs typeface="PT Mono"/>
                <a:sym typeface="PT Mono"/>
              </a:rPr>
              <a:t>display</a:t>
            </a:r>
            <a:r>
              <a:t> 属性值为 </a:t>
            </a:r>
            <a:r>
              <a:rPr>
                <a:solidFill>
                  <a:srgbClr val="333333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PT Mono"/>
                <a:ea typeface="PT Mono"/>
                <a:cs typeface="PT Mono"/>
                <a:sym typeface="PT Mono"/>
              </a:rPr>
              <a:t>inline</a:t>
            </a:r>
            <a:r>
              <a:t> 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盒子的生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盒子的生成</a:t>
            </a:r>
          </a:p>
        </p:txBody>
      </p:sp>
      <p:sp>
        <p:nvSpPr>
          <p:cNvPr id="142" name="每个块级元素都会生成一个主要的块级盒子来包含其子盒子和内容，…"/>
          <p:cNvSpPr txBox="1"/>
          <p:nvPr>
            <p:ph type="body" idx="1"/>
          </p:nvPr>
        </p:nvSpPr>
        <p:spPr>
          <a:xfrm>
            <a:off x="1294065" y="2597149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 每个块级元素都会生成一个主要的块级盒子来包含其子盒子和内容，</a:t>
            </a:r>
          </a:p>
          <a:p>
            <a:pPr/>
            <a:r>
              <a:t> 某些块级元素还会在主要的块级框之外产生额外的框：例如 </a:t>
            </a:r>
            <a:r>
              <a:rPr>
                <a:solidFill>
                  <a:srgbClr val="333333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PT Mono"/>
                <a:ea typeface="PT Mono"/>
                <a:cs typeface="PT Mono"/>
                <a:sym typeface="PT Mono"/>
              </a:rPr>
              <a:t>list-item</a:t>
            </a:r>
            <a:r>
              <a:t> 元素，它需要生成一个额外的框用于包含 </a:t>
            </a:r>
            <a:r>
              <a:rPr>
                <a:solidFill>
                  <a:srgbClr val="333333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PT Mono"/>
                <a:ea typeface="PT Mono"/>
                <a:cs typeface="PT Mono"/>
                <a:sym typeface="PT Mono"/>
              </a:rPr>
              <a:t>list-style-type</a:t>
            </a:r>
            <a:r>
              <a:t>。这些额外的框会相对于主要的块级框来进行排版。</a:t>
            </a:r>
          </a:p>
          <a:p>
            <a:pPr/>
            <a:r>
              <a:t> 行内级元素生成行级盒子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块级盒子中子盒子生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块级盒子中子盒子生成</a:t>
            </a:r>
          </a:p>
        </p:txBody>
      </p:sp>
      <p:sp>
        <p:nvSpPr>
          <p:cNvPr id="145" name="块级盒子中可以包含多个子块级盒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块级盒子中可以包含多个子块级盒子</a:t>
            </a:r>
          </a:p>
          <a:p>
            <a:pPr/>
            <a:r>
              <a:t>也可以包含多个行级盒子</a:t>
            </a: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不在行级元素里面的文字，会生成匿名行级盒。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块级盒子中不能同时包含块级和行级盒子。遇到这种情况时，会生成匿名块级盒来包含行级盒。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