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hyperlink" Target="https://developer.mozilla.org/zh-CN/docs/Web/JavaScript/Reference/Global_Objects/Array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组详解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数组详解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与…的区别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与…的区别</a:t>
            </a:r>
          </a:p>
        </p:txBody>
      </p:sp>
      <p:sp>
        <p:nvSpPr>
          <p:cNvPr id="22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… 只能操作 可迭代对象"/>
          <p:cNvSpPr txBox="1"/>
          <p:nvPr/>
        </p:nvSpPr>
        <p:spPr>
          <a:xfrm>
            <a:off x="3374887" y="5552175"/>
            <a:ext cx="1447638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… 只能操作 可迭代对象</a:t>
            </a:r>
          </a:p>
        </p:txBody>
      </p:sp>
      <p:sp>
        <p:nvSpPr>
          <p:cNvPr id="230" name="Array.from() 既可以操作 可迭代对象，也可以操作类数组"/>
          <p:cNvSpPr txBox="1"/>
          <p:nvPr/>
        </p:nvSpPr>
        <p:spPr>
          <a:xfrm>
            <a:off x="3374887" y="6726668"/>
            <a:ext cx="1447638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Array.from() 既可以操作 可迭代对象，也可以操作类数组</a:t>
            </a:r>
          </a:p>
        </p:txBody>
      </p:sp>
      <p:sp>
        <p:nvSpPr>
          <p:cNvPr id="231" name="圆形"/>
          <p:cNvSpPr/>
          <p:nvPr/>
        </p:nvSpPr>
        <p:spPr>
          <a:xfrm>
            <a:off x="2580498" y="581669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圆形"/>
          <p:cNvSpPr/>
          <p:nvPr/>
        </p:nvSpPr>
        <p:spPr>
          <a:xfrm>
            <a:off x="2580498" y="699118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Array.of(items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Array.of(items)</a:t>
            </a:r>
          </a:p>
        </p:txBody>
      </p:sp>
      <p:sp>
        <p:nvSpPr>
          <p:cNvPr id="23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根据输入的参数 生成新的数组"/>
          <p:cNvSpPr txBox="1"/>
          <p:nvPr/>
        </p:nvSpPr>
        <p:spPr>
          <a:xfrm>
            <a:off x="3285634" y="520054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根据输入的参数 生成新的数组</a:t>
            </a:r>
          </a:p>
        </p:txBody>
      </p:sp>
      <p:sp>
        <p:nvSpPr>
          <p:cNvPr id="240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242" name="items:  任意多个参数，按照顺序成为新数组中的元素"/>
          <p:cNvSpPr txBox="1"/>
          <p:nvPr/>
        </p:nvSpPr>
        <p:spPr>
          <a:xfrm>
            <a:off x="4271226" y="7308022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items:  任意多个参数，按照顺序成为新数组中的元素</a:t>
            </a:r>
          </a:p>
        </p:txBody>
      </p:sp>
      <p:sp>
        <p:nvSpPr>
          <p:cNvPr id="243" name="圆形"/>
          <p:cNvSpPr/>
          <p:nvPr/>
        </p:nvSpPr>
        <p:spPr>
          <a:xfrm>
            <a:off x="2612859" y="8669897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返回值"/>
          <p:cNvSpPr txBox="1"/>
          <p:nvPr/>
        </p:nvSpPr>
        <p:spPr>
          <a:xfrm>
            <a:off x="3285634" y="840538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245" name="新的数组实例"/>
          <p:cNvSpPr txBox="1"/>
          <p:nvPr/>
        </p:nvSpPr>
        <p:spPr>
          <a:xfrm>
            <a:off x="4271226" y="9415504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新的数组实例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9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5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5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6572" y="6361546"/>
            <a:ext cx="13869531" cy="2611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sort(compareFn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sort(compareFn)</a:t>
            </a:r>
          </a:p>
        </p:txBody>
      </p:sp>
      <p:sp>
        <p:nvSpPr>
          <p:cNvPr id="25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对数组进行排序"/>
          <p:cNvSpPr txBox="1"/>
          <p:nvPr/>
        </p:nvSpPr>
        <p:spPr>
          <a:xfrm>
            <a:off x="3285634" y="520054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对数组进行排序</a:t>
            </a:r>
          </a:p>
        </p:txBody>
      </p:sp>
      <p:sp>
        <p:nvSpPr>
          <p:cNvPr id="259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261" name="compareFn:  按照某种顺序进行排序的函数，可选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compareFn:  按照某种顺序进行排序的函数，可选</a:t>
            </a:r>
          </a:p>
        </p:txBody>
      </p:sp>
      <p:sp>
        <p:nvSpPr>
          <p:cNvPr id="262" name="圆形"/>
          <p:cNvSpPr/>
          <p:nvPr/>
        </p:nvSpPr>
        <p:spPr>
          <a:xfrm>
            <a:off x="2612859" y="8669897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返回值"/>
          <p:cNvSpPr txBox="1"/>
          <p:nvPr/>
        </p:nvSpPr>
        <p:spPr>
          <a:xfrm>
            <a:off x="3285634" y="840538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264" name="排序后的数组"/>
          <p:cNvSpPr txBox="1"/>
          <p:nvPr/>
        </p:nvSpPr>
        <p:spPr>
          <a:xfrm>
            <a:off x="4271226" y="9415504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排序后的数组</a:t>
            </a:r>
          </a:p>
        </p:txBody>
      </p:sp>
      <p:sp>
        <p:nvSpPr>
          <p:cNvPr id="265" name="改变原数组"/>
          <p:cNvSpPr txBox="1"/>
          <p:nvPr/>
        </p:nvSpPr>
        <p:spPr>
          <a:xfrm>
            <a:off x="4271226" y="10425627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改变原数组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1324" y="6262865"/>
            <a:ext cx="9094581" cy="19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箭头"/>
          <p:cNvSpPr/>
          <p:nvPr/>
        </p:nvSpPr>
        <p:spPr>
          <a:xfrm>
            <a:off x="12340432" y="6919389"/>
            <a:ext cx="1926593" cy="686810"/>
          </a:xfrm>
          <a:prstGeom prst="rightArrow">
            <a:avLst>
              <a:gd name="adj1" fmla="val 32000"/>
              <a:gd name="adj2" fmla="val 118344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3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55656" y="6530436"/>
            <a:ext cx="5410477" cy="146471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所有元素都被转换为字符串，然后进行比较。因此，按照unicode词典顺序排序。"/>
          <p:cNvSpPr txBox="1"/>
          <p:nvPr/>
        </p:nvSpPr>
        <p:spPr>
          <a:xfrm>
            <a:off x="2919392" y="9660993"/>
            <a:ext cx="1288904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所有元素都被转换为字符串，然后进行比较。因此，按照unicode词典顺序排序。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6027" y="5351446"/>
            <a:ext cx="8317020" cy="6444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54452" y="6157416"/>
            <a:ext cx="7475206" cy="309783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比较函数只需要返回一个正数表示更大，而负数表示更少"/>
          <p:cNvSpPr txBox="1"/>
          <p:nvPr/>
        </p:nvSpPr>
        <p:spPr>
          <a:xfrm>
            <a:off x="11747750" y="10848435"/>
            <a:ext cx="1106432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比较函数只需要返回一个正数表示更大，而负数表示更少</a:t>
            </a:r>
          </a:p>
        </p:txBody>
      </p:sp>
      <p:sp>
        <p:nvSpPr>
          <p:cNvPr id="283" name="快速排序"/>
          <p:cNvSpPr txBox="1"/>
          <p:nvPr/>
        </p:nvSpPr>
        <p:spPr>
          <a:xfrm>
            <a:off x="11863405" y="9915261"/>
            <a:ext cx="26193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快速排序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reverse(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reverse()</a:t>
            </a:r>
          </a:p>
        </p:txBody>
      </p:sp>
      <p:sp>
        <p:nvSpPr>
          <p:cNvPr id="28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将数组中的元素位置颠倒"/>
          <p:cNvSpPr txBox="1"/>
          <p:nvPr/>
        </p:nvSpPr>
        <p:spPr>
          <a:xfrm>
            <a:off x="3285634" y="520054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将数组中的元素位置颠倒</a:t>
            </a:r>
          </a:p>
        </p:txBody>
      </p:sp>
      <p:sp>
        <p:nvSpPr>
          <p:cNvPr id="291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293" name="无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</a:t>
            </a:r>
          </a:p>
        </p:txBody>
      </p:sp>
      <p:sp>
        <p:nvSpPr>
          <p:cNvPr id="294" name="圆形"/>
          <p:cNvSpPr/>
          <p:nvPr/>
        </p:nvSpPr>
        <p:spPr>
          <a:xfrm>
            <a:off x="2612859" y="8669897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返回值"/>
          <p:cNvSpPr txBox="1"/>
          <p:nvPr/>
        </p:nvSpPr>
        <p:spPr>
          <a:xfrm>
            <a:off x="3285634" y="840538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296" name="排序后的数组引用"/>
          <p:cNvSpPr txBox="1"/>
          <p:nvPr/>
        </p:nvSpPr>
        <p:spPr>
          <a:xfrm>
            <a:off x="4271226" y="9415504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排序后的数组引用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0" name="fill(value[,start,[,end]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fill(value[,start,[,end])</a:t>
            </a:r>
          </a:p>
        </p:txBody>
      </p:sp>
      <p:sp>
        <p:nvSpPr>
          <p:cNvPr id="30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使用给定的值填充 从开始位置到结束位置之间的全部元素"/>
          <p:cNvSpPr txBox="1"/>
          <p:nvPr/>
        </p:nvSpPr>
        <p:spPr>
          <a:xfrm>
            <a:off x="3285634" y="5200540"/>
            <a:ext cx="144016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使用给定的值填充 从开始位置到结束位置之间的全部元素</a:t>
            </a:r>
          </a:p>
        </p:txBody>
      </p:sp>
      <p:sp>
        <p:nvSpPr>
          <p:cNvPr id="304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06" name="value:用来填充数组元素的值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value:用来填充数组元素的值</a:t>
            </a:r>
          </a:p>
        </p:txBody>
      </p:sp>
      <p:sp>
        <p:nvSpPr>
          <p:cNvPr id="307" name="圆形"/>
          <p:cNvSpPr/>
          <p:nvPr/>
        </p:nvSpPr>
        <p:spPr>
          <a:xfrm>
            <a:off x="2612859" y="105987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返回值"/>
          <p:cNvSpPr txBox="1"/>
          <p:nvPr/>
        </p:nvSpPr>
        <p:spPr>
          <a:xfrm>
            <a:off x="3285634" y="1033423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309" name="修改后的数组 （原数组被修改）"/>
          <p:cNvSpPr txBox="1"/>
          <p:nvPr/>
        </p:nvSpPr>
        <p:spPr>
          <a:xfrm>
            <a:off x="4309778" y="11458748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修改后的数组 （原数组被修改）</a:t>
            </a:r>
          </a:p>
        </p:txBody>
      </p:sp>
      <p:sp>
        <p:nvSpPr>
          <p:cNvPr id="310" name="end:结束索引(默认数组的长度)。(可选) (不包括结束索引)"/>
          <p:cNvSpPr txBox="1"/>
          <p:nvPr/>
        </p:nvSpPr>
        <p:spPr>
          <a:xfrm>
            <a:off x="4271226" y="9385175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end:结束索引(默认数组的长度)。(可选) (不包括结束索引)</a:t>
            </a:r>
          </a:p>
        </p:txBody>
      </p:sp>
      <p:sp>
        <p:nvSpPr>
          <p:cNvPr id="311" name="start:开始索引(默认0)。(可选)"/>
          <p:cNvSpPr txBox="1"/>
          <p:nvPr/>
        </p:nvSpPr>
        <p:spPr>
          <a:xfrm>
            <a:off x="4271226" y="8392915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start:开始索引(默认0)。(可选)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1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5966" y="5323830"/>
            <a:ext cx="8641497" cy="4263445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注意：索引位置如果为负数 被自动计算成为 length+start"/>
          <p:cNvSpPr txBox="1"/>
          <p:nvPr/>
        </p:nvSpPr>
        <p:spPr>
          <a:xfrm>
            <a:off x="2999017" y="10957575"/>
            <a:ext cx="145713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注意：索引位置如果为负数 被自动计算成为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length+start</a:t>
            </a:r>
          </a:p>
        </p:txBody>
      </p:sp>
      <p:sp>
        <p:nvSpPr>
          <p:cNvPr id="319" name="或 length+end"/>
          <p:cNvSpPr txBox="1"/>
          <p:nvPr/>
        </p:nvSpPr>
        <p:spPr>
          <a:xfrm>
            <a:off x="16831174" y="10957575"/>
            <a:ext cx="122751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或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length+end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copyWithin(target[,start[,end]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copyWithin(target[,start[,end])</a:t>
            </a:r>
          </a:p>
        </p:txBody>
      </p:sp>
      <p:sp>
        <p:nvSpPr>
          <p:cNvPr id="32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浅复制数组的一部分到同一个数组中的另外一个位置"/>
          <p:cNvSpPr txBox="1"/>
          <p:nvPr/>
        </p:nvSpPr>
        <p:spPr>
          <a:xfrm>
            <a:off x="3285634" y="520054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浅复制数组的一部分到同一个数组中的另外一个位置</a:t>
            </a:r>
          </a:p>
        </p:txBody>
      </p:sp>
      <p:sp>
        <p:nvSpPr>
          <p:cNvPr id="32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8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29" name="target：复制的目标位置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target：复制的目标位置</a:t>
            </a:r>
          </a:p>
        </p:txBody>
      </p:sp>
      <p:sp>
        <p:nvSpPr>
          <p:cNvPr id="330" name="圆形"/>
          <p:cNvSpPr/>
          <p:nvPr/>
        </p:nvSpPr>
        <p:spPr>
          <a:xfrm>
            <a:off x="2612859" y="1081078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返回值"/>
          <p:cNvSpPr txBox="1"/>
          <p:nvPr/>
        </p:nvSpPr>
        <p:spPr>
          <a:xfrm>
            <a:off x="3285634" y="10546266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332" name="修改后的数组，原数组被改变 不会改变原数组的长度"/>
          <p:cNvSpPr txBox="1"/>
          <p:nvPr/>
        </p:nvSpPr>
        <p:spPr>
          <a:xfrm>
            <a:off x="4425433" y="11362369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修改后的数组，原数组被改变 不会改变原数组的长度</a:t>
            </a:r>
          </a:p>
        </p:txBody>
      </p:sp>
      <p:sp>
        <p:nvSpPr>
          <p:cNvPr id="333" name="start：复制的开始位置 (可选)"/>
          <p:cNvSpPr txBox="1"/>
          <p:nvPr/>
        </p:nvSpPr>
        <p:spPr>
          <a:xfrm>
            <a:off x="4271226" y="8416214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start：复制的开始位置 (可选)</a:t>
            </a:r>
          </a:p>
        </p:txBody>
      </p:sp>
      <p:sp>
        <p:nvSpPr>
          <p:cNvPr id="334" name="end：复制的结束位置 (可选). (不包含结束位置)"/>
          <p:cNvSpPr txBox="1"/>
          <p:nvPr/>
        </p:nvSpPr>
        <p:spPr>
          <a:xfrm>
            <a:off x="4271226" y="9643738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end：复制的结束位置 (可选). (不包含结束位置)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27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深入数组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深入数组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slice(start,end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slice(start,end)</a:t>
            </a:r>
          </a:p>
        </p:txBody>
      </p:sp>
      <p:sp>
        <p:nvSpPr>
          <p:cNvPr id="33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截取数组中开始的位置到结束的位置 元素(不包括结束位置)，浅拷贝生成新的数组"/>
          <p:cNvSpPr txBox="1"/>
          <p:nvPr/>
        </p:nvSpPr>
        <p:spPr>
          <a:xfrm>
            <a:off x="3285634" y="5200540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截取数组中开始的位置到结束的位置 元素(不包括结束位置)，浅拷贝生成新的数组</a:t>
            </a:r>
          </a:p>
        </p:txBody>
      </p:sp>
      <p:sp>
        <p:nvSpPr>
          <p:cNvPr id="342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44" name="start: 开始位置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start: 开始位置</a:t>
            </a:r>
          </a:p>
        </p:txBody>
      </p:sp>
      <p:sp>
        <p:nvSpPr>
          <p:cNvPr id="345" name="圆形"/>
          <p:cNvSpPr/>
          <p:nvPr/>
        </p:nvSpPr>
        <p:spPr>
          <a:xfrm>
            <a:off x="2612859" y="97819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返回值"/>
          <p:cNvSpPr txBox="1"/>
          <p:nvPr/>
        </p:nvSpPr>
        <p:spPr>
          <a:xfrm>
            <a:off x="3285634" y="951743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347" name="返回一个新的数组"/>
          <p:cNvSpPr txBox="1"/>
          <p:nvPr/>
        </p:nvSpPr>
        <p:spPr>
          <a:xfrm>
            <a:off x="4348329" y="1049432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返回一个新的数组</a:t>
            </a:r>
          </a:p>
        </p:txBody>
      </p:sp>
      <p:sp>
        <p:nvSpPr>
          <p:cNvPr id="348" name="end: 结束位置 (可选)"/>
          <p:cNvSpPr txBox="1"/>
          <p:nvPr/>
        </p:nvSpPr>
        <p:spPr>
          <a:xfrm>
            <a:off x="4271226" y="8167347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end: 结束位置 (可选)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5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0545" y="5459629"/>
            <a:ext cx="13983705" cy="2796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5384" y="9068001"/>
            <a:ext cx="12106992" cy="3201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concat(items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concat(items)</a:t>
            </a:r>
          </a:p>
        </p:txBody>
      </p:sp>
      <p:sp>
        <p:nvSpPr>
          <p:cNvPr id="36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2" name="合并2个或者多个数组"/>
          <p:cNvSpPr txBox="1"/>
          <p:nvPr/>
        </p:nvSpPr>
        <p:spPr>
          <a:xfrm>
            <a:off x="3285634" y="5200540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合并2个或者多个数组</a:t>
            </a:r>
          </a:p>
        </p:txBody>
      </p:sp>
      <p:sp>
        <p:nvSpPr>
          <p:cNvPr id="363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65" name="items: 需要合并的值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items: 需要合并的值</a:t>
            </a:r>
          </a:p>
        </p:txBody>
      </p:sp>
      <p:sp>
        <p:nvSpPr>
          <p:cNvPr id="366" name="圆形"/>
          <p:cNvSpPr/>
          <p:nvPr/>
        </p:nvSpPr>
        <p:spPr>
          <a:xfrm>
            <a:off x="2612859" y="97819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返回值"/>
          <p:cNvSpPr txBox="1"/>
          <p:nvPr/>
        </p:nvSpPr>
        <p:spPr>
          <a:xfrm>
            <a:off x="3285634" y="951743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368" name="合并后的新数组"/>
          <p:cNvSpPr txBox="1"/>
          <p:nvPr/>
        </p:nvSpPr>
        <p:spPr>
          <a:xfrm>
            <a:off x="4348329" y="1049432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合并后的新数组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join(sepatator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join(sepatator)</a:t>
            </a:r>
          </a:p>
        </p:txBody>
      </p:sp>
      <p:sp>
        <p:nvSpPr>
          <p:cNvPr id="37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将数组连接到一个字符串里"/>
          <p:cNvSpPr txBox="1"/>
          <p:nvPr/>
        </p:nvSpPr>
        <p:spPr>
          <a:xfrm>
            <a:off x="3285634" y="5200540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将数组连接到一个字符串里</a:t>
            </a:r>
          </a:p>
        </p:txBody>
      </p:sp>
      <p:sp>
        <p:nvSpPr>
          <p:cNvPr id="376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78" name="sepatator: 拼接时元素之间的分隔符 默认为,  可选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sepatator: 拼接时元素之间的分隔符 默认为,  可选</a:t>
            </a:r>
          </a:p>
        </p:txBody>
      </p:sp>
      <p:sp>
        <p:nvSpPr>
          <p:cNvPr id="379" name="圆形"/>
          <p:cNvSpPr/>
          <p:nvPr/>
        </p:nvSpPr>
        <p:spPr>
          <a:xfrm>
            <a:off x="2612859" y="97819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返回值"/>
          <p:cNvSpPr txBox="1"/>
          <p:nvPr/>
        </p:nvSpPr>
        <p:spPr>
          <a:xfrm>
            <a:off x="3285634" y="951743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381" name="元素拼接后的字符串"/>
          <p:cNvSpPr txBox="1"/>
          <p:nvPr/>
        </p:nvSpPr>
        <p:spPr>
          <a:xfrm>
            <a:off x="4348329" y="1049432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元素拼接后的字符串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indexOf(searchElement[,formIndex])"/>
          <p:cNvSpPr txBox="1"/>
          <p:nvPr/>
        </p:nvSpPr>
        <p:spPr>
          <a:xfrm>
            <a:off x="2276759" y="3544932"/>
            <a:ext cx="1372575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indexOf(searchElement[,formIndex])</a:t>
            </a:r>
          </a:p>
        </p:txBody>
      </p:sp>
      <p:sp>
        <p:nvSpPr>
          <p:cNvPr id="38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在数组中找到给定元素的第一个索引"/>
          <p:cNvSpPr txBox="1"/>
          <p:nvPr/>
        </p:nvSpPr>
        <p:spPr>
          <a:xfrm>
            <a:off x="3285634" y="5200540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在数组中找到给定元素的第一个索引</a:t>
            </a:r>
          </a:p>
        </p:txBody>
      </p:sp>
      <p:sp>
        <p:nvSpPr>
          <p:cNvPr id="389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391" name="searchElement: 要查找的元素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searchElement: 要查找的元素</a:t>
            </a:r>
          </a:p>
        </p:txBody>
      </p:sp>
      <p:sp>
        <p:nvSpPr>
          <p:cNvPr id="392" name="圆形"/>
          <p:cNvSpPr/>
          <p:nvPr/>
        </p:nvSpPr>
        <p:spPr>
          <a:xfrm>
            <a:off x="2612859" y="97819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" name="返回值"/>
          <p:cNvSpPr txBox="1"/>
          <p:nvPr/>
        </p:nvSpPr>
        <p:spPr>
          <a:xfrm>
            <a:off x="3285634" y="951743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394" name="指定元素在数组中第一次出现的位置 或者 -1"/>
          <p:cNvSpPr txBox="1"/>
          <p:nvPr/>
        </p:nvSpPr>
        <p:spPr>
          <a:xfrm>
            <a:off x="4348329" y="1049432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指定元素在数组中第一次出现的位置 或者 -1</a:t>
            </a:r>
          </a:p>
        </p:txBody>
      </p:sp>
      <p:sp>
        <p:nvSpPr>
          <p:cNvPr id="395" name="fromIndex: 开始查找的位置，默认为0。可选"/>
          <p:cNvSpPr txBox="1"/>
          <p:nvPr/>
        </p:nvSpPr>
        <p:spPr>
          <a:xfrm>
            <a:off x="4271226" y="8167347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fromIndex: 开始查找的位置，默认为0。可选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lastIndexOf(searchElement[,formIndex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lastIndexOf(searchElement[,formIndex])</a:t>
            </a:r>
          </a:p>
        </p:txBody>
      </p:sp>
      <p:sp>
        <p:nvSpPr>
          <p:cNvPr id="40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在数组中找到给定元素的最后一个索引值"/>
          <p:cNvSpPr txBox="1"/>
          <p:nvPr/>
        </p:nvSpPr>
        <p:spPr>
          <a:xfrm>
            <a:off x="3285634" y="5200540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在数组中找到给定元素的最后一个索引值</a:t>
            </a:r>
          </a:p>
        </p:txBody>
      </p:sp>
      <p:sp>
        <p:nvSpPr>
          <p:cNvPr id="403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405" name="searchElement: 要查找的元素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searchElement: 要查找的元素</a:t>
            </a:r>
          </a:p>
        </p:txBody>
      </p:sp>
      <p:sp>
        <p:nvSpPr>
          <p:cNvPr id="406" name="圆形"/>
          <p:cNvSpPr/>
          <p:nvPr/>
        </p:nvSpPr>
        <p:spPr>
          <a:xfrm>
            <a:off x="2612859" y="97819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返回值"/>
          <p:cNvSpPr txBox="1"/>
          <p:nvPr/>
        </p:nvSpPr>
        <p:spPr>
          <a:xfrm>
            <a:off x="3285634" y="951743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408" name="指定元素在数组中最后一次出现的位置 或者 -1"/>
          <p:cNvSpPr txBox="1"/>
          <p:nvPr/>
        </p:nvSpPr>
        <p:spPr>
          <a:xfrm>
            <a:off x="4348329" y="1049432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指定元素在数组中最后一次出现的位置 或者 -1</a:t>
            </a:r>
          </a:p>
        </p:txBody>
      </p:sp>
      <p:sp>
        <p:nvSpPr>
          <p:cNvPr id="409" name="fromIndex: 开始查找的位置，默认为数组的长度-1。可选"/>
          <p:cNvSpPr txBox="1"/>
          <p:nvPr/>
        </p:nvSpPr>
        <p:spPr>
          <a:xfrm>
            <a:off x="4271226" y="8167347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fromIndex: 开始查找的位置，默认为数组的长度-1。可选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includes(searchElement[,formIndex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includes(searchElement[,formIndex])</a:t>
            </a:r>
          </a:p>
        </p:txBody>
      </p:sp>
      <p:sp>
        <p:nvSpPr>
          <p:cNvPr id="41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" name="判断一个数组是否包含一个给定的值"/>
          <p:cNvSpPr txBox="1"/>
          <p:nvPr/>
        </p:nvSpPr>
        <p:spPr>
          <a:xfrm>
            <a:off x="3285634" y="5200540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判断一个数组是否包含一个给定的值</a:t>
            </a:r>
          </a:p>
        </p:txBody>
      </p:sp>
      <p:sp>
        <p:nvSpPr>
          <p:cNvPr id="41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419" name="searchElement: 要查找的元素"/>
          <p:cNvSpPr txBox="1"/>
          <p:nvPr/>
        </p:nvSpPr>
        <p:spPr>
          <a:xfrm>
            <a:off x="4271226" y="7308022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searchElement: 要查找的元素</a:t>
            </a:r>
          </a:p>
        </p:txBody>
      </p:sp>
      <p:sp>
        <p:nvSpPr>
          <p:cNvPr id="420" name="圆形"/>
          <p:cNvSpPr/>
          <p:nvPr/>
        </p:nvSpPr>
        <p:spPr>
          <a:xfrm>
            <a:off x="2612859" y="97819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返回值"/>
          <p:cNvSpPr txBox="1"/>
          <p:nvPr/>
        </p:nvSpPr>
        <p:spPr>
          <a:xfrm>
            <a:off x="3285634" y="951743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422" name="Boolean"/>
          <p:cNvSpPr txBox="1"/>
          <p:nvPr/>
        </p:nvSpPr>
        <p:spPr>
          <a:xfrm>
            <a:off x="4348329" y="10546141"/>
            <a:ext cx="128890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423" name="fromIndex: 开始查找的位置，默认为0。可选"/>
          <p:cNvSpPr txBox="1"/>
          <p:nvPr/>
        </p:nvSpPr>
        <p:spPr>
          <a:xfrm>
            <a:off x="4271226" y="8167347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fromIndex: 开始查找的位置，默认为0。可选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7" name="find(callback[, thisArg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find(callback[, thisArg])</a:t>
            </a:r>
          </a:p>
        </p:txBody>
      </p:sp>
      <p:sp>
        <p:nvSpPr>
          <p:cNvPr id="42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圆形"/>
          <p:cNvSpPr/>
          <p:nvPr/>
        </p:nvSpPr>
        <p:spPr>
          <a:xfrm>
            <a:off x="2612859" y="5033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方法返回数组中满足提供的测试函数的第一个元素的值。否则返回 undefined"/>
          <p:cNvSpPr txBox="1"/>
          <p:nvPr/>
        </p:nvSpPr>
        <p:spPr>
          <a:xfrm>
            <a:off x="3285634" y="4769185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方法返回数组中满足提供的测试函数的第一个元素的值。否则返回 undefined</a:t>
            </a:r>
          </a:p>
        </p:txBody>
      </p:sp>
      <p:sp>
        <p:nvSpPr>
          <p:cNvPr id="431" name="圆形"/>
          <p:cNvSpPr/>
          <p:nvPr/>
        </p:nvSpPr>
        <p:spPr>
          <a:xfrm>
            <a:off x="2612859" y="59623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" name="参数"/>
          <p:cNvSpPr txBox="1"/>
          <p:nvPr/>
        </p:nvSpPr>
        <p:spPr>
          <a:xfrm>
            <a:off x="3285634" y="5787404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 </a:t>
            </a:r>
          </a:p>
        </p:txBody>
      </p:sp>
      <p:sp>
        <p:nvSpPr>
          <p:cNvPr id="433" name="callback: 测试数组每个元素的函数"/>
          <p:cNvSpPr txBox="1"/>
          <p:nvPr/>
        </p:nvSpPr>
        <p:spPr>
          <a:xfrm>
            <a:off x="3664990" y="6633436"/>
            <a:ext cx="1501089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callback: 测试数组每个元素的函数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</p:txBody>
      </p:sp>
      <p:sp>
        <p:nvSpPr>
          <p:cNvPr id="434" name="圆形"/>
          <p:cNvSpPr/>
          <p:nvPr/>
        </p:nvSpPr>
        <p:spPr>
          <a:xfrm>
            <a:off x="2612859" y="1119864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返回值"/>
          <p:cNvSpPr txBox="1"/>
          <p:nvPr/>
        </p:nvSpPr>
        <p:spPr>
          <a:xfrm>
            <a:off x="3285634" y="1093412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436" name="找到的元素 或者undefined"/>
          <p:cNvSpPr txBox="1"/>
          <p:nvPr/>
        </p:nvSpPr>
        <p:spPr>
          <a:xfrm>
            <a:off x="3808604" y="1175869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找到的元素 或者undefined</a:t>
            </a:r>
          </a:p>
        </p:txBody>
      </p:sp>
      <p:sp>
        <p:nvSpPr>
          <p:cNvPr id="437" name="thisArg:this的值。可选"/>
          <p:cNvSpPr txBox="1"/>
          <p:nvPr/>
        </p:nvSpPr>
        <p:spPr>
          <a:xfrm>
            <a:off x="3803778" y="9915431"/>
            <a:ext cx="1501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thisArg:this的值。可选</a:t>
            </a:r>
          </a:p>
        </p:txBody>
      </p:sp>
      <p:sp>
        <p:nvSpPr>
          <p:cNvPr id="438" name="currentValue：数组中正在处理 的当前元素"/>
          <p:cNvSpPr txBox="1"/>
          <p:nvPr/>
        </p:nvSpPr>
        <p:spPr>
          <a:xfrm>
            <a:off x="4348329" y="7467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currentValue：数组中正在处理 的当前元素</a:t>
            </a:r>
          </a:p>
        </p:txBody>
      </p:sp>
      <p:sp>
        <p:nvSpPr>
          <p:cNvPr id="439" name="index：当前元素的索引"/>
          <p:cNvSpPr txBox="1"/>
          <p:nvPr/>
        </p:nvSpPr>
        <p:spPr>
          <a:xfrm>
            <a:off x="4348329" y="816734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index：当前元素的索引</a:t>
            </a:r>
          </a:p>
        </p:txBody>
      </p:sp>
      <p:sp>
        <p:nvSpPr>
          <p:cNvPr id="440" name="array：正在操作的数组"/>
          <p:cNvSpPr txBox="1"/>
          <p:nvPr/>
        </p:nvSpPr>
        <p:spPr>
          <a:xfrm>
            <a:off x="4348329" y="892509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array：正在操作的数组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4" name="findIndex(callback[, thisArg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findIndex(callback[, thisArg])</a:t>
            </a:r>
          </a:p>
        </p:txBody>
      </p:sp>
      <p:sp>
        <p:nvSpPr>
          <p:cNvPr id="44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圆形"/>
          <p:cNvSpPr/>
          <p:nvPr/>
        </p:nvSpPr>
        <p:spPr>
          <a:xfrm>
            <a:off x="2612859" y="5033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方法返回数组中满足提供的测试函数的第一个元素的索引"/>
          <p:cNvSpPr txBox="1"/>
          <p:nvPr/>
        </p:nvSpPr>
        <p:spPr>
          <a:xfrm>
            <a:off x="3285634" y="4769185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方法返回数组中满足提供的测试函数的第一个元素的索引</a:t>
            </a:r>
          </a:p>
        </p:txBody>
      </p:sp>
      <p:sp>
        <p:nvSpPr>
          <p:cNvPr id="448" name="圆形"/>
          <p:cNvSpPr/>
          <p:nvPr/>
        </p:nvSpPr>
        <p:spPr>
          <a:xfrm>
            <a:off x="2612859" y="59623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" name="参数"/>
          <p:cNvSpPr txBox="1"/>
          <p:nvPr/>
        </p:nvSpPr>
        <p:spPr>
          <a:xfrm>
            <a:off x="3285634" y="5787404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 </a:t>
            </a:r>
          </a:p>
        </p:txBody>
      </p:sp>
      <p:sp>
        <p:nvSpPr>
          <p:cNvPr id="450" name="callback: 测试数组每个元素的函数"/>
          <p:cNvSpPr txBox="1"/>
          <p:nvPr/>
        </p:nvSpPr>
        <p:spPr>
          <a:xfrm>
            <a:off x="3664990" y="6633436"/>
            <a:ext cx="1501089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callback: 测试数组每个元素的函数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</p:txBody>
      </p:sp>
      <p:sp>
        <p:nvSpPr>
          <p:cNvPr id="451" name="圆形"/>
          <p:cNvSpPr/>
          <p:nvPr/>
        </p:nvSpPr>
        <p:spPr>
          <a:xfrm>
            <a:off x="2612859" y="1119864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" name="返回值"/>
          <p:cNvSpPr txBox="1"/>
          <p:nvPr/>
        </p:nvSpPr>
        <p:spPr>
          <a:xfrm>
            <a:off x="3285634" y="1093412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453" name="找到的元素的索引 或者-1"/>
          <p:cNvSpPr txBox="1"/>
          <p:nvPr/>
        </p:nvSpPr>
        <p:spPr>
          <a:xfrm>
            <a:off x="3808604" y="1175869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找到的元素的索引 或者-1</a:t>
            </a:r>
          </a:p>
        </p:txBody>
      </p:sp>
      <p:sp>
        <p:nvSpPr>
          <p:cNvPr id="454" name="thisArg:this的值。可选"/>
          <p:cNvSpPr txBox="1"/>
          <p:nvPr/>
        </p:nvSpPr>
        <p:spPr>
          <a:xfrm>
            <a:off x="3803778" y="9915431"/>
            <a:ext cx="1501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thisArg:this的值。可选</a:t>
            </a:r>
          </a:p>
        </p:txBody>
      </p:sp>
      <p:sp>
        <p:nvSpPr>
          <p:cNvPr id="455" name="currentValue：数组中正在处理 的当前元素"/>
          <p:cNvSpPr txBox="1"/>
          <p:nvPr/>
        </p:nvSpPr>
        <p:spPr>
          <a:xfrm>
            <a:off x="4348329" y="7467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currentValue：数组中正在处理 的当前元素</a:t>
            </a:r>
          </a:p>
        </p:txBody>
      </p:sp>
      <p:sp>
        <p:nvSpPr>
          <p:cNvPr id="456" name="index：当前元素的索引"/>
          <p:cNvSpPr txBox="1"/>
          <p:nvPr/>
        </p:nvSpPr>
        <p:spPr>
          <a:xfrm>
            <a:off x="4348329" y="816734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index：当前元素的索引</a:t>
            </a:r>
          </a:p>
        </p:txBody>
      </p:sp>
      <p:sp>
        <p:nvSpPr>
          <p:cNvPr id="457" name="array：正在操作的数组"/>
          <p:cNvSpPr txBox="1"/>
          <p:nvPr/>
        </p:nvSpPr>
        <p:spPr>
          <a:xfrm>
            <a:off x="4348329" y="892509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array：正在操作的数组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filter(callback[, thisArg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filter(callback[, thisArg])</a:t>
            </a:r>
          </a:p>
        </p:txBody>
      </p:sp>
      <p:sp>
        <p:nvSpPr>
          <p:cNvPr id="46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" name="圆形"/>
          <p:cNvSpPr/>
          <p:nvPr/>
        </p:nvSpPr>
        <p:spPr>
          <a:xfrm>
            <a:off x="2612859" y="5033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" name="创建一个新数组，该数组包含通过callback测试通过的原数组的所有元素"/>
          <p:cNvSpPr txBox="1"/>
          <p:nvPr/>
        </p:nvSpPr>
        <p:spPr>
          <a:xfrm>
            <a:off x="3285634" y="4769185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创建一个新数组，该数组包含通过callback测试通过的原数组的所有元素</a:t>
            </a:r>
          </a:p>
        </p:txBody>
      </p:sp>
      <p:sp>
        <p:nvSpPr>
          <p:cNvPr id="465" name="圆形"/>
          <p:cNvSpPr/>
          <p:nvPr/>
        </p:nvSpPr>
        <p:spPr>
          <a:xfrm>
            <a:off x="2612859" y="59623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" name="参数"/>
          <p:cNvSpPr txBox="1"/>
          <p:nvPr/>
        </p:nvSpPr>
        <p:spPr>
          <a:xfrm>
            <a:off x="3285634" y="5787404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 </a:t>
            </a:r>
          </a:p>
        </p:txBody>
      </p:sp>
      <p:sp>
        <p:nvSpPr>
          <p:cNvPr id="467" name="callback: 测试数组每个元素的函数"/>
          <p:cNvSpPr txBox="1"/>
          <p:nvPr/>
        </p:nvSpPr>
        <p:spPr>
          <a:xfrm>
            <a:off x="3664990" y="6633436"/>
            <a:ext cx="1501089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callback: 测试数组每个元素的函数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</p:txBody>
      </p:sp>
      <p:sp>
        <p:nvSpPr>
          <p:cNvPr id="468" name="圆形"/>
          <p:cNvSpPr/>
          <p:nvPr/>
        </p:nvSpPr>
        <p:spPr>
          <a:xfrm>
            <a:off x="2612859" y="1119864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" name="返回值"/>
          <p:cNvSpPr txBox="1"/>
          <p:nvPr/>
        </p:nvSpPr>
        <p:spPr>
          <a:xfrm>
            <a:off x="3285634" y="1093412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470" name="通过测试的元素组成的 新数组，或者[]"/>
          <p:cNvSpPr txBox="1"/>
          <p:nvPr/>
        </p:nvSpPr>
        <p:spPr>
          <a:xfrm>
            <a:off x="3808604" y="1175869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通过测试的元素组成的 新数组，或者[]</a:t>
            </a:r>
          </a:p>
        </p:txBody>
      </p:sp>
      <p:sp>
        <p:nvSpPr>
          <p:cNvPr id="471" name="thisArg:this的值。可选"/>
          <p:cNvSpPr txBox="1"/>
          <p:nvPr/>
        </p:nvSpPr>
        <p:spPr>
          <a:xfrm>
            <a:off x="3803778" y="9915431"/>
            <a:ext cx="1501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thisArg:this的值。可选</a:t>
            </a:r>
          </a:p>
        </p:txBody>
      </p:sp>
      <p:sp>
        <p:nvSpPr>
          <p:cNvPr id="472" name="currentValue：数组中正在处理 的当前元素"/>
          <p:cNvSpPr txBox="1"/>
          <p:nvPr/>
        </p:nvSpPr>
        <p:spPr>
          <a:xfrm>
            <a:off x="4348329" y="7467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currentValue：数组中正在处理 的当前元素</a:t>
            </a:r>
          </a:p>
        </p:txBody>
      </p:sp>
      <p:sp>
        <p:nvSpPr>
          <p:cNvPr id="473" name="index：当前元素的索引"/>
          <p:cNvSpPr txBox="1"/>
          <p:nvPr/>
        </p:nvSpPr>
        <p:spPr>
          <a:xfrm>
            <a:off x="4348329" y="816734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index：当前元素的索引</a:t>
            </a:r>
          </a:p>
        </p:txBody>
      </p:sp>
      <p:sp>
        <p:nvSpPr>
          <p:cNvPr id="474" name="array：正在操作的数组"/>
          <p:cNvSpPr txBox="1"/>
          <p:nvPr/>
        </p:nvSpPr>
        <p:spPr>
          <a:xfrm>
            <a:off x="4348329" y="892509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array：正在操作的数组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数组创建 Array类(构造函数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数组创建 Array类(构造函数)</a:t>
            </a:r>
          </a:p>
        </p:txBody>
      </p:sp>
      <p:sp>
        <p:nvSpPr>
          <p:cNvPr id="13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6055" y="5804262"/>
            <a:ext cx="9432159" cy="112622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箭头"/>
          <p:cNvSpPr/>
          <p:nvPr/>
        </p:nvSpPr>
        <p:spPr>
          <a:xfrm>
            <a:off x="11993466" y="6023971"/>
            <a:ext cx="1926594" cy="686810"/>
          </a:xfrm>
          <a:prstGeom prst="rightArrow">
            <a:avLst>
              <a:gd name="adj1" fmla="val 32000"/>
              <a:gd name="adj2" fmla="val 118344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85312" y="5819011"/>
            <a:ext cx="1794649" cy="1096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4794" y="7507733"/>
            <a:ext cx="9453420" cy="119043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箭头"/>
          <p:cNvSpPr/>
          <p:nvPr/>
        </p:nvSpPr>
        <p:spPr>
          <a:xfrm>
            <a:off x="11993466" y="7507733"/>
            <a:ext cx="1926594" cy="686810"/>
          </a:xfrm>
          <a:prstGeom prst="rightArrow">
            <a:avLst>
              <a:gd name="adj1" fmla="val 32000"/>
              <a:gd name="adj2" fmla="val 118344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9" name="2.png" descr="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185312" y="7271319"/>
            <a:ext cx="1794649" cy="1205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1.png" descr="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85424" y="9275406"/>
            <a:ext cx="9453420" cy="111216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箭头"/>
          <p:cNvSpPr/>
          <p:nvPr/>
        </p:nvSpPr>
        <p:spPr>
          <a:xfrm>
            <a:off x="11993466" y="9488085"/>
            <a:ext cx="1926594" cy="686811"/>
          </a:xfrm>
          <a:prstGeom prst="rightArrow">
            <a:avLst>
              <a:gd name="adj1" fmla="val 32000"/>
              <a:gd name="adj2" fmla="val 118344"/>
            </a:avLst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" name="2.png" descr="2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174682" y="9251351"/>
            <a:ext cx="2609926" cy="1011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every(callback[, thisArg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every(callback[, thisArg])</a:t>
            </a:r>
          </a:p>
        </p:txBody>
      </p:sp>
      <p:sp>
        <p:nvSpPr>
          <p:cNvPr id="4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圆形"/>
          <p:cNvSpPr/>
          <p:nvPr/>
        </p:nvSpPr>
        <p:spPr>
          <a:xfrm>
            <a:off x="2612859" y="5033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" name="测试数组中的所有元素是否通过了指定函数的测试"/>
          <p:cNvSpPr txBox="1"/>
          <p:nvPr/>
        </p:nvSpPr>
        <p:spPr>
          <a:xfrm>
            <a:off x="3285634" y="4769185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测试数组中的所有元素是否通过了指定函数的测试</a:t>
            </a:r>
          </a:p>
        </p:txBody>
      </p:sp>
      <p:sp>
        <p:nvSpPr>
          <p:cNvPr id="482" name="圆形"/>
          <p:cNvSpPr/>
          <p:nvPr/>
        </p:nvSpPr>
        <p:spPr>
          <a:xfrm>
            <a:off x="2612859" y="59623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3" name="参数"/>
          <p:cNvSpPr txBox="1"/>
          <p:nvPr/>
        </p:nvSpPr>
        <p:spPr>
          <a:xfrm>
            <a:off x="3285634" y="5787404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 </a:t>
            </a:r>
          </a:p>
        </p:txBody>
      </p:sp>
      <p:sp>
        <p:nvSpPr>
          <p:cNvPr id="484" name="callback: 测试数组每个元素的函数"/>
          <p:cNvSpPr txBox="1"/>
          <p:nvPr/>
        </p:nvSpPr>
        <p:spPr>
          <a:xfrm>
            <a:off x="3664990" y="6633436"/>
            <a:ext cx="1501089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callback: 测试数组每个元素的函数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</p:txBody>
      </p:sp>
      <p:sp>
        <p:nvSpPr>
          <p:cNvPr id="485" name="圆形"/>
          <p:cNvSpPr/>
          <p:nvPr/>
        </p:nvSpPr>
        <p:spPr>
          <a:xfrm>
            <a:off x="2612859" y="1119864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" name="返回值"/>
          <p:cNvSpPr txBox="1"/>
          <p:nvPr/>
        </p:nvSpPr>
        <p:spPr>
          <a:xfrm>
            <a:off x="3285634" y="1093412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487" name="Boolean"/>
          <p:cNvSpPr txBox="1"/>
          <p:nvPr/>
        </p:nvSpPr>
        <p:spPr>
          <a:xfrm>
            <a:off x="3808604" y="11810514"/>
            <a:ext cx="128890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488" name="thisArg:this的值。可选"/>
          <p:cNvSpPr txBox="1"/>
          <p:nvPr/>
        </p:nvSpPr>
        <p:spPr>
          <a:xfrm>
            <a:off x="3803778" y="9915431"/>
            <a:ext cx="1501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thisArg:this的值。可选</a:t>
            </a:r>
          </a:p>
        </p:txBody>
      </p:sp>
      <p:sp>
        <p:nvSpPr>
          <p:cNvPr id="489" name="currentValue：数组中正在处理 的当前元素"/>
          <p:cNvSpPr txBox="1"/>
          <p:nvPr/>
        </p:nvSpPr>
        <p:spPr>
          <a:xfrm>
            <a:off x="4348329" y="7467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currentValue：数组中正在处理 的当前元素</a:t>
            </a:r>
          </a:p>
        </p:txBody>
      </p:sp>
      <p:sp>
        <p:nvSpPr>
          <p:cNvPr id="490" name="index：当前元素的索引"/>
          <p:cNvSpPr txBox="1"/>
          <p:nvPr/>
        </p:nvSpPr>
        <p:spPr>
          <a:xfrm>
            <a:off x="4348329" y="816734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index：当前元素的索引</a:t>
            </a:r>
          </a:p>
        </p:txBody>
      </p:sp>
      <p:sp>
        <p:nvSpPr>
          <p:cNvPr id="491" name="array：正在操作的数组"/>
          <p:cNvSpPr txBox="1"/>
          <p:nvPr/>
        </p:nvSpPr>
        <p:spPr>
          <a:xfrm>
            <a:off x="4348329" y="892509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array：正在操作的数组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5" name="some(callback[, thisArg])"/>
          <p:cNvSpPr txBox="1"/>
          <p:nvPr/>
        </p:nvSpPr>
        <p:spPr>
          <a:xfrm>
            <a:off x="2276759" y="3544932"/>
            <a:ext cx="1806493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some(callback[, thisArg])</a:t>
            </a:r>
          </a:p>
        </p:txBody>
      </p:sp>
      <p:sp>
        <p:nvSpPr>
          <p:cNvPr id="49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" name="圆形"/>
          <p:cNvSpPr/>
          <p:nvPr/>
        </p:nvSpPr>
        <p:spPr>
          <a:xfrm>
            <a:off x="2612859" y="50337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" name="测试数组中的某些元素是否通过了指定函数的测试"/>
          <p:cNvSpPr txBox="1"/>
          <p:nvPr/>
        </p:nvSpPr>
        <p:spPr>
          <a:xfrm>
            <a:off x="3285634" y="4769185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测试数组中的某些元素是否通过了指定函数的测试</a:t>
            </a:r>
          </a:p>
        </p:txBody>
      </p:sp>
      <p:sp>
        <p:nvSpPr>
          <p:cNvPr id="499" name="圆形"/>
          <p:cNvSpPr/>
          <p:nvPr/>
        </p:nvSpPr>
        <p:spPr>
          <a:xfrm>
            <a:off x="2612859" y="59623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参数"/>
          <p:cNvSpPr txBox="1"/>
          <p:nvPr/>
        </p:nvSpPr>
        <p:spPr>
          <a:xfrm>
            <a:off x="3285634" y="5787404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 </a:t>
            </a:r>
          </a:p>
        </p:txBody>
      </p:sp>
      <p:sp>
        <p:nvSpPr>
          <p:cNvPr id="501" name="callback: 测试数组每个元素的函数"/>
          <p:cNvSpPr txBox="1"/>
          <p:nvPr/>
        </p:nvSpPr>
        <p:spPr>
          <a:xfrm>
            <a:off x="3664990" y="6633436"/>
            <a:ext cx="15010896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callback: 测试数组每个元素的函数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</a:p>
        </p:txBody>
      </p:sp>
      <p:sp>
        <p:nvSpPr>
          <p:cNvPr id="502" name="圆形"/>
          <p:cNvSpPr/>
          <p:nvPr/>
        </p:nvSpPr>
        <p:spPr>
          <a:xfrm>
            <a:off x="2612859" y="1119864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3" name="返回值"/>
          <p:cNvSpPr txBox="1"/>
          <p:nvPr/>
        </p:nvSpPr>
        <p:spPr>
          <a:xfrm>
            <a:off x="3285634" y="1093412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504" name="Boolean"/>
          <p:cNvSpPr txBox="1"/>
          <p:nvPr/>
        </p:nvSpPr>
        <p:spPr>
          <a:xfrm>
            <a:off x="3808604" y="11810514"/>
            <a:ext cx="128890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505" name="thisArg:this的值。可选"/>
          <p:cNvSpPr txBox="1"/>
          <p:nvPr/>
        </p:nvSpPr>
        <p:spPr>
          <a:xfrm>
            <a:off x="3803778" y="9915431"/>
            <a:ext cx="150108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thisArg:this的值。可选</a:t>
            </a:r>
          </a:p>
        </p:txBody>
      </p:sp>
      <p:sp>
        <p:nvSpPr>
          <p:cNvPr id="506" name="currentValue：数组中正在处理 的当前元素"/>
          <p:cNvSpPr txBox="1"/>
          <p:nvPr/>
        </p:nvSpPr>
        <p:spPr>
          <a:xfrm>
            <a:off x="4348329" y="7467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currentValue：数组中正在处理 的当前元素</a:t>
            </a:r>
          </a:p>
        </p:txBody>
      </p:sp>
      <p:sp>
        <p:nvSpPr>
          <p:cNvPr id="507" name="index：当前元素的索引"/>
          <p:cNvSpPr txBox="1"/>
          <p:nvPr/>
        </p:nvSpPr>
        <p:spPr>
          <a:xfrm>
            <a:off x="4348329" y="816734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index：当前元素的索引</a:t>
            </a:r>
          </a:p>
        </p:txBody>
      </p:sp>
      <p:sp>
        <p:nvSpPr>
          <p:cNvPr id="508" name="array：正在操作的数组"/>
          <p:cNvSpPr txBox="1"/>
          <p:nvPr/>
        </p:nvSpPr>
        <p:spPr>
          <a:xfrm>
            <a:off x="4348329" y="8925093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array：正在操作的数组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reduce(callback[, initialValue]) &amp; reduceRight"/>
          <p:cNvSpPr txBox="1"/>
          <p:nvPr/>
        </p:nvSpPr>
        <p:spPr>
          <a:xfrm>
            <a:off x="2276759" y="2698438"/>
            <a:ext cx="2186017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reduce(callback[, initialValue]) &amp; reduceRight</a:t>
            </a:r>
          </a:p>
        </p:txBody>
      </p:sp>
      <p:sp>
        <p:nvSpPr>
          <p:cNvPr id="513" name="矩形"/>
          <p:cNvSpPr/>
          <p:nvPr/>
        </p:nvSpPr>
        <p:spPr>
          <a:xfrm>
            <a:off x="1427881" y="270637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" name="圆形"/>
          <p:cNvSpPr/>
          <p:nvPr/>
        </p:nvSpPr>
        <p:spPr>
          <a:xfrm>
            <a:off x="2612859" y="426558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根据数组计算单个值"/>
          <p:cNvSpPr txBox="1"/>
          <p:nvPr/>
        </p:nvSpPr>
        <p:spPr>
          <a:xfrm>
            <a:off x="3304910" y="4001071"/>
            <a:ext cx="200446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根据数组计算单个值</a:t>
            </a:r>
          </a:p>
        </p:txBody>
      </p:sp>
      <p:sp>
        <p:nvSpPr>
          <p:cNvPr id="516" name="圆形"/>
          <p:cNvSpPr/>
          <p:nvPr/>
        </p:nvSpPr>
        <p:spPr>
          <a:xfrm>
            <a:off x="2612859" y="528428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参数"/>
          <p:cNvSpPr txBox="1"/>
          <p:nvPr/>
        </p:nvSpPr>
        <p:spPr>
          <a:xfrm>
            <a:off x="3285634" y="501976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 </a:t>
            </a:r>
          </a:p>
        </p:txBody>
      </p:sp>
      <p:sp>
        <p:nvSpPr>
          <p:cNvPr id="518" name="callback: 测试数组每个元素的函数"/>
          <p:cNvSpPr txBox="1"/>
          <p:nvPr/>
        </p:nvSpPr>
        <p:spPr>
          <a:xfrm>
            <a:off x="3607163" y="5915014"/>
            <a:ext cx="15010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callback: 测试数组每个元素的函数</a:t>
            </a:r>
          </a:p>
        </p:txBody>
      </p:sp>
      <p:sp>
        <p:nvSpPr>
          <p:cNvPr id="519" name="圆形"/>
          <p:cNvSpPr/>
          <p:nvPr/>
        </p:nvSpPr>
        <p:spPr>
          <a:xfrm>
            <a:off x="2612859" y="1119864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0" name="返回值"/>
          <p:cNvSpPr txBox="1"/>
          <p:nvPr/>
        </p:nvSpPr>
        <p:spPr>
          <a:xfrm>
            <a:off x="3285634" y="10934128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521" name="Boolean"/>
          <p:cNvSpPr txBox="1"/>
          <p:nvPr/>
        </p:nvSpPr>
        <p:spPr>
          <a:xfrm>
            <a:off x="3808604" y="11810514"/>
            <a:ext cx="1288904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522" name="initialValue: 是前一个函数调用的结果，第一次调用是初始化。 如果没有提供初始值，则将使用数组中的第一个元素  可选"/>
          <p:cNvSpPr txBox="1"/>
          <p:nvPr/>
        </p:nvSpPr>
        <p:spPr>
          <a:xfrm>
            <a:off x="3726675" y="9834189"/>
            <a:ext cx="20566719" cy="137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initialValue: </a:t>
            </a:r>
            <a:r>
              <a:rPr sz="3400"/>
              <a:t>是前一个函数调用的结果，第一次调用是初始化。 如果没有提供初始值，则将使用数组中的第一个元素  可选</a:t>
            </a:r>
          </a:p>
        </p:txBody>
      </p:sp>
      <p:sp>
        <p:nvSpPr>
          <p:cNvPr id="523" name="currentValue：数组中正在处理 的当前元素"/>
          <p:cNvSpPr txBox="1"/>
          <p:nvPr/>
        </p:nvSpPr>
        <p:spPr>
          <a:xfrm>
            <a:off x="4348329" y="758471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currentValue：数组中正在处理 的当前元素</a:t>
            </a:r>
          </a:p>
        </p:txBody>
      </p:sp>
      <p:sp>
        <p:nvSpPr>
          <p:cNvPr id="524" name="index：当前元素的索引"/>
          <p:cNvSpPr txBox="1"/>
          <p:nvPr/>
        </p:nvSpPr>
        <p:spPr>
          <a:xfrm>
            <a:off x="4348329" y="841514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index：当前元素的索引</a:t>
            </a:r>
          </a:p>
        </p:txBody>
      </p:sp>
      <p:sp>
        <p:nvSpPr>
          <p:cNvPr id="525" name="array：正在操作的数组"/>
          <p:cNvSpPr txBox="1"/>
          <p:nvPr/>
        </p:nvSpPr>
        <p:spPr>
          <a:xfrm>
            <a:off x="4348329" y="9145927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array：正在操作的数组</a:t>
            </a:r>
          </a:p>
        </p:txBody>
      </p:sp>
      <p:sp>
        <p:nvSpPr>
          <p:cNvPr id="526" name="previousValue— 是前一个函数调用的结果，第一次调用是初始化"/>
          <p:cNvSpPr txBox="1"/>
          <p:nvPr/>
        </p:nvSpPr>
        <p:spPr>
          <a:xfrm>
            <a:off x="4348329" y="6749862"/>
            <a:ext cx="1593034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previousValue— 是前一个函数调用的结果，第一次调用是初始化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eg"/>
          <p:cNvSpPr txBox="1"/>
          <p:nvPr/>
        </p:nvSpPr>
        <p:spPr>
          <a:xfrm>
            <a:off x="2276759" y="2698438"/>
            <a:ext cx="20240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 </a:t>
            </a:r>
          </a:p>
        </p:txBody>
      </p:sp>
      <p:sp>
        <p:nvSpPr>
          <p:cNvPr id="531" name="矩形"/>
          <p:cNvSpPr/>
          <p:nvPr/>
        </p:nvSpPr>
        <p:spPr>
          <a:xfrm>
            <a:off x="1427881" y="2706373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32" name="3.png" descr="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5600" y="4313080"/>
            <a:ext cx="10617201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8171" y="6738743"/>
            <a:ext cx="10632060" cy="2234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2.png" descr="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35676" y="9315643"/>
            <a:ext cx="11664023" cy="2775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8" name="迭代"/>
          <p:cNvSpPr txBox="1"/>
          <p:nvPr/>
        </p:nvSpPr>
        <p:spPr>
          <a:xfrm>
            <a:off x="2276759" y="3470381"/>
            <a:ext cx="180649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迭代</a:t>
            </a:r>
          </a:p>
        </p:txBody>
      </p:sp>
      <p:sp>
        <p:nvSpPr>
          <p:cNvPr id="53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圆形"/>
          <p:cNvSpPr/>
          <p:nvPr/>
        </p:nvSpPr>
        <p:spPr>
          <a:xfrm>
            <a:off x="2612859" y="5824012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1" name="entries()"/>
          <p:cNvSpPr txBox="1"/>
          <p:nvPr/>
        </p:nvSpPr>
        <p:spPr>
          <a:xfrm>
            <a:off x="3189255" y="5611314"/>
            <a:ext cx="2004469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entries()</a:t>
            </a:r>
          </a:p>
        </p:txBody>
      </p:sp>
      <p:sp>
        <p:nvSpPr>
          <p:cNvPr id="542" name="圆形"/>
          <p:cNvSpPr/>
          <p:nvPr/>
        </p:nvSpPr>
        <p:spPr>
          <a:xfrm>
            <a:off x="2612859" y="684966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3" name="values()"/>
          <p:cNvSpPr txBox="1"/>
          <p:nvPr/>
        </p:nvSpPr>
        <p:spPr>
          <a:xfrm>
            <a:off x="3189255" y="6503417"/>
            <a:ext cx="2004469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values()</a:t>
            </a:r>
          </a:p>
        </p:txBody>
      </p:sp>
      <p:sp>
        <p:nvSpPr>
          <p:cNvPr id="544" name="圆形"/>
          <p:cNvSpPr/>
          <p:nvPr/>
        </p:nvSpPr>
        <p:spPr>
          <a:xfrm>
            <a:off x="2612859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" name="keys()"/>
          <p:cNvSpPr txBox="1"/>
          <p:nvPr/>
        </p:nvSpPr>
        <p:spPr>
          <a:xfrm>
            <a:off x="3189255" y="7395520"/>
            <a:ext cx="20044692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keys()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9" name="更多方法和属性"/>
          <p:cNvSpPr txBox="1"/>
          <p:nvPr/>
        </p:nvSpPr>
        <p:spPr>
          <a:xfrm>
            <a:off x="2276759" y="3470381"/>
            <a:ext cx="180649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更多方法和属性</a:t>
            </a:r>
          </a:p>
        </p:txBody>
      </p:sp>
      <p:sp>
        <p:nvSpPr>
          <p:cNvPr id="55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1" name="https://developer.mozilla.org/zh-CN/docs/Web/JavaScript/Reference/Global_Objects/Array"/>
          <p:cNvSpPr txBox="1"/>
          <p:nvPr/>
        </p:nvSpPr>
        <p:spPr>
          <a:xfrm>
            <a:off x="2437495" y="6643127"/>
            <a:ext cx="20044692" cy="1344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 u="sng">
                <a:solidFill>
                  <a:srgbClr val="FFFFFF">
                    <a:alpha val="50000"/>
                  </a:srgbClr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https://developer.mozilla.org/zh-CN/docs/Web/JavaScript/Reference/Global_Objects/Array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554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Array.isArray(arg)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Array.isArray(arg)</a:t>
            </a:r>
          </a:p>
        </p:txBody>
      </p:sp>
      <p:sp>
        <p:nvSpPr>
          <p:cNvPr id="14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圆形"/>
          <p:cNvSpPr/>
          <p:nvPr/>
        </p:nvSpPr>
        <p:spPr>
          <a:xfrm>
            <a:off x="2612859" y="546505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检查是否是数组"/>
          <p:cNvSpPr txBox="1"/>
          <p:nvPr/>
        </p:nvSpPr>
        <p:spPr>
          <a:xfrm>
            <a:off x="3285634" y="520054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检查是否是数组</a:t>
            </a:r>
          </a:p>
        </p:txBody>
      </p:sp>
      <p:sp>
        <p:nvSpPr>
          <p:cNvPr id="150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参数"/>
          <p:cNvSpPr txBox="1"/>
          <p:nvPr/>
        </p:nvSpPr>
        <p:spPr>
          <a:xfrm>
            <a:off x="3285634" y="6451600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52" name="arg: 需要检测的值"/>
          <p:cNvSpPr txBox="1"/>
          <p:nvPr/>
        </p:nvSpPr>
        <p:spPr>
          <a:xfrm>
            <a:off x="4271226" y="7308022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arg: 需要检测的值</a:t>
            </a:r>
          </a:p>
        </p:txBody>
      </p:sp>
      <p:sp>
        <p:nvSpPr>
          <p:cNvPr id="153" name="圆形"/>
          <p:cNvSpPr/>
          <p:nvPr/>
        </p:nvSpPr>
        <p:spPr>
          <a:xfrm>
            <a:off x="2612859" y="8669897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返回值"/>
          <p:cNvSpPr txBox="1"/>
          <p:nvPr/>
        </p:nvSpPr>
        <p:spPr>
          <a:xfrm>
            <a:off x="3285634" y="8405381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155" name="Boolean值"/>
          <p:cNvSpPr txBox="1"/>
          <p:nvPr/>
        </p:nvSpPr>
        <p:spPr>
          <a:xfrm>
            <a:off x="4271226" y="9415504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Boolean值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6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8696" y="5770405"/>
            <a:ext cx="13377918" cy="4207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Array.from(arrayLike[,mapFn,[, thisArg])"/>
          <p:cNvSpPr txBox="1"/>
          <p:nvPr/>
        </p:nvSpPr>
        <p:spPr>
          <a:xfrm>
            <a:off x="2276759" y="3544932"/>
            <a:ext cx="157339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Array.from(arrayLike[,mapFn,[, thisArg])</a:t>
            </a:r>
          </a:p>
        </p:txBody>
      </p:sp>
      <p:sp>
        <p:nvSpPr>
          <p:cNvPr id="16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圆形"/>
          <p:cNvSpPr/>
          <p:nvPr/>
        </p:nvSpPr>
        <p:spPr>
          <a:xfrm>
            <a:off x="2612859" y="523419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一个类似数组或可迭代对象创建一个新的，浅拷贝的数组实例"/>
          <p:cNvSpPr txBox="1"/>
          <p:nvPr/>
        </p:nvSpPr>
        <p:spPr>
          <a:xfrm>
            <a:off x="3310165" y="4969678"/>
            <a:ext cx="1447638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一个类似数组或可迭代对象创建一个新的，浅拷贝的数组实例</a:t>
            </a:r>
          </a:p>
        </p:txBody>
      </p:sp>
      <p:sp>
        <p:nvSpPr>
          <p:cNvPr id="169" name="圆形"/>
          <p:cNvSpPr/>
          <p:nvPr/>
        </p:nvSpPr>
        <p:spPr>
          <a:xfrm>
            <a:off x="2612859" y="620068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参数"/>
          <p:cNvSpPr txBox="1"/>
          <p:nvPr/>
        </p:nvSpPr>
        <p:spPr>
          <a:xfrm>
            <a:off x="3285634" y="5936165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参数</a:t>
            </a:r>
          </a:p>
        </p:txBody>
      </p:sp>
      <p:sp>
        <p:nvSpPr>
          <p:cNvPr id="171" name="arrayLike: 想要转换成数组的 伪数组 或可迭代对象"/>
          <p:cNvSpPr txBox="1"/>
          <p:nvPr/>
        </p:nvSpPr>
        <p:spPr>
          <a:xfrm>
            <a:off x="4271226" y="6677578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arrayLike: 想要转换成数组的 伪数组 或可迭代对象</a:t>
            </a:r>
          </a:p>
        </p:txBody>
      </p:sp>
      <p:sp>
        <p:nvSpPr>
          <p:cNvPr id="172" name="圆形"/>
          <p:cNvSpPr/>
          <p:nvPr/>
        </p:nvSpPr>
        <p:spPr>
          <a:xfrm>
            <a:off x="2612859" y="1095676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返回值"/>
          <p:cNvSpPr txBox="1"/>
          <p:nvPr/>
        </p:nvSpPr>
        <p:spPr>
          <a:xfrm>
            <a:off x="3285634" y="10692245"/>
            <a:ext cx="128890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174" name="新的数组实例"/>
          <p:cNvSpPr txBox="1"/>
          <p:nvPr/>
        </p:nvSpPr>
        <p:spPr>
          <a:xfrm>
            <a:off x="4271226" y="11637755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新的数组实例</a:t>
            </a:r>
          </a:p>
        </p:txBody>
      </p:sp>
      <p:sp>
        <p:nvSpPr>
          <p:cNvPr id="175" name="mapFn: 回调函数， 新数组中的每个元素会执行该回调函数 （可选）"/>
          <p:cNvSpPr txBox="1"/>
          <p:nvPr/>
        </p:nvSpPr>
        <p:spPr>
          <a:xfrm>
            <a:off x="4271226" y="7546916"/>
            <a:ext cx="171333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mapFn: 回调函数， 新数组中的每个元素会执行该回调函数 （可选）</a:t>
            </a:r>
          </a:p>
        </p:txBody>
      </p:sp>
      <p:sp>
        <p:nvSpPr>
          <p:cNvPr id="176" name="thisArg: 执行回调函数 mapFn 时 this 对象（可选）"/>
          <p:cNvSpPr txBox="1"/>
          <p:nvPr/>
        </p:nvSpPr>
        <p:spPr>
          <a:xfrm>
            <a:off x="4271226" y="9879289"/>
            <a:ext cx="171333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thisArg: 执行回调函数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mapFn</a:t>
            </a:r>
            <a:r>
              <a:t> 时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t> 对象（可选）</a:t>
            </a:r>
          </a:p>
        </p:txBody>
      </p:sp>
      <p:sp>
        <p:nvSpPr>
          <p:cNvPr id="177" name="- item: 当前元素"/>
          <p:cNvSpPr txBox="1"/>
          <p:nvPr/>
        </p:nvSpPr>
        <p:spPr>
          <a:xfrm>
            <a:off x="5240637" y="8278433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item: 当前元素</a:t>
            </a:r>
          </a:p>
        </p:txBody>
      </p:sp>
      <p:sp>
        <p:nvSpPr>
          <p:cNvPr id="178" name="- index: 当前元素的索引"/>
          <p:cNvSpPr txBox="1"/>
          <p:nvPr/>
        </p:nvSpPr>
        <p:spPr>
          <a:xfrm>
            <a:off x="5240637" y="9025339"/>
            <a:ext cx="1288904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index: 当前元素的索引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8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4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5770" y="5822254"/>
            <a:ext cx="5609106" cy="5502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81576" y="6241426"/>
            <a:ext cx="12971990" cy="4664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9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09077" y="5298768"/>
            <a:ext cx="11168221" cy="5865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矩形"/>
          <p:cNvSpPr/>
          <p:nvPr/>
        </p:nvSpPr>
        <p:spPr>
          <a:xfrm>
            <a:off x="5289571" y="5221079"/>
            <a:ext cx="2389590" cy="2883171"/>
          </a:xfrm>
          <a:prstGeom prst="rect">
            <a:avLst/>
          </a:prstGeom>
          <a:solidFill>
            <a:srgbClr val="FF70C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线条"/>
          <p:cNvSpPr/>
          <p:nvPr/>
        </p:nvSpPr>
        <p:spPr>
          <a:xfrm>
            <a:off x="5289571" y="7397000"/>
            <a:ext cx="238959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线条"/>
          <p:cNvSpPr/>
          <p:nvPr/>
        </p:nvSpPr>
        <p:spPr>
          <a:xfrm>
            <a:off x="6484366" y="7478367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arr"/>
          <p:cNvSpPr txBox="1"/>
          <p:nvPr/>
        </p:nvSpPr>
        <p:spPr>
          <a:xfrm>
            <a:off x="5596151" y="7478367"/>
            <a:ext cx="62941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</a:t>
            </a:r>
          </a:p>
        </p:txBody>
      </p:sp>
      <p:sp>
        <p:nvSpPr>
          <p:cNvPr id="199" name="指针"/>
          <p:cNvSpPr txBox="1"/>
          <p:nvPr/>
        </p:nvSpPr>
        <p:spPr>
          <a:xfrm>
            <a:off x="6619724" y="7441091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指针</a:t>
            </a:r>
          </a:p>
        </p:txBody>
      </p:sp>
      <p:sp>
        <p:nvSpPr>
          <p:cNvPr id="200" name="矩形"/>
          <p:cNvSpPr/>
          <p:nvPr/>
        </p:nvSpPr>
        <p:spPr>
          <a:xfrm>
            <a:off x="10761571" y="3973857"/>
            <a:ext cx="5027019" cy="5476322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[1,2,3]"/>
          <p:cNvSpPr/>
          <p:nvPr/>
        </p:nvSpPr>
        <p:spPr>
          <a:xfrm>
            <a:off x="11356261" y="4713946"/>
            <a:ext cx="1270001" cy="1270001"/>
          </a:xfrm>
          <a:prstGeom prst="rect">
            <a:avLst/>
          </a:prstGeom>
          <a:solidFill>
            <a:srgbClr val="FF232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[1,2,3]</a:t>
            </a:r>
          </a:p>
        </p:txBody>
      </p:sp>
      <p:sp>
        <p:nvSpPr>
          <p:cNvPr id="202" name="线条"/>
          <p:cNvSpPr/>
          <p:nvPr/>
        </p:nvSpPr>
        <p:spPr>
          <a:xfrm>
            <a:off x="7375360" y="7758591"/>
            <a:ext cx="225756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线条"/>
          <p:cNvSpPr/>
          <p:nvPr/>
        </p:nvSpPr>
        <p:spPr>
          <a:xfrm flipV="1">
            <a:off x="9620219" y="5312189"/>
            <a:ext cx="1" cy="24925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线条"/>
          <p:cNvSpPr/>
          <p:nvPr/>
        </p:nvSpPr>
        <p:spPr>
          <a:xfrm>
            <a:off x="9566799" y="5348946"/>
            <a:ext cx="185217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线条"/>
          <p:cNvSpPr/>
          <p:nvPr/>
        </p:nvSpPr>
        <p:spPr>
          <a:xfrm>
            <a:off x="5289571" y="6712017"/>
            <a:ext cx="238959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线条"/>
          <p:cNvSpPr/>
          <p:nvPr/>
        </p:nvSpPr>
        <p:spPr>
          <a:xfrm>
            <a:off x="6484366" y="6792460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arr1"/>
          <p:cNvSpPr txBox="1"/>
          <p:nvPr/>
        </p:nvSpPr>
        <p:spPr>
          <a:xfrm>
            <a:off x="5490233" y="6756109"/>
            <a:ext cx="84124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arr1</a:t>
            </a:r>
          </a:p>
        </p:txBody>
      </p:sp>
      <p:sp>
        <p:nvSpPr>
          <p:cNvPr id="208" name="指针"/>
          <p:cNvSpPr txBox="1"/>
          <p:nvPr/>
        </p:nvSpPr>
        <p:spPr>
          <a:xfrm>
            <a:off x="6619724" y="6758589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指针</a:t>
            </a:r>
          </a:p>
        </p:txBody>
      </p:sp>
      <p:sp>
        <p:nvSpPr>
          <p:cNvPr id="209" name="线条"/>
          <p:cNvSpPr/>
          <p:nvPr/>
        </p:nvSpPr>
        <p:spPr>
          <a:xfrm>
            <a:off x="7405274" y="7082904"/>
            <a:ext cx="219773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矩形"/>
          <p:cNvSpPr/>
          <p:nvPr/>
        </p:nvSpPr>
        <p:spPr>
          <a:xfrm>
            <a:off x="5235739" y="2080794"/>
            <a:ext cx="4194119" cy="2243864"/>
          </a:xfrm>
          <a:prstGeom prst="rect">
            <a:avLst/>
          </a:prstGeom>
          <a:solidFill>
            <a:srgbClr val="D3FF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const arr = [1,2,3]"/>
          <p:cNvSpPr txBox="1"/>
          <p:nvPr/>
        </p:nvSpPr>
        <p:spPr>
          <a:xfrm>
            <a:off x="5686307" y="2244024"/>
            <a:ext cx="329298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const arr = [1,2,3]</a:t>
            </a:r>
          </a:p>
        </p:txBody>
      </p:sp>
      <p:sp>
        <p:nvSpPr>
          <p:cNvPr id="212" name="const arr1 = arr"/>
          <p:cNvSpPr txBox="1"/>
          <p:nvPr/>
        </p:nvSpPr>
        <p:spPr>
          <a:xfrm>
            <a:off x="5873378" y="2775536"/>
            <a:ext cx="291884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const arr1 = arr</a:t>
            </a:r>
          </a:p>
        </p:txBody>
      </p:sp>
      <p:sp>
        <p:nvSpPr>
          <p:cNvPr id="213" name="[1,2,3,4]"/>
          <p:cNvSpPr/>
          <p:nvPr/>
        </p:nvSpPr>
        <p:spPr>
          <a:xfrm>
            <a:off x="12908958" y="4713946"/>
            <a:ext cx="1662188" cy="1270001"/>
          </a:xfrm>
          <a:prstGeom prst="rect">
            <a:avLst/>
          </a:prstGeom>
          <a:solidFill>
            <a:srgbClr val="FF232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[1,2,3,4]</a:t>
            </a:r>
          </a:p>
        </p:txBody>
      </p:sp>
      <p:sp>
        <p:nvSpPr>
          <p:cNvPr id="214" name="线条"/>
          <p:cNvSpPr/>
          <p:nvPr/>
        </p:nvSpPr>
        <p:spPr>
          <a:xfrm>
            <a:off x="5289571" y="5970244"/>
            <a:ext cx="238959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线条"/>
          <p:cNvSpPr/>
          <p:nvPr/>
        </p:nvSpPr>
        <p:spPr>
          <a:xfrm>
            <a:off x="6484366" y="6106553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a"/>
          <p:cNvSpPr txBox="1"/>
          <p:nvPr/>
        </p:nvSpPr>
        <p:spPr>
          <a:xfrm>
            <a:off x="5744360" y="6060907"/>
            <a:ext cx="33299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17" name="1"/>
          <p:cNvSpPr txBox="1"/>
          <p:nvPr/>
        </p:nvSpPr>
        <p:spPr>
          <a:xfrm>
            <a:off x="6894806" y="6071127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8" name="线条"/>
          <p:cNvSpPr/>
          <p:nvPr/>
        </p:nvSpPr>
        <p:spPr>
          <a:xfrm>
            <a:off x="6484366" y="5308913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b"/>
          <p:cNvSpPr txBox="1"/>
          <p:nvPr/>
        </p:nvSpPr>
        <p:spPr>
          <a:xfrm>
            <a:off x="5737311" y="5273487"/>
            <a:ext cx="3470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20" name="1"/>
          <p:cNvSpPr txBox="1"/>
          <p:nvPr/>
        </p:nvSpPr>
        <p:spPr>
          <a:xfrm>
            <a:off x="6894806" y="5322426"/>
            <a:ext cx="32613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21" name="const a = 1"/>
          <p:cNvSpPr txBox="1"/>
          <p:nvPr/>
        </p:nvSpPr>
        <p:spPr>
          <a:xfrm>
            <a:off x="6279143" y="3266555"/>
            <a:ext cx="210731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const a = 1</a:t>
            </a:r>
          </a:p>
        </p:txBody>
      </p:sp>
      <p:sp>
        <p:nvSpPr>
          <p:cNvPr id="222" name="const b = a"/>
          <p:cNvSpPr txBox="1"/>
          <p:nvPr/>
        </p:nvSpPr>
        <p:spPr>
          <a:xfrm>
            <a:off x="6268665" y="3634149"/>
            <a:ext cx="212826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const b = a</a:t>
            </a:r>
          </a:p>
        </p:txBody>
      </p:sp>
      <p:sp>
        <p:nvSpPr>
          <p:cNvPr id="223" name="[1,2,3]"/>
          <p:cNvSpPr/>
          <p:nvPr/>
        </p:nvSpPr>
        <p:spPr>
          <a:xfrm>
            <a:off x="11356261" y="6401333"/>
            <a:ext cx="1270001" cy="1270001"/>
          </a:xfrm>
          <a:prstGeom prst="rect">
            <a:avLst/>
          </a:prstGeom>
          <a:solidFill>
            <a:srgbClr val="FF232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[1,2,3]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