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AJAX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完整的请求</a:t>
            </a:r>
          </a:p>
        </p:txBody>
      </p:sp>
      <p:sp>
        <p:nvSpPr>
          <p:cNvPr id="19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9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553" y="2992141"/>
            <a:ext cx="14427201" cy="939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xhr属性</a:t>
            </a:r>
          </a:p>
        </p:txBody>
      </p:sp>
      <p:sp>
        <p:nvSpPr>
          <p:cNvPr id="20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2" name="所需知识点"/>
          <p:cNvSpPr txBox="1"/>
          <p:nvPr/>
        </p:nvSpPr>
        <p:spPr>
          <a:xfrm>
            <a:off x="1362392" y="2807067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一旦服务器响应了结果，我们可以在下面这些请求对象的属性中获取相关的返回结果</a:t>
            </a:r>
          </a:p>
        </p:txBody>
      </p:sp>
      <p:sp>
        <p:nvSpPr>
          <p:cNvPr id="203" name="所需知识点"/>
          <p:cNvSpPr txBox="1"/>
          <p:nvPr/>
        </p:nvSpPr>
        <p:spPr>
          <a:xfrm>
            <a:off x="2084697" y="4037312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status</a:t>
            </a:r>
          </a:p>
        </p:txBody>
      </p:sp>
      <p:sp>
        <p:nvSpPr>
          <p:cNvPr id="204" name="所需知识点"/>
          <p:cNvSpPr txBox="1"/>
          <p:nvPr/>
        </p:nvSpPr>
        <p:spPr>
          <a:xfrm>
            <a:off x="2084697" y="6006758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statusText</a:t>
            </a:r>
          </a:p>
        </p:txBody>
      </p:sp>
      <p:sp>
        <p:nvSpPr>
          <p:cNvPr id="205" name="所需知识点"/>
          <p:cNvSpPr txBox="1"/>
          <p:nvPr/>
        </p:nvSpPr>
        <p:spPr>
          <a:xfrm>
            <a:off x="2084697" y="9060760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response(responseText)</a:t>
            </a:r>
          </a:p>
        </p:txBody>
      </p:sp>
      <p:sp>
        <p:nvSpPr>
          <p:cNvPr id="206" name="所需知识点"/>
          <p:cNvSpPr txBox="1"/>
          <p:nvPr/>
        </p:nvSpPr>
        <p:spPr>
          <a:xfrm>
            <a:off x="3058536" y="5003551"/>
            <a:ext cx="22284129" cy="8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HTTP 状态码：200，404，403 等等，如果出现非 HTTP 错误，它的结果为 0</a:t>
            </a:r>
          </a:p>
        </p:txBody>
      </p:sp>
      <p:sp>
        <p:nvSpPr>
          <p:cNvPr id="207" name="所需知识点"/>
          <p:cNvSpPr txBox="1"/>
          <p:nvPr/>
        </p:nvSpPr>
        <p:spPr>
          <a:xfrm>
            <a:off x="3058536" y="7135273"/>
            <a:ext cx="22284129" cy="165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HTTP 状态消息：如果状态码是 200 的话它的消息值通常为 OK，404 对应的值为 Not Found，403 对应的值为 Forbidden</a:t>
            </a:r>
          </a:p>
        </p:txBody>
      </p:sp>
      <p:sp>
        <p:nvSpPr>
          <p:cNvPr id="208" name="所需知识点"/>
          <p:cNvSpPr txBox="1"/>
          <p:nvPr/>
        </p:nvSpPr>
        <p:spPr>
          <a:xfrm>
            <a:off x="3307607" y="10118924"/>
            <a:ext cx="22284129" cy="8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服务器响应结果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xhr属性</a:t>
            </a:r>
          </a:p>
        </p:txBody>
      </p:sp>
      <p:sp>
        <p:nvSpPr>
          <p:cNvPr id="21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所需知识点"/>
          <p:cNvSpPr txBox="1"/>
          <p:nvPr/>
        </p:nvSpPr>
        <p:spPr>
          <a:xfrm>
            <a:off x="1561649" y="3041031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215" name="所需知识点"/>
          <p:cNvSpPr txBox="1"/>
          <p:nvPr/>
        </p:nvSpPr>
        <p:spPr>
          <a:xfrm>
            <a:off x="2261511" y="4156712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指定超时（timeout）时间 单位为毫秒</a:t>
            </a:r>
          </a:p>
        </p:txBody>
      </p:sp>
      <p:pic>
        <p:nvPicPr>
          <p:cNvPr id="21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4977" y="5750855"/>
            <a:ext cx="14761773" cy="976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指定数据响应类型</a:t>
            </a:r>
          </a:p>
        </p:txBody>
      </p:sp>
      <p:sp>
        <p:nvSpPr>
          <p:cNvPr id="22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2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responseType 属性来设置响应格式</a:t>
            </a:r>
          </a:p>
        </p:txBody>
      </p:sp>
      <p:sp>
        <p:nvSpPr>
          <p:cNvPr id="223" name="所需知识点"/>
          <p:cNvSpPr txBox="1"/>
          <p:nvPr/>
        </p:nvSpPr>
        <p:spPr>
          <a:xfrm>
            <a:off x="2236604" y="4020225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“text” : 返回文本字符串 (默认)</a:t>
            </a:r>
          </a:p>
        </p:txBody>
      </p:sp>
      <p:sp>
        <p:nvSpPr>
          <p:cNvPr id="224" name="所需知识点"/>
          <p:cNvSpPr txBox="1"/>
          <p:nvPr/>
        </p:nvSpPr>
        <p:spPr>
          <a:xfrm>
            <a:off x="2236604" y="5253214"/>
            <a:ext cx="22284129" cy="8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“arraybuffer” : 返回元素为二进制数据的数组</a:t>
            </a:r>
          </a:p>
        </p:txBody>
      </p:sp>
      <p:sp>
        <p:nvSpPr>
          <p:cNvPr id="225" name="所需知识点"/>
          <p:cNvSpPr txBox="1"/>
          <p:nvPr/>
        </p:nvSpPr>
        <p:spPr>
          <a:xfrm>
            <a:off x="2236604" y="6563536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“blob” : 返回类似于原始数据对象的文件</a:t>
            </a:r>
          </a:p>
        </p:txBody>
      </p:sp>
      <p:sp>
        <p:nvSpPr>
          <p:cNvPr id="226" name="所需知识点"/>
          <p:cNvSpPr txBox="1"/>
          <p:nvPr/>
        </p:nvSpPr>
        <p:spPr>
          <a:xfrm>
            <a:off x="2236604" y="7934117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“document” : 默认返回XML文档，也可以是HTML文档</a:t>
            </a:r>
          </a:p>
        </p:txBody>
      </p:sp>
      <p:sp>
        <p:nvSpPr>
          <p:cNvPr id="227" name="所需知识点"/>
          <p:cNvSpPr txBox="1"/>
          <p:nvPr/>
        </p:nvSpPr>
        <p:spPr>
          <a:xfrm>
            <a:off x="2236604" y="9393111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“json” : 返回JSON文档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准备状态</a:t>
            </a:r>
          </a:p>
        </p:txBody>
      </p:sp>
      <p:sp>
        <p:nvSpPr>
          <p:cNvPr id="23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3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readyState  获取当前请求状态。</a:t>
            </a:r>
          </a:p>
        </p:txBody>
      </p:sp>
      <p:sp>
        <p:nvSpPr>
          <p:cNvPr id="234" name="所需知识点"/>
          <p:cNvSpPr txBox="1"/>
          <p:nvPr/>
        </p:nvSpPr>
        <p:spPr>
          <a:xfrm>
            <a:off x="1937719" y="4020225"/>
            <a:ext cx="22284129" cy="474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UNSENT = 0; // 初始化状态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OPENED = 1; // 调用 open 方法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HEADERS_RECEIVED = 2; // 收到响应头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LOADING = 3; // 响应正在被加载（收到数据包）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DONE = 4; // 请求完成</a:t>
            </a:r>
          </a:p>
        </p:txBody>
      </p:sp>
      <p:sp>
        <p:nvSpPr>
          <p:cNvPr id="235" name="所需知识点"/>
          <p:cNvSpPr txBox="1"/>
          <p:nvPr/>
        </p:nvSpPr>
        <p:spPr>
          <a:xfrm>
            <a:off x="1462020" y="9338549"/>
            <a:ext cx="22284130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b="1" sz="45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状态顺序：0 → 1 → 2 → 3 → … → 3 → 4 在网络中每收到一个数据包，状态 </a:t>
            </a:r>
            <a:r>
              <a:rPr>
                <a:latin typeface="Menlo"/>
                <a:ea typeface="Menlo"/>
                <a:cs typeface="Menlo"/>
                <a:sym typeface="Menlo"/>
              </a:rPr>
              <a:t>3</a:t>
            </a:r>
            <a:r>
              <a:t> 就会被传送一次。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readystatechange事件</a:t>
            </a:r>
          </a:p>
        </p:txBody>
      </p:sp>
      <p:sp>
        <p:nvSpPr>
          <p:cNvPr id="23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状态发生改变的时候触发</a:t>
            </a:r>
          </a:p>
        </p:txBody>
      </p:sp>
      <p:pic>
        <p:nvPicPr>
          <p:cNvPr id="24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538" y="5250981"/>
            <a:ext cx="15128991" cy="488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所需知识点"/>
          <p:cNvSpPr txBox="1"/>
          <p:nvPr/>
        </p:nvSpPr>
        <p:spPr>
          <a:xfrm>
            <a:off x="1240322" y="11381303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b="1" sz="45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已被 load/error/progress 事件替代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abort()</a:t>
            </a:r>
          </a:p>
        </p:txBody>
      </p:sp>
      <p:sp>
        <p:nvSpPr>
          <p:cNvPr id="24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9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终止请求</a:t>
            </a:r>
          </a:p>
        </p:txBody>
      </p:sp>
      <p:pic>
        <p:nvPicPr>
          <p:cNvPr id="25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538" y="5250981"/>
            <a:ext cx="15128991" cy="4880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设置或者获取http头（http-header）</a:t>
            </a:r>
          </a:p>
        </p:txBody>
      </p:sp>
      <p:sp>
        <p:nvSpPr>
          <p:cNvPr id="25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6" name="所需知识点"/>
          <p:cNvSpPr txBox="1"/>
          <p:nvPr/>
        </p:nvSpPr>
        <p:spPr>
          <a:xfrm>
            <a:off x="1462020" y="2767053"/>
            <a:ext cx="2228413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setRequestHeader(name, value)</a:t>
            </a:r>
          </a:p>
        </p:txBody>
      </p:sp>
      <p:pic>
        <p:nvPicPr>
          <p:cNvPr id="25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4201" y="4428235"/>
            <a:ext cx="18902003" cy="138032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所需知识点"/>
          <p:cNvSpPr txBox="1"/>
          <p:nvPr/>
        </p:nvSpPr>
        <p:spPr>
          <a:xfrm>
            <a:off x="1462020" y="6682342"/>
            <a:ext cx="22284130" cy="811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getResponseHeader(name)  </a:t>
            </a:r>
            <a:r>
              <a:rPr sz="3600"/>
              <a:t>通过给定的 name 来获取响应头（除了 Set-Cookie 和 Set-Cookie2）</a:t>
            </a:r>
          </a:p>
        </p:txBody>
      </p:sp>
      <p:pic>
        <p:nvPicPr>
          <p:cNvPr id="25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3495" y="8131377"/>
            <a:ext cx="18963414" cy="122939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所需知识点"/>
          <p:cNvSpPr txBox="1"/>
          <p:nvPr/>
        </p:nvSpPr>
        <p:spPr>
          <a:xfrm>
            <a:off x="1462020" y="9953249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getAllResponseHeaders() 返回除 Set-Cookie 和 Set-Cookie2 外的所有响应头</a:t>
            </a:r>
          </a:p>
        </p:txBody>
      </p:sp>
      <p:pic>
        <p:nvPicPr>
          <p:cNvPr id="26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4355" y="11205035"/>
            <a:ext cx="7965235" cy="202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所需知识点"/>
          <p:cNvSpPr txBox="1"/>
          <p:nvPr/>
        </p:nvSpPr>
        <p:spPr>
          <a:xfrm>
            <a:off x="10802163" y="11743127"/>
            <a:ext cx="1049638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换行符： </a:t>
            </a:r>
            <a:r>
              <a:rPr>
                <a:latin typeface="Menlo"/>
                <a:ea typeface="Menlo"/>
                <a:cs typeface="Menlo"/>
                <a:sym typeface="Menlo"/>
              </a:rPr>
              <a:t>“\r\n"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65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认识ajax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5091866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如何使用ajax 创建异步请求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ajax概述</a:t>
            </a:r>
          </a:p>
        </p:txBody>
      </p:sp>
      <p:sp>
        <p:nvSpPr>
          <p:cNvPr id="13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所需知识点"/>
          <p:cNvSpPr txBox="1"/>
          <p:nvPr/>
        </p:nvSpPr>
        <p:spPr>
          <a:xfrm>
            <a:off x="10578000" y="4242105"/>
            <a:ext cx="11612796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Asynchronous Javascript And XML(JSON)</a:t>
            </a:r>
          </a:p>
        </p:txBody>
      </p:sp>
      <p:pic>
        <p:nvPicPr>
          <p:cNvPr id="13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371" y="3171513"/>
            <a:ext cx="8316506" cy="912655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所需知识点"/>
          <p:cNvSpPr txBox="1"/>
          <p:nvPr/>
        </p:nvSpPr>
        <p:spPr>
          <a:xfrm>
            <a:off x="10578000" y="5683921"/>
            <a:ext cx="10847319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使用ajax ，在不刷新页面的基础上，与服务器进行通讯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ajax概述</a:t>
            </a:r>
          </a:p>
        </p:txBody>
      </p:sp>
      <p:sp>
        <p:nvSpPr>
          <p:cNvPr id="14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所需知识点"/>
          <p:cNvSpPr txBox="1"/>
          <p:nvPr/>
        </p:nvSpPr>
        <p:spPr>
          <a:xfrm>
            <a:off x="1511835" y="2443541"/>
            <a:ext cx="2174687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所有的ajax过程 都是建立和服务器之间的连接。与服务器的连接主要是通过XMLHttpRequest对象组织。与XMLHttpRequest对象通信主要遵循以下步骤</a:t>
            </a:r>
          </a:p>
        </p:txBody>
      </p:sp>
      <p:sp>
        <p:nvSpPr>
          <p:cNvPr id="144" name="所需知识点"/>
          <p:cNvSpPr txBox="1"/>
          <p:nvPr/>
        </p:nvSpPr>
        <p:spPr>
          <a:xfrm>
            <a:off x="2270769" y="5164127"/>
            <a:ext cx="19842463" cy="381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创建XMLHttpRequest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对该对象进行适当的配置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通过特定的HTTP动词 和 目的地址打开请求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发送该请求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0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48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49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51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jvascript动画"/>
          <p:cNvSpPr txBox="1"/>
          <p:nvPr/>
        </p:nvSpPr>
        <p:spPr>
          <a:xfrm>
            <a:off x="10258188" y="8176621"/>
            <a:ext cx="346614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xhr对象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创建xhr对象</a:t>
            </a:r>
          </a:p>
        </p:txBody>
      </p:sp>
      <p:sp>
        <p:nvSpPr>
          <p:cNvPr id="15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所需知识点"/>
          <p:cNvSpPr txBox="1"/>
          <p:nvPr/>
        </p:nvSpPr>
        <p:spPr>
          <a:xfrm>
            <a:off x="1362392" y="834651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XMLHttpRequest（通常缩写为 XHR 或 xhr）可以用来向 API 请求任何类型的文件（例如 txt 纯文本文件、HTML 文件、JSON 文件、图片文件等）或数据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7240" y="4070358"/>
            <a:ext cx="16126296" cy="2088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open()</a:t>
            </a:r>
          </a:p>
        </p:txBody>
      </p:sp>
      <p:sp>
        <p:nvSpPr>
          <p:cNvPr id="16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" name="所需知识点"/>
          <p:cNvSpPr txBox="1"/>
          <p:nvPr/>
        </p:nvSpPr>
        <p:spPr>
          <a:xfrm>
            <a:off x="1362392" y="280706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初始化 </a:t>
            </a:r>
            <a:r>
              <a:t>XMLHttpRequest ，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在 </a:t>
            </a:r>
            <a:r>
              <a:t>new XMLHttpRequest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之后我们通常调用 </a:t>
            </a:r>
            <a:r>
              <a:t>open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函数</a:t>
            </a:r>
          </a:p>
        </p:txBody>
      </p:sp>
      <p:pic>
        <p:nvPicPr>
          <p:cNvPr id="16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682" y="4016980"/>
            <a:ext cx="20262810" cy="128564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所需知识点"/>
          <p:cNvSpPr txBox="1"/>
          <p:nvPr/>
        </p:nvSpPr>
        <p:spPr>
          <a:xfrm>
            <a:off x="1362392" y="561083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168" name="所需知识点"/>
          <p:cNvSpPr txBox="1"/>
          <p:nvPr/>
        </p:nvSpPr>
        <p:spPr>
          <a:xfrm>
            <a:off x="2037347" y="654099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method — HTTP 方法。通常是 "GET" 或者 “POST"。</a:t>
            </a:r>
          </a:p>
        </p:txBody>
      </p:sp>
      <p:sp>
        <p:nvSpPr>
          <p:cNvPr id="169" name="所需知识点"/>
          <p:cNvSpPr txBox="1"/>
          <p:nvPr/>
        </p:nvSpPr>
        <p:spPr>
          <a:xfrm>
            <a:off x="2037347" y="765705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URL — 要执行请求（request）的 URL 字符串，可以是 URL 对象。</a:t>
            </a:r>
          </a:p>
        </p:txBody>
      </p:sp>
      <p:sp>
        <p:nvSpPr>
          <p:cNvPr id="170" name="所需知识点"/>
          <p:cNvSpPr txBox="1"/>
          <p:nvPr/>
        </p:nvSpPr>
        <p:spPr>
          <a:xfrm>
            <a:off x="2037347" y="877311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async — 如果显式的设置为 false，那么请求将会以同步的方式处理</a:t>
            </a:r>
          </a:p>
        </p:txBody>
      </p:sp>
      <p:sp>
        <p:nvSpPr>
          <p:cNvPr id="171" name="所需知识点"/>
          <p:cNvSpPr txBox="1"/>
          <p:nvPr/>
        </p:nvSpPr>
        <p:spPr>
          <a:xfrm>
            <a:off x="2037347" y="991154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>
                <a:latin typeface="Menlo"/>
                <a:ea typeface="Menlo"/>
                <a:cs typeface="Menlo"/>
                <a:sym typeface="Menlo"/>
              </a:rPr>
              <a:t>user</a:t>
            </a:r>
            <a:r>
              <a:t>，</a:t>
            </a:r>
            <a:r>
              <a:rPr>
                <a:latin typeface="Menlo"/>
                <a:ea typeface="Menlo"/>
                <a:cs typeface="Menlo"/>
                <a:sym typeface="Menlo"/>
              </a:rPr>
              <a:t>password</a:t>
            </a:r>
            <a:r>
              <a:t> — HTTP 基本身份认证（如果需要的话）的登录名和密码。</a:t>
            </a:r>
          </a:p>
        </p:txBody>
      </p:sp>
      <p:sp>
        <p:nvSpPr>
          <p:cNvPr id="172" name="所需知识点"/>
          <p:cNvSpPr txBox="1"/>
          <p:nvPr/>
        </p:nvSpPr>
        <p:spPr>
          <a:xfrm>
            <a:off x="1738463" y="11423827"/>
            <a:ext cx="21659215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36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请注意。调用 </a:t>
            </a:r>
            <a:r>
              <a:rPr b="1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xhr.open</a:t>
            </a:r>
            <a:r>
              <a:rPr b="1">
                <a:solidFill>
                  <a:schemeClr val="accent5"/>
                </a:solidFill>
              </a:rPr>
              <a:t> 函数的时候并不会建立连接。它的作用仅仅是作为当前请求的配置，而网络活动要到 </a:t>
            </a:r>
            <a:r>
              <a:rPr b="1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send</a:t>
            </a:r>
            <a:r>
              <a:rPr b="1">
                <a:solidFill>
                  <a:schemeClr val="accent5"/>
                </a:solidFill>
              </a:rPr>
              <a:t> 调用后才开启。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send()</a:t>
            </a:r>
          </a:p>
        </p:txBody>
      </p:sp>
      <p:sp>
        <p:nvSpPr>
          <p:cNvPr id="17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所需知识点"/>
          <p:cNvSpPr txBox="1"/>
          <p:nvPr/>
        </p:nvSpPr>
        <p:spPr>
          <a:xfrm>
            <a:off x="1362392" y="280706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发送请求</a:t>
            </a:r>
          </a:p>
        </p:txBody>
      </p:sp>
      <p:pic>
        <p:nvPicPr>
          <p:cNvPr id="17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630" y="4632220"/>
            <a:ext cx="13506090" cy="146883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所需知识点"/>
          <p:cNvSpPr txBox="1"/>
          <p:nvPr/>
        </p:nvSpPr>
        <p:spPr>
          <a:xfrm>
            <a:off x="1362392" y="702450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这个方法建立连接，并发送请求到服务器。可选参数 </a:t>
            </a:r>
            <a:r>
              <a:rPr>
                <a:latin typeface="Menlo"/>
                <a:ea typeface="Menlo"/>
                <a:cs typeface="Menlo"/>
                <a:sym typeface="Menlo"/>
              </a:rPr>
              <a:t>body</a:t>
            </a:r>
            <a:r>
              <a:t> 包含了请求主体</a:t>
            </a:r>
          </a:p>
        </p:txBody>
      </p:sp>
      <p:sp>
        <p:nvSpPr>
          <p:cNvPr id="181" name="所需知识点"/>
          <p:cNvSpPr txBox="1"/>
          <p:nvPr/>
        </p:nvSpPr>
        <p:spPr>
          <a:xfrm>
            <a:off x="1362392" y="884965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GET 没有请求体。而 POST会用 body 来发送数据到服务器。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监听响应事件</a:t>
            </a:r>
          </a:p>
        </p:txBody>
      </p:sp>
      <p:sp>
        <p:nvSpPr>
          <p:cNvPr id="18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7" name="所需知识点"/>
          <p:cNvSpPr txBox="1"/>
          <p:nvPr/>
        </p:nvSpPr>
        <p:spPr>
          <a:xfrm>
            <a:off x="1362392" y="280706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load ：当请求结果已经返回 时触发</a:t>
            </a:r>
          </a:p>
        </p:txBody>
      </p:sp>
      <p:sp>
        <p:nvSpPr>
          <p:cNvPr id="188" name="所需知识点"/>
          <p:cNvSpPr txBox="1"/>
          <p:nvPr/>
        </p:nvSpPr>
        <p:spPr>
          <a:xfrm>
            <a:off x="1362392" y="402997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error ：当无法完成请求时触发，比如网络中断或者无效的 URL</a:t>
            </a:r>
          </a:p>
        </p:txBody>
      </p:sp>
      <p:sp>
        <p:nvSpPr>
          <p:cNvPr id="189" name="所需知识点"/>
          <p:cNvSpPr txBox="1"/>
          <p:nvPr/>
        </p:nvSpPr>
        <p:spPr>
          <a:xfrm>
            <a:off x="1362392" y="525288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progress：下载期间触发，已经下载了多少</a:t>
            </a:r>
          </a:p>
        </p:txBody>
      </p:sp>
      <p:pic>
        <p:nvPicPr>
          <p:cNvPr id="19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409" y="6649888"/>
            <a:ext cx="16241945" cy="5935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