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eveloper.mozilla.org/zh-CN/docs/Web/JavaScript/Reference/Global_Objects/parseFloat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49792">
              <a:schemeClr val="accent1">
                <a:lumOff val="16847"/>
              </a:schemeClr>
            </a:gs>
            <a:gs pos="49792">
              <a:srgbClr val="2B9CDC"/>
            </a:gs>
            <a:gs pos="100000">
              <a:schemeClr val="accent1">
                <a:lumOff val="-13575"/>
              </a:schemeClr>
            </a:gs>
          </a:gsLst>
          <a:lin ang="7532014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AVASCRIPT 基础教程…"/>
          <p:cNvSpPr txBox="1"/>
          <p:nvPr/>
        </p:nvSpPr>
        <p:spPr>
          <a:xfrm>
            <a:off x="1546872" y="3984867"/>
            <a:ext cx="10715092" cy="2847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defRPr sz="7600">
                <a:solidFill>
                  <a:srgbClr val="FFFFFF"/>
                </a:solidFill>
              </a:defRPr>
            </a:pPr>
            <a:r>
              <a:t>JAVASCRIPT 基础教程  </a:t>
            </a:r>
          </a:p>
          <a:p>
            <a:pPr defTabSz="584200">
              <a:defRPr sz="7600">
                <a:solidFill>
                  <a:srgbClr val="FFFFFF"/>
                </a:solidFill>
              </a:defRPr>
            </a:pPr>
            <a:r>
              <a:t>数据类型转换与运算符</a:t>
            </a:r>
          </a:p>
        </p:txBody>
      </p:sp>
      <p:pic>
        <p:nvPicPr>
          <p:cNvPr id="120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34420" y="3535446"/>
            <a:ext cx="7836326" cy="664510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讲师：孟庆和"/>
          <p:cNvSpPr txBox="1"/>
          <p:nvPr/>
        </p:nvSpPr>
        <p:spPr>
          <a:xfrm>
            <a:off x="9230486" y="6646444"/>
            <a:ext cx="331470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讲师：孟庆和</a:t>
            </a:r>
          </a:p>
        </p:txBody>
      </p:sp>
      <p:pic>
        <p:nvPicPr>
          <p:cNvPr id="122" name="logo (1).png" descr="logo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7602" y="645159"/>
            <a:ext cx="3151997" cy="1237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0260" y="1493153"/>
            <a:ext cx="22743480" cy="2655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2.png" descr="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1847" y="4936390"/>
            <a:ext cx="22660306" cy="5266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运算符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运算符</a:t>
            </a:r>
          </a:p>
        </p:txBody>
      </p:sp>
      <p:sp>
        <p:nvSpPr>
          <p:cNvPr id="151" name="正文"/>
          <p:cNvSpPr txBox="1"/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152" name="表格"/>
          <p:cNvGraphicFramePr/>
          <p:nvPr/>
        </p:nvGraphicFramePr>
        <p:xfrm>
          <a:off x="1551347" y="2525352"/>
          <a:ext cx="21281306" cy="1101183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773442"/>
                <a:gridCol w="1773442"/>
                <a:gridCol w="1773442"/>
                <a:gridCol w="1773442"/>
                <a:gridCol w="1773442"/>
                <a:gridCol w="1773442"/>
                <a:gridCol w="1773442"/>
                <a:gridCol w="1773442"/>
                <a:gridCol w="1773442"/>
                <a:gridCol w="1773442"/>
                <a:gridCol w="1773442"/>
                <a:gridCol w="1773442"/>
              </a:tblGrid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[]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New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()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++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—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!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~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+(单目)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-(单目)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typeof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void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delete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+(双目)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-(双目)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&lt;&lt;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&gt;&gt;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&gt;&gt;&gt;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&lt;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&lt;=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&gt;=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 ==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!==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 ===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&amp;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^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|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&amp;&amp;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||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? : (三目)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 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+=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 -=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 *=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/=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%=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&lt;&lt;=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&gt;&gt;=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&gt;&gt;&gt;=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&amp;=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^=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|=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,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感谢!)"/>
          <p:cNvSpPr txBox="1"/>
          <p:nvPr>
            <p:ph type="title"/>
          </p:nvPr>
        </p:nvSpPr>
        <p:spPr>
          <a:xfrm>
            <a:off x="1913492" y="5384955"/>
            <a:ext cx="21005801" cy="2286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感谢!)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类型转换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类型转换</a:t>
            </a:r>
          </a:p>
        </p:txBody>
      </p:sp>
      <p:sp>
        <p:nvSpPr>
          <p:cNvPr id="125" name="显式类型转换…"/>
          <p:cNvSpPr txBox="1"/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显式类型转换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隐式类型转换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字符串 =&gt; 数值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字符串 =&gt; 数值</a:t>
            </a:r>
          </a:p>
        </p:txBody>
      </p:sp>
      <p:sp>
        <p:nvSpPr>
          <p:cNvPr id="128" name="Number()…"/>
          <p:cNvSpPr txBox="1"/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</p:spPr>
        <p:txBody>
          <a:bodyPr/>
          <a:lstStyle/>
          <a:p>
            <a:pPr marL="38735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Number()</a:t>
            </a:r>
          </a:p>
          <a:p>
            <a:pPr lvl="1" marL="77470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特殊值 null / undefined / “”/true/false </a:t>
            </a:r>
          </a:p>
          <a:p>
            <a:pPr marL="38735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parseInt()</a:t>
            </a:r>
          </a:p>
          <a:p>
            <a:pPr lvl="1" marL="77470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第一个参数为 要转换的参数</a:t>
            </a:r>
          </a:p>
          <a:p>
            <a:pPr lvl="1" marL="77470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第二个参数为 解析数字的基数  范围 2 - 36</a:t>
            </a:r>
          </a:p>
          <a:p>
            <a:pPr lvl="1" marL="77470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如果第二个参数省略 或为0 则以 10 为基础解析数字</a:t>
            </a:r>
          </a:p>
          <a:p>
            <a:pPr lvl="1" marL="77470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如果小于2 或者 大于 36  则 返回NaN</a:t>
            </a:r>
          </a:p>
          <a:p>
            <a:pPr marL="38735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parseFloat</a:t>
            </a:r>
          </a:p>
          <a:p>
            <a:pPr lvl="1" marL="77470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参考  </a:t>
            </a:r>
            <a:r>
              <a:rPr u="sng">
                <a:hlinkClick r:id="rId2" invalidUrl="" action="" tgtFrame="" tooltip="" history="1" highlightClick="0" endSnd="0"/>
              </a:rPr>
              <a:t>https://developer.mozilla.org/zh-CN/docs/Web/JavaScript/Reference/Global_Objects/parseFloat</a:t>
            </a:r>
          </a:p>
          <a:p>
            <a:pPr marL="38735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+ 将右边的值转换为数值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arseInt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parseInt</a:t>
            </a:r>
          </a:p>
        </p:txBody>
      </p:sp>
      <p:sp>
        <p:nvSpPr>
          <p:cNvPr id="131" name="parseInt(10)…"/>
          <p:cNvSpPr txBox="1"/>
          <p:nvPr>
            <p:ph type="body" idx="1"/>
          </p:nvPr>
        </p:nvSpPr>
        <p:spPr>
          <a:xfrm>
            <a:off x="1689099" y="3245987"/>
            <a:ext cx="21005801" cy="929640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parseInt(10)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parseInt(11,2)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parseInt(12,2)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parseInt(“1f”,16)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parseInt(“17”,6)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数值 =&gt; 字符串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数值 =&gt; 字符串</a:t>
            </a:r>
          </a:p>
        </p:txBody>
      </p:sp>
      <p:sp>
        <p:nvSpPr>
          <p:cNvPr id="134" name="String()…"/>
          <p:cNvSpPr txBox="1"/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String()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toString()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字符串连接</a:t>
            </a:r>
          </a:p>
          <a:p>
            <a:pPr lvl="1">
              <a:defRPr>
                <a:solidFill>
                  <a:schemeClr val="accent5">
                    <a:lumOff val="-29866"/>
                  </a:schemeClr>
                </a:solidFill>
              </a:defRPr>
            </a:pPr>
            <a:r>
              <a:t>注意 数值 NaN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转换为布尔值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转换为布尔值</a:t>
            </a:r>
          </a:p>
        </p:txBody>
      </p:sp>
      <p:sp>
        <p:nvSpPr>
          <p:cNvPr id="137" name="Boolean…"/>
          <p:cNvSpPr txBox="1"/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</p:spPr>
        <p:txBody>
          <a:bodyPr/>
          <a:lstStyle/>
          <a:p>
            <a:pPr marL="438150" indent="-438150" defTabSz="569594">
              <a:spcBef>
                <a:spcPts val="4000"/>
              </a:spcBef>
              <a:defRPr sz="3312">
                <a:solidFill>
                  <a:srgbClr val="FFFFFF"/>
                </a:solidFill>
              </a:defRPr>
            </a:pPr>
            <a:r>
              <a:t>Boolean</a:t>
            </a:r>
          </a:p>
          <a:p>
            <a:pPr lvl="1" marL="876300" indent="-438150" defTabSz="569594">
              <a:spcBef>
                <a:spcPts val="4000"/>
              </a:spcBef>
              <a:defRPr sz="3312">
                <a:solidFill>
                  <a:srgbClr val="FFFFFF"/>
                </a:solidFill>
              </a:defRPr>
            </a:pPr>
            <a:r>
              <a:t>转换为false</a:t>
            </a:r>
          </a:p>
          <a:p>
            <a:pPr lvl="2" marL="1314450" indent="-438150" defTabSz="569594">
              <a:spcBef>
                <a:spcPts val="4000"/>
              </a:spcBef>
              <a:defRPr sz="3312">
                <a:solidFill>
                  <a:srgbClr val="FFFFFF"/>
                </a:solidFill>
              </a:defRPr>
            </a:pPr>
            <a:r>
              <a:t>数值 0</a:t>
            </a:r>
          </a:p>
          <a:p>
            <a:pPr lvl="2" marL="1314450" indent="-438150" defTabSz="569594">
              <a:spcBef>
                <a:spcPts val="4000"/>
              </a:spcBef>
              <a:defRPr sz="3312">
                <a:solidFill>
                  <a:srgbClr val="FFFFFF"/>
                </a:solidFill>
              </a:defRPr>
            </a:pPr>
            <a:r>
              <a:t>数值NaN</a:t>
            </a:r>
          </a:p>
          <a:p>
            <a:pPr lvl="2" marL="1314450" indent="-438150" defTabSz="569594">
              <a:spcBef>
                <a:spcPts val="4000"/>
              </a:spcBef>
              <a:defRPr sz="3312">
                <a:solidFill>
                  <a:srgbClr val="FFFFFF"/>
                </a:solidFill>
              </a:defRPr>
            </a:pPr>
            <a:r>
              <a:t>null</a:t>
            </a:r>
          </a:p>
          <a:p>
            <a:pPr lvl="2" marL="1314450" indent="-438150" defTabSz="569594">
              <a:spcBef>
                <a:spcPts val="4000"/>
              </a:spcBef>
              <a:defRPr sz="3312">
                <a:solidFill>
                  <a:srgbClr val="FFFFFF"/>
                </a:solidFill>
              </a:defRPr>
            </a:pPr>
            <a:r>
              <a:t>undefined</a:t>
            </a:r>
          </a:p>
          <a:p>
            <a:pPr lvl="1" marL="876300" indent="-438150" defTabSz="569594">
              <a:spcBef>
                <a:spcPts val="4000"/>
              </a:spcBef>
              <a:defRPr sz="3312">
                <a:solidFill>
                  <a:srgbClr val="FFFFFF"/>
                </a:solidFill>
              </a:defRPr>
            </a:pPr>
            <a:r>
              <a:t>其它值都是true</a:t>
            </a:r>
          </a:p>
          <a:p>
            <a:pPr marL="438150" indent="-438150" defTabSz="569594">
              <a:spcBef>
                <a:spcPts val="4000"/>
              </a:spcBef>
              <a:defRPr sz="3312">
                <a:solidFill>
                  <a:srgbClr val="FFFFFF"/>
                </a:solidFill>
              </a:defRPr>
            </a:pPr>
            <a:r>
              <a:t>双重否定</a:t>
            </a:r>
          </a:p>
          <a:p>
            <a:pPr lvl="1" marL="876300" indent="-438150" defTabSz="569594">
              <a:spcBef>
                <a:spcPts val="4000"/>
              </a:spcBef>
              <a:defRPr sz="3312">
                <a:solidFill>
                  <a:srgbClr val="FFFFFF"/>
                </a:solidFill>
              </a:defRPr>
            </a:pPr>
            <a:r>
              <a:t> 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注意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注意</a:t>
            </a:r>
          </a:p>
        </p:txBody>
      </p:sp>
      <p:sp>
        <p:nvSpPr>
          <p:cNvPr id="140" name="在进行布尔型的数据类型转换时，应当对 Object 类型的情况多加注意。Object 类型在被转换为 布尔型之后结果必定为 true。以下代码的结果都是显示 T。这和直观的感觉是有所不同的，所以请务 必注意"/>
          <p:cNvSpPr txBox="1"/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在进行布尔型的数据类型转换时，应当对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Object </a:t>
            </a:r>
            <a:r>
              <a:t>类型的情况多加注意。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Object </a:t>
            </a:r>
            <a:r>
              <a:t>类型在被转换为 布尔型之后结果必定为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t>。以下代码的结果都是显示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t>。这和直观的感觉是有所不同的，所以请务 必注意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=&gt; 基本数据类型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Object =&gt; 基本数据类型</a:t>
            </a:r>
          </a:p>
        </p:txBody>
      </p:sp>
      <p:graphicFrame>
        <p:nvGraphicFramePr>
          <p:cNvPr id="143" name="表格"/>
          <p:cNvGraphicFramePr/>
          <p:nvPr/>
        </p:nvGraphicFramePr>
        <p:xfrm>
          <a:off x="2274390" y="3299195"/>
          <a:ext cx="17727136" cy="9296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909045"/>
                <a:gridCol w="5909045"/>
                <a:gridCol w="5909045"/>
              </a:tblGrid>
              <a:tr h="23241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转换后的类型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显示类型转换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说明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3241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字符串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String(obj)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将toString()的方法结果转为字符串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3241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数值型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Number(obj)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  <a:r>
                        <a:t> 即 valueOf 方法的结果。如果 valueOf 方法的结果无法被转换为数值型，则 改将 toString 方法的结果转换为数值型 </a:t>
                      </a:r>
                      <a:endParaRPr sz="1200"/>
                    </a:p>
                  </a:txBody>
                  <a:tcPr marL="50800" marR="50800" marT="50800" marB="50800" anchor="ctr" anchorCtr="0" horzOverflow="overflow"/>
                </a:tc>
              </a:tr>
              <a:tr h="23241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布尔型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Boolean(obj)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  <a:r>
                        <a:t> 总是 true </a:t>
                      </a:r>
                      <a:endParaRPr sz="1200"/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基本数据类型 &lt;=&gt; object"/>
          <p:cNvSpPr txBox="1"/>
          <p:nvPr>
            <p:ph type="title"/>
          </p:nvPr>
        </p:nvSpPr>
        <p:spPr>
          <a:xfrm>
            <a:off x="1988290" y="4636980"/>
            <a:ext cx="21005801" cy="2286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基本数据类型 &lt;=&gt; 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