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w3.org/TR/NOTE-datetime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49792">
              <a:schemeClr val="accent1">
                <a:lumOff val="16847"/>
              </a:schemeClr>
            </a:gs>
            <a:gs pos="49792">
              <a:srgbClr val="2B9CDC"/>
            </a:gs>
            <a:gs pos="100000">
              <a:schemeClr val="accent1">
                <a:lumOff val="-13575"/>
              </a:schemeClr>
            </a:gs>
          </a:gsLst>
          <a:lin ang="7532014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AVASCRIPT 基础教程 - Date"/>
          <p:cNvSpPr txBox="1"/>
          <p:nvPr/>
        </p:nvSpPr>
        <p:spPr>
          <a:xfrm>
            <a:off x="268947" y="4678316"/>
            <a:ext cx="13270942" cy="146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7600">
                <a:solidFill>
                  <a:srgbClr val="FFFFFF"/>
                </a:solidFill>
              </a:defRPr>
            </a:lvl1pPr>
          </a:lstStyle>
          <a:p>
            <a:pPr/>
            <a:r>
              <a:t>JAVASCRIPT 基础教程 - Date</a:t>
            </a:r>
          </a:p>
        </p:txBody>
      </p:sp>
      <p:pic>
        <p:nvPicPr>
          <p:cNvPr id="120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34420" y="3535446"/>
            <a:ext cx="7836326" cy="6645108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讲师：孟庆和"/>
          <p:cNvSpPr txBox="1"/>
          <p:nvPr/>
        </p:nvSpPr>
        <p:spPr>
          <a:xfrm>
            <a:off x="9230486" y="6646444"/>
            <a:ext cx="331470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讲师：孟庆和</a:t>
            </a:r>
          </a:p>
        </p:txBody>
      </p:sp>
      <p:pic>
        <p:nvPicPr>
          <p:cNvPr id="122" name="logo (1).png" descr="logo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7602" y="645159"/>
            <a:ext cx="3151997" cy="1237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valueOf()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valueOf()</a:t>
            </a:r>
          </a:p>
        </p:txBody>
      </p:sp>
      <p:sp>
        <p:nvSpPr>
          <p:cNvPr id="146" name="返回实例对象距离时间零点（1970年1月1日00:00:00 UTC）对应的毫秒数，该方法等同于getTime方法。"/>
          <p:cNvSpPr txBox="1"/>
          <p:nvPr>
            <p:ph type="body" idx="1"/>
          </p:nvPr>
        </p:nvSpPr>
        <p:spPr>
          <a:xfrm>
            <a:off x="1689100" y="2777657"/>
            <a:ext cx="21005800" cy="10334704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FFFFFF"/>
                </a:solidFill>
              </a:defRPr>
            </a:pPr>
            <a:r>
              <a:t> 返回实例对象距离时间零点（1970年1月1日00:00:00 UTC）对应的毫秒数，该方法等同于getTime方法。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oUTCString()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toUTCString()</a:t>
            </a:r>
          </a:p>
        </p:txBody>
      </p:sp>
      <p:sp>
        <p:nvSpPr>
          <p:cNvPr id="149" name="方法返回对应的 UTC 时间。"/>
          <p:cNvSpPr txBox="1"/>
          <p:nvPr>
            <p:ph type="body" idx="1"/>
          </p:nvPr>
        </p:nvSpPr>
        <p:spPr>
          <a:xfrm>
            <a:off x="1689100" y="2777657"/>
            <a:ext cx="21005800" cy="10334704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FFFFFF"/>
                </a:solidFill>
              </a:defRPr>
            </a:pPr>
            <a:r>
              <a:t> 方法返回对应的 UTC 时间。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etTimezoneOffset()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getTimezoneOffset()</a:t>
            </a:r>
          </a:p>
        </p:txBody>
      </p:sp>
      <p:sp>
        <p:nvSpPr>
          <p:cNvPr id="152" name="方法返回协调世界时（UTC）相对于当前时区的时间差值，单位为分钟。"/>
          <p:cNvSpPr txBox="1"/>
          <p:nvPr>
            <p:ph type="body" idx="1"/>
          </p:nvPr>
        </p:nvSpPr>
        <p:spPr>
          <a:xfrm>
            <a:off x="1689100" y="2777657"/>
            <a:ext cx="21005800" cy="10334704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FFFFFF"/>
                </a:solidFill>
              </a:defRPr>
            </a:pPr>
            <a:r>
              <a:t> 方法返回协调世界时（UTC）相对于当前时区的时间差值，单位为分钟。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oISOString()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toISOString()</a:t>
            </a:r>
          </a:p>
        </p:txBody>
      </p:sp>
      <p:sp>
        <p:nvSpPr>
          <p:cNvPr id="155" name="方法返回对应时间的 ISO8601 写法"/>
          <p:cNvSpPr txBox="1"/>
          <p:nvPr>
            <p:ph type="body" idx="1"/>
          </p:nvPr>
        </p:nvSpPr>
        <p:spPr>
          <a:xfrm>
            <a:off x="1689100" y="2777657"/>
            <a:ext cx="21005800" cy="10334704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FFFFFF"/>
                </a:solidFill>
              </a:defRPr>
            </a:pPr>
            <a:r>
              <a:t> 方法返回对应时间的 ISO8601 写法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本地时间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本地时间</a:t>
            </a:r>
          </a:p>
        </p:txBody>
      </p:sp>
      <p:sp>
        <p:nvSpPr>
          <p:cNvPr id="158" name="toLocaleString() 完整的本地时间…"/>
          <p:cNvSpPr txBox="1"/>
          <p:nvPr>
            <p:ph type="body" idx="1"/>
          </p:nvPr>
        </p:nvSpPr>
        <p:spPr>
          <a:xfrm>
            <a:off x="1689100" y="2777657"/>
            <a:ext cx="21005800" cy="10334704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FFFFFF"/>
                </a:solidFill>
              </a:defRPr>
            </a:pPr>
            <a:r>
              <a:t>toLocaleString() 完整的本地时间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 toLocaleDateString()  本地日期（不含小时、分和秒)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 toLocaleTimeString() 本地时间（不含年月日）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Date类 get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Date类 get</a:t>
            </a:r>
          </a:p>
        </p:txBody>
      </p:sp>
      <p:sp>
        <p:nvSpPr>
          <p:cNvPr id="161" name="getFullYear(); 年份（4位数）…"/>
          <p:cNvSpPr txBox="1"/>
          <p:nvPr>
            <p:ph type="body" idx="1"/>
          </p:nvPr>
        </p:nvSpPr>
        <p:spPr>
          <a:xfrm>
            <a:off x="1689100" y="1763507"/>
            <a:ext cx="21005800" cy="11747774"/>
          </a:xfrm>
          <a:prstGeom prst="rect">
            <a:avLst/>
          </a:prstGeom>
        </p:spPr>
        <p:txBody>
          <a:bodyPr/>
          <a:lstStyle/>
          <a:p>
            <a:pPr lvl="1" marL="1054100" indent="-527050" defTabSz="685165">
              <a:spcBef>
                <a:spcPts val="4800"/>
              </a:spcBef>
              <a:defRPr sz="3984">
                <a:solidFill>
                  <a:srgbClr val="FFFFFF"/>
                </a:solidFill>
              </a:defRPr>
            </a:pPr>
            <a:r>
              <a:t>getFullYear(); </a:t>
            </a:r>
            <a:r>
              <a:rPr i="1">
                <a:solidFill>
                  <a:srgbClr val="999988"/>
                </a:solidFill>
              </a:rPr>
              <a:t>年份（4位数）</a:t>
            </a:r>
            <a:endParaRPr i="1">
              <a:solidFill>
                <a:srgbClr val="999988"/>
              </a:solidFill>
            </a:endParaRPr>
          </a:p>
          <a:p>
            <a:pPr lvl="1" marL="1054100" indent="-527050" defTabSz="685165">
              <a:spcBef>
                <a:spcPts val="4800"/>
              </a:spcBef>
              <a:defRPr sz="3984">
                <a:solidFill>
                  <a:srgbClr val="FFFFFF"/>
                </a:solidFill>
              </a:defRPr>
            </a:pPr>
            <a:r>
              <a:t>getMonth() 月份  注意月份范围是0~11，5表示六月</a:t>
            </a:r>
            <a:endParaRPr>
              <a:solidFill>
                <a:srgbClr val="444444"/>
              </a:solidFill>
            </a:endParaRPr>
          </a:p>
          <a:p>
            <a:pPr lvl="1" marL="1054100" indent="-527050" defTabSz="685165">
              <a:spcBef>
                <a:spcPts val="4800"/>
              </a:spcBef>
              <a:defRPr sz="3984">
                <a:solidFill>
                  <a:srgbClr val="FFFFFF"/>
                </a:solidFill>
              </a:defRPr>
            </a:pPr>
            <a:r>
              <a:t>getDate();  月份中的第几天（1-31）</a:t>
            </a:r>
            <a:endParaRPr i="1">
              <a:solidFill>
                <a:srgbClr val="999988"/>
              </a:solidFill>
            </a:endParaRPr>
          </a:p>
          <a:p>
            <a:pPr lvl="1" marL="1054100" indent="-527050" defTabSz="685165">
              <a:spcBef>
                <a:spcPts val="4800"/>
              </a:spcBef>
              <a:defRPr sz="3984">
                <a:solidFill>
                  <a:srgbClr val="FFFFFF"/>
                </a:solidFill>
              </a:defRPr>
            </a:pPr>
            <a:r>
              <a:t>getDay();  星期几（0-6）</a:t>
            </a:r>
            <a:endParaRPr i="1">
              <a:solidFill>
                <a:srgbClr val="999988"/>
              </a:solidFill>
            </a:endParaRPr>
          </a:p>
          <a:p>
            <a:pPr lvl="1" marL="1054100" indent="-527050" defTabSz="685165">
              <a:spcBef>
                <a:spcPts val="4800"/>
              </a:spcBef>
              <a:defRPr sz="3984">
                <a:solidFill>
                  <a:srgbClr val="FFFFFF"/>
                </a:solidFill>
              </a:defRPr>
            </a:pPr>
            <a:r>
              <a:t>getHours(); </a:t>
            </a:r>
            <a:r>
              <a:rPr i="1">
                <a:solidFill>
                  <a:srgbClr val="999988"/>
                </a:solidFill>
              </a:rPr>
              <a:t>小时 （0-23）</a:t>
            </a:r>
            <a:endParaRPr i="1">
              <a:solidFill>
                <a:srgbClr val="999988"/>
              </a:solidFill>
            </a:endParaRPr>
          </a:p>
          <a:p>
            <a:pPr lvl="1" marL="1054100" indent="-527050" defTabSz="685165">
              <a:spcBef>
                <a:spcPts val="4800"/>
              </a:spcBef>
              <a:defRPr sz="3984">
                <a:solidFill>
                  <a:srgbClr val="FFFFFF"/>
                </a:solidFill>
              </a:defRPr>
            </a:pPr>
            <a:r>
              <a:t>getMinutes();  </a:t>
            </a:r>
            <a:r>
              <a:rPr i="1">
                <a:solidFill>
                  <a:srgbClr val="999988"/>
                </a:solidFill>
              </a:rPr>
              <a:t>（0-59）</a:t>
            </a:r>
            <a:endParaRPr i="1">
              <a:solidFill>
                <a:srgbClr val="999988"/>
              </a:solidFill>
            </a:endParaRPr>
          </a:p>
          <a:p>
            <a:pPr lvl="1" marL="1054100" indent="-527050" defTabSz="685165">
              <a:spcBef>
                <a:spcPts val="4800"/>
              </a:spcBef>
              <a:defRPr sz="3984">
                <a:solidFill>
                  <a:srgbClr val="FFFFFF"/>
                </a:solidFill>
              </a:defRPr>
            </a:pPr>
            <a:r>
              <a:t>getSeconds();  </a:t>
            </a:r>
            <a:r>
              <a:rPr i="1">
                <a:solidFill>
                  <a:srgbClr val="999988"/>
                </a:solidFill>
              </a:rPr>
              <a:t>（0-59）</a:t>
            </a:r>
            <a:endParaRPr i="1">
              <a:solidFill>
                <a:srgbClr val="999988"/>
              </a:solidFill>
            </a:endParaRPr>
          </a:p>
          <a:p>
            <a:pPr lvl="1" marL="1054100" indent="-527050" defTabSz="685165">
              <a:spcBef>
                <a:spcPts val="4800"/>
              </a:spcBef>
              <a:defRPr sz="3984">
                <a:solidFill>
                  <a:srgbClr val="FFFFFF"/>
                </a:solidFill>
              </a:defRPr>
            </a:pPr>
            <a:r>
              <a:t>getMilliseconds();  </a:t>
            </a:r>
            <a:r>
              <a:rPr i="1">
                <a:solidFill>
                  <a:srgbClr val="999988"/>
                </a:solidFill>
              </a:rPr>
              <a:t>毫秒数 （0-999）</a:t>
            </a:r>
            <a:endParaRPr i="1">
              <a:solidFill>
                <a:srgbClr val="999988"/>
              </a:solidFill>
            </a:endParaRPr>
          </a:p>
          <a:p>
            <a:pPr lvl="1" marL="1054100" indent="-527050" defTabSz="685165">
              <a:spcBef>
                <a:spcPts val="4800"/>
              </a:spcBef>
              <a:defRPr sz="3984">
                <a:solidFill>
                  <a:srgbClr val="FFFFFF"/>
                </a:solidFill>
              </a:defRPr>
            </a:pPr>
            <a:r>
              <a:t>getTime()  以number形式表示的时间戳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Date类 set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Date类 set</a:t>
            </a:r>
          </a:p>
        </p:txBody>
      </p:sp>
      <p:sp>
        <p:nvSpPr>
          <p:cNvPr id="164" name="setFullYear(); 年份…"/>
          <p:cNvSpPr txBox="1"/>
          <p:nvPr>
            <p:ph type="body" idx="1"/>
          </p:nvPr>
        </p:nvSpPr>
        <p:spPr>
          <a:xfrm>
            <a:off x="1689100" y="1763507"/>
            <a:ext cx="21005800" cy="11747774"/>
          </a:xfrm>
          <a:prstGeom prst="rect">
            <a:avLst/>
          </a:prstGeom>
        </p:spPr>
        <p:txBody>
          <a:bodyPr/>
          <a:lstStyle/>
          <a:p>
            <a:pPr lvl="1" marL="1206500" indent="-603250" defTabSz="784225">
              <a:spcBef>
                <a:spcPts val="5600"/>
              </a:spcBef>
              <a:defRPr sz="4560">
                <a:solidFill>
                  <a:srgbClr val="FFFFFF"/>
                </a:solidFill>
              </a:defRPr>
            </a:pPr>
            <a:r>
              <a:t>setFullYear(); </a:t>
            </a:r>
            <a:r>
              <a:rPr i="1">
                <a:solidFill>
                  <a:srgbClr val="999988"/>
                </a:solidFill>
              </a:rPr>
              <a:t>年份</a:t>
            </a:r>
            <a:endParaRPr i="1">
              <a:solidFill>
                <a:srgbClr val="999988"/>
              </a:solidFill>
            </a:endParaRPr>
          </a:p>
          <a:p>
            <a:pPr lvl="1" marL="1206500" indent="-603250" defTabSz="784225">
              <a:spcBef>
                <a:spcPts val="5600"/>
              </a:spcBef>
              <a:defRPr sz="4560">
                <a:solidFill>
                  <a:srgbClr val="FFFFFF"/>
                </a:solidFill>
              </a:defRPr>
            </a:pPr>
            <a:r>
              <a:t>setMonth 月份  注意月份范围是0~11，5表示六月</a:t>
            </a:r>
            <a:endParaRPr>
              <a:solidFill>
                <a:srgbClr val="444444"/>
              </a:solidFill>
            </a:endParaRPr>
          </a:p>
          <a:p>
            <a:pPr lvl="1" marL="1206500" indent="-603250" defTabSz="784225">
              <a:spcBef>
                <a:spcPts val="5600"/>
              </a:spcBef>
              <a:defRPr sz="4560">
                <a:solidFill>
                  <a:srgbClr val="FFFFFF"/>
                </a:solidFill>
              </a:defRPr>
            </a:pPr>
            <a:r>
              <a:t>setDate(); </a:t>
            </a:r>
            <a:r>
              <a:rPr i="1">
                <a:solidFill>
                  <a:srgbClr val="999988"/>
                </a:solidFill>
              </a:rPr>
              <a:t>// 表示24号</a:t>
            </a:r>
            <a:endParaRPr i="1">
              <a:solidFill>
                <a:srgbClr val="999988"/>
              </a:solidFill>
            </a:endParaRPr>
          </a:p>
          <a:p>
            <a:pPr lvl="1" marL="1206500" indent="-603250" defTabSz="784225">
              <a:spcBef>
                <a:spcPts val="5600"/>
              </a:spcBef>
              <a:defRPr sz="4560">
                <a:solidFill>
                  <a:srgbClr val="FFFFFF"/>
                </a:solidFill>
              </a:defRPr>
            </a:pPr>
            <a:r>
              <a:t>setHours(); </a:t>
            </a:r>
            <a:r>
              <a:rPr i="1">
                <a:solidFill>
                  <a:srgbClr val="999988"/>
                </a:solidFill>
              </a:rPr>
              <a:t>小时 （24小时制）</a:t>
            </a:r>
            <a:endParaRPr i="1">
              <a:solidFill>
                <a:srgbClr val="999988"/>
              </a:solidFill>
            </a:endParaRPr>
          </a:p>
          <a:p>
            <a:pPr lvl="1" marL="1206500" indent="-603250" defTabSz="784225">
              <a:spcBef>
                <a:spcPts val="5600"/>
              </a:spcBef>
              <a:defRPr sz="4560">
                <a:solidFill>
                  <a:srgbClr val="FFFFFF"/>
                </a:solidFill>
              </a:defRPr>
            </a:pPr>
            <a:r>
              <a:t>setMinutes();  </a:t>
            </a:r>
            <a:r>
              <a:rPr i="1">
                <a:solidFill>
                  <a:srgbClr val="999988"/>
                </a:solidFill>
              </a:rPr>
              <a:t>分钟</a:t>
            </a:r>
            <a:endParaRPr i="1">
              <a:solidFill>
                <a:srgbClr val="999988"/>
              </a:solidFill>
            </a:endParaRPr>
          </a:p>
          <a:p>
            <a:pPr lvl="1" marL="1206500" indent="-603250" defTabSz="784225">
              <a:spcBef>
                <a:spcPts val="5600"/>
              </a:spcBef>
              <a:defRPr sz="4560">
                <a:solidFill>
                  <a:srgbClr val="FFFFFF"/>
                </a:solidFill>
              </a:defRPr>
            </a:pPr>
            <a:r>
              <a:t>setSeconds();  </a:t>
            </a:r>
            <a:r>
              <a:rPr i="1">
                <a:solidFill>
                  <a:srgbClr val="999988"/>
                </a:solidFill>
              </a:rPr>
              <a:t>秒</a:t>
            </a:r>
            <a:endParaRPr i="1">
              <a:solidFill>
                <a:srgbClr val="999988"/>
              </a:solidFill>
            </a:endParaRPr>
          </a:p>
          <a:p>
            <a:pPr lvl="1" marL="1206500" indent="-603250" defTabSz="784225">
              <a:spcBef>
                <a:spcPts val="5600"/>
              </a:spcBef>
              <a:defRPr sz="4560">
                <a:solidFill>
                  <a:srgbClr val="FFFFFF"/>
                </a:solidFill>
              </a:defRPr>
            </a:pPr>
            <a:r>
              <a:t>setMilliseconds();  </a:t>
            </a:r>
            <a:r>
              <a:rPr i="1">
                <a:solidFill>
                  <a:srgbClr val="999988"/>
                </a:solidFill>
              </a:rPr>
              <a:t>毫秒数</a:t>
            </a:r>
            <a:endParaRPr i="1">
              <a:solidFill>
                <a:srgbClr val="999988"/>
              </a:solidFill>
            </a:endParaRPr>
          </a:p>
          <a:p>
            <a:pPr lvl="1" marL="1206500" indent="-603250" defTabSz="784225">
              <a:spcBef>
                <a:spcPts val="5600"/>
              </a:spcBef>
              <a:defRPr sz="4560">
                <a:solidFill>
                  <a:srgbClr val="FFFFFF"/>
                </a:solidFill>
              </a:defRPr>
            </a:pPr>
            <a:r>
              <a:t>setTime()  以number形式表示的时间戳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感谢!)"/>
          <p:cNvSpPr txBox="1"/>
          <p:nvPr>
            <p:ph type="title"/>
          </p:nvPr>
        </p:nvSpPr>
        <p:spPr>
          <a:xfrm>
            <a:off x="1913492" y="5384955"/>
            <a:ext cx="21005801" cy="2286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感谢!)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ate类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Date类</a:t>
            </a:r>
          </a:p>
        </p:txBody>
      </p:sp>
      <p:sp>
        <p:nvSpPr>
          <p:cNvPr id="125" name="处理日期 和时间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处理日期 和时间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作为普通函数调用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</a:lstStyle>
          <a:p>
            <a:pPr/>
            <a:r>
              <a:t>作为普通函数调用</a:t>
            </a:r>
          </a:p>
          <a:p>
            <a:pPr lvl="1"/>
            <a:r>
              <a:t>Date()</a:t>
            </a:r>
          </a:p>
          <a:p>
            <a:pPr lvl="2"/>
            <a:r>
              <a:t>返回当前时间的字符串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构造函数调用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1155700" indent="-577850" defTabSz="751205">
              <a:spcBef>
                <a:spcPts val="5300"/>
              </a:spcBef>
              <a:defRPr sz="4368">
                <a:solidFill>
                  <a:srgbClr val="FFFFFF"/>
                </a:solidFill>
              </a:defRPr>
            </a:pPr>
            <a:r>
              <a:t>构造函数调用</a:t>
            </a:r>
          </a:p>
          <a:p>
            <a:pPr lvl="2" marL="1733550" indent="-577850" defTabSz="751205">
              <a:spcBef>
                <a:spcPts val="5300"/>
              </a:spcBef>
              <a:defRPr sz="4368">
                <a:solidFill>
                  <a:srgbClr val="FFFFFF"/>
                </a:solidFill>
              </a:defRPr>
            </a:pPr>
            <a:r>
              <a:rPr>
                <a:solidFill>
                  <a:srgbClr val="CC99CD"/>
                </a:solidFill>
              </a:rPr>
              <a:t>new</a:t>
            </a:r>
            <a:r>
              <a:rPr>
                <a:solidFill>
                  <a:srgbClr val="CCCCCC"/>
                </a:solidFill>
              </a:rPr>
              <a:t> </a:t>
            </a:r>
            <a:r>
              <a:t>Date</a:t>
            </a:r>
            <a:r>
              <a:rPr>
                <a:solidFill>
                  <a:srgbClr val="CCCCCC"/>
                </a:solidFill>
              </a:rPr>
              <a:t>();</a:t>
            </a:r>
            <a:endParaRPr>
              <a:solidFill>
                <a:srgbClr val="CCCCCC"/>
              </a:solidFill>
            </a:endParaRPr>
          </a:p>
          <a:p>
            <a:pPr lvl="2" marL="1733550" indent="-577850" defTabSz="751205">
              <a:spcBef>
                <a:spcPts val="5300"/>
              </a:spcBef>
              <a:defRPr sz="4368">
                <a:solidFill>
                  <a:srgbClr val="FFFFFF"/>
                </a:solidFill>
              </a:defRPr>
            </a:pPr>
            <a:r>
              <a:rPr>
                <a:solidFill>
                  <a:srgbClr val="CC99CD"/>
                </a:solidFill>
              </a:rPr>
              <a:t>new</a:t>
            </a:r>
            <a:r>
              <a:t> </a:t>
            </a:r>
            <a:r>
              <a:rPr>
                <a:solidFill>
                  <a:srgbClr val="F8C555"/>
                </a:solidFill>
              </a:rPr>
              <a:t>Date</a:t>
            </a:r>
            <a:r>
              <a:t>(value);</a:t>
            </a:r>
          </a:p>
          <a:p>
            <a:pPr lvl="2" marL="1733550" indent="-577850" defTabSz="751205">
              <a:spcBef>
                <a:spcPts val="5300"/>
              </a:spcBef>
              <a:defRPr sz="4368">
                <a:solidFill>
                  <a:srgbClr val="FFFFFF"/>
                </a:solidFill>
              </a:defRPr>
            </a:pPr>
            <a:r>
              <a:rPr>
                <a:solidFill>
                  <a:srgbClr val="CC99CD"/>
                </a:solidFill>
              </a:rPr>
              <a:t>new</a:t>
            </a:r>
            <a:r>
              <a:t> </a:t>
            </a:r>
            <a:r>
              <a:rPr>
                <a:solidFill>
                  <a:srgbClr val="F8C555"/>
                </a:solidFill>
              </a:rPr>
              <a:t>Date</a:t>
            </a:r>
            <a:r>
              <a:t>(dateString); 详见 Date.parse</a:t>
            </a:r>
          </a:p>
          <a:p>
            <a:pPr lvl="2" marL="1733550" indent="-577850" defTabSz="751205">
              <a:spcBef>
                <a:spcPts val="5300"/>
              </a:spcBef>
              <a:defRPr sz="4368">
                <a:solidFill>
                  <a:srgbClr val="FFFFFF"/>
                </a:solidFill>
              </a:defRPr>
            </a:pPr>
            <a:r>
              <a:t> </a:t>
            </a:r>
            <a:r>
              <a:rPr>
                <a:solidFill>
                  <a:srgbClr val="CC99CD"/>
                </a:solidFill>
              </a:rPr>
              <a:t>new</a:t>
            </a:r>
            <a:r>
              <a:t> </a:t>
            </a:r>
            <a:r>
              <a:rPr>
                <a:solidFill>
                  <a:srgbClr val="F8C555"/>
                </a:solidFill>
              </a:rPr>
              <a:t>Date</a:t>
            </a:r>
            <a:r>
              <a:t>(year, monthIndex[, day[, hours [, minutes[, seconds[, milliseconds]]]]]);</a:t>
            </a:r>
          </a:p>
          <a:p>
            <a:pPr lvl="1" marL="1155700" indent="-577850" defTabSz="751205">
              <a:spcBef>
                <a:spcPts val="5300"/>
              </a:spcBef>
              <a:defRPr sz="4368">
                <a:solidFill>
                  <a:srgbClr val="FFFFFF"/>
                </a:solidFill>
              </a:defRPr>
            </a:pPr>
            <a:r>
              <a:t> </a:t>
            </a:r>
            <a:r>
              <a:rPr b="1">
                <a:solidFill>
                  <a:schemeClr val="accent5">
                    <a:lumOff val="-29866"/>
                  </a:schemeClr>
                </a:solidFill>
              </a:rPr>
              <a:t>参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数 monthIndex 是从“0”开始计算的，这就意味着一月份为“0”，十二月份为“11”。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ate.now()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Date.now()</a:t>
            </a:r>
          </a:p>
        </p:txBody>
      </p:sp>
      <p:sp>
        <p:nvSpPr>
          <p:cNvPr id="132" name="方法返回当前时间距离时间零点（1970年1月1日 00:00:00 UTC）的毫秒数"/>
          <p:cNvSpPr txBox="1"/>
          <p:nvPr>
            <p:ph type="body" idx="1"/>
          </p:nvPr>
        </p:nvSpPr>
        <p:spPr>
          <a:xfrm>
            <a:off x="1492850" y="2579648"/>
            <a:ext cx="21005801" cy="10334704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FFFFFF"/>
                </a:solidFill>
              </a:defRPr>
            </a:pPr>
            <a:r>
              <a:t> 方法返回当前时间距离时间零点（1970年1月1日 00:00:00 UTC）的毫秒数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Date.parse()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Date.parse()</a:t>
            </a:r>
          </a:p>
        </p:txBody>
      </p:sp>
      <p:sp>
        <p:nvSpPr>
          <p:cNvPr id="135" name="方法用来解析日期字符串，返回该时间距离时间零点（1970年1月1日 00:00:00）的毫秒数。…"/>
          <p:cNvSpPr txBox="1"/>
          <p:nvPr>
            <p:ph type="body" idx="1"/>
          </p:nvPr>
        </p:nvSpPr>
        <p:spPr>
          <a:xfrm>
            <a:off x="1689100" y="2777657"/>
            <a:ext cx="21005800" cy="10334704"/>
          </a:xfrm>
          <a:prstGeom prst="rect">
            <a:avLst/>
          </a:prstGeom>
        </p:spPr>
        <p:txBody>
          <a:bodyPr/>
          <a:lstStyle/>
          <a:p>
            <a:pPr lvl="1" marL="863600" indent="-431800" defTabSz="561340">
              <a:spcBef>
                <a:spcPts val="4000"/>
              </a:spcBef>
              <a:defRPr sz="3264">
                <a:solidFill>
                  <a:srgbClr val="FFFFFF"/>
                </a:solidFill>
              </a:defRPr>
            </a:pPr>
            <a:r>
              <a:t> 方法用来解析日期字符串，返回该时间距离时间零点（1970年1月1日 00:00:00）的毫秒数。</a:t>
            </a:r>
          </a:p>
          <a:p>
            <a:pPr lvl="1" marL="863600" indent="-431800" defTabSz="561340">
              <a:spcBef>
                <a:spcPts val="4000"/>
              </a:spcBef>
              <a:defRPr sz="3264">
                <a:solidFill>
                  <a:srgbClr val="FFFFFF"/>
                </a:solidFill>
              </a:defRPr>
            </a:pPr>
            <a:r>
              <a:t> 如果解析失败，返回 NaN</a:t>
            </a:r>
          </a:p>
          <a:p>
            <a:pPr lvl="1" marL="863600" indent="-431800" defTabSz="561340">
              <a:spcBef>
                <a:spcPts val="4000"/>
              </a:spcBef>
              <a:defRPr sz="3264">
                <a:solidFill>
                  <a:srgbClr val="FFFFFF"/>
                </a:solidFill>
              </a:defRPr>
            </a:pPr>
            <a:r>
              <a:t> 日期字符串应该符合 RFC 2822 和 </a:t>
            </a:r>
            <a:r>
              <a:rPr u="sng">
                <a:hlinkClick r:id="rId2" invalidUrl="" action="" tgtFrame="" tooltip="" history="1" highlightClick="0" endSnd="0"/>
              </a:rPr>
              <a:t>ISO 8061</a:t>
            </a:r>
            <a:r>
              <a:t> 这两个标准，</a:t>
            </a:r>
          </a:p>
          <a:p>
            <a:pPr lvl="1" marL="863600" indent="-431800" defTabSz="561340">
              <a:spcBef>
                <a:spcPts val="4000"/>
              </a:spcBef>
              <a:defRPr sz="3264">
                <a:solidFill>
                  <a:srgbClr val="FFFFFF"/>
                </a:solidFill>
              </a:defRPr>
            </a:pPr>
            <a:r>
              <a:t>RFC 2822 格式</a:t>
            </a:r>
          </a:p>
          <a:p>
            <a:pPr lvl="2" marL="1295400" indent="-431800" defTabSz="561340">
              <a:spcBef>
                <a:spcPts val="4000"/>
              </a:spcBef>
              <a:defRPr sz="3264">
                <a:solidFill>
                  <a:srgbClr val="FFFFFF"/>
                </a:solidFill>
              </a:defRPr>
            </a:pPr>
            <a:r>
              <a:t> YYYY</a:t>
            </a:r>
            <a:r>
              <a:rPr>
                <a:solidFill>
                  <a:srgbClr val="009926"/>
                </a:solidFill>
              </a:rPr>
              <a:t>/MM/</a:t>
            </a:r>
            <a:r>
              <a:t>DD </a:t>
            </a:r>
            <a:r>
              <a:rPr>
                <a:solidFill>
                  <a:srgbClr val="DD1144"/>
                </a:solidFill>
              </a:rPr>
              <a:t>HH:MM:</a:t>
            </a:r>
            <a:r>
              <a:t>SS ± timezon(时区用</a:t>
            </a:r>
            <a:r>
              <a:rPr>
                <a:solidFill>
                  <a:srgbClr val="008080"/>
                </a:solidFill>
              </a:rPr>
              <a:t>4</a:t>
            </a:r>
            <a:r>
              <a:t>位数字表示)</a:t>
            </a:r>
          </a:p>
          <a:p>
            <a:pPr lvl="2" marL="1295400" indent="-431800" defTabSz="561340">
              <a:spcBef>
                <a:spcPts val="4000"/>
              </a:spcBef>
              <a:defRPr sz="3264">
                <a:solidFill>
                  <a:srgbClr val="FFFFFF"/>
                </a:solidFill>
              </a:defRPr>
            </a:pPr>
            <a:r>
              <a:t> 1992/02/12 12:23:22-0800</a:t>
            </a:r>
          </a:p>
          <a:p>
            <a:pPr lvl="1" marL="863600" indent="-431800" defTabSz="561340">
              <a:spcBef>
                <a:spcPts val="4000"/>
              </a:spcBef>
              <a:defRPr sz="3264">
                <a:solidFill>
                  <a:srgbClr val="FFFFFF"/>
                </a:solidFill>
              </a:defRPr>
            </a:pPr>
            <a:r>
              <a:t> ISO8061 格式</a:t>
            </a:r>
          </a:p>
          <a:p>
            <a:pPr lvl="2" marL="1295400" indent="-431800" defTabSz="561340">
              <a:spcBef>
                <a:spcPts val="4000"/>
              </a:spcBef>
              <a:defRPr sz="3264">
                <a:solidFill>
                  <a:srgbClr val="FFFFFF"/>
                </a:solidFill>
              </a:defRPr>
            </a:pPr>
            <a:r>
              <a:t> YYYY-MM-</a:t>
            </a:r>
            <a:r>
              <a:rPr>
                <a:solidFill>
                  <a:srgbClr val="DD1144"/>
                </a:solidFill>
              </a:rPr>
              <a:t>DDThh:mm:</a:t>
            </a:r>
            <a:r>
              <a:t>ss ± timezone(时区用</a:t>
            </a:r>
            <a:r>
              <a:rPr>
                <a:solidFill>
                  <a:srgbClr val="DD1144"/>
                </a:solidFill>
              </a:rPr>
              <a:t>HH:</a:t>
            </a:r>
            <a:r>
              <a:t>MM表示)</a:t>
            </a:r>
          </a:p>
          <a:p>
            <a:pPr lvl="2" marL="1295400" indent="-431800" defTabSz="561340">
              <a:spcBef>
                <a:spcPts val="4000"/>
              </a:spcBef>
              <a:defRPr sz="3264">
                <a:solidFill>
                  <a:srgbClr val="FFFFFF"/>
                </a:solidFill>
              </a:defRPr>
            </a:pPr>
            <a:r>
              <a:t> 1997-07-16</a:t>
            </a:r>
            <a:r>
              <a:rPr>
                <a:solidFill>
                  <a:srgbClr val="DD1144"/>
                </a:solidFill>
              </a:rPr>
              <a:t>T08:</a:t>
            </a:r>
            <a:r>
              <a:t>20</a:t>
            </a:r>
            <a:r>
              <a:rPr>
                <a:solidFill>
                  <a:srgbClr val="333333"/>
                </a:solidFill>
              </a:rPr>
              <a:t>:</a:t>
            </a:r>
            <a:r>
              <a:t>30</a:t>
            </a:r>
            <a:r>
              <a:rPr>
                <a:solidFill>
                  <a:srgbClr val="333333"/>
                </a:solidFill>
              </a:rPr>
              <a:t>Z</a:t>
            </a:r>
          </a:p>
          <a:p>
            <a:pPr lvl="2" marL="1295400" indent="-431800" defTabSz="561340">
              <a:spcBef>
                <a:spcPts val="4000"/>
              </a:spcBef>
              <a:defRPr sz="3264">
                <a:solidFill>
                  <a:srgbClr val="FFFFFF"/>
                </a:solidFill>
              </a:defRPr>
            </a:pPr>
            <a:r>
              <a:t> 1997-07-16</a:t>
            </a:r>
            <a:r>
              <a:rPr>
                <a:solidFill>
                  <a:srgbClr val="DD1144"/>
                </a:solidFill>
              </a:rPr>
              <a:t>T19:</a:t>
            </a:r>
            <a:r>
              <a:t>20</a:t>
            </a:r>
            <a:r>
              <a:rPr>
                <a:solidFill>
                  <a:srgbClr val="333333"/>
                </a:solidFill>
              </a:rPr>
              <a:t>:</a:t>
            </a:r>
            <a:r>
              <a:t>30</a:t>
            </a:r>
            <a:r>
              <a:rPr>
                <a:solidFill>
                  <a:srgbClr val="333333"/>
                </a:solidFill>
              </a:rPr>
              <a:t>+</a:t>
            </a:r>
            <a:r>
              <a:t>01</a:t>
            </a:r>
            <a:r>
              <a:rPr>
                <a:solidFill>
                  <a:srgbClr val="333333"/>
                </a:solidFill>
              </a:rPr>
              <a:t>:30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Date.parse('Aug 9, 1995’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2">
              <a:defRPr>
                <a:solidFill>
                  <a:srgbClr val="FFFFFF"/>
                </a:solidFill>
              </a:defRPr>
            </a:pPr>
            <a:r>
              <a:t>Date</a:t>
            </a:r>
            <a:r>
              <a:rPr>
                <a:solidFill>
                  <a:srgbClr val="F8F8F2"/>
                </a:solidFill>
              </a:rPr>
              <a:t>.parse(</a:t>
            </a:r>
            <a:r>
              <a:t>'Aug 9, 1995’</a:t>
            </a:r>
            <a:r>
              <a:rPr>
                <a:solidFill>
                  <a:srgbClr val="F8F8F2"/>
                </a:solidFill>
              </a:rPr>
              <a:t>)</a:t>
            </a:r>
            <a:endParaRPr>
              <a:solidFill>
                <a:srgbClr val="F8F8F2"/>
              </a:solidFill>
            </a:endParaRPr>
          </a:p>
          <a:p>
            <a:pPr lvl="2">
              <a:defRPr>
                <a:solidFill>
                  <a:srgbClr val="FFFFFF"/>
                </a:solidFill>
              </a:defRPr>
            </a:pPr>
            <a:r>
              <a:t>Date</a:t>
            </a:r>
            <a:r>
              <a:rPr>
                <a:solidFill>
                  <a:srgbClr val="F8F8F2"/>
                </a:solidFill>
              </a:rPr>
              <a:t>.parse(</a:t>
            </a:r>
            <a:r>
              <a:t>'January 26, 2011 13:51:50’</a:t>
            </a:r>
            <a:r>
              <a:rPr>
                <a:solidFill>
                  <a:srgbClr val="F8F8F2"/>
                </a:solidFill>
              </a:rPr>
              <a:t>)</a:t>
            </a:r>
            <a:endParaRPr>
              <a:solidFill>
                <a:srgbClr val="F8F8F2"/>
              </a:solidFill>
            </a:endParaRPr>
          </a:p>
          <a:p>
            <a:pPr lvl="2">
              <a:defRPr>
                <a:solidFill>
                  <a:srgbClr val="FFFFFF"/>
                </a:solidFill>
              </a:defRPr>
            </a:pPr>
            <a:r>
              <a:t>Date</a:t>
            </a:r>
            <a:r>
              <a:rPr>
                <a:solidFill>
                  <a:srgbClr val="F8F8F2"/>
                </a:solidFill>
              </a:rPr>
              <a:t>.parse(</a:t>
            </a:r>
            <a:r>
              <a:t>'Mon, 25 Dec 1995 13:30:00 GMT’</a:t>
            </a:r>
            <a:r>
              <a:rPr>
                <a:solidFill>
                  <a:srgbClr val="F8F8F2"/>
                </a:solidFill>
              </a:rPr>
              <a:t>)</a:t>
            </a:r>
            <a:endParaRPr>
              <a:solidFill>
                <a:srgbClr val="F8F8F2"/>
              </a:solidFill>
            </a:endParaRPr>
          </a:p>
          <a:p>
            <a:pPr lvl="2"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F8F8F2"/>
                </a:solidFill>
              </a:rPr>
              <a:t>Da</a:t>
            </a:r>
            <a:r>
              <a:t>te</a:t>
            </a:r>
            <a:r>
              <a:rPr>
                <a:solidFill>
                  <a:srgbClr val="F8F8F2"/>
                </a:solidFill>
              </a:rPr>
              <a:t>.parse(</a:t>
            </a:r>
            <a:r>
              <a:t>'Mon, 25 Dec 1995 13:30:00 +0430’</a:t>
            </a:r>
            <a:r>
              <a:rPr>
                <a:solidFill>
                  <a:srgbClr val="F8F8F2"/>
                </a:solidFill>
              </a:rPr>
              <a:t>)</a:t>
            </a:r>
            <a:endParaRPr>
              <a:solidFill>
                <a:srgbClr val="F8F8F2"/>
              </a:solidFill>
            </a:endParaRPr>
          </a:p>
          <a:p>
            <a:pPr lvl="2">
              <a:defRPr>
                <a:solidFill>
                  <a:srgbClr val="FFFFFF"/>
                </a:solidFill>
              </a:defRPr>
            </a:pPr>
            <a:r>
              <a:t>Date</a:t>
            </a:r>
            <a:r>
              <a:rPr>
                <a:solidFill>
                  <a:srgbClr val="F8F8F2"/>
                </a:solidFill>
              </a:rPr>
              <a:t>.parse(</a:t>
            </a:r>
            <a:r>
              <a:t>‘2011-10-10'</a:t>
            </a:r>
            <a:r>
              <a:rPr>
                <a:solidFill>
                  <a:srgbClr val="F8F8F2"/>
                </a:solidFill>
              </a:rPr>
              <a:t>)</a:t>
            </a:r>
            <a:endParaRPr>
              <a:solidFill>
                <a:srgbClr val="F8F8F2"/>
              </a:solidFill>
            </a:endParaRPr>
          </a:p>
          <a:p>
            <a:pPr lvl="2">
              <a:defRPr>
                <a:solidFill>
                  <a:srgbClr val="FFFFFF"/>
                </a:solidFill>
              </a:defRPr>
            </a:pPr>
            <a:r>
              <a:t>Date</a:t>
            </a:r>
            <a:r>
              <a:rPr>
                <a:solidFill>
                  <a:srgbClr val="F8F8F2"/>
                </a:solidFill>
              </a:rPr>
              <a:t>.parse(</a:t>
            </a:r>
            <a:r>
              <a:t>‘2011-10-10T14:48:00+08:00’</a:t>
            </a:r>
            <a:r>
              <a:rPr>
                <a:solidFill>
                  <a:srgbClr val="F8F8F2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Date.UTC()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Date.UTC()</a:t>
            </a:r>
          </a:p>
        </p:txBody>
      </p:sp>
      <p:sp>
        <p:nvSpPr>
          <p:cNvPr id="140" name="返回该时间距离时间零点（1970年1月1日 00:00:00 UTC）的毫秒数。…"/>
          <p:cNvSpPr txBox="1"/>
          <p:nvPr>
            <p:ph type="body" idx="1"/>
          </p:nvPr>
        </p:nvSpPr>
        <p:spPr>
          <a:xfrm>
            <a:off x="1689100" y="2777657"/>
            <a:ext cx="21005800" cy="10334704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FFFFFF"/>
                </a:solidFill>
              </a:defRPr>
            </a:pPr>
            <a:r>
              <a:t> 返回该时间距离时间零点（1970年1月1日 00:00:00 UTC）的毫秒数。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 </a:t>
            </a:r>
            <a:r>
              <a:rPr>
                <a:solidFill>
                  <a:srgbClr val="E6DB74"/>
                </a:solidFill>
              </a:rPr>
              <a:t>语法 ：Date</a:t>
            </a:r>
            <a:r>
              <a:t>.UTC(year, month[, date[, hrs[, min[, sec[, ms]]]]])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oString()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toString()</a:t>
            </a:r>
          </a:p>
        </p:txBody>
      </p:sp>
      <p:sp>
        <p:nvSpPr>
          <p:cNvPr id="143" name="返回一个完整的日期字符串"/>
          <p:cNvSpPr txBox="1"/>
          <p:nvPr>
            <p:ph type="body" idx="1"/>
          </p:nvPr>
        </p:nvSpPr>
        <p:spPr>
          <a:xfrm>
            <a:off x="1689100" y="2777657"/>
            <a:ext cx="21005800" cy="10334704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FFFFFF"/>
                </a:solidFill>
              </a:defRPr>
            </a:pPr>
            <a:r>
              <a:t> 返回一个完整的日期字符串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000000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000000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