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元素的尺寸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元素的尺寸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scrollLeft/Top"/>
          <p:cNvSpPr txBox="1"/>
          <p:nvPr/>
        </p:nvSpPr>
        <p:spPr>
          <a:xfrm>
            <a:off x="2226945" y="2374301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scrollLeft/Top</a:t>
            </a:r>
          </a:p>
        </p:txBody>
      </p:sp>
      <p:sp>
        <p:nvSpPr>
          <p:cNvPr id="247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圆形"/>
          <p:cNvSpPr/>
          <p:nvPr/>
        </p:nvSpPr>
        <p:spPr>
          <a:xfrm>
            <a:off x="2100371" y="413221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左上角开始的元素的滚动部分的宽度/高度。"/>
          <p:cNvSpPr txBox="1"/>
          <p:nvPr/>
        </p:nvSpPr>
        <p:spPr>
          <a:xfrm>
            <a:off x="2577023" y="3853432"/>
            <a:ext cx="979456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左上角开始的元素的滚动部分的宽度/高度。</a:t>
            </a:r>
          </a:p>
        </p:txBody>
      </p:sp>
      <p:sp>
        <p:nvSpPr>
          <p:cNvPr id="250" name="矩形"/>
          <p:cNvSpPr/>
          <p:nvPr/>
        </p:nvSpPr>
        <p:spPr>
          <a:xfrm>
            <a:off x="14695287" y="892892"/>
            <a:ext cx="8340099" cy="11131634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矩形"/>
          <p:cNvSpPr/>
          <p:nvPr/>
        </p:nvSpPr>
        <p:spPr>
          <a:xfrm>
            <a:off x="14695287" y="3943119"/>
            <a:ext cx="8340099" cy="5829762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矩形"/>
          <p:cNvSpPr/>
          <p:nvPr/>
        </p:nvSpPr>
        <p:spPr>
          <a:xfrm>
            <a:off x="22427158" y="3943119"/>
            <a:ext cx="620568" cy="5829762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矩形"/>
          <p:cNvSpPr/>
          <p:nvPr/>
        </p:nvSpPr>
        <p:spPr>
          <a:xfrm>
            <a:off x="22427158" y="5270814"/>
            <a:ext cx="620568" cy="1366244"/>
          </a:xfrm>
          <a:prstGeom prst="rect">
            <a:avLst/>
          </a:prstGeom>
          <a:solidFill>
            <a:schemeClr val="accent2">
              <a:hueOff val="89372"/>
              <a:lumOff val="-88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12月19日，全市审计发现问题整改工作推进会在市电子政务中心召开。市委常委、常务副市长常青出席，市政府办公室、市审计局、市住建局、市规划和自然资源局等部门有关负责人，17个县（市、区）及"/>
          <p:cNvSpPr txBox="1"/>
          <p:nvPr/>
        </p:nvSpPr>
        <p:spPr>
          <a:xfrm>
            <a:off x="15095187" y="1078838"/>
            <a:ext cx="7310687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 sz="2800">
                <a:solidFill>
                  <a:srgbClr val="FFFFFF">
                    <a:alpha val="11487"/>
                  </a:srgb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12月19日，全市审计发现问题整改工作推进会在市电子政务中心召开。市委常委、常务副市长常青出席，市政府办公室、市审计局、市住建局、市规划和自然资源局等部门有关负责人，17个县（市、区）及</a:t>
            </a:r>
          </a:p>
        </p:txBody>
      </p:sp>
      <p:sp>
        <p:nvSpPr>
          <p:cNvPr id="255" name="临汾经济开发区有关负责人参加了会议。…"/>
          <p:cNvSpPr txBox="1"/>
          <p:nvPr/>
        </p:nvSpPr>
        <p:spPr>
          <a:xfrm>
            <a:off x="15101608" y="3949690"/>
            <a:ext cx="7297845" cy="5816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300"/>
            </a:pPr>
            <a:r>
              <a:t>临汾经济开发区有关负责人参加了会议。</a:t>
            </a:r>
          </a:p>
          <a:p>
            <a:pPr algn="l">
              <a:defRPr sz="2300"/>
            </a:pPr>
            <a:r>
              <a:t>			会议通报了全市审计发现问题整改不到位的情况，尧都区、隰县政府主要负责人作了表态发言。</a:t>
            </a:r>
          </a:p>
          <a:p>
            <a:pPr algn="l">
              <a:defRPr sz="2300"/>
            </a:pPr>
            <a:r>
              <a:t>			　　常青指出，抓好审计发现问题整改工作是审计的基本要求，也是促进工作、补齐短板的重要手段，对于严肃审计纪律、维护审计权威，深入贯彻落实中央、省、市重大决策部署具有重要意义。各级各部门要提高思想认识，进一步增强审计整改的责任感和紧迫感，把审计整改纳入重要工作议程，进一步强化责任担当，提升依法行政水平，以实实在在的整改成效促进工作，实现规范管理。要本着高度负责的态度，围绕“审计——整改——规范——提高”的主线，切实采取有力举措，</a:t>
            </a:r>
          </a:p>
        </p:txBody>
      </p:sp>
      <p:sp>
        <p:nvSpPr>
          <p:cNvPr id="256" name="全力以赴抓好整改，不打折扣、不搞变通，确保审计发现问题在规定时限内全部整改到位。要加强制度建设，在抓好审计发现问题整改工作的同时，着力构建长效机制，从源头上、根本上解决问题，实现用制度管根本、管长远的目标。"/>
          <p:cNvSpPr txBox="1"/>
          <p:nvPr/>
        </p:nvSpPr>
        <p:spPr>
          <a:xfrm>
            <a:off x="15166114" y="9995560"/>
            <a:ext cx="7310687" cy="163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sz="2100">
                <a:solidFill>
                  <a:srgbClr val="FFFFFF">
                    <a:alpha val="15138"/>
                  </a:srgbClr>
                </a:solidFill>
              </a:rPr>
              <a:t>全力以赴抓好整改，不打折扣、不搞变通，确保审计发现问题在规定时限内全部整改到位。要加强制度建设，在抓好审计发现问题整改工作的同时，着力构建长效机制，从源头上、根本上解决问题，实现用制度管根本、管长远的目标。</a:t>
            </a:r>
            <a:r>
              <a:t>	  </a:t>
            </a:r>
          </a:p>
        </p:txBody>
      </p:sp>
      <p:sp>
        <p:nvSpPr>
          <p:cNvPr id="257" name="线条"/>
          <p:cNvSpPr/>
          <p:nvPr/>
        </p:nvSpPr>
        <p:spPr>
          <a:xfrm>
            <a:off x="18446325" y="3304885"/>
            <a:ext cx="393270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线条"/>
          <p:cNvSpPr/>
          <p:nvPr/>
        </p:nvSpPr>
        <p:spPr>
          <a:xfrm>
            <a:off x="13987964" y="6273793"/>
            <a:ext cx="1" cy="581662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scrollHeight"/>
          <p:cNvSpPr txBox="1"/>
          <p:nvPr/>
        </p:nvSpPr>
        <p:spPr>
          <a:xfrm>
            <a:off x="13049493" y="5308469"/>
            <a:ext cx="560450" cy="230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scrollHeight</a:t>
            </a:r>
          </a:p>
        </p:txBody>
      </p:sp>
      <p:sp>
        <p:nvSpPr>
          <p:cNvPr id="260" name="线条"/>
          <p:cNvSpPr/>
          <p:nvPr/>
        </p:nvSpPr>
        <p:spPr>
          <a:xfrm flipH="1" flipV="1">
            <a:off x="14772547" y="3304885"/>
            <a:ext cx="370115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线条"/>
          <p:cNvSpPr/>
          <p:nvPr/>
        </p:nvSpPr>
        <p:spPr>
          <a:xfrm flipV="1">
            <a:off x="13987964" y="784995"/>
            <a:ext cx="1" cy="561579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scrollWidth"/>
          <p:cNvSpPr txBox="1"/>
          <p:nvPr/>
        </p:nvSpPr>
        <p:spPr>
          <a:xfrm>
            <a:off x="16685445" y="2603725"/>
            <a:ext cx="32674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scrollWidth</a:t>
            </a:r>
          </a:p>
        </p:txBody>
      </p:sp>
      <p:sp>
        <p:nvSpPr>
          <p:cNvPr id="263" name="圆形"/>
          <p:cNvSpPr/>
          <p:nvPr/>
        </p:nvSpPr>
        <p:spPr>
          <a:xfrm>
            <a:off x="2100371" y="631682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这个值是唯一可以改变的属性，其他都是只读的"/>
          <p:cNvSpPr txBox="1"/>
          <p:nvPr/>
        </p:nvSpPr>
        <p:spPr>
          <a:xfrm>
            <a:off x="2577023" y="6095999"/>
            <a:ext cx="979456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这个值是唯一可以改变的属性，其他都是只读的</a:t>
            </a:r>
          </a:p>
        </p:txBody>
      </p:sp>
      <p:sp>
        <p:nvSpPr>
          <p:cNvPr id="265" name="线条"/>
          <p:cNvSpPr/>
          <p:nvPr/>
        </p:nvSpPr>
        <p:spPr>
          <a:xfrm>
            <a:off x="13987964" y="-477330"/>
            <a:ext cx="1" cy="445189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scrollTop"/>
          <p:cNvSpPr txBox="1"/>
          <p:nvPr/>
        </p:nvSpPr>
        <p:spPr>
          <a:xfrm>
            <a:off x="13306051" y="1319863"/>
            <a:ext cx="560450" cy="176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scrollTop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建议"/>
          <p:cNvSpPr txBox="1"/>
          <p:nvPr/>
        </p:nvSpPr>
        <p:spPr>
          <a:xfrm>
            <a:off x="2226945" y="2299749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建议</a:t>
            </a:r>
          </a:p>
        </p:txBody>
      </p:sp>
      <p:sp>
        <p:nvSpPr>
          <p:cNvPr id="271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圆形"/>
          <p:cNvSpPr/>
          <p:nvPr/>
        </p:nvSpPr>
        <p:spPr>
          <a:xfrm>
            <a:off x="2100371" y="413221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不推荐 getComputedStyle 获取元素的宽度高度"/>
          <p:cNvSpPr txBox="1"/>
          <p:nvPr/>
        </p:nvSpPr>
        <p:spPr>
          <a:xfrm>
            <a:off x="2734515" y="386770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不推荐 getComputedStyle 获取元素的宽度高度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76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矩形"/>
          <p:cNvSpPr/>
          <p:nvPr/>
        </p:nvSpPr>
        <p:spPr>
          <a:xfrm>
            <a:off x="1519460" y="2791227"/>
            <a:ext cx="9809517" cy="9105051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chemeClr val="accent4">
                    <a:hueOff val="-1109302"/>
                    <a:lumOff val="-647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640277" y="3987800"/>
            <a:ext cx="7567883" cy="67119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12月19日，全市审计发现问题整改工作推进会在市电子政务中心召开。市委常委、常务副市长常青出席，市政府办公室、市审计局、市住建局、市规划和自然资源局等部门有关负责人，17个县（市、区）及临汾经济开发区有关负责人参加了会议。…"/>
          <p:cNvSpPr txBox="1"/>
          <p:nvPr/>
        </p:nvSpPr>
        <p:spPr>
          <a:xfrm>
            <a:off x="3446765" y="4742637"/>
            <a:ext cx="5954907" cy="5202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</a:defRPr>
            </a:pPr>
            <a:r>
              <a:t>12月19日，全市审计发现问题整改工作推进会在市电子政务中心召开。市委常委、常务副市长常青出席，市政府办公室、市审计局、市住建局、市规划和自然资源局等部门有关负责人，17个县（市、区）及临汾经济开发区有关负责人参加了会议。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r>
              <a:t>会议通报了全市审计发现问题整改不到位的情况，尧都区、隰县政府主要负责人作了表态发言。</a:t>
            </a:r>
          </a:p>
        </p:txBody>
      </p:sp>
      <p:sp>
        <p:nvSpPr>
          <p:cNvPr id="129" name="线条"/>
          <p:cNvSpPr/>
          <p:nvPr/>
        </p:nvSpPr>
        <p:spPr>
          <a:xfrm>
            <a:off x="8939412" y="3981106"/>
            <a:ext cx="4704209" cy="1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矩形"/>
          <p:cNvSpPr/>
          <p:nvPr/>
        </p:nvSpPr>
        <p:spPr>
          <a:xfrm>
            <a:off x="3412395" y="4778391"/>
            <a:ext cx="5858638" cy="5130723"/>
          </a:xfrm>
          <a:prstGeom prst="rect">
            <a:avLst/>
          </a:prstGeom>
          <a:ln w="25400">
            <a:solidFill>
              <a:schemeClr val="accent5">
                <a:hueOff val="-36178"/>
                <a:satOff val="6507"/>
                <a:lumOff val="-2351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线条"/>
          <p:cNvSpPr/>
          <p:nvPr/>
        </p:nvSpPr>
        <p:spPr>
          <a:xfrm>
            <a:off x="8994039" y="4817039"/>
            <a:ext cx="4704209" cy="1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padding: 20px"/>
          <p:cNvSpPr txBox="1"/>
          <p:nvPr/>
        </p:nvSpPr>
        <p:spPr>
          <a:xfrm>
            <a:off x="10388123" y="4118848"/>
            <a:ext cx="26612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padding: 20px</a:t>
            </a:r>
          </a:p>
        </p:txBody>
      </p:sp>
      <p:sp>
        <p:nvSpPr>
          <p:cNvPr id="133" name="线条"/>
          <p:cNvSpPr/>
          <p:nvPr/>
        </p:nvSpPr>
        <p:spPr>
          <a:xfrm>
            <a:off x="8994039" y="9850728"/>
            <a:ext cx="4704209" cy="1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线条"/>
          <p:cNvSpPr/>
          <p:nvPr/>
        </p:nvSpPr>
        <p:spPr>
          <a:xfrm>
            <a:off x="11556999" y="7569200"/>
            <a:ext cx="1" cy="227656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线条"/>
          <p:cNvSpPr/>
          <p:nvPr/>
        </p:nvSpPr>
        <p:spPr>
          <a:xfrm flipV="1">
            <a:off x="11557000" y="4793437"/>
            <a:ext cx="1" cy="287736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Height:200px"/>
          <p:cNvSpPr txBox="1"/>
          <p:nvPr/>
        </p:nvSpPr>
        <p:spPr>
          <a:xfrm>
            <a:off x="11911775" y="5615368"/>
            <a:ext cx="560450" cy="248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Height:200px</a:t>
            </a:r>
          </a:p>
        </p:txBody>
      </p:sp>
      <p:sp>
        <p:nvSpPr>
          <p:cNvPr id="137" name="线条"/>
          <p:cNvSpPr/>
          <p:nvPr/>
        </p:nvSpPr>
        <p:spPr>
          <a:xfrm flipH="1">
            <a:off x="1532832" y="2682651"/>
            <a:ext cx="1" cy="1764073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线条"/>
          <p:cNvSpPr/>
          <p:nvPr/>
        </p:nvSpPr>
        <p:spPr>
          <a:xfrm>
            <a:off x="9232068" y="2961403"/>
            <a:ext cx="1" cy="1764072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线条"/>
          <p:cNvSpPr/>
          <p:nvPr/>
        </p:nvSpPr>
        <p:spPr>
          <a:xfrm flipH="1">
            <a:off x="3413822" y="3813757"/>
            <a:ext cx="2661286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线条"/>
          <p:cNvSpPr/>
          <p:nvPr/>
        </p:nvSpPr>
        <p:spPr>
          <a:xfrm>
            <a:off x="5953036" y="3818039"/>
            <a:ext cx="313758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Content-width: 300px"/>
          <p:cNvSpPr txBox="1"/>
          <p:nvPr/>
        </p:nvSpPr>
        <p:spPr>
          <a:xfrm>
            <a:off x="3955472" y="3066849"/>
            <a:ext cx="412054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Content-width: 300px</a:t>
            </a:r>
          </a:p>
        </p:txBody>
      </p:sp>
      <p:sp>
        <p:nvSpPr>
          <p:cNvPr id="142" name="线条"/>
          <p:cNvSpPr/>
          <p:nvPr/>
        </p:nvSpPr>
        <p:spPr>
          <a:xfrm>
            <a:off x="1605731" y="9915052"/>
            <a:ext cx="1922131" cy="1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线条"/>
          <p:cNvSpPr/>
          <p:nvPr/>
        </p:nvSpPr>
        <p:spPr>
          <a:xfrm>
            <a:off x="1605731" y="10706398"/>
            <a:ext cx="1922131" cy="1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padding:20px"/>
          <p:cNvSpPr txBox="1"/>
          <p:nvPr/>
        </p:nvSpPr>
        <p:spPr>
          <a:xfrm>
            <a:off x="1649944" y="9993471"/>
            <a:ext cx="255536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padding:20px</a:t>
            </a:r>
          </a:p>
        </p:txBody>
      </p:sp>
      <p:sp>
        <p:nvSpPr>
          <p:cNvPr id="145" name="线条"/>
          <p:cNvSpPr/>
          <p:nvPr/>
        </p:nvSpPr>
        <p:spPr>
          <a:xfrm>
            <a:off x="3552768" y="3058721"/>
            <a:ext cx="1" cy="1764073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线条"/>
          <p:cNvSpPr/>
          <p:nvPr/>
        </p:nvSpPr>
        <p:spPr>
          <a:xfrm flipH="1">
            <a:off x="2644863" y="2682651"/>
            <a:ext cx="1" cy="1764073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Border…"/>
          <p:cNvSpPr txBox="1"/>
          <p:nvPr/>
        </p:nvSpPr>
        <p:spPr>
          <a:xfrm>
            <a:off x="1410668" y="3049512"/>
            <a:ext cx="1356361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Border</a:t>
            </a:r>
          </a:p>
          <a:p>
            <a:pPr/>
            <a:r>
              <a:t>50px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/>
          <p:nvPr/>
        </p:nvSpPr>
        <p:spPr>
          <a:xfrm>
            <a:off x="4481550" y="359628"/>
            <a:ext cx="16605640" cy="12996744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矩形"/>
          <p:cNvSpPr/>
          <p:nvPr/>
        </p:nvSpPr>
        <p:spPr>
          <a:xfrm>
            <a:off x="7796035" y="2492343"/>
            <a:ext cx="9809518" cy="9105050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chemeClr val="accent4">
                    <a:hueOff val="-1109302"/>
                    <a:lumOff val="-647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矩形"/>
          <p:cNvSpPr/>
          <p:nvPr/>
        </p:nvSpPr>
        <p:spPr>
          <a:xfrm>
            <a:off x="8916853" y="3688915"/>
            <a:ext cx="7567883" cy="67119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12月19日，全市审计发现问题整改工作推进会在市电子政务中心召开。隰县市委常委、常务副市长常青出席，市政府办公室、市审计局、市住建局、市规划和自然资源局等部门有关负责人，17个县（市、区）及临汾经济开发区有关负责人参加了会议。…"/>
          <p:cNvSpPr txBox="1"/>
          <p:nvPr/>
        </p:nvSpPr>
        <p:spPr>
          <a:xfrm>
            <a:off x="9880451" y="4400039"/>
            <a:ext cx="5135309" cy="5289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>
                <a:solidFill>
                  <a:srgbClr val="000000"/>
                </a:solidFill>
              </a:defRPr>
            </a:pPr>
            <a:r>
              <a:t>12月19日，全市审计发现问题整改工作推进会在市电子政务中心召开。隰县市委常委、常务副市长常青出席，市政府办公室、市审计局、市住建局、市规划和自然资源局等部门有关负责人，17个县（市、区）及临汾经济开发区有关负责人参加了会议。</a:t>
            </a:r>
          </a:p>
          <a:p>
            <a:pPr algn="l">
              <a:defRPr sz="2600">
                <a:solidFill>
                  <a:srgbClr val="000000"/>
                </a:solidFill>
              </a:defRPr>
            </a:pPr>
            <a:r>
              <a:t>会议通报了全市审计发现问题整改不到位的情况，尧都区、政府主要负责人作了表态发言。</a:t>
            </a:r>
          </a:p>
        </p:txBody>
      </p:sp>
      <p:sp>
        <p:nvSpPr>
          <p:cNvPr id="155" name="矩形"/>
          <p:cNvSpPr/>
          <p:nvPr/>
        </p:nvSpPr>
        <p:spPr>
          <a:xfrm>
            <a:off x="9855051" y="4479506"/>
            <a:ext cx="5858638" cy="5130724"/>
          </a:xfrm>
          <a:prstGeom prst="rect">
            <a:avLst/>
          </a:prstGeom>
          <a:ln w="25400">
            <a:solidFill>
              <a:schemeClr val="accent5">
                <a:hueOff val="-36178"/>
                <a:satOff val="6507"/>
                <a:lumOff val="-2351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矩形"/>
          <p:cNvSpPr/>
          <p:nvPr/>
        </p:nvSpPr>
        <p:spPr>
          <a:xfrm>
            <a:off x="14963233" y="4479506"/>
            <a:ext cx="727300" cy="5130724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矩形"/>
          <p:cNvSpPr/>
          <p:nvPr/>
        </p:nvSpPr>
        <p:spPr>
          <a:xfrm>
            <a:off x="14963233" y="4630440"/>
            <a:ext cx="727300" cy="8780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线条"/>
          <p:cNvSpPr/>
          <p:nvPr/>
        </p:nvSpPr>
        <p:spPr>
          <a:xfrm>
            <a:off x="14962661" y="2760271"/>
            <a:ext cx="1" cy="1766837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线条"/>
          <p:cNvSpPr/>
          <p:nvPr/>
        </p:nvSpPr>
        <p:spPr>
          <a:xfrm>
            <a:off x="15662522" y="2760271"/>
            <a:ext cx="1" cy="1766837"/>
          </a:xfrm>
          <a:prstGeom prst="line">
            <a:avLst/>
          </a:prstGeom>
          <a:ln w="1143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ScrollBar: 16px"/>
          <p:cNvSpPr txBox="1"/>
          <p:nvPr/>
        </p:nvSpPr>
        <p:spPr>
          <a:xfrm>
            <a:off x="13897371" y="2468113"/>
            <a:ext cx="2859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ScrollBar: 16px</a:t>
            </a:r>
          </a:p>
        </p:txBody>
      </p:sp>
      <p:sp>
        <p:nvSpPr>
          <p:cNvPr id="161" name="线条"/>
          <p:cNvSpPr/>
          <p:nvPr/>
        </p:nvSpPr>
        <p:spPr>
          <a:xfrm flipV="1">
            <a:off x="7820942" y="371556"/>
            <a:ext cx="1" cy="210312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线条"/>
          <p:cNvSpPr/>
          <p:nvPr/>
        </p:nvSpPr>
        <p:spPr>
          <a:xfrm flipH="1" flipV="1">
            <a:off x="4505516" y="2498123"/>
            <a:ext cx="328014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OffsetTop"/>
          <p:cNvSpPr txBox="1"/>
          <p:nvPr/>
        </p:nvSpPr>
        <p:spPr>
          <a:xfrm>
            <a:off x="7054901" y="489857"/>
            <a:ext cx="560450" cy="186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OffsetTop</a:t>
            </a:r>
          </a:p>
        </p:txBody>
      </p:sp>
      <p:sp>
        <p:nvSpPr>
          <p:cNvPr id="164" name="offsetLeft"/>
          <p:cNvSpPr txBox="1"/>
          <p:nvPr/>
        </p:nvSpPr>
        <p:spPr>
          <a:xfrm>
            <a:off x="4877721" y="2642462"/>
            <a:ext cx="253573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offsetLeft</a:t>
            </a:r>
          </a:p>
        </p:txBody>
      </p:sp>
      <p:sp>
        <p:nvSpPr>
          <p:cNvPr id="165" name="线条"/>
          <p:cNvSpPr/>
          <p:nvPr/>
        </p:nvSpPr>
        <p:spPr>
          <a:xfrm flipV="1">
            <a:off x="8919317" y="2493860"/>
            <a:ext cx="1" cy="123131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线条"/>
          <p:cNvSpPr/>
          <p:nvPr/>
        </p:nvSpPr>
        <p:spPr>
          <a:xfrm flipH="1">
            <a:off x="7771999" y="3669089"/>
            <a:ext cx="117469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clientTop"/>
          <p:cNvSpPr txBox="1"/>
          <p:nvPr/>
        </p:nvSpPr>
        <p:spPr>
          <a:xfrm>
            <a:off x="8943624" y="2829293"/>
            <a:ext cx="176441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clientTop</a:t>
            </a:r>
          </a:p>
        </p:txBody>
      </p:sp>
      <p:sp>
        <p:nvSpPr>
          <p:cNvPr id="168" name="clientLeft"/>
          <p:cNvSpPr txBox="1"/>
          <p:nvPr/>
        </p:nvSpPr>
        <p:spPr>
          <a:xfrm>
            <a:off x="6913972" y="3728412"/>
            <a:ext cx="181394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clientLeft</a:t>
            </a:r>
          </a:p>
        </p:txBody>
      </p:sp>
      <p:sp>
        <p:nvSpPr>
          <p:cNvPr id="169" name="线条"/>
          <p:cNvSpPr/>
          <p:nvPr/>
        </p:nvSpPr>
        <p:spPr>
          <a:xfrm flipV="1">
            <a:off x="7820942" y="11504626"/>
            <a:ext cx="1" cy="1270001"/>
          </a:xfrm>
          <a:prstGeom prst="line">
            <a:avLst/>
          </a:prstGeom>
          <a:ln w="1270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线条"/>
          <p:cNvSpPr/>
          <p:nvPr/>
        </p:nvSpPr>
        <p:spPr>
          <a:xfrm flipV="1">
            <a:off x="17611876" y="11504626"/>
            <a:ext cx="1" cy="1270001"/>
          </a:xfrm>
          <a:prstGeom prst="line">
            <a:avLst/>
          </a:prstGeom>
          <a:ln w="1270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线条"/>
          <p:cNvSpPr/>
          <p:nvPr/>
        </p:nvSpPr>
        <p:spPr>
          <a:xfrm flipH="1">
            <a:off x="7771999" y="12139626"/>
            <a:ext cx="4809909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线条"/>
          <p:cNvSpPr/>
          <p:nvPr/>
        </p:nvSpPr>
        <p:spPr>
          <a:xfrm>
            <a:off x="12268454" y="12139626"/>
            <a:ext cx="538841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offsetWidth"/>
          <p:cNvSpPr txBox="1"/>
          <p:nvPr/>
        </p:nvSpPr>
        <p:spPr>
          <a:xfrm>
            <a:off x="11093196" y="12231675"/>
            <a:ext cx="219760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offsetWidth</a:t>
            </a:r>
          </a:p>
        </p:txBody>
      </p:sp>
      <p:sp>
        <p:nvSpPr>
          <p:cNvPr id="174" name="线条"/>
          <p:cNvSpPr/>
          <p:nvPr/>
        </p:nvSpPr>
        <p:spPr>
          <a:xfrm flipV="1">
            <a:off x="8919317" y="9682669"/>
            <a:ext cx="1" cy="1923516"/>
          </a:xfrm>
          <a:prstGeom prst="line">
            <a:avLst/>
          </a:prstGeom>
          <a:ln w="1270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线条"/>
          <p:cNvSpPr/>
          <p:nvPr/>
        </p:nvSpPr>
        <p:spPr>
          <a:xfrm flipV="1">
            <a:off x="14962660" y="9682669"/>
            <a:ext cx="1" cy="1923516"/>
          </a:xfrm>
          <a:prstGeom prst="line">
            <a:avLst/>
          </a:prstGeom>
          <a:ln w="127000" cap="rnd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clientWidth"/>
          <p:cNvSpPr txBox="1"/>
          <p:nvPr/>
        </p:nvSpPr>
        <p:spPr>
          <a:xfrm>
            <a:off x="10861425" y="10569667"/>
            <a:ext cx="215912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clientWidth</a:t>
            </a:r>
          </a:p>
        </p:txBody>
      </p:sp>
      <p:sp>
        <p:nvSpPr>
          <p:cNvPr id="177" name="线条"/>
          <p:cNvSpPr/>
          <p:nvPr/>
        </p:nvSpPr>
        <p:spPr>
          <a:xfrm>
            <a:off x="9497793" y="10644427"/>
            <a:ext cx="538841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线条"/>
          <p:cNvSpPr/>
          <p:nvPr/>
        </p:nvSpPr>
        <p:spPr>
          <a:xfrm flipH="1">
            <a:off x="8757036" y="10644427"/>
            <a:ext cx="176441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offsetParent"/>
          <p:cNvSpPr txBox="1"/>
          <p:nvPr/>
        </p:nvSpPr>
        <p:spPr>
          <a:xfrm>
            <a:off x="2326573" y="2726904"/>
            <a:ext cx="1106432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offsetParent</a:t>
            </a:r>
          </a:p>
        </p:txBody>
      </p:sp>
      <p:sp>
        <p:nvSpPr>
          <p:cNvPr id="18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获取最近的祖先元素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获取最近的祖先元素</a:t>
            </a:r>
          </a:p>
        </p:txBody>
      </p:sp>
      <p:sp>
        <p:nvSpPr>
          <p:cNvPr id="186" name="- CSS 定位（position 为 absolute、relative 或 fixed）"/>
          <p:cNvSpPr txBox="1"/>
          <p:nvPr/>
        </p:nvSpPr>
        <p:spPr>
          <a:xfrm>
            <a:off x="2809236" y="546175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CSS 定位（position 为 absolute、relative 或 fixed）</a:t>
            </a:r>
          </a:p>
        </p:txBody>
      </p:sp>
      <p:sp>
        <p:nvSpPr>
          <p:cNvPr id="187" name="- &lt;td&gt;、&lt;th&gt;、&lt;table&gt;"/>
          <p:cNvSpPr txBox="1"/>
          <p:nvPr/>
        </p:nvSpPr>
        <p:spPr>
          <a:xfrm>
            <a:off x="2809236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&lt;td&gt;、&lt;th&gt;、&lt;table&gt;</a:t>
            </a:r>
          </a:p>
        </p:txBody>
      </p:sp>
      <p:sp>
        <p:nvSpPr>
          <p:cNvPr id="188" name="- &lt;body&gt;"/>
          <p:cNvSpPr txBox="1"/>
          <p:nvPr/>
        </p:nvSpPr>
        <p:spPr>
          <a:xfrm>
            <a:off x="2809236" y="751941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&lt;body&gt;</a:t>
            </a:r>
          </a:p>
        </p:txBody>
      </p:sp>
      <p:sp>
        <p:nvSpPr>
          <p:cNvPr id="189" name="圆形"/>
          <p:cNvSpPr/>
          <p:nvPr/>
        </p:nvSpPr>
        <p:spPr>
          <a:xfrm>
            <a:off x="2028115" y="873134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有以下几种情况 offsetParent 的值为 null"/>
          <p:cNvSpPr txBox="1"/>
          <p:nvPr/>
        </p:nvSpPr>
        <p:spPr>
          <a:xfrm>
            <a:off x="2809236" y="846683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有以下几种情况 offsetParent 的值为 null</a:t>
            </a:r>
          </a:p>
        </p:txBody>
      </p:sp>
      <p:sp>
        <p:nvSpPr>
          <p:cNvPr id="191" name="- 未显示的元素（display:none 或者不在文档中)"/>
          <p:cNvSpPr txBox="1"/>
          <p:nvPr/>
        </p:nvSpPr>
        <p:spPr>
          <a:xfrm>
            <a:off x="2809236" y="951788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未显示的元素（display:none 或者不在文档中)</a:t>
            </a:r>
          </a:p>
        </p:txBody>
      </p:sp>
      <p:sp>
        <p:nvSpPr>
          <p:cNvPr id="192" name="- &lt;body&gt; 与 &lt;html&gt;"/>
          <p:cNvSpPr txBox="1"/>
          <p:nvPr/>
        </p:nvSpPr>
        <p:spPr>
          <a:xfrm>
            <a:off x="2809236" y="1043024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&lt;body&gt; 与 &lt;html&gt;</a:t>
            </a:r>
          </a:p>
        </p:txBody>
      </p:sp>
      <p:sp>
        <p:nvSpPr>
          <p:cNvPr id="193" name="- position:fixed 的元素"/>
          <p:cNvSpPr txBox="1"/>
          <p:nvPr/>
        </p:nvSpPr>
        <p:spPr>
          <a:xfrm>
            <a:off x="2809236" y="1148084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position:fixed 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offsetLeft/Top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offsetLeft/Top</a:t>
            </a:r>
          </a:p>
        </p:txBody>
      </p:sp>
      <p:sp>
        <p:nvSpPr>
          <p:cNvPr id="19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圆形"/>
          <p:cNvSpPr/>
          <p:nvPr/>
        </p:nvSpPr>
        <p:spPr>
          <a:xfrm>
            <a:off x="2249814" y="572626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是相对于 offsetParent 的左上角边缘坐标。(包括祖先元素的margin+ border + padding)"/>
          <p:cNvSpPr txBox="1"/>
          <p:nvPr/>
        </p:nvSpPr>
        <p:spPr>
          <a:xfrm>
            <a:off x="2809236" y="4972802"/>
            <a:ext cx="19310519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是相对于 offsetParent 的左上角边缘坐标。(包括祖先元素的margin+ border + padding)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offsetWidth/Height (元素的“外部”宽/高 )"/>
          <p:cNvSpPr txBox="1"/>
          <p:nvPr/>
        </p:nvSpPr>
        <p:spPr>
          <a:xfrm>
            <a:off x="2276759" y="3470381"/>
            <a:ext cx="160768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offsetWidth/Height (元素的“外部”宽/高 )</a:t>
            </a:r>
          </a:p>
        </p:txBody>
      </p:sp>
      <p:sp>
        <p:nvSpPr>
          <p:cNvPr id="20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圆形"/>
          <p:cNvSpPr/>
          <p:nvPr/>
        </p:nvSpPr>
        <p:spPr>
          <a:xfrm>
            <a:off x="2249814" y="572626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计算方法：css 宽度/高度加上内填充和边框宽度"/>
          <p:cNvSpPr txBox="1"/>
          <p:nvPr/>
        </p:nvSpPr>
        <p:spPr>
          <a:xfrm>
            <a:off x="2809236" y="546175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计算方法：css 宽度/高度加上内填充和边框宽度</a:t>
            </a:r>
          </a:p>
        </p:txBody>
      </p:sp>
      <p:sp>
        <p:nvSpPr>
          <p:cNvPr id="208" name="注意：如果元素（或其任何祖先）在文档中显示为 display:none 或本身不在文档中，则所有属性都是 0 或者值为 null"/>
          <p:cNvSpPr txBox="1"/>
          <p:nvPr/>
        </p:nvSpPr>
        <p:spPr>
          <a:xfrm>
            <a:off x="2139211" y="9936817"/>
            <a:ext cx="19310518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注意：如果元素（或其任何祖先）在文档中显示为 display:none 或本身不在文档中，则所有属性都是 0 或者值为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clientTop/Left"/>
          <p:cNvSpPr txBox="1"/>
          <p:nvPr/>
        </p:nvSpPr>
        <p:spPr>
          <a:xfrm>
            <a:off x="2226945" y="2374301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clientTop/Left</a:t>
            </a:r>
          </a:p>
        </p:txBody>
      </p:sp>
      <p:sp>
        <p:nvSpPr>
          <p:cNvPr id="213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圆形"/>
          <p:cNvSpPr/>
          <p:nvPr/>
        </p:nvSpPr>
        <p:spPr>
          <a:xfrm>
            <a:off x="2100371" y="413221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从元素左上角外部到内部的距离，对于从左到右渲染元素的文本，它始终是左/顶部边界的宽度，而对于从右到左的文本，垂直滚动条在左边，所以 也包括滚动条的宽度。"/>
          <p:cNvSpPr txBox="1"/>
          <p:nvPr/>
        </p:nvSpPr>
        <p:spPr>
          <a:xfrm>
            <a:off x="2536741" y="3853432"/>
            <a:ext cx="1931051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从元素左上角外部到内部的距离，对于从左到右渲染元素的文本，它始终是左/顶部边界的宽度，而对于从右到左的文本，垂直滚动条在左边，所以 也包括滚动条的宽度。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clientWidth/Height"/>
          <p:cNvSpPr txBox="1"/>
          <p:nvPr/>
        </p:nvSpPr>
        <p:spPr>
          <a:xfrm>
            <a:off x="2226945" y="2374301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clientWidth/Height</a:t>
            </a:r>
          </a:p>
        </p:txBody>
      </p:sp>
      <p:sp>
        <p:nvSpPr>
          <p:cNvPr id="220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圆形"/>
          <p:cNvSpPr/>
          <p:nvPr/>
        </p:nvSpPr>
        <p:spPr>
          <a:xfrm>
            <a:off x="2100371" y="413221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内容的宽度/高度，包括内间距，但不包括滚动条。"/>
          <p:cNvSpPr txBox="1"/>
          <p:nvPr/>
        </p:nvSpPr>
        <p:spPr>
          <a:xfrm>
            <a:off x="2734515" y="386770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内容的宽度/高度，包括内间距，但不包括滚动条。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crollWidth/Height"/>
          <p:cNvSpPr txBox="1"/>
          <p:nvPr/>
        </p:nvSpPr>
        <p:spPr>
          <a:xfrm>
            <a:off x="2226945" y="2374301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scrollWidth/Height</a:t>
            </a:r>
          </a:p>
        </p:txBody>
      </p:sp>
      <p:sp>
        <p:nvSpPr>
          <p:cNvPr id="227" name="矩形"/>
          <p:cNvSpPr/>
          <p:nvPr/>
        </p:nvSpPr>
        <p:spPr>
          <a:xfrm>
            <a:off x="1353160" y="224894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圆形"/>
          <p:cNvSpPr/>
          <p:nvPr/>
        </p:nvSpPr>
        <p:spPr>
          <a:xfrm>
            <a:off x="2100371" y="413221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内容的宽度/高度，包括可滚动的可视区域外的尺寸，也包括内间距，但不包括滚动条。…"/>
          <p:cNvSpPr txBox="1"/>
          <p:nvPr/>
        </p:nvSpPr>
        <p:spPr>
          <a:xfrm>
            <a:off x="2560166" y="3802456"/>
            <a:ext cx="9794567" cy="358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内容的宽度/高度，包括可滚动的可视区域外的尺寸，也包括内间距，但不包括滚动条。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内容宽度 + padding + 隐藏部分</a:t>
            </a:r>
          </a:p>
        </p:txBody>
      </p:sp>
      <p:sp>
        <p:nvSpPr>
          <p:cNvPr id="230" name="矩形"/>
          <p:cNvSpPr/>
          <p:nvPr/>
        </p:nvSpPr>
        <p:spPr>
          <a:xfrm>
            <a:off x="14695287" y="892892"/>
            <a:ext cx="8340099" cy="11131634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矩形"/>
          <p:cNvSpPr/>
          <p:nvPr/>
        </p:nvSpPr>
        <p:spPr>
          <a:xfrm>
            <a:off x="14695287" y="3943119"/>
            <a:ext cx="8340099" cy="5829762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22427158" y="3943119"/>
            <a:ext cx="620568" cy="5829762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矩形"/>
          <p:cNvSpPr/>
          <p:nvPr/>
        </p:nvSpPr>
        <p:spPr>
          <a:xfrm>
            <a:off x="22427158" y="5270814"/>
            <a:ext cx="620568" cy="1366244"/>
          </a:xfrm>
          <a:prstGeom prst="rect">
            <a:avLst/>
          </a:prstGeom>
          <a:solidFill>
            <a:schemeClr val="accent2">
              <a:hueOff val="89372"/>
              <a:lumOff val="-88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12月19日，全市审计发现问题整改工作推进会在市电子政务中心召开。市委常委、常务副市长常青出席，市政府办公室、市审计局、市住建局、市规划和自然资源局等部门有关负责人，17个县（市、区）及"/>
          <p:cNvSpPr txBox="1"/>
          <p:nvPr/>
        </p:nvSpPr>
        <p:spPr>
          <a:xfrm>
            <a:off x="15029516" y="1078838"/>
            <a:ext cx="7442031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 sz="2800">
                <a:solidFill>
                  <a:srgbClr val="FFFFFF">
                    <a:alpha val="11487"/>
                  </a:srgb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12月19日，全市审计发现问题整改工作推进会在市电子政务中心召开。市委常委、常务副市长常青出席，市政府办公室、市审计局、市住建局、市规划和自然资源局等部门有关负责人，17个县（市、区）及</a:t>
            </a:r>
          </a:p>
        </p:txBody>
      </p:sp>
      <p:sp>
        <p:nvSpPr>
          <p:cNvPr id="235" name="临汾经济开发区有关负责人参加了会议。…"/>
          <p:cNvSpPr txBox="1"/>
          <p:nvPr/>
        </p:nvSpPr>
        <p:spPr>
          <a:xfrm>
            <a:off x="15101608" y="3949690"/>
            <a:ext cx="7297845" cy="5816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300"/>
            </a:pPr>
            <a:r>
              <a:t>临汾经济开发区有关负责人参加了会议。</a:t>
            </a:r>
          </a:p>
          <a:p>
            <a:pPr algn="l">
              <a:defRPr sz="2300"/>
            </a:pPr>
            <a:r>
              <a:t>			会议通报了全市审计发现问题整改不到位的情况，尧都区、隰县政府主要负责人作了表态发言。</a:t>
            </a:r>
          </a:p>
          <a:p>
            <a:pPr algn="l">
              <a:defRPr sz="2300"/>
            </a:pPr>
            <a:r>
              <a:t>			　　常青指出，抓好审计发现问题整改工作是审计的基本要求，也是促进工作、补齐短板的重要手段，对于严肃审计纪律、维护审计权威，深入贯彻落实中央、省、市重大决策部署具有重要意义。各级各部门要提高思想认识，进一步增强审计整改的责任感和紧迫感，把审计整改纳入重要工作议程，进一步强化责任担当，提升依法行政水平，以实实在在的整改成效促进工作，实现规范管理。要本着高度负责的态度，围绕“审计——整改——规范——提高”的主线，切实采取有力举措，</a:t>
            </a:r>
          </a:p>
        </p:txBody>
      </p:sp>
      <p:sp>
        <p:nvSpPr>
          <p:cNvPr id="236" name="全力以赴抓好整改，不打折扣、不搞变通，确保审计发现问题在规定时限内全部整改到位。要加强制度建设，在抓好审计发现问题整改工作的同时，着力构建长效机制，从源头上、根本上解决问题，实现用制度管根本、管长远的目标。"/>
          <p:cNvSpPr txBox="1"/>
          <p:nvPr/>
        </p:nvSpPr>
        <p:spPr>
          <a:xfrm>
            <a:off x="15134398" y="9995560"/>
            <a:ext cx="7232267" cy="1673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z="2100">
                <a:solidFill>
                  <a:srgbClr val="FFFFFF">
                    <a:alpha val="15138"/>
                  </a:srgbClr>
                </a:solidFill>
              </a:rPr>
              <a:t>全力以赴抓好整改，不打折扣、不搞变通，确保审计发现问题在规定时限内全部整改到位。要加强制度建设，在抓好审计发现问题整改工作的同时，着力构建长效机制，从源头上、根本上解决问题，实现用制度管根本、管长远的目标。</a:t>
            </a:r>
            <a:r>
              <a:t>	  </a:t>
            </a:r>
          </a:p>
        </p:txBody>
      </p:sp>
      <p:sp>
        <p:nvSpPr>
          <p:cNvPr id="237" name="线条"/>
          <p:cNvSpPr/>
          <p:nvPr/>
        </p:nvSpPr>
        <p:spPr>
          <a:xfrm>
            <a:off x="18446325" y="3304885"/>
            <a:ext cx="393270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线条"/>
          <p:cNvSpPr/>
          <p:nvPr/>
        </p:nvSpPr>
        <p:spPr>
          <a:xfrm>
            <a:off x="13987964" y="6273793"/>
            <a:ext cx="1" cy="581662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scrollHeight"/>
          <p:cNvSpPr txBox="1"/>
          <p:nvPr/>
        </p:nvSpPr>
        <p:spPr>
          <a:xfrm>
            <a:off x="13049493" y="5308469"/>
            <a:ext cx="560450" cy="230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scrollHeight</a:t>
            </a:r>
          </a:p>
        </p:txBody>
      </p:sp>
      <p:sp>
        <p:nvSpPr>
          <p:cNvPr id="240" name="线条"/>
          <p:cNvSpPr/>
          <p:nvPr/>
        </p:nvSpPr>
        <p:spPr>
          <a:xfrm flipH="1" flipV="1">
            <a:off x="14772547" y="3304885"/>
            <a:ext cx="370115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线条"/>
          <p:cNvSpPr/>
          <p:nvPr/>
        </p:nvSpPr>
        <p:spPr>
          <a:xfrm flipV="1">
            <a:off x="13987964" y="784995"/>
            <a:ext cx="1" cy="561579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scrollWidth"/>
          <p:cNvSpPr txBox="1"/>
          <p:nvPr/>
        </p:nvSpPr>
        <p:spPr>
          <a:xfrm>
            <a:off x="16685445" y="2603725"/>
            <a:ext cx="32674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scrollWidth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