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49792">
              <a:schemeClr val="accent1">
                <a:lumOff val="16847"/>
              </a:schemeClr>
            </a:gs>
            <a:gs pos="49792">
              <a:srgbClr val="2B9CDC"/>
            </a:gs>
            <a:gs pos="100000">
              <a:schemeClr val="accent1">
                <a:lumOff val="-13575"/>
              </a:schemeClr>
            </a:gs>
          </a:gsLst>
          <a:lin ang="7532014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基础教程…"/>
          <p:cNvSpPr txBox="1"/>
          <p:nvPr/>
        </p:nvSpPr>
        <p:spPr>
          <a:xfrm>
            <a:off x="1412709" y="3984867"/>
            <a:ext cx="10983418" cy="2847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defRPr sz="7600">
                <a:solidFill>
                  <a:srgbClr val="FFFFFF"/>
                </a:solidFill>
              </a:defRPr>
            </a:pPr>
            <a:r>
              <a:t>JAVASCRIPT 基础教程  </a:t>
            </a:r>
          </a:p>
          <a:p>
            <a:pPr defTabSz="584200">
              <a:defRPr sz="7600">
                <a:solidFill>
                  <a:srgbClr val="FFFFFF"/>
                </a:solidFill>
              </a:defRPr>
            </a:pPr>
            <a:r>
              <a:t>编程思想与字符串</a:t>
            </a:r>
          </a:p>
        </p:txBody>
      </p:sp>
      <p:pic>
        <p:nvPicPr>
          <p:cNvPr id="12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4420" y="3535446"/>
            <a:ext cx="7836326" cy="664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讲师：孟庆和"/>
          <p:cNvSpPr txBox="1"/>
          <p:nvPr/>
        </p:nvSpPr>
        <p:spPr>
          <a:xfrm>
            <a:off x="9230486" y="7045365"/>
            <a:ext cx="33147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讲师：孟庆和</a:t>
            </a:r>
          </a:p>
        </p:txBody>
      </p:sp>
      <p:pic>
        <p:nvPicPr>
          <p:cNvPr id="122" name="logo (1).png" descr="log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7602" y="645159"/>
            <a:ext cx="3151997" cy="1237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字符串详解"/>
          <p:cNvSpPr txBox="1"/>
          <p:nvPr>
            <p:ph type="title"/>
          </p:nvPr>
        </p:nvSpPr>
        <p:spPr>
          <a:xfrm>
            <a:off x="1689100" y="5384955"/>
            <a:ext cx="21005800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字符串详解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定义字符串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定义字符串</a:t>
            </a:r>
          </a:p>
        </p:txBody>
      </p:sp>
      <p:sp>
        <p:nvSpPr>
          <p:cNvPr id="160" name="var str = new String(“hello”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var str = new String(“hello”)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ength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Length</a:t>
            </a:r>
          </a:p>
        </p:txBody>
      </p:sp>
      <p:sp>
        <p:nvSpPr>
          <p:cNvPr id="163" name="字符串的长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字符串的长度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harAt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charAt()</a:t>
            </a:r>
          </a:p>
        </p:txBody>
      </p:sp>
      <p:sp>
        <p:nvSpPr>
          <p:cNvPr id="166" name="返回指定位置的字符，参数是从0开始编号的位置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返回指定位置的字符，参数是从0开始编号的位置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如果没有提供索引 默认为0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如果参数为负数，或大于等于字符串的长度，返回空字符串。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oUpperCase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toUpperCase()</a:t>
            </a:r>
          </a:p>
        </p:txBody>
      </p:sp>
      <p:sp>
        <p:nvSpPr>
          <p:cNvPr id="169" name="把字符串全部变为大写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把字符串全部变为大写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oLowerCase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toLowerCase</a:t>
            </a:r>
          </a:p>
        </p:txBody>
      </p:sp>
      <p:sp>
        <p:nvSpPr>
          <p:cNvPr id="172" name="把字符串变为小写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把字符串变为小写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indexOf() &amp; lastIndexOf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 indexOf() &amp; lastIndexOf()</a:t>
            </a:r>
          </a:p>
        </p:txBody>
      </p:sp>
      <p:sp>
        <p:nvSpPr>
          <p:cNvPr id="175" name="搜索指定字符串第一次出现的位置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搜索指定字符串第一次出现的位置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还可以接受第二个参数，表示从该位置开始向后匹配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注意： 没有找到指定的子串，返回-1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rim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trim()</a:t>
            </a:r>
          </a:p>
        </p:txBody>
      </p:sp>
      <p:sp>
        <p:nvSpPr>
          <p:cNvPr id="178" name="用于去除字符串两端的空格，返回一个新字符串，不改变原字符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用于去除字符串两端的空格，返回一个新字符串，不改变原字符串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注意： 该方法去除的不仅是空格，还包括制表(\t)、换行符( \r)和回车符(\r)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ncat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concat()</a:t>
            </a:r>
          </a:p>
        </p:txBody>
      </p:sp>
      <p:sp>
        <p:nvSpPr>
          <p:cNvPr id="181" name="方法用于连接两个字符串，返回一个新字符串，不改变原字符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方法用于连接两个字符串，返回一个新字符串，不改变原字符串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该方法可以接受多个参数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.slice() &amp; substring()&amp; substr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 .slice() &amp; substring()&amp; substr()</a:t>
            </a:r>
          </a:p>
        </p:txBody>
      </p:sp>
      <p:sp>
        <p:nvSpPr>
          <p:cNvPr id="184" name="方法用于从原字符串取出子字符串并返回，不改变原字符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7850" indent="-577850" defTabSz="751205">
              <a:spcBef>
                <a:spcPts val="5300"/>
              </a:spcBef>
              <a:defRPr sz="4368">
                <a:solidFill>
                  <a:srgbClr val="FFFFFF"/>
                </a:solidFill>
              </a:defRPr>
            </a:pPr>
            <a:r>
              <a:t> 方法用于从原字符串取出子字符串并返回，不改变原字符串</a:t>
            </a:r>
          </a:p>
          <a:p>
            <a:pPr marL="577850" indent="-577850" defTabSz="751205">
              <a:spcBef>
                <a:spcPts val="5300"/>
              </a:spcBef>
              <a:defRPr sz="4368">
                <a:solidFill>
                  <a:srgbClr val="FFFFFF"/>
                </a:solidFill>
              </a:defRPr>
            </a:pPr>
            <a:r>
              <a:t>Slice</a:t>
            </a:r>
          </a:p>
          <a:p>
            <a:pPr lvl="1" marL="1155700" indent="-577850" defTabSz="751205">
              <a:spcBef>
                <a:spcPts val="5300"/>
              </a:spcBef>
              <a:defRPr sz="4368">
                <a:solidFill>
                  <a:srgbClr val="FFFFFF"/>
                </a:solidFill>
              </a:defRPr>
            </a:pPr>
            <a:r>
              <a:t> 它的第一个参数是子字符串的开始位置，第二个参数是子字符串的结束位置（不含该位置）</a:t>
            </a:r>
          </a:p>
          <a:p>
            <a:pPr lvl="1" marL="1155700" indent="-577850" defTabSz="751205">
              <a:spcBef>
                <a:spcPts val="5300"/>
              </a:spcBef>
              <a:defRPr sz="4368">
                <a:solidFill>
                  <a:srgbClr val="FFFFFF"/>
                </a:solidFill>
              </a:defRPr>
            </a:pPr>
            <a:r>
              <a:t> 如果省略第二个参数，则表示子字符串一直到原字符串结束。</a:t>
            </a:r>
          </a:p>
          <a:p>
            <a:pPr lvl="1" marL="1155700" indent="-577850" defTabSz="751205">
              <a:spcBef>
                <a:spcPts val="5300"/>
              </a:spcBef>
              <a:defRPr sz="4368">
                <a:solidFill>
                  <a:srgbClr val="FFFFFF"/>
                </a:solidFill>
              </a:defRPr>
            </a:pPr>
            <a:r>
              <a:t> 如果参数是负值，表示从结尾开始倒数计算的位置，即该负值加上字符串长度。</a:t>
            </a:r>
          </a:p>
          <a:p>
            <a:pPr lvl="1" marL="1155700" indent="-577850" defTabSz="751205">
              <a:spcBef>
                <a:spcPts val="5300"/>
              </a:spcBef>
              <a:defRPr sz="4368">
                <a:solidFill>
                  <a:srgbClr val="FFFFFF"/>
                </a:solidFill>
              </a:defRPr>
            </a:pPr>
            <a:r>
              <a:t> 如果第一个参数大于第二个参数，</a:t>
            </a:r>
            <a:r>
              <a:rPr sz="955">
                <a:solidFill>
                  <a:srgbClr val="FF3860"/>
                </a:solidFill>
                <a:latin typeface="Courier"/>
                <a:ea typeface="Courier"/>
                <a:cs typeface="Courier"/>
                <a:sym typeface="Courier"/>
              </a:rPr>
              <a:t>slice</a:t>
            </a:r>
            <a:r>
              <a:t>方法返回一个空字符串。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编程思想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编程思想</a:t>
            </a:r>
          </a:p>
        </p:txBody>
      </p:sp>
      <p:sp>
        <p:nvSpPr>
          <p:cNvPr id="125" name="面向过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面向过程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面向对象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函数式编程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.slice() &amp; substring()&amp; substr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 .slice() &amp; substring()&amp; substr()</a:t>
            </a:r>
          </a:p>
        </p:txBody>
      </p:sp>
      <p:sp>
        <p:nvSpPr>
          <p:cNvPr id="187" name="方法用于从原字符串取出子字符串并返回，不改变原字符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250" indent="-603250" defTabSz="784225">
              <a:spcBef>
                <a:spcPts val="5600"/>
              </a:spcBef>
              <a:defRPr sz="4560">
                <a:solidFill>
                  <a:srgbClr val="FFFFFF"/>
                </a:solidFill>
              </a:defRPr>
            </a:pPr>
            <a:r>
              <a:t> 方法用于从原字符串取出子字符串并返回，不改变原字符串</a:t>
            </a:r>
          </a:p>
          <a:p>
            <a:pPr marL="603250" indent="-603250" defTabSz="784225">
              <a:spcBef>
                <a:spcPts val="5600"/>
              </a:spcBef>
              <a:defRPr sz="4560">
                <a:solidFill>
                  <a:srgbClr val="FFFFFF"/>
                </a:solidFill>
              </a:defRPr>
            </a:pPr>
            <a:r>
              <a:t>Substring</a:t>
            </a:r>
          </a:p>
          <a:p>
            <a:pPr lvl="1" marL="1206500" indent="-603250" defTabSz="784225">
              <a:spcBef>
                <a:spcPts val="5600"/>
              </a:spcBef>
              <a:defRPr sz="4560">
                <a:solidFill>
                  <a:srgbClr val="FFFFFF"/>
                </a:solidFill>
              </a:defRPr>
            </a:pPr>
            <a:r>
              <a:t> 它的第一个参数是子字符串的开始位置，第二个参数是子字符串的结束位置（不含该位置）</a:t>
            </a:r>
          </a:p>
          <a:p>
            <a:pPr lvl="1" marL="1206500" indent="-603250" defTabSz="784225">
              <a:spcBef>
                <a:spcPts val="5600"/>
              </a:spcBef>
              <a:defRPr sz="4560">
                <a:solidFill>
                  <a:srgbClr val="FFFFFF"/>
                </a:solidFill>
              </a:defRPr>
            </a:pPr>
            <a:r>
              <a:t> 如果省略第二个参数，则表示子字符串一直到原字符串结束。</a:t>
            </a:r>
          </a:p>
          <a:p>
            <a:pPr lvl="1" marL="1206500" indent="-603250" defTabSz="784225">
              <a:spcBef>
                <a:spcPts val="5600"/>
              </a:spcBef>
              <a:defRPr sz="4560">
                <a:solidFill>
                  <a:srgbClr val="FFFFFF"/>
                </a:solidFill>
              </a:defRPr>
            </a:pPr>
            <a:r>
              <a:t> 如果参数是负数，会自动将负数转为0。</a:t>
            </a:r>
          </a:p>
          <a:p>
            <a:pPr lvl="1" marL="1206500" indent="-603250" defTabSz="784225">
              <a:spcBef>
                <a:spcPts val="5600"/>
              </a:spcBef>
              <a:defRPr sz="4560">
                <a:solidFill>
                  <a:srgbClr val="FFFFFF"/>
                </a:solidFill>
              </a:defRPr>
            </a:pPr>
            <a:r>
              <a:t> 如果第一个参数大于第二个参数,会自动更换两个参数的位置。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.slice() &amp; substring()&amp; substr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 .slice() &amp; substring()&amp; substr()</a:t>
            </a:r>
          </a:p>
        </p:txBody>
      </p:sp>
      <p:sp>
        <p:nvSpPr>
          <p:cNvPr id="190" name="方法用于从原字符串取出子字符串并返回，不改变原字符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方法用于从原字符串取出子字符串并返回，不改变原字符串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Substr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 方法的第一个参数是子字符串的开始位置（从0开始计算），第二个参数是子字符串的长度。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 如果省略第二个参数，则表示子字符串一直到原字符串结束。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 如果第一个参数是负数，表示倒数计算的字符位置。如果第二个参数是负数，将被自动转为0，因此会返回空字符串。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感谢!)"/>
          <p:cNvSpPr txBox="1"/>
          <p:nvPr>
            <p:ph type="title"/>
          </p:nvPr>
        </p:nvSpPr>
        <p:spPr>
          <a:xfrm>
            <a:off x="1913492" y="5384955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感谢!)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面向过程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面向过程</a:t>
            </a:r>
          </a:p>
        </p:txBody>
      </p:sp>
      <p:sp>
        <p:nvSpPr>
          <p:cNvPr id="128" name="是以事件（功能）为中心，分析出解决问题的步骤，然后用代码实现这些步骤，并按照步骤的顺序执行代码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是以事件（功能）为中心，分析出解决问题的步骤，然后用代码实现这些步骤，并按照步骤的顺序执行代码。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把大象放冰箱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把大象放冰箱</a:t>
            </a:r>
          </a:p>
        </p:txBody>
      </p:sp>
      <p:sp>
        <p:nvSpPr>
          <p:cNvPr id="131" name="开始"/>
          <p:cNvSpPr/>
          <p:nvPr/>
        </p:nvSpPr>
        <p:spPr>
          <a:xfrm>
            <a:off x="11229881" y="2425349"/>
            <a:ext cx="1480759" cy="14807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开始</a:t>
            </a:r>
          </a:p>
        </p:txBody>
      </p:sp>
      <p:sp>
        <p:nvSpPr>
          <p:cNvPr id="132" name="线条"/>
          <p:cNvSpPr/>
          <p:nvPr/>
        </p:nvSpPr>
        <p:spPr>
          <a:xfrm>
            <a:off x="11970261" y="10505549"/>
            <a:ext cx="1" cy="87369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第一步：打开冰箱"/>
          <p:cNvSpPr/>
          <p:nvPr/>
        </p:nvSpPr>
        <p:spPr>
          <a:xfrm>
            <a:off x="8980599" y="4878728"/>
            <a:ext cx="5725324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第一步：打开冰箱</a:t>
            </a:r>
          </a:p>
        </p:txBody>
      </p:sp>
      <p:sp>
        <p:nvSpPr>
          <p:cNvPr id="134" name="线条"/>
          <p:cNvSpPr/>
          <p:nvPr/>
        </p:nvSpPr>
        <p:spPr>
          <a:xfrm>
            <a:off x="11970261" y="6162616"/>
            <a:ext cx="1" cy="87369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第二步：把大象放进冰箱"/>
          <p:cNvSpPr/>
          <p:nvPr/>
        </p:nvSpPr>
        <p:spPr>
          <a:xfrm>
            <a:off x="8980599" y="7050195"/>
            <a:ext cx="5725324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第二步：把大象放进冰箱</a:t>
            </a:r>
          </a:p>
        </p:txBody>
      </p:sp>
      <p:sp>
        <p:nvSpPr>
          <p:cNvPr id="136" name="线条"/>
          <p:cNvSpPr/>
          <p:nvPr/>
        </p:nvSpPr>
        <p:spPr>
          <a:xfrm>
            <a:off x="11970261" y="8334083"/>
            <a:ext cx="1" cy="87369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第三步：关上冰箱"/>
          <p:cNvSpPr/>
          <p:nvPr/>
        </p:nvSpPr>
        <p:spPr>
          <a:xfrm>
            <a:off x="8980599" y="9221661"/>
            <a:ext cx="5725324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第三步：关上冰箱</a:t>
            </a:r>
          </a:p>
        </p:txBody>
      </p:sp>
      <p:sp>
        <p:nvSpPr>
          <p:cNvPr id="138" name="线条"/>
          <p:cNvSpPr/>
          <p:nvPr/>
        </p:nvSpPr>
        <p:spPr>
          <a:xfrm>
            <a:off x="11970261" y="3947362"/>
            <a:ext cx="1" cy="87369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结束"/>
          <p:cNvSpPr/>
          <p:nvPr/>
        </p:nvSpPr>
        <p:spPr>
          <a:xfrm>
            <a:off x="11229881" y="11393127"/>
            <a:ext cx="1480759" cy="14807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结束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面向对象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面向对象</a:t>
            </a:r>
          </a:p>
        </p:txBody>
      </p:sp>
      <p:sp>
        <p:nvSpPr>
          <p:cNvPr id="142" name="概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indent="-482600" defTabSz="627379">
              <a:spcBef>
                <a:spcPts val="4400"/>
              </a:spcBef>
              <a:defRPr sz="3648">
                <a:solidFill>
                  <a:srgbClr val="FFFFFF"/>
                </a:solidFill>
              </a:defRPr>
            </a:pPr>
          </a:p>
          <a:p>
            <a:pPr marL="482600" indent="-482600" defTabSz="627379">
              <a:spcBef>
                <a:spcPts val="4400"/>
              </a:spcBef>
              <a:defRPr sz="3648">
                <a:solidFill>
                  <a:srgbClr val="FFFFFF"/>
                </a:solidFill>
              </a:defRPr>
            </a:pPr>
            <a:r>
              <a:t>概念</a:t>
            </a:r>
          </a:p>
          <a:p>
            <a:pPr lvl="1" marL="965200" indent="-482600" defTabSz="627379">
              <a:spcBef>
                <a:spcPts val="4400"/>
              </a:spcBef>
              <a:defRPr sz="3648">
                <a:solidFill>
                  <a:srgbClr val="FFFFFF"/>
                </a:solidFill>
              </a:defRPr>
            </a:pPr>
            <a:r>
              <a:t> 在编程的时候尽可能的去模拟真实的现实世界，按照现实世界中的逻辑去处理一个问题，分析问题中参与其中的有</a:t>
            </a:r>
            <a:r>
              <a:rPr b="1">
                <a:solidFill>
                  <a:srgbClr val="FF0000"/>
                </a:solidFill>
              </a:rPr>
              <a:t>哪些实体</a:t>
            </a:r>
            <a:r>
              <a:t>，这些实体应该</a:t>
            </a:r>
            <a:r>
              <a:rPr b="1">
                <a:solidFill>
                  <a:srgbClr val="FF0000"/>
                </a:solidFill>
              </a:rPr>
              <a:t>有什么属性和方法</a:t>
            </a:r>
            <a:r>
              <a:t>，我们</a:t>
            </a:r>
            <a:r>
              <a:rPr b="1">
                <a:solidFill>
                  <a:srgbClr val="FF0000"/>
                </a:solidFill>
              </a:rPr>
              <a:t>如何通过调用这些实体的属性和方法</a:t>
            </a:r>
            <a:r>
              <a:t>去解决问题。</a:t>
            </a:r>
          </a:p>
          <a:p>
            <a:pPr marL="482600" indent="-482600" defTabSz="627379">
              <a:spcBef>
                <a:spcPts val="4400"/>
              </a:spcBef>
              <a:defRPr sz="3648">
                <a:solidFill>
                  <a:srgbClr val="FFFFFF"/>
                </a:solidFill>
              </a:defRPr>
            </a:pPr>
            <a:r>
              <a:t> 当采用面向对象的思想解决问题时，将生活逻辑映射到我们的程序里 ，可分为下面几步</a:t>
            </a:r>
          </a:p>
          <a:p>
            <a:pPr lvl="1" marL="965200" indent="-482600" defTabSz="627379">
              <a:spcBef>
                <a:spcPts val="4400"/>
              </a:spcBef>
              <a:defRPr sz="3648">
                <a:solidFill>
                  <a:srgbClr val="FFFFFF"/>
                </a:solidFill>
              </a:defRPr>
            </a:pPr>
            <a:r>
              <a:t>找出题目实体，抽象成对象的概念。</a:t>
            </a:r>
          </a:p>
          <a:p>
            <a:pPr lvl="1" marL="965200" indent="-482600" defTabSz="627379">
              <a:spcBef>
                <a:spcPts val="4400"/>
              </a:spcBef>
              <a:defRPr sz="3648">
                <a:solidFill>
                  <a:srgbClr val="FFFFFF"/>
                </a:solidFill>
              </a:defRPr>
            </a:pPr>
            <a:r>
              <a:t>分析实体属性和功能，给对象赋一些属性和方法。</a:t>
            </a:r>
          </a:p>
          <a:p>
            <a:pPr lvl="1" marL="965200" indent="-482600" defTabSz="627379">
              <a:spcBef>
                <a:spcPts val="4400"/>
              </a:spcBef>
              <a:defRPr sz="3648">
                <a:solidFill>
                  <a:srgbClr val="FFFFFF"/>
                </a:solidFill>
              </a:defRPr>
            </a:pPr>
            <a:r>
              <a:t>让实体相互作用得出结果，让每个对象去执行自己的方法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javascript 是一个面向对象的语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javascript 是一个面向对象的语言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类与实例(java 是典型的通过类来实现的面向对象的语言)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JavaScript不区分类和实例的概念，而是通过原型（prototype）来实现面向对象编程。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内存空间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内存空间</a:t>
            </a:r>
          </a:p>
        </p:txBody>
      </p:sp>
      <p:sp>
        <p:nvSpPr>
          <p:cNvPr id="147" name="基础数据类型值 存储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基础数据类型值 存储</a:t>
            </a:r>
          </a:p>
        </p:txBody>
      </p:sp>
      <p:pic>
        <p:nvPicPr>
          <p:cNvPr id="14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1380" y="4260007"/>
            <a:ext cx="7583347" cy="7605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内存空间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内存空间</a:t>
            </a:r>
          </a:p>
        </p:txBody>
      </p:sp>
      <p:sp>
        <p:nvSpPr>
          <p:cNvPr id="151" name="引用数据类型值 存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引用数据类型值 存储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保存在堆内存空间</a:t>
            </a:r>
          </a:p>
        </p:txBody>
      </p:sp>
      <p:pic>
        <p:nvPicPr>
          <p:cNvPr id="152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1363" y="4683687"/>
            <a:ext cx="11478343" cy="6126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原始类型封装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原始类型封装</a:t>
            </a:r>
          </a:p>
        </p:txBody>
      </p:sp>
      <p:sp>
        <p:nvSpPr>
          <p:cNvPr id="155" name="原始封装类型共有3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 原始封装类型共有3种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String、Number、Boolean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为了使 原始数据类型 操作起来 和对象一样方便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