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.htm#single-animation" TargetMode="External"/><Relationship Id="rId3" Type="http://schemas.openxmlformats.org/officeDocument/2006/relationships/hyperlink" Target="http://css.doyoe.com/properties/animation/animation-name.htm#single-animation-name" TargetMode="External"/><Relationship Id="rId4" Type="http://schemas.openxmlformats.org/officeDocument/2006/relationships/hyperlink" Target="http://css.doyoe.com/values/time/time.htm" TargetMode="External"/><Relationship Id="rId5" Type="http://schemas.openxmlformats.org/officeDocument/2006/relationships/hyperlink" Target="http://css.doyoe.com/properties/animation/animation-timing-function.htm#single-animation-timing-function" TargetMode="External"/><Relationship Id="rId6" Type="http://schemas.openxmlformats.org/officeDocument/2006/relationships/hyperlink" Target="http://css.doyoe.com/properties/animation/animation-iteration-count.htm#single-animation-iteration-count" TargetMode="External"/><Relationship Id="rId7" Type="http://schemas.openxmlformats.org/officeDocument/2006/relationships/hyperlink" Target="http://css.doyoe.com/properties/animation/animation-direction.htm#single-animation-direction" TargetMode="External"/><Relationship Id="rId8" Type="http://schemas.openxmlformats.org/officeDocument/2006/relationships/hyperlink" Target="http://css.doyoe.com/properties/animation/animation-fill-mode.htm#single-animation-fill-mode" TargetMode="External"/><Relationship Id="rId9" Type="http://schemas.openxmlformats.org/officeDocument/2006/relationships/hyperlink" Target="http://css.doyoe.com/properties/animation/animation-play-state.htm#single-animation-play-state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name.htm#single-animation-name" TargetMode="External"/><Relationship Id="rId3" Type="http://schemas.openxmlformats.org/officeDocument/2006/relationships/hyperlink" Target="http://css.doyoe.com/values/textual/identifier.ht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time/time.ht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values/time/time.ht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iteration-count.htm#single-animation-iteration-count" TargetMode="External"/><Relationship Id="rId3" Type="http://schemas.openxmlformats.org/officeDocument/2006/relationships/hyperlink" Target="http://css.doyoe.com/values/numeric/number.ht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direction.htm#single-animation-direction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play-state.htm#single-animation-play-state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animation/animation-fill-mode.htm#single-animation-fill-mod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transition/transition.htm#single-transition" TargetMode="External"/><Relationship Id="rId3" Type="http://schemas.openxmlformats.org/officeDocument/2006/relationships/hyperlink" Target="http://css.doyoe.com/properties/transition/transition-property.htm#single-transition-property" TargetMode="External"/><Relationship Id="rId4" Type="http://schemas.openxmlformats.org/officeDocument/2006/relationships/hyperlink" Target="http://css.doyoe.com/values/time/time.htm" TargetMode="External"/><Relationship Id="rId5" Type="http://schemas.openxmlformats.org/officeDocument/2006/relationships/hyperlink" Target="http://css.doyoe.com/properties/transition/transition-timing-function.htm#single-transition-timing-function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doyoe.com/properties/transition/transition-timing-function.htm#single-transition-timing-function" TargetMode="External"/><Relationship Id="rId3" Type="http://schemas.openxmlformats.org/officeDocument/2006/relationships/hyperlink" Target="http://css.doyoe.com/values/numeric/integer.htm" TargetMode="External"/><Relationship Id="rId4" Type="http://schemas.openxmlformats.org/officeDocument/2006/relationships/hyperlink" Target="http://css.doyoe.com/values/numeric/number.ht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asings.net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动画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css动画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i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animation</a:t>
            </a:r>
          </a:p>
        </p:txBody>
      </p:sp>
      <p:sp>
        <p:nvSpPr>
          <p:cNvPr id="142" name="animation：&lt;single-animation&gt;[,&lt;single-animation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>
                <a:solidFill>
                  <a:srgbClr val="666666"/>
                </a:solidFill>
              </a:rPr>
              <a:t>&lt;single-animation&gt;</a:t>
            </a:r>
            <a:r>
              <a:rPr>
                <a:solidFill>
                  <a:srgbClr val="666666"/>
                </a:solidFill>
              </a:rPr>
              <a:t> = </a:t>
            </a:r>
            <a:r>
              <a:rPr u="sng">
                <a:hlinkClick r:id="rId3" invalidUrl="" action="" tgtFrame="" tooltip="" history="1" highlightClick="0" endSnd="0"/>
              </a:rPr>
              <a:t>&lt;single-animation-name&gt;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5" invalidUrl="" action="" tgtFrame="" tooltip="" history="1" highlightClick="0" endSnd="0"/>
              </a:rPr>
              <a:t>&lt;single-animation-timing-function&gt;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6" invalidUrl="" action="" tgtFrame="" tooltip="" history="1" highlightClick="0" endSnd="0"/>
              </a:rPr>
              <a:t>&lt;single-animation-iteration-count&gt;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7" invalidUrl="" action="" tgtFrame="" tooltip="" history="1" highlightClick="0" endSnd="0"/>
              </a:rPr>
              <a:t>&lt;single-animation-direction&gt;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8" invalidUrl="" action="" tgtFrame="" tooltip="" history="1" highlightClick="0" endSnd="0"/>
              </a:rPr>
              <a:t>&lt;single-animation-fill-mode&gt;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9" invalidUrl="" action="" tgtFrame="" tooltip="" history="1" highlightClick="0" endSnd="0"/>
              </a:rPr>
              <a:t>&lt;single-animation-play-state&gt;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nimation-name 动画名称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animation-name 动画名称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animation-duration  持续时间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animation-timing-funtion。动效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animation-delay 延迟时间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animation-interation-count  次数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animation-direction 方向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animation-fill-mode    动画开始与结束的帧样式</a:t>
            </a:r>
          </a:p>
          <a:p>
            <a:pPr marL="328929" indent="-328929" defTabSz="432308">
              <a:spcBef>
                <a:spcPts val="3100"/>
              </a:spcBef>
              <a:buClrTx/>
              <a:defRPr sz="2368"/>
            </a:pPr>
            <a:r>
              <a:t>animation-play-state.  动画执行的状态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定义动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定义动画</a:t>
            </a:r>
          </a:p>
        </p:txBody>
      </p:sp>
      <p:sp>
        <p:nvSpPr>
          <p:cNvPr id="147" name="首先用关键帧声明动画，再用animation调用动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首先用关键帧声明动画，再用animation调用动画</a:t>
            </a:r>
          </a:p>
          <a:p>
            <a:pPr/>
            <a:r>
              <a:t>关键帧 语法：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imation-n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animation-name</a:t>
            </a:r>
          </a:p>
        </p:txBody>
      </p:sp>
      <p:sp>
        <p:nvSpPr>
          <p:cNvPr id="150" name="动画名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动画名称</a:t>
            </a:r>
          </a:p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animation-name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&lt;single-animation-name&gt;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&lt;single-animation-name&gt;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t>&lt;single-animation-name&gt;</a:t>
            </a:r>
            <a:r>
              <a:t> = none 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&lt;identifier&gt;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animation-d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animation-duration</a:t>
            </a:r>
          </a:p>
        </p:txBody>
      </p:sp>
      <p:sp>
        <p:nvSpPr>
          <p:cNvPr id="153" name="持续时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持续时间</a:t>
            </a:r>
          </a:p>
          <a:p>
            <a:pPr/>
            <a:r>
              <a:t>animation-duration：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[,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]*</a:t>
            </a:r>
          </a:p>
          <a:p>
            <a:pPr/>
            <a:r>
              <a:rPr b="1"/>
              <a:t>默认值: 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nimation-del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animation-delay</a:t>
            </a:r>
          </a:p>
        </p:txBody>
      </p:sp>
      <p:sp>
        <p:nvSpPr>
          <p:cNvPr id="156" name="animation-delay：&lt;time&gt;[,&lt;time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/>
              <a:t>animation-delay</a:t>
            </a:r>
            <a:r>
              <a:t>：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[,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&lt;time&gt;</a:t>
            </a:r>
            <a:r>
              <a:t>]*</a:t>
            </a:r>
          </a:p>
          <a:p>
            <a:pPr/>
            <a:r>
              <a:rPr b="1"/>
              <a:t>默认值:0s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nimation-iteration-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 animation-iteration-count</a:t>
            </a:r>
          </a:p>
        </p:txBody>
      </p:sp>
      <p:sp>
        <p:nvSpPr>
          <p:cNvPr id="159" name="次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次数</a:t>
            </a:r>
          </a:p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animation-iteration-count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&lt;single-animation-iteration-count&gt;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&lt;single-animation-iteration-count&gt;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t>&lt;single-animation-iteration-count&gt;</a:t>
            </a:r>
            <a:r>
              <a:t> = infinite 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&lt;number&gt;</a:t>
            </a:r>
          </a:p>
          <a:p>
            <a:pPr/>
            <a:r>
              <a:t>默认值：1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nimation-dir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animation-direction</a:t>
            </a:r>
          </a:p>
        </p:txBody>
      </p:sp>
      <p:sp>
        <p:nvSpPr>
          <p:cNvPr id="162" name="animation-direction：&lt;single-animation-direction&gt;[,&lt;single-animation-direction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7820" indent="-337820" defTabSz="443991">
              <a:spcBef>
                <a:spcPts val="3100"/>
              </a:spcBef>
              <a:defRPr sz="2432"/>
            </a:pPr>
            <a:r>
              <a:t> </a:t>
            </a:r>
            <a:r>
              <a:rPr b="1">
                <a:solidFill>
                  <a:srgbClr val="666666"/>
                </a:solidFill>
              </a:rPr>
              <a:t>animation-direction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&lt;single-animation-direction&gt;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&lt;single-animation-direction&gt;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rPr b="1"/>
              <a:t>&lt;single-animation-direction&gt;</a:t>
            </a:r>
            <a:r>
              <a:t> = normal | reverse | alternate | alternate-reverse</a:t>
            </a:r>
            <a:endParaRPr>
              <a:solidFill>
                <a:srgbClr val="666666"/>
              </a:solidFill>
            </a:endParaRP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默认值：normal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 normal：正常方向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reverse：反方向运行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alternate：动画先正常运行再反方向运行，并持续交替运行</a:t>
            </a:r>
          </a:p>
          <a:p>
            <a:pPr marL="337820" indent="-337820" defTabSz="443991">
              <a:spcBef>
                <a:spcPts val="3100"/>
              </a:spcBef>
              <a:defRPr sz="2432"/>
            </a:pPr>
            <a:r>
              <a:t>alternate-reverse：动画先反运行再正方向运行，并持续交替运行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imation-play-s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animation-play-state</a:t>
            </a:r>
          </a:p>
        </p:txBody>
      </p:sp>
      <p:sp>
        <p:nvSpPr>
          <p:cNvPr id="165" name="animation-play-state：&lt;single-animation-play-state&gt;[,&lt;single-animation-play-state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animation-play-state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&lt;single-animation-play-state&gt;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&lt;single-animation-play-state&gt;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t>&lt;single-animation-play-state&gt;</a:t>
            </a:r>
            <a:r>
              <a:t> = running | paused</a:t>
            </a:r>
          </a:p>
          <a:p>
            <a:pPr/>
            <a:r>
              <a:t>默认值：running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nimation-fill-m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animation-fill-mode</a:t>
            </a:r>
          </a:p>
        </p:txBody>
      </p:sp>
      <p:sp>
        <p:nvSpPr>
          <p:cNvPr id="168" name="animation-fill-mode：&lt;single-animation-fill-mode&gt;[,&lt;single-animation-fill-mode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animation-fill-mode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&lt;single-animation-fill-mode&gt;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&lt;single-animation-fill-mode&gt;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/>
              <a:t>&lt;single-animation-fill-mode&gt;</a:t>
            </a:r>
            <a:r>
              <a:t> = none | forwards | backwards | both</a:t>
            </a:r>
          </a:p>
          <a:p>
            <a:pPr/>
            <a:r>
              <a:t>默认值：none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补间动画 transi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补间动画 transition</a:t>
            </a:r>
          </a:p>
          <a:p>
            <a:pPr/>
            <a:r>
              <a:t>帧动画 animation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即可自动，也可交互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即可自动，也可交互</a:t>
            </a:r>
          </a:p>
          <a:p>
            <a:pPr/>
            <a:r>
              <a:t>可以控制多帧</a:t>
            </a:r>
          </a:p>
          <a:p>
            <a:pPr/>
            <a:r>
              <a:t>控制暂停播放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感谢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ran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</a:t>
            </a:r>
          </a:p>
        </p:txBody>
      </p:sp>
      <p:sp>
        <p:nvSpPr>
          <p:cNvPr id="125" name="过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过渡</a:t>
            </a:r>
          </a:p>
          <a:p>
            <a:pPr/>
            <a:r>
              <a:rPr b="1">
                <a:solidFill>
                  <a:srgbClr val="666666"/>
                </a:solidFill>
              </a:rPr>
              <a:t>transition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&lt;single-transition&gt;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&lt;single-transition&gt;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>
                <a:solidFill>
                  <a:srgbClr val="666666"/>
                </a:solidFill>
              </a:rPr>
              <a:t>&lt;single-transition&gt;</a:t>
            </a:r>
            <a:r>
              <a:rPr>
                <a:solidFill>
                  <a:srgbClr val="666666"/>
                </a:solidFill>
              </a:rPr>
              <a:t> = [ none | </a:t>
            </a:r>
            <a:r>
              <a:rPr u="sng">
                <a:hlinkClick r:id="rId3" invalidUrl="" action="" tgtFrame="" tooltip="" history="1" highlightClick="0" endSnd="0"/>
              </a:rPr>
              <a:t>&lt;single-transition-property&gt;</a:t>
            </a:r>
            <a:r>
              <a:rPr>
                <a:solidFill>
                  <a:srgbClr val="666666"/>
                </a:solidFill>
              </a:rPr>
              <a:t> ] 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5" invalidUrl="" action="" tgtFrame="" tooltip="" history="1" highlightClick="0" endSnd="0"/>
              </a:rPr>
              <a:t>&lt;single-transition-timing-function&gt;</a:t>
            </a:r>
            <a:r>
              <a:rPr>
                <a:solidFill>
                  <a:srgbClr val="666666"/>
                </a:solidFill>
              </a:rPr>
              <a:t> || </a:t>
            </a:r>
            <a:r>
              <a:rPr u="sng">
                <a:hlinkClick r:id="rId4" invalidUrl="" action="" tgtFrame="" tooltip="" history="1" highlightClick="0" endSnd="0"/>
              </a:rPr>
              <a:t>&lt;time&gt;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anstion-property 属性 默认值 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transtion-property 属性 默认值 all</a:t>
            </a:r>
          </a:p>
          <a:p>
            <a:pPr/>
            <a:r>
              <a:t>transition - duration 持续时间. 默认值 是 0s</a:t>
            </a:r>
          </a:p>
          <a:p>
            <a:pPr/>
            <a:r>
              <a:t>transition- timing-function 动效 默认值 ease</a:t>
            </a:r>
          </a:p>
          <a:p>
            <a:pPr/>
            <a:r>
              <a:t>transition-delay 延迟时间。默认值 0s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ransition-timing-fun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transition-timing-funtion</a:t>
            </a:r>
          </a:p>
        </p:txBody>
      </p:sp>
      <p:sp>
        <p:nvSpPr>
          <p:cNvPr id="130" name="transition-timing-function：&lt;single-transition-timing-function&gt;[,&lt;single-transition-timing-function&gt;]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transition-timing-function</a:t>
            </a:r>
            <a:r>
              <a:rPr>
                <a:solidFill>
                  <a:srgbClr val="666666"/>
                </a:solidFill>
              </a:rPr>
              <a:t>：</a:t>
            </a:r>
            <a:r>
              <a:rPr u="sng">
                <a:hlinkClick r:id="rId2" invalidUrl="" action="" tgtFrame="" tooltip="" history="1" highlightClick="0" endSnd="0"/>
              </a:rPr>
              <a:t>&lt;single-transition-timing-function&gt;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&lt;single-transition-timing-function&gt;</a:t>
            </a:r>
            <a:r>
              <a:rPr>
                <a:solidFill>
                  <a:srgbClr val="666666"/>
                </a:solidFill>
              </a:rPr>
              <a:t>]*</a:t>
            </a:r>
            <a:endParaRPr>
              <a:solidFill>
                <a:srgbClr val="666666"/>
              </a:solidFill>
            </a:endParaRPr>
          </a:p>
          <a:p>
            <a:pPr/>
            <a:r>
              <a:rPr b="1"/>
              <a:t>&lt;single-transition-timing-function&gt;</a:t>
            </a:r>
            <a:r>
              <a:t> = ease | linear | ease-in | ease-out | ease-in-out | step-start | step-end | steps(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&lt;integer&gt;</a:t>
            </a:r>
            <a:r>
              <a:t>[, [ start | end ] ]?) | cubic-bezier(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, 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, 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, </a:t>
            </a:r>
            <a:r>
              <a:rPr>
                <a:solidFill>
                  <a:srgbClr val="008000"/>
                </a:solidFill>
                <a:hlinkClick r:id="rId4" invalidUrl="" action="" tgtFrame="" tooltip="" history="1" highlightClick="0" endSnd="0"/>
              </a:rPr>
              <a:t>&lt;number&gt;</a:t>
            </a:r>
            <a:r>
              <a:t>)</a:t>
            </a:r>
          </a:p>
          <a:p>
            <a:pPr/>
            <a:r>
              <a:t>取值： 分别是关键字、steps函数和bezier函数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ase: 开始和结束慢，中间快。相当于cubic-bezier(0.25,0.1,0.25,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 ease: 开始和结束慢，中间快。相当于cubic-bezier(</a:t>
            </a:r>
            <a:r>
              <a:rPr>
                <a:solidFill>
                  <a:srgbClr val="800080"/>
                </a:solidFill>
              </a:rPr>
              <a:t>0.25</a:t>
            </a:r>
            <a:r>
              <a:t>,</a:t>
            </a:r>
            <a:r>
              <a:rPr>
                <a:solidFill>
                  <a:srgbClr val="800080"/>
                </a:solidFill>
              </a:rPr>
              <a:t>0.1</a:t>
            </a:r>
            <a:r>
              <a:t>,</a:t>
            </a:r>
            <a:r>
              <a:rPr>
                <a:solidFill>
                  <a:srgbClr val="800080"/>
                </a:solidFill>
              </a:rPr>
              <a:t>0.25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linear: 匀速。相当于cubic-bezier(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ease-</a:t>
            </a:r>
            <a:r>
              <a:rPr>
                <a:solidFill>
                  <a:srgbClr val="0000FF"/>
                </a:solidFill>
              </a:rPr>
              <a:t>in</a:t>
            </a:r>
            <a:r>
              <a:t>: 开始慢。相当于cubic-bezier(</a:t>
            </a:r>
            <a:r>
              <a:rPr>
                <a:solidFill>
                  <a:srgbClr val="800080"/>
                </a:solidFill>
              </a:rPr>
              <a:t>0.42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ease-</a:t>
            </a:r>
            <a:r>
              <a:rPr>
                <a:solidFill>
                  <a:srgbClr val="0000FF"/>
                </a:solidFill>
              </a:rPr>
              <a:t>out</a:t>
            </a:r>
            <a:r>
              <a:t>: 结束慢。相当于cubic-bezier(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0.58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ease-</a:t>
            </a:r>
            <a:r>
              <a:rPr>
                <a:solidFill>
                  <a:srgbClr val="0000FF"/>
                </a:solidFill>
              </a:rPr>
              <a:t>in</a:t>
            </a:r>
            <a:r>
              <a:t>-</a:t>
            </a:r>
            <a:r>
              <a:rPr>
                <a:solidFill>
                  <a:srgbClr val="0000FF"/>
                </a:solidFill>
              </a:rPr>
              <a:t>out</a:t>
            </a:r>
            <a:r>
              <a:t>: 和ease类似，但比ease幅度大。相当于cubic-bezier(</a:t>
            </a:r>
            <a:r>
              <a:rPr>
                <a:solidFill>
                  <a:srgbClr val="800080"/>
                </a:solidFill>
              </a:rPr>
              <a:t>0.42</a:t>
            </a:r>
            <a:r>
              <a:t>,</a:t>
            </a:r>
            <a:r>
              <a:rPr>
                <a:solidFill>
                  <a:srgbClr val="800080"/>
                </a:solidFill>
              </a:rPr>
              <a:t>0</a:t>
            </a:r>
            <a:r>
              <a:t>,</a:t>
            </a:r>
            <a:r>
              <a:rPr>
                <a:solidFill>
                  <a:srgbClr val="800080"/>
                </a:solidFill>
              </a:rPr>
              <a:t>0.58</a:t>
            </a:r>
            <a:r>
              <a:t>,</a:t>
            </a:r>
            <a:r>
              <a:rPr>
                <a:solidFill>
                  <a:srgbClr val="800080"/>
                </a:solidFill>
              </a:rPr>
              <a:t>1</a:t>
            </a:r>
            <a:r>
              <a:t>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step-start: 直接位于结束处。相当于steps(</a:t>
            </a:r>
            <a:r>
              <a:rPr>
                <a:solidFill>
                  <a:srgbClr val="800080"/>
                </a:solidFill>
              </a:rPr>
              <a:t>1</a:t>
            </a:r>
            <a:r>
              <a:t>,start)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step-end: 位于开始处经过时间间隔后结束。相当于steps(</a:t>
            </a:r>
            <a:r>
              <a:rPr>
                <a:solidFill>
                  <a:srgbClr val="800080"/>
                </a:solidFill>
              </a:rPr>
              <a:t>1</a:t>
            </a:r>
            <a:r>
              <a:t>,end)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ttps://easings.net/"/>
          <p:cNvSpPr txBox="1"/>
          <p:nvPr>
            <p:ph type="title"/>
          </p:nvPr>
        </p:nvSpPr>
        <p:spPr>
          <a:xfrm>
            <a:off x="724888" y="302138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https://easings.net/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需要用户进行交互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需要用户进行交互</a:t>
            </a:r>
          </a:p>
          <a:p>
            <a:pPr/>
            <a:r>
              <a:t>:hover  :active :checked :foucs</a:t>
            </a:r>
          </a:p>
          <a:p>
            <a:pPr/>
            <a:r>
              <a:t>add/remove class</a:t>
            </a:r>
          </a:p>
          <a:p>
            <a:pPr/>
            <a:r>
              <a:t>@media</a:t>
            </a:r>
          </a:p>
          <a:p>
            <a:pPr/>
            <a:r>
              <a:t>只能定义第一帧 和最后一帧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不支持动画的属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不支持动画的属性</a:t>
            </a:r>
          </a:p>
        </p:txBody>
      </p:sp>
      <p:sp>
        <p:nvSpPr>
          <p:cNvPr id="139" name="background-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background-image</a:t>
            </a:r>
          </a:p>
          <a:p>
            <a:pPr/>
            <a:r>
              <a:t>float  none-&gt;float</a:t>
            </a:r>
          </a:p>
          <a:p>
            <a:pPr/>
            <a:r>
              <a:t>width/height  auto -&gt; 10px</a:t>
            </a:r>
          </a:p>
          <a:p>
            <a:pPr/>
            <a:r>
              <a:t>display  none-&gt;block</a:t>
            </a:r>
          </a:p>
          <a:p>
            <a:pPr/>
            <a:r>
              <a:t>visibility  hidden -&gt; visible</a:t>
            </a:r>
          </a:p>
          <a:p>
            <a:pPr/>
            <a:r>
              <a:t>position static -&gt; absolute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