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0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面向对象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面向对象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检测是否为某个对象的原型 isPrototypeOf"/>
          <p:cNvSpPr txBox="1"/>
          <p:nvPr/>
        </p:nvSpPr>
        <p:spPr>
          <a:xfrm>
            <a:off x="2276759" y="3470381"/>
            <a:ext cx="1688109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检测是否为某个对象的原型 isPrototypeOf</a:t>
            </a:r>
          </a:p>
        </p:txBody>
      </p:sp>
      <p:sp>
        <p:nvSpPr>
          <p:cNvPr id="20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4" name="5.png" descr="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56116" y="6546506"/>
            <a:ext cx="15194921" cy="4626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8" name="枚举属性"/>
          <p:cNvSpPr txBox="1"/>
          <p:nvPr/>
        </p:nvSpPr>
        <p:spPr>
          <a:xfrm>
            <a:off x="2276759" y="3470381"/>
            <a:ext cx="1688109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枚举属性</a:t>
            </a:r>
          </a:p>
        </p:txBody>
      </p:sp>
      <p:sp>
        <p:nvSpPr>
          <p:cNvPr id="20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Object.getOwnPropertyNames(obj)    也可以获取不可枚举的属性"/>
          <p:cNvSpPr txBox="1"/>
          <p:nvPr/>
        </p:nvSpPr>
        <p:spPr>
          <a:xfrm>
            <a:off x="2834143" y="5140425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 Object.getOwnPropertyNames(obj)</a:t>
            </a:r>
            <a:r>
              <a:rPr>
                <a:solidFill>
                  <a:srgbClr val="333333"/>
                </a:solidFill>
              </a:rPr>
              <a:t>    </a:t>
            </a:r>
            <a:r>
              <a:rPr>
                <a:solidFill>
                  <a:srgbClr val="FFFFFF"/>
                </a:solidFill>
              </a:rPr>
              <a:t>也可以获取不可枚举的属性</a:t>
            </a:r>
          </a:p>
        </p:txBody>
      </p:sp>
      <p:sp>
        <p:nvSpPr>
          <p:cNvPr id="211" name="圆形"/>
          <p:cNvSpPr/>
          <p:nvPr/>
        </p:nvSpPr>
        <p:spPr>
          <a:xfrm>
            <a:off x="1950929" y="5404941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圆形"/>
          <p:cNvSpPr/>
          <p:nvPr/>
        </p:nvSpPr>
        <p:spPr>
          <a:xfrm>
            <a:off x="1950929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Object.getOwnPropertySymbols(obj)   返回所有的Symbol属性的数组"/>
          <p:cNvSpPr txBox="1"/>
          <p:nvPr/>
        </p:nvSpPr>
        <p:spPr>
          <a:xfrm>
            <a:off x="2834143" y="6454869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pPr>
            <a:r>
              <a:t>Object.getOwnPropertySymbols(obj)</a:t>
            </a:r>
            <a:r>
              <a:rPr>
                <a:solidFill>
                  <a:srgbClr val="333333"/>
                </a:solidFill>
              </a:rPr>
              <a:t>   </a:t>
            </a:r>
            <a:r>
              <a:rPr>
                <a:solidFill>
                  <a:srgbClr val="FFFFFF"/>
                </a:solidFill>
              </a:rPr>
              <a:t>返回所有的Symbol属性的数组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1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7" name="原型链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原型链</a:t>
            </a:r>
          </a:p>
        </p:txBody>
      </p:sp>
      <p:sp>
        <p:nvSpPr>
          <p:cNvPr id="21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19" name="5.png" descr="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94027" y="5310688"/>
            <a:ext cx="7099301" cy="1600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线条"/>
          <p:cNvSpPr/>
          <p:nvPr/>
        </p:nvSpPr>
        <p:spPr>
          <a:xfrm>
            <a:off x="4682655" y="6895231"/>
            <a:ext cx="1" cy="1270001"/>
          </a:xfrm>
          <a:prstGeom prst="line">
            <a:avLst/>
          </a:prstGeom>
          <a:ln w="889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1" name="5.png" descr="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17177" y="8018059"/>
            <a:ext cx="5130956" cy="1185929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线条"/>
          <p:cNvSpPr/>
          <p:nvPr/>
        </p:nvSpPr>
        <p:spPr>
          <a:xfrm>
            <a:off x="4682655" y="9112077"/>
            <a:ext cx="1" cy="1270001"/>
          </a:xfrm>
          <a:prstGeom prst="line">
            <a:avLst/>
          </a:prstGeom>
          <a:ln w="889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23" name="6.png" descr="6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14781" y="10421680"/>
            <a:ext cx="6710303" cy="1268412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线条"/>
          <p:cNvSpPr/>
          <p:nvPr/>
        </p:nvSpPr>
        <p:spPr>
          <a:xfrm flipV="1">
            <a:off x="13308536" y="6184900"/>
            <a:ext cx="1" cy="11684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线条"/>
          <p:cNvSpPr/>
          <p:nvPr/>
        </p:nvSpPr>
        <p:spPr>
          <a:xfrm flipV="1">
            <a:off x="13308536" y="7331933"/>
            <a:ext cx="1" cy="11684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…"/>
          <p:cNvSpPr txBox="1"/>
          <p:nvPr/>
        </p:nvSpPr>
        <p:spPr>
          <a:xfrm>
            <a:off x="11944350" y="6488875"/>
            <a:ext cx="49530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…</a:t>
            </a:r>
          </a:p>
        </p:txBody>
      </p:sp>
      <p:pic>
        <p:nvPicPr>
          <p:cNvPr id="227" name="5.png" descr="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358531" y="3201652"/>
            <a:ext cx="5666938" cy="3698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6.png" descr="6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7068559" y="2998480"/>
            <a:ext cx="5130957" cy="4104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7.png" descr="7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09280" y="7266630"/>
            <a:ext cx="6135612" cy="5597064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线条"/>
          <p:cNvSpPr/>
          <p:nvPr/>
        </p:nvSpPr>
        <p:spPr>
          <a:xfrm>
            <a:off x="13263683" y="3913361"/>
            <a:ext cx="5552279" cy="2133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495"/>
                </a:moveTo>
                <a:lnTo>
                  <a:pt x="10329" y="21600"/>
                </a:lnTo>
                <a:lnTo>
                  <a:pt x="10353" y="292"/>
                </a:lnTo>
                <a:lnTo>
                  <a:pt x="21600" y="0"/>
                </a:lnTo>
              </a:path>
            </a:pathLst>
          </a:custGeom>
          <a:ln w="76200">
            <a:solidFill>
              <a:schemeClr val="accent5">
                <a:hueOff val="-36178"/>
                <a:satOff val="6507"/>
                <a:lumOff val="-2351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线条"/>
          <p:cNvSpPr/>
          <p:nvPr/>
        </p:nvSpPr>
        <p:spPr>
          <a:xfrm>
            <a:off x="15847373" y="6403348"/>
            <a:ext cx="7084402" cy="19294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142" y="358"/>
                </a:moveTo>
                <a:lnTo>
                  <a:pt x="21538" y="0"/>
                </a:lnTo>
                <a:lnTo>
                  <a:pt x="21600" y="21009"/>
                </a:lnTo>
                <a:lnTo>
                  <a:pt x="0" y="21600"/>
                </a:lnTo>
              </a:path>
            </a:pathLst>
          </a:custGeom>
          <a:ln w="76200">
            <a:solidFill>
              <a:schemeClr val="accent5">
                <a:hueOff val="106375"/>
                <a:satOff val="9554"/>
                <a:lumOff val="-1351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构造函数的原型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构造函数的原型</a:t>
            </a:r>
          </a:p>
        </p:txBody>
      </p:sp>
      <p:sp>
        <p:nvSpPr>
          <p:cNvPr id="23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圆形"/>
          <p:cNvSpPr/>
          <p:nvPr/>
        </p:nvSpPr>
        <p:spPr>
          <a:xfrm>
            <a:off x="2224907" y="545475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每一个函数都有一个prototype属性，每一个prototype都想都有1个constructor属性"/>
          <p:cNvSpPr txBox="1"/>
          <p:nvPr/>
        </p:nvSpPr>
        <p:spPr>
          <a:xfrm>
            <a:off x="3157935" y="519023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每一个函数都有一个prototype属性，每一个prototype都想都有1个constructor属性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2" name="eg"/>
          <p:cNvSpPr txBox="1"/>
          <p:nvPr/>
        </p:nvSpPr>
        <p:spPr>
          <a:xfrm>
            <a:off x="2276759" y="3544932"/>
            <a:ext cx="16881092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24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44" name="5.png" descr="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81203" y="5373516"/>
            <a:ext cx="15675529" cy="2968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8" name="伪类(构造器函数)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伪类(构造器函数)</a:t>
            </a:r>
          </a:p>
        </p:txBody>
      </p:sp>
      <p:sp>
        <p:nvSpPr>
          <p:cNvPr id="24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圆形"/>
          <p:cNvSpPr/>
          <p:nvPr/>
        </p:nvSpPr>
        <p:spPr>
          <a:xfrm>
            <a:off x="2249814" y="547719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用于创建大量相似对象的函数"/>
          <p:cNvSpPr txBox="1"/>
          <p:nvPr/>
        </p:nvSpPr>
        <p:spPr>
          <a:xfrm>
            <a:off x="2809236" y="521268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用于创建大量相似对象的函数</a:t>
            </a:r>
          </a:p>
        </p:txBody>
      </p:sp>
      <p:pic>
        <p:nvPicPr>
          <p:cNvPr id="25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7205" y="7274198"/>
            <a:ext cx="10499768" cy="3795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5.png" descr="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60360" y="7260607"/>
            <a:ext cx="12044737" cy="3809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instanceOf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instanceOf</a:t>
            </a:r>
          </a:p>
        </p:txBody>
      </p:sp>
      <p:sp>
        <p:nvSpPr>
          <p:cNvPr id="25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" name="圆形"/>
          <p:cNvSpPr/>
          <p:nvPr/>
        </p:nvSpPr>
        <p:spPr>
          <a:xfrm>
            <a:off x="2249814" y="547719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" name="操作符用于检测对象是否属于某个 class，同时，检测过程中也会将继承关系考虑在内"/>
          <p:cNvSpPr txBox="1"/>
          <p:nvPr/>
        </p:nvSpPr>
        <p:spPr>
          <a:xfrm>
            <a:off x="2809236" y="5212681"/>
            <a:ext cx="2045030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操作符用于检测对象是否属于某个 class，同时，检测过程中也会将继承关系考虑在内</a:t>
            </a:r>
          </a:p>
        </p:txBody>
      </p:sp>
      <p:pic>
        <p:nvPicPr>
          <p:cNvPr id="261" name="5.png" descr="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63293" y="6459573"/>
            <a:ext cx="9385301" cy="568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5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26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7" name="5.png" descr="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00462" y="3506759"/>
            <a:ext cx="7362343" cy="8734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7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1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272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73" name="5.png" descr="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0096" y="6225990"/>
            <a:ext cx="10143189" cy="5049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6.png" descr="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804550" y="6174981"/>
            <a:ext cx="9712401" cy="5151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继承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继承</a:t>
            </a:r>
          </a:p>
        </p:txBody>
      </p:sp>
      <p:sp>
        <p:nvSpPr>
          <p:cNvPr id="27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0" name="圆形"/>
          <p:cNvSpPr/>
          <p:nvPr/>
        </p:nvSpPr>
        <p:spPr>
          <a:xfrm>
            <a:off x="2224907" y="545475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" name="让子类能够拥有父类的方法和属性"/>
          <p:cNvSpPr txBox="1"/>
          <p:nvPr/>
        </p:nvSpPr>
        <p:spPr>
          <a:xfrm>
            <a:off x="3157935" y="519023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让子类能够拥有父类的方法和属性</a:t>
            </a:r>
          </a:p>
        </p:txBody>
      </p:sp>
      <p:pic>
        <p:nvPicPr>
          <p:cNvPr id="282" name="5.png" descr="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37533" y="6928132"/>
            <a:ext cx="11064324" cy="4730041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抽象出汽车类"/>
          <p:cNvSpPr txBox="1"/>
          <p:nvPr/>
        </p:nvSpPr>
        <p:spPr>
          <a:xfrm>
            <a:off x="6971178" y="1171431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抽象出汽车类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eg: 创建汽车？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eg: 创建汽车？</a:t>
            </a:r>
          </a:p>
        </p:txBody>
      </p:sp>
      <p:sp>
        <p:nvSpPr>
          <p:cNvPr id="12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8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81415" y="4654446"/>
            <a:ext cx="8211991" cy="75350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原型链继承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原型链继承</a:t>
            </a:r>
          </a:p>
        </p:txBody>
      </p:sp>
      <p:sp>
        <p:nvSpPr>
          <p:cNvPr id="28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89" name="5.png" descr="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17848" y="6046384"/>
            <a:ext cx="13726676" cy="46618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原型链继承 问题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原型链继承 问题</a:t>
            </a:r>
          </a:p>
        </p:txBody>
      </p:sp>
      <p:sp>
        <p:nvSpPr>
          <p:cNvPr id="294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constructor 指向问题"/>
          <p:cNvSpPr txBox="1"/>
          <p:nvPr/>
        </p:nvSpPr>
        <p:spPr>
          <a:xfrm>
            <a:off x="3157935" y="519023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constructor 指向问题</a:t>
            </a:r>
          </a:p>
        </p:txBody>
      </p:sp>
      <p:sp>
        <p:nvSpPr>
          <p:cNvPr id="296" name="圆形"/>
          <p:cNvSpPr/>
          <p:nvPr/>
        </p:nvSpPr>
        <p:spPr>
          <a:xfrm>
            <a:off x="2324535" y="545475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圆形"/>
          <p:cNvSpPr/>
          <p:nvPr/>
        </p:nvSpPr>
        <p:spPr>
          <a:xfrm>
            <a:off x="2324535" y="655449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8" name="属性共享问题"/>
          <p:cNvSpPr txBox="1"/>
          <p:nvPr/>
        </p:nvSpPr>
        <p:spPr>
          <a:xfrm>
            <a:off x="3157935" y="6289982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属性共享问题</a:t>
            </a:r>
          </a:p>
        </p:txBody>
      </p:sp>
      <p:sp>
        <p:nvSpPr>
          <p:cNvPr id="299" name="圆形"/>
          <p:cNvSpPr/>
          <p:nvPr/>
        </p:nvSpPr>
        <p:spPr>
          <a:xfrm>
            <a:off x="2324535" y="765424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0" name="初始化参数"/>
          <p:cNvSpPr txBox="1"/>
          <p:nvPr/>
        </p:nvSpPr>
        <p:spPr>
          <a:xfrm>
            <a:off x="3157935" y="7389725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初始化参数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4" name="借用构造函数继承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借用构造函数继承</a:t>
            </a:r>
          </a:p>
        </p:txBody>
      </p:sp>
      <p:sp>
        <p:nvSpPr>
          <p:cNvPr id="305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6" name="解决参数传递"/>
          <p:cNvSpPr txBox="1"/>
          <p:nvPr/>
        </p:nvSpPr>
        <p:spPr>
          <a:xfrm>
            <a:off x="3157935" y="5190239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解决参数传递</a:t>
            </a:r>
          </a:p>
        </p:txBody>
      </p:sp>
      <p:sp>
        <p:nvSpPr>
          <p:cNvPr id="307" name="圆形"/>
          <p:cNvSpPr/>
          <p:nvPr/>
        </p:nvSpPr>
        <p:spPr>
          <a:xfrm>
            <a:off x="2324535" y="545475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8" name="圆形"/>
          <p:cNvSpPr/>
          <p:nvPr/>
        </p:nvSpPr>
        <p:spPr>
          <a:xfrm>
            <a:off x="2324535" y="6554498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9" name="解决属性共享问题"/>
          <p:cNvSpPr txBox="1"/>
          <p:nvPr/>
        </p:nvSpPr>
        <p:spPr>
          <a:xfrm>
            <a:off x="3157935" y="6289982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解决属性共享问题</a:t>
            </a:r>
          </a:p>
        </p:txBody>
      </p:sp>
      <p:sp>
        <p:nvSpPr>
          <p:cNvPr id="310" name="不能解决原型上方法共享"/>
          <p:cNvSpPr txBox="1"/>
          <p:nvPr/>
        </p:nvSpPr>
        <p:spPr>
          <a:xfrm>
            <a:off x="3157935" y="7467600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不能解决原型上方法共享</a:t>
            </a:r>
          </a:p>
        </p:txBody>
      </p:sp>
      <p:sp>
        <p:nvSpPr>
          <p:cNvPr id="311" name="圆形"/>
          <p:cNvSpPr/>
          <p:nvPr/>
        </p:nvSpPr>
        <p:spPr>
          <a:xfrm>
            <a:off x="2324535" y="765424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12" name="5.png" descr="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08239" y="7399960"/>
            <a:ext cx="12630469" cy="42841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6" name="组合继承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组合继承</a:t>
            </a:r>
          </a:p>
        </p:txBody>
      </p:sp>
      <p:sp>
        <p:nvSpPr>
          <p:cNvPr id="31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18" name="5.png" descr="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61434" y="5621198"/>
            <a:ext cx="11659528" cy="5979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2" name="组合继承的不足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组合继承的不足</a:t>
            </a:r>
          </a:p>
        </p:txBody>
      </p:sp>
      <p:sp>
        <p:nvSpPr>
          <p:cNvPr id="32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4" name="圆形"/>
          <p:cNvSpPr/>
          <p:nvPr/>
        </p:nvSpPr>
        <p:spPr>
          <a:xfrm>
            <a:off x="2473977" y="538770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" name="重复调用构造函数"/>
          <p:cNvSpPr txBox="1"/>
          <p:nvPr/>
        </p:nvSpPr>
        <p:spPr>
          <a:xfrm>
            <a:off x="3133028" y="5123184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重复调用构造函数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9" name="最佳实践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最佳实践</a:t>
            </a:r>
          </a:p>
        </p:txBody>
      </p:sp>
      <p:sp>
        <p:nvSpPr>
          <p:cNvPr id="330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1" name="圆形"/>
          <p:cNvSpPr/>
          <p:nvPr/>
        </p:nvSpPr>
        <p:spPr>
          <a:xfrm>
            <a:off x="2473977" y="538770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2" name="基于组合继承"/>
          <p:cNvSpPr txBox="1"/>
          <p:nvPr/>
        </p:nvSpPr>
        <p:spPr>
          <a:xfrm>
            <a:off x="3133028" y="5123184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基于组合继承</a:t>
            </a:r>
          </a:p>
        </p:txBody>
      </p:sp>
      <p:sp>
        <p:nvSpPr>
          <p:cNvPr id="333" name="圆形"/>
          <p:cNvSpPr/>
          <p:nvPr/>
        </p:nvSpPr>
        <p:spPr>
          <a:xfrm>
            <a:off x="2473977" y="642038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4" name="不用重复调用父类构造函数，只需继承原型"/>
          <p:cNvSpPr txBox="1"/>
          <p:nvPr/>
        </p:nvSpPr>
        <p:spPr>
          <a:xfrm>
            <a:off x="3133028" y="6155872"/>
            <a:ext cx="193105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不用重复调用父类构造函数，只需继承原型</a:t>
            </a:r>
          </a:p>
        </p:txBody>
      </p:sp>
      <p:pic>
        <p:nvPicPr>
          <p:cNvPr id="33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50766" y="7607226"/>
            <a:ext cx="9768772" cy="43374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6.png" descr="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057390" y="5944925"/>
            <a:ext cx="10922001" cy="662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339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如何重构代码？(工厂函数)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如何重构代码？(工厂函数)</a:t>
            </a:r>
          </a:p>
        </p:txBody>
      </p:sp>
      <p:sp>
        <p:nvSpPr>
          <p:cNvPr id="133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6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原型(节约内存，或避免重复代码时)"/>
          <p:cNvSpPr txBox="1"/>
          <p:nvPr/>
        </p:nvSpPr>
        <p:spPr>
          <a:xfrm>
            <a:off x="2276759" y="3470381"/>
            <a:ext cx="1419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原型(节约内存，或避免重复代码时)</a:t>
            </a:r>
          </a:p>
        </p:txBody>
      </p:sp>
      <p:sp>
        <p:nvSpPr>
          <p:cNvPr id="13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圆形"/>
          <p:cNvSpPr/>
          <p:nvPr/>
        </p:nvSpPr>
        <p:spPr>
          <a:xfrm>
            <a:off x="2249814" y="547719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用于创建与其他对象相似的对象的一种机制"/>
          <p:cNvSpPr txBox="1"/>
          <p:nvPr/>
        </p:nvSpPr>
        <p:spPr>
          <a:xfrm>
            <a:off x="2809236" y="5212681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用于创建与其他对象相似的对象的一种机制</a:t>
            </a:r>
          </a:p>
        </p:txBody>
      </p:sp>
      <p:sp>
        <p:nvSpPr>
          <p:cNvPr id="141" name="对象有一个特殊的隐藏属性 [[Prototype]]，其取值为 null 或者是另一个对象的引用"/>
          <p:cNvSpPr txBox="1"/>
          <p:nvPr/>
        </p:nvSpPr>
        <p:spPr>
          <a:xfrm>
            <a:off x="2809236" y="6451600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对象有一个特殊的隐藏属性 [[Prototype]]，其取值为 null 或者是另一个对象的引用</a:t>
            </a:r>
          </a:p>
        </p:txBody>
      </p:sp>
      <p:sp>
        <p:nvSpPr>
          <p:cNvPr id="142" name="圆形"/>
          <p:cNvSpPr/>
          <p:nvPr/>
        </p:nvSpPr>
        <p:spPr>
          <a:xfrm>
            <a:off x="2249814" y="67161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当我们想要从对象中读取一个缺失的属性时，JavaScript 会自动从原型中获取它"/>
          <p:cNvSpPr txBox="1"/>
          <p:nvPr/>
        </p:nvSpPr>
        <p:spPr>
          <a:xfrm>
            <a:off x="2809236" y="7898673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当我们想要从对象中读取一个缺失的属性时，JavaScript 会自动从原型中获取它</a:t>
            </a:r>
          </a:p>
        </p:txBody>
      </p:sp>
      <p:sp>
        <p:nvSpPr>
          <p:cNvPr id="144" name="圆形"/>
          <p:cNvSpPr/>
          <p:nvPr/>
        </p:nvSpPr>
        <p:spPr>
          <a:xfrm>
            <a:off x="2249814" y="8163189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圆形"/>
          <p:cNvSpPr/>
          <p:nvPr/>
        </p:nvSpPr>
        <p:spPr>
          <a:xfrm>
            <a:off x="2249814" y="9610262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仅用于读取属性"/>
          <p:cNvSpPr txBox="1"/>
          <p:nvPr/>
        </p:nvSpPr>
        <p:spPr>
          <a:xfrm>
            <a:off x="2809236" y="9345746"/>
            <a:ext cx="1931051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 仅用于读取属性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9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51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2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0237" y="6204211"/>
            <a:ext cx="6479343" cy="1307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22473" y="6192130"/>
            <a:ext cx="6967508" cy="13317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3.png" descr="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12875" y="6238898"/>
            <a:ext cx="7827598" cy="1238204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线条"/>
          <p:cNvSpPr/>
          <p:nvPr/>
        </p:nvSpPr>
        <p:spPr>
          <a:xfrm flipH="1">
            <a:off x="3387488" y="7517907"/>
            <a:ext cx="1" cy="3363680"/>
          </a:xfrm>
          <a:prstGeom prst="line">
            <a:avLst/>
          </a:prstGeom>
          <a:ln w="889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线条"/>
          <p:cNvSpPr/>
          <p:nvPr/>
        </p:nvSpPr>
        <p:spPr>
          <a:xfrm>
            <a:off x="11484743" y="7517907"/>
            <a:ext cx="1" cy="3363680"/>
          </a:xfrm>
          <a:prstGeom prst="line">
            <a:avLst/>
          </a:prstGeom>
          <a:ln w="889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线条"/>
          <p:cNvSpPr/>
          <p:nvPr/>
        </p:nvSpPr>
        <p:spPr>
          <a:xfrm>
            <a:off x="19581998" y="7517907"/>
            <a:ext cx="1" cy="3363680"/>
          </a:xfrm>
          <a:prstGeom prst="line">
            <a:avLst/>
          </a:prstGeom>
          <a:ln w="889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[[prototype]]"/>
          <p:cNvSpPr txBox="1"/>
          <p:nvPr/>
        </p:nvSpPr>
        <p:spPr>
          <a:xfrm>
            <a:off x="3405868" y="8741716"/>
            <a:ext cx="237896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[[prototype]]</a:t>
            </a:r>
          </a:p>
        </p:txBody>
      </p:sp>
      <p:sp>
        <p:nvSpPr>
          <p:cNvPr id="159" name="[[prototype]]"/>
          <p:cNvSpPr txBox="1"/>
          <p:nvPr/>
        </p:nvSpPr>
        <p:spPr>
          <a:xfrm>
            <a:off x="11665019" y="8741716"/>
            <a:ext cx="237896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[[prototype]]</a:t>
            </a:r>
          </a:p>
        </p:txBody>
      </p:sp>
      <p:sp>
        <p:nvSpPr>
          <p:cNvPr id="160" name="[[prototype]]"/>
          <p:cNvSpPr txBox="1"/>
          <p:nvPr/>
        </p:nvSpPr>
        <p:spPr>
          <a:xfrm>
            <a:off x="19924170" y="8741716"/>
            <a:ext cx="2378965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[[prototype]]</a:t>
            </a:r>
          </a:p>
        </p:txBody>
      </p:sp>
      <p:sp>
        <p:nvSpPr>
          <p:cNvPr id="161" name="Object.prototype"/>
          <p:cNvSpPr txBox="1"/>
          <p:nvPr/>
        </p:nvSpPr>
        <p:spPr>
          <a:xfrm>
            <a:off x="852768" y="10762159"/>
            <a:ext cx="506944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Object.prototype</a:t>
            </a:r>
          </a:p>
        </p:txBody>
      </p:sp>
      <p:sp>
        <p:nvSpPr>
          <p:cNvPr id="162" name="Array.prototype"/>
          <p:cNvSpPr txBox="1"/>
          <p:nvPr/>
        </p:nvSpPr>
        <p:spPr>
          <a:xfrm>
            <a:off x="9149279" y="10762159"/>
            <a:ext cx="506944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Array.prototype</a:t>
            </a:r>
          </a:p>
        </p:txBody>
      </p:sp>
      <p:sp>
        <p:nvSpPr>
          <p:cNvPr id="163" name="User"/>
          <p:cNvSpPr txBox="1"/>
          <p:nvPr/>
        </p:nvSpPr>
        <p:spPr>
          <a:xfrm>
            <a:off x="17191953" y="10566780"/>
            <a:ext cx="506944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User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66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设置对象的原型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设置对象的原型</a:t>
            </a:r>
          </a:p>
        </p:txBody>
      </p:sp>
      <p:sp>
        <p:nvSpPr>
          <p:cNvPr id="168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圆形"/>
          <p:cNvSpPr/>
          <p:nvPr/>
        </p:nvSpPr>
        <p:spPr>
          <a:xfrm>
            <a:off x="2249814" y="572626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圆形"/>
          <p:cNvSpPr/>
          <p:nvPr/>
        </p:nvSpPr>
        <p:spPr>
          <a:xfrm>
            <a:off x="2249814" y="6998992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__prototype__"/>
          <p:cNvSpPr txBox="1"/>
          <p:nvPr/>
        </p:nvSpPr>
        <p:spPr>
          <a:xfrm>
            <a:off x="2809236" y="5513570"/>
            <a:ext cx="1931051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__prototype__</a:t>
            </a:r>
          </a:p>
        </p:txBody>
      </p:sp>
      <p:sp>
        <p:nvSpPr>
          <p:cNvPr id="172" name="Object.setPrototypeOf(obj,prototype)"/>
          <p:cNvSpPr txBox="1"/>
          <p:nvPr/>
        </p:nvSpPr>
        <p:spPr>
          <a:xfrm>
            <a:off x="2809236" y="6786294"/>
            <a:ext cx="1931051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Object.setPrototypeOf(obj,prototype)</a:t>
            </a:r>
          </a:p>
        </p:txBody>
      </p:sp>
      <p:sp>
        <p:nvSpPr>
          <p:cNvPr id="173" name="圆形"/>
          <p:cNvSpPr/>
          <p:nvPr/>
        </p:nvSpPr>
        <p:spPr>
          <a:xfrm>
            <a:off x="2249814" y="8271716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Object.create(proto[, descriptors]) —— 利用 proto 作为 [[Prototype]] 和可选的属性描述来创建一个空对象。"/>
          <p:cNvSpPr txBox="1"/>
          <p:nvPr/>
        </p:nvSpPr>
        <p:spPr>
          <a:xfrm>
            <a:off x="2809236" y="8059018"/>
            <a:ext cx="19310519" cy="1894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Object.create(proto[, descriptors]) —— 利用 proto 作为 [[Prototype]] 和可选的属性描述来创建一个空对象。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7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79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0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0288" y="6951772"/>
            <a:ext cx="6848959" cy="3747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1.png" descr="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34849" y="6934910"/>
            <a:ext cx="8337511" cy="3781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5.png" descr="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367963" y="5752913"/>
            <a:ext cx="6459261" cy="5697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8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获取对象的原型"/>
          <p:cNvSpPr txBox="1"/>
          <p:nvPr/>
        </p:nvSpPr>
        <p:spPr>
          <a:xfrm>
            <a:off x="2276759" y="3470381"/>
            <a:ext cx="110643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获取对象的原型</a:t>
            </a:r>
          </a:p>
        </p:txBody>
      </p:sp>
      <p:sp>
        <p:nvSpPr>
          <p:cNvPr id="187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圆形"/>
          <p:cNvSpPr/>
          <p:nvPr/>
        </p:nvSpPr>
        <p:spPr>
          <a:xfrm>
            <a:off x="2249814" y="572626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圆形"/>
          <p:cNvSpPr/>
          <p:nvPr/>
        </p:nvSpPr>
        <p:spPr>
          <a:xfrm>
            <a:off x="2249814" y="6998992"/>
            <a:ext cx="283769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__prototype__"/>
          <p:cNvSpPr txBox="1"/>
          <p:nvPr/>
        </p:nvSpPr>
        <p:spPr>
          <a:xfrm>
            <a:off x="2809236" y="5513570"/>
            <a:ext cx="1931051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__prototype__</a:t>
            </a:r>
          </a:p>
        </p:txBody>
      </p:sp>
      <p:sp>
        <p:nvSpPr>
          <p:cNvPr id="191" name="Object.getPrototypeOf(obj)"/>
          <p:cNvSpPr txBox="1"/>
          <p:nvPr/>
        </p:nvSpPr>
        <p:spPr>
          <a:xfrm>
            <a:off x="2809236" y="6786294"/>
            <a:ext cx="1931051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solidFill>
                  <a:srgbClr val="FFFFFF">
                    <a:alpha val="50000"/>
                  </a:srgbClr>
                </a:solidFill>
              </a:defRPr>
            </a:lvl1pPr>
          </a:lstStyle>
          <a:p>
            <a:pPr/>
            <a:r>
              <a:t>Object.getPrototypeOf(obj)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94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eg"/>
          <p:cNvSpPr txBox="1"/>
          <p:nvPr/>
        </p:nvSpPr>
        <p:spPr>
          <a:xfrm>
            <a:off x="2276759" y="3544932"/>
            <a:ext cx="1106432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</a:t>
            </a:r>
          </a:p>
        </p:txBody>
      </p:sp>
      <p:sp>
        <p:nvSpPr>
          <p:cNvPr id="196" name="矩形"/>
          <p:cNvSpPr/>
          <p:nvPr/>
        </p:nvSpPr>
        <p:spPr>
          <a:xfrm>
            <a:off x="1427881" y="3419581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7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08210" y="5581889"/>
            <a:ext cx="9768325" cy="25522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35039" y="4895850"/>
            <a:ext cx="12966701" cy="392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