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S第二阶段 - 新语法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JS第二阶段 - 新语法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循环中let作用域"/>
          <p:cNvSpPr txBox="1"/>
          <p:nvPr/>
        </p:nvSpPr>
        <p:spPr>
          <a:xfrm>
            <a:off x="2417166" y="2627939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循环中let作用域</a:t>
            </a:r>
          </a:p>
        </p:txBody>
      </p:sp>
      <p:sp>
        <p:nvSpPr>
          <p:cNvPr id="207" name="矩形"/>
          <p:cNvSpPr/>
          <p:nvPr/>
        </p:nvSpPr>
        <p:spPr>
          <a:xfrm>
            <a:off x="1498084" y="257713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5004" y="4651055"/>
            <a:ext cx="7902261" cy="4837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84234" y="4651055"/>
            <a:ext cx="5229040" cy="4837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46959" y="4651055"/>
            <a:ext cx="4222074" cy="483714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循环中的let作用域的行为 在标准中专门定义的"/>
          <p:cNvSpPr txBox="1"/>
          <p:nvPr/>
        </p:nvSpPr>
        <p:spPr>
          <a:xfrm>
            <a:off x="1597156" y="10342912"/>
            <a:ext cx="1551628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循环中的let作用域的行为 在标准中专门定义的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循环中const作用域"/>
          <p:cNvSpPr txBox="1"/>
          <p:nvPr/>
        </p:nvSpPr>
        <p:spPr>
          <a:xfrm>
            <a:off x="2417166" y="2627939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循环中const作用域</a:t>
            </a:r>
          </a:p>
        </p:txBody>
      </p:sp>
      <p:sp>
        <p:nvSpPr>
          <p:cNvPr id="216" name="矩形"/>
          <p:cNvSpPr/>
          <p:nvPr/>
        </p:nvSpPr>
        <p:spPr>
          <a:xfrm>
            <a:off x="1498084" y="257713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2486" y="5967305"/>
            <a:ext cx="6908801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20536" y="5052905"/>
            <a:ext cx="5283201" cy="435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042986" y="5246547"/>
            <a:ext cx="6659796" cy="3968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全局块作用域绑定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全局块作用域绑定</a:t>
            </a:r>
          </a:p>
        </p:txBody>
      </p:sp>
      <p:sp>
        <p:nvSpPr>
          <p:cNvPr id="22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var 创建的变量 会作为全局对象(window)的属性, 很可能会覆盖已经存在的全局变量"/>
          <p:cNvSpPr txBox="1"/>
          <p:nvPr/>
        </p:nvSpPr>
        <p:spPr>
          <a:xfrm>
            <a:off x="3040322" y="6005919"/>
            <a:ext cx="191235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var 创建的变量 会作为全局对象(window)的属性, 很可能会覆盖已经存在的全局变量</a:t>
            </a:r>
          </a:p>
        </p:txBody>
      </p:sp>
      <p:sp>
        <p:nvSpPr>
          <p:cNvPr id="227" name="let/const 声明的变量 不会作为 window的属性"/>
          <p:cNvSpPr txBox="1"/>
          <p:nvPr/>
        </p:nvSpPr>
        <p:spPr>
          <a:xfrm>
            <a:off x="3040322" y="7467600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let/const 声明的变量 不会作为 window的属性</a:t>
            </a:r>
          </a:p>
        </p:txBody>
      </p:sp>
      <p:sp>
        <p:nvSpPr>
          <p:cNvPr id="228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let/const 使用规则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let/const 使用规则</a:t>
            </a:r>
          </a:p>
        </p:txBody>
      </p:sp>
      <p:sp>
        <p:nvSpPr>
          <p:cNvPr id="2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当你不打算改变变量的值时，用const"/>
          <p:cNvSpPr txBox="1"/>
          <p:nvPr/>
        </p:nvSpPr>
        <p:spPr>
          <a:xfrm>
            <a:off x="3040322" y="7467600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当你不打算改变变量的值时，用const</a:t>
            </a:r>
          </a:p>
        </p:txBody>
      </p:sp>
      <p:sp>
        <p:nvSpPr>
          <p:cNvPr id="236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当你打算为变量赋值时，用let"/>
          <p:cNvSpPr txBox="1"/>
          <p:nvPr/>
        </p:nvSpPr>
        <p:spPr>
          <a:xfrm>
            <a:off x="3040322" y="6005919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当你打算为变量赋值时，用let</a:t>
            </a:r>
          </a:p>
        </p:txBody>
      </p:sp>
      <p:sp>
        <p:nvSpPr>
          <p:cNvPr id="238" name="建议放弃使用var"/>
          <p:cNvSpPr txBox="1"/>
          <p:nvPr/>
        </p:nvSpPr>
        <p:spPr>
          <a:xfrm>
            <a:off x="3040322" y="8929280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建议放弃使用var</a:t>
            </a:r>
          </a:p>
        </p:txBody>
      </p:sp>
      <p:sp>
        <p:nvSpPr>
          <p:cNvPr id="239" name="圆形"/>
          <p:cNvSpPr/>
          <p:nvPr/>
        </p:nvSpPr>
        <p:spPr>
          <a:xfrm>
            <a:off x="2490203" y="919379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02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02</a:t>
            </a:r>
          </a:p>
        </p:txBody>
      </p:sp>
      <p:sp>
        <p:nvSpPr>
          <p:cNvPr id="244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字符串模版字面量"/>
          <p:cNvSpPr txBox="1"/>
          <p:nvPr/>
        </p:nvSpPr>
        <p:spPr>
          <a:xfrm>
            <a:off x="9546511" y="7798789"/>
            <a:ext cx="4889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字符串模版字面量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字符串模版字面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字符串模版字面量</a:t>
            </a:r>
          </a:p>
        </p:txBody>
      </p:sp>
      <p:sp>
        <p:nvSpPr>
          <p:cNvPr id="25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基本语法"/>
          <p:cNvSpPr txBox="1"/>
          <p:nvPr/>
        </p:nvSpPr>
        <p:spPr>
          <a:xfrm>
            <a:off x="3040322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基本语法</a:t>
            </a:r>
          </a:p>
        </p:txBody>
      </p:sp>
      <p:sp>
        <p:nvSpPr>
          <p:cNvPr id="253" name="多行字符串"/>
          <p:cNvSpPr txBox="1"/>
          <p:nvPr/>
        </p:nvSpPr>
        <p:spPr>
          <a:xfrm>
            <a:off x="3040322" y="746760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多行字符串</a:t>
            </a:r>
          </a:p>
        </p:txBody>
      </p:sp>
      <p:sp>
        <p:nvSpPr>
          <p:cNvPr id="254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字符串插值（字符串占位符）"/>
          <p:cNvSpPr txBox="1"/>
          <p:nvPr/>
        </p:nvSpPr>
        <p:spPr>
          <a:xfrm>
            <a:off x="3040322" y="892928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字符串插值（字符串占位符）</a:t>
            </a:r>
          </a:p>
        </p:txBody>
      </p:sp>
      <p:sp>
        <p:nvSpPr>
          <p:cNvPr id="256" name="圆形"/>
          <p:cNvSpPr/>
          <p:nvPr/>
        </p:nvSpPr>
        <p:spPr>
          <a:xfrm>
            <a:off x="2490203" y="919379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标签模版"/>
          <p:cNvSpPr txBox="1"/>
          <p:nvPr/>
        </p:nvSpPr>
        <p:spPr>
          <a:xfrm>
            <a:off x="3040322" y="10390961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标签模版</a:t>
            </a:r>
          </a:p>
        </p:txBody>
      </p:sp>
      <p:sp>
        <p:nvSpPr>
          <p:cNvPr id="258" name="圆形"/>
          <p:cNvSpPr/>
          <p:nvPr/>
        </p:nvSpPr>
        <p:spPr>
          <a:xfrm>
            <a:off x="2490203" y="106554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基本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基本语法</a:t>
            </a:r>
          </a:p>
        </p:txBody>
      </p:sp>
      <p:sp>
        <p:nvSpPr>
          <p:cNvPr id="26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用 反撇号(``) 代替 “” ‘’"/>
          <p:cNvSpPr txBox="1"/>
          <p:nvPr/>
        </p:nvSpPr>
        <p:spPr>
          <a:xfrm>
            <a:off x="3227532" y="6005919"/>
            <a:ext cx="152154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用 反撇号(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``</a:t>
            </a:r>
            <a:r>
              <a:t>) 代替 “” ‘’</a:t>
            </a:r>
          </a:p>
        </p:txBody>
      </p:sp>
      <p:pic>
        <p:nvPicPr>
          <p:cNvPr id="26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2431" y="7737667"/>
            <a:ext cx="17571312" cy="3926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多行字符串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多行字符串</a:t>
            </a:r>
          </a:p>
        </p:txBody>
      </p:sp>
      <p:sp>
        <p:nvSpPr>
          <p:cNvPr id="27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\"/>
          <p:cNvSpPr txBox="1"/>
          <p:nvPr/>
        </p:nvSpPr>
        <p:spPr>
          <a:xfrm>
            <a:off x="3227532" y="6057736"/>
            <a:ext cx="1521547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\</a:t>
            </a:r>
          </a:p>
        </p:txBody>
      </p:sp>
      <p:sp>
        <p:nvSpPr>
          <p:cNvPr id="274" name="+"/>
          <p:cNvSpPr txBox="1"/>
          <p:nvPr/>
        </p:nvSpPr>
        <p:spPr>
          <a:xfrm>
            <a:off x="3227532" y="7167585"/>
            <a:ext cx="1521547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+</a:t>
            </a:r>
          </a:p>
        </p:txBody>
      </p:sp>
      <p:sp>
        <p:nvSpPr>
          <p:cNvPr id="275" name="圆形"/>
          <p:cNvSpPr/>
          <p:nvPr/>
        </p:nvSpPr>
        <p:spPr>
          <a:xfrm>
            <a:off x="2490203" y="738028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圆形"/>
          <p:cNvSpPr/>
          <p:nvPr/>
        </p:nvSpPr>
        <p:spPr>
          <a:xfrm>
            <a:off x="2490203" y="849013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``"/>
          <p:cNvSpPr txBox="1"/>
          <p:nvPr/>
        </p:nvSpPr>
        <p:spPr>
          <a:xfrm>
            <a:off x="3227532" y="8256441"/>
            <a:ext cx="1521547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``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字符串插值（占位符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字符串插值（占位符）</a:t>
            </a:r>
          </a:p>
        </p:txBody>
      </p:sp>
      <p:sp>
        <p:nvSpPr>
          <p:cNvPr id="28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${}"/>
          <p:cNvSpPr txBox="1"/>
          <p:nvPr/>
        </p:nvSpPr>
        <p:spPr>
          <a:xfrm>
            <a:off x="3227532" y="6057736"/>
            <a:ext cx="1521547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${}</a:t>
            </a:r>
          </a:p>
        </p:txBody>
      </p:sp>
      <p:sp>
        <p:nvSpPr>
          <p:cNvPr id="285" name="圆形"/>
          <p:cNvSpPr/>
          <p:nvPr/>
        </p:nvSpPr>
        <p:spPr>
          <a:xfrm>
            <a:off x="2490203" y="738028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可以是任何表达式"/>
          <p:cNvSpPr txBox="1"/>
          <p:nvPr/>
        </p:nvSpPr>
        <p:spPr>
          <a:xfrm>
            <a:off x="3227532" y="7115767"/>
            <a:ext cx="152154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可以是任何表达式</a:t>
            </a:r>
          </a:p>
        </p:txBody>
      </p:sp>
      <p:sp>
        <p:nvSpPr>
          <p:cNvPr id="287" name="可以嵌套占位符"/>
          <p:cNvSpPr txBox="1"/>
          <p:nvPr/>
        </p:nvSpPr>
        <p:spPr>
          <a:xfrm>
            <a:off x="3227532" y="8455937"/>
            <a:ext cx="152154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可以嵌套占位符</a:t>
            </a:r>
          </a:p>
        </p:txBody>
      </p:sp>
      <p:sp>
        <p:nvSpPr>
          <p:cNvPr id="288" name="圆形"/>
          <p:cNvSpPr/>
          <p:nvPr/>
        </p:nvSpPr>
        <p:spPr>
          <a:xfrm>
            <a:off x="2490203" y="872045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9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0324" y="5758750"/>
            <a:ext cx="11652507" cy="172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84555" y="8098119"/>
            <a:ext cx="11744045" cy="1893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77879" y="10603699"/>
            <a:ext cx="11651635" cy="1589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变量声明与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变量声明与解构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新的声明变量的方式"/>
          <p:cNvSpPr txBox="1"/>
          <p:nvPr/>
        </p:nvSpPr>
        <p:spPr>
          <a:xfrm>
            <a:off x="3040322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新的声明变量的方式</a:t>
            </a:r>
          </a:p>
        </p:txBody>
      </p:sp>
      <p:sp>
        <p:nvSpPr>
          <p:cNvPr id="130" name="字符串模版字面量"/>
          <p:cNvSpPr txBox="1"/>
          <p:nvPr/>
        </p:nvSpPr>
        <p:spPr>
          <a:xfrm>
            <a:off x="3040322" y="746760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字符串模版字面量</a:t>
            </a:r>
          </a:p>
        </p:txBody>
      </p:sp>
      <p:sp>
        <p:nvSpPr>
          <p:cNvPr id="131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解构"/>
          <p:cNvSpPr txBox="1"/>
          <p:nvPr/>
        </p:nvSpPr>
        <p:spPr>
          <a:xfrm>
            <a:off x="3040322" y="8929280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解构</a:t>
            </a:r>
          </a:p>
        </p:txBody>
      </p:sp>
      <p:sp>
        <p:nvSpPr>
          <p:cNvPr id="133" name="圆形"/>
          <p:cNvSpPr/>
          <p:nvPr/>
        </p:nvSpPr>
        <p:spPr>
          <a:xfrm>
            <a:off x="2490203" y="919379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03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03</a:t>
            </a:r>
          </a:p>
        </p:txBody>
      </p:sp>
      <p:sp>
        <p:nvSpPr>
          <p:cNvPr id="301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解构"/>
          <p:cNvSpPr txBox="1"/>
          <p:nvPr/>
        </p:nvSpPr>
        <p:spPr>
          <a:xfrm>
            <a:off x="11337211" y="7798789"/>
            <a:ext cx="13081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解构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解构</a:t>
            </a:r>
          </a:p>
        </p:txBody>
      </p:sp>
      <p:sp>
        <p:nvSpPr>
          <p:cNvPr id="30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主要是从数组和对象中提取数据并 赋值给变量"/>
          <p:cNvSpPr txBox="1"/>
          <p:nvPr/>
        </p:nvSpPr>
        <p:spPr>
          <a:xfrm>
            <a:off x="3391339" y="8929280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主要是从数组和对象中提取数据并 赋值给变量</a:t>
            </a:r>
          </a:p>
        </p:txBody>
      </p:sp>
      <p:sp>
        <p:nvSpPr>
          <p:cNvPr id="310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使数据访问更加快捷"/>
          <p:cNvSpPr txBox="1"/>
          <p:nvPr/>
        </p:nvSpPr>
        <p:spPr>
          <a:xfrm>
            <a:off x="3391339" y="7467600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使数据访问更加快捷</a:t>
            </a:r>
          </a:p>
        </p:txBody>
      </p:sp>
      <p:sp>
        <p:nvSpPr>
          <p:cNvPr id="312" name="解构可以用于对象、数组以及函数参数列表"/>
          <p:cNvSpPr txBox="1"/>
          <p:nvPr/>
        </p:nvSpPr>
        <p:spPr>
          <a:xfrm>
            <a:off x="3227532" y="10173892"/>
            <a:ext cx="15215478" cy="101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解构可以用于对象、数组以及函数参数列表 </a:t>
            </a:r>
            <a:endParaRPr sz="1200"/>
          </a:p>
        </p:txBody>
      </p:sp>
      <p:sp>
        <p:nvSpPr>
          <p:cNvPr id="313" name="圆形"/>
          <p:cNvSpPr/>
          <p:nvPr/>
        </p:nvSpPr>
        <p:spPr>
          <a:xfrm>
            <a:off x="2490203" y="919379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圆形"/>
          <p:cNvSpPr/>
          <p:nvPr/>
        </p:nvSpPr>
        <p:spPr>
          <a:xfrm>
            <a:off x="2490203" y="105388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特殊的语法"/>
          <p:cNvSpPr txBox="1"/>
          <p:nvPr/>
        </p:nvSpPr>
        <p:spPr>
          <a:xfrm>
            <a:off x="3391339" y="6005919"/>
            <a:ext cx="152154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特殊的语法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2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3195" y="5693544"/>
            <a:ext cx="8873507" cy="4769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41417" y="6532159"/>
            <a:ext cx="10606102" cy="3092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对象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对象解构</a:t>
            </a:r>
          </a:p>
        </p:txBody>
      </p:sp>
      <p:sp>
        <p:nvSpPr>
          <p:cNvPr id="3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4010" y="5342396"/>
            <a:ext cx="15541048" cy="1419616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注意："/>
          <p:cNvSpPr txBox="1"/>
          <p:nvPr/>
        </p:nvSpPr>
        <p:spPr>
          <a:xfrm>
            <a:off x="2284500" y="7465627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注意：</a:t>
            </a:r>
          </a:p>
        </p:txBody>
      </p:sp>
      <p:sp>
        <p:nvSpPr>
          <p:cNvPr id="330" name="必须初始化值"/>
          <p:cNvSpPr txBox="1"/>
          <p:nvPr/>
        </p:nvSpPr>
        <p:spPr>
          <a:xfrm>
            <a:off x="3797458" y="7465627"/>
            <a:ext cx="1106432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/>
            </a:lvl1pPr>
          </a:lstStyle>
          <a:p>
            <a:pPr/>
            <a:r>
              <a:t>必须初始化值</a:t>
            </a:r>
          </a:p>
        </p:txBody>
      </p:sp>
      <p:pic>
        <p:nvPicPr>
          <p:cNvPr id="33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1639" y="8943942"/>
            <a:ext cx="7618327" cy="104923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错误的语法"/>
          <p:cNvSpPr txBox="1"/>
          <p:nvPr/>
        </p:nvSpPr>
        <p:spPr>
          <a:xfrm>
            <a:off x="2276759" y="10696788"/>
            <a:ext cx="761832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5"/>
                </a:solidFill>
              </a:defRPr>
            </a:lvl1pPr>
          </a:lstStyle>
          <a:p>
            <a:pPr/>
            <a:r>
              <a:t>错误的语法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变量赋值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变量赋值</a:t>
            </a:r>
          </a:p>
        </p:txBody>
      </p:sp>
      <p:sp>
        <p:nvSpPr>
          <p:cNvPr id="33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3755" y="5709829"/>
            <a:ext cx="6466784" cy="580238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箭头"/>
          <p:cNvSpPr/>
          <p:nvPr/>
        </p:nvSpPr>
        <p:spPr>
          <a:xfrm>
            <a:off x="7267525" y="9578095"/>
            <a:ext cx="5280298" cy="347162"/>
          </a:xfrm>
          <a:prstGeom prst="rightArrow">
            <a:avLst>
              <a:gd name="adj1" fmla="val 36693"/>
              <a:gd name="adj2" fmla="val 216451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语法错误"/>
          <p:cNvSpPr txBox="1"/>
          <p:nvPr/>
        </p:nvSpPr>
        <p:spPr>
          <a:xfrm>
            <a:off x="12636512" y="9434176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语法错误</a:t>
            </a:r>
          </a:p>
        </p:txBody>
      </p:sp>
      <p:sp>
        <p:nvSpPr>
          <p:cNvPr id="341" name="语法正确"/>
          <p:cNvSpPr txBox="1"/>
          <p:nvPr/>
        </p:nvSpPr>
        <p:spPr>
          <a:xfrm>
            <a:off x="13114529" y="10310012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语法正确</a:t>
            </a:r>
          </a:p>
        </p:txBody>
      </p:sp>
      <p:pic>
        <p:nvPicPr>
          <p:cNvPr id="3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47037" y="10083688"/>
            <a:ext cx="7213264" cy="829845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箭头"/>
          <p:cNvSpPr/>
          <p:nvPr/>
        </p:nvSpPr>
        <p:spPr>
          <a:xfrm>
            <a:off x="7957628" y="10325029"/>
            <a:ext cx="5280298" cy="347163"/>
          </a:xfrm>
          <a:prstGeom prst="rightArrow">
            <a:avLst>
              <a:gd name="adj1" fmla="val 36693"/>
              <a:gd name="adj2" fmla="val 216451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默认值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</a:t>
            </a:r>
          </a:p>
        </p:txBody>
      </p:sp>
      <p:sp>
        <p:nvSpPr>
          <p:cNvPr id="3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圆形"/>
          <p:cNvSpPr/>
          <p:nvPr/>
        </p:nvSpPr>
        <p:spPr>
          <a:xfrm>
            <a:off x="2490203" y="722988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使用解构赋值表达式时，如果指定的变量名称不存在对象中，则值为undefined"/>
          <p:cNvSpPr txBox="1"/>
          <p:nvPr/>
        </p:nvSpPr>
        <p:spPr>
          <a:xfrm>
            <a:off x="3297883" y="6965366"/>
            <a:ext cx="177882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使用解构赋值表达式时，如果指定的变量名称不存在对象中，则值为undefined</a:t>
            </a:r>
          </a:p>
        </p:txBody>
      </p:sp>
      <p:sp>
        <p:nvSpPr>
          <p:cNvPr id="351" name="当指定的属性不存在时，可以指定一个默认值，在属性名称后面添加一个 = 和 值"/>
          <p:cNvSpPr txBox="1"/>
          <p:nvPr/>
        </p:nvSpPr>
        <p:spPr>
          <a:xfrm>
            <a:off x="3180729" y="8453490"/>
            <a:ext cx="20241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当指定的属性不存在时，可以指定一个默认值，在属性名称后面添加一个 = 和 值</a:t>
            </a:r>
          </a:p>
        </p:txBody>
      </p:sp>
      <p:sp>
        <p:nvSpPr>
          <p:cNvPr id="352" name="圆形"/>
          <p:cNvSpPr/>
          <p:nvPr/>
        </p:nvSpPr>
        <p:spPr>
          <a:xfrm>
            <a:off x="2490203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5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4640" y="5726460"/>
            <a:ext cx="9414860" cy="434783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color = undefined"/>
          <p:cNvSpPr txBox="1"/>
          <p:nvPr/>
        </p:nvSpPr>
        <p:spPr>
          <a:xfrm>
            <a:off x="3025220" y="10899839"/>
            <a:ext cx="6358203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color = undefined</a:t>
            </a:r>
          </a:p>
        </p:txBody>
      </p:sp>
      <p:pic>
        <p:nvPicPr>
          <p:cNvPr id="36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71459" y="6195377"/>
            <a:ext cx="9414859" cy="34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默认值"/>
          <p:cNvSpPr txBox="1"/>
          <p:nvPr/>
        </p:nvSpPr>
        <p:spPr>
          <a:xfrm>
            <a:off x="14408174" y="10599021"/>
            <a:ext cx="635820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默认值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别名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别名</a:t>
            </a:r>
          </a:p>
        </p:txBody>
      </p:sp>
      <p:sp>
        <p:nvSpPr>
          <p:cNvPr id="36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6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0877" y="4976077"/>
            <a:ext cx="10136307" cy="7269893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箭头"/>
          <p:cNvSpPr/>
          <p:nvPr/>
        </p:nvSpPr>
        <p:spPr>
          <a:xfrm>
            <a:off x="9092815" y="9578095"/>
            <a:ext cx="5280298" cy="347162"/>
          </a:xfrm>
          <a:prstGeom prst="rightArrow">
            <a:avLst>
              <a:gd name="adj1" fmla="val 36693"/>
              <a:gd name="adj2" fmla="val 216451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别名"/>
          <p:cNvSpPr txBox="1"/>
          <p:nvPr/>
        </p:nvSpPr>
        <p:spPr>
          <a:xfrm>
            <a:off x="14561988" y="9434176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别名</a:t>
            </a:r>
          </a:p>
        </p:txBody>
      </p:sp>
      <p:sp>
        <p:nvSpPr>
          <p:cNvPr id="370" name="箭头"/>
          <p:cNvSpPr/>
          <p:nvPr/>
        </p:nvSpPr>
        <p:spPr>
          <a:xfrm>
            <a:off x="12027953" y="10828350"/>
            <a:ext cx="5280298" cy="347163"/>
          </a:xfrm>
          <a:prstGeom prst="rightArrow">
            <a:avLst>
              <a:gd name="adj1" fmla="val 36693"/>
              <a:gd name="adj2" fmla="val 216451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默认值"/>
          <p:cNvSpPr txBox="1"/>
          <p:nvPr/>
        </p:nvSpPr>
        <p:spPr>
          <a:xfrm>
            <a:off x="17166220" y="10684431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默认值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嵌套对象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嵌套对象解构</a:t>
            </a:r>
          </a:p>
        </p:txBody>
      </p:sp>
      <p:sp>
        <p:nvSpPr>
          <p:cNvPr id="37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6895" y="4798836"/>
            <a:ext cx="6441281" cy="7624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数组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数组解构</a:t>
            </a:r>
          </a:p>
        </p:txBody>
      </p:sp>
      <p:sp>
        <p:nvSpPr>
          <p:cNvPr id="38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6419" y="6381475"/>
            <a:ext cx="16651955" cy="3480375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线条"/>
          <p:cNvSpPr/>
          <p:nvPr/>
        </p:nvSpPr>
        <p:spPr>
          <a:xfrm>
            <a:off x="7976624" y="9387030"/>
            <a:ext cx="1151258" cy="1241064"/>
          </a:xfrm>
          <a:prstGeom prst="line">
            <a:avLst/>
          </a:prstGeom>
          <a:ln w="889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可以只获取指定位置的值"/>
          <p:cNvSpPr txBox="1"/>
          <p:nvPr/>
        </p:nvSpPr>
        <p:spPr>
          <a:xfrm>
            <a:off x="7371618" y="10610837"/>
            <a:ext cx="430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可以只获取指定位置的值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38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新的变量声明方式"/>
          <p:cNvSpPr txBox="1"/>
          <p:nvPr/>
        </p:nvSpPr>
        <p:spPr>
          <a:xfrm>
            <a:off x="9546511" y="7798789"/>
            <a:ext cx="4889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新的变量声明方式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数组解构赋值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数组解构赋值</a:t>
            </a:r>
          </a:p>
        </p:txBody>
      </p:sp>
      <p:sp>
        <p:nvSpPr>
          <p:cNvPr id="39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5616" y="5538275"/>
            <a:ext cx="13180852" cy="46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注意：不需要括号"/>
          <p:cNvSpPr txBox="1"/>
          <p:nvPr/>
        </p:nvSpPr>
        <p:spPr>
          <a:xfrm>
            <a:off x="2478072" y="11002795"/>
            <a:ext cx="40767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注意：不需要括号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eg: 交换2个变量的值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交换2个变量的值</a:t>
            </a:r>
          </a:p>
        </p:txBody>
      </p:sp>
      <p:sp>
        <p:nvSpPr>
          <p:cNvPr id="39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多用于排序"/>
          <p:cNvSpPr txBox="1"/>
          <p:nvPr/>
        </p:nvSpPr>
        <p:spPr>
          <a:xfrm>
            <a:off x="2565790" y="11278131"/>
            <a:ext cx="25908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多用于排序</a:t>
            </a:r>
          </a:p>
        </p:txBody>
      </p:sp>
      <p:pic>
        <p:nvPicPr>
          <p:cNvPr id="39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4442" y="6352163"/>
            <a:ext cx="7488900" cy="409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4161" y="6041629"/>
            <a:ext cx="5674726" cy="4718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默认值 与 嵌套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 与 嵌套解构</a:t>
            </a:r>
          </a:p>
        </p:txBody>
      </p:sp>
      <p:sp>
        <p:nvSpPr>
          <p:cNvPr id="40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默认值"/>
          <p:cNvSpPr txBox="1"/>
          <p:nvPr/>
        </p:nvSpPr>
        <p:spPr>
          <a:xfrm>
            <a:off x="5167193" y="9827260"/>
            <a:ext cx="16002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默认值</a:t>
            </a:r>
          </a:p>
        </p:txBody>
      </p:sp>
      <p:pic>
        <p:nvPicPr>
          <p:cNvPr id="4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4143" y="7642216"/>
            <a:ext cx="9487772" cy="151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8710" y="7594563"/>
            <a:ext cx="10883901" cy="16129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嵌套解构"/>
          <p:cNvSpPr txBox="1"/>
          <p:nvPr/>
        </p:nvSpPr>
        <p:spPr>
          <a:xfrm>
            <a:off x="16432910" y="9827260"/>
            <a:ext cx="20955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嵌套解构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混合解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混合解构</a:t>
            </a:r>
          </a:p>
        </p:txBody>
      </p:sp>
      <p:sp>
        <p:nvSpPr>
          <p:cNvPr id="41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6296" y="5036720"/>
            <a:ext cx="6658162" cy="7148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18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新的声明变量的方式"/>
          <p:cNvSpPr txBox="1"/>
          <p:nvPr/>
        </p:nvSpPr>
        <p:spPr>
          <a:xfrm>
            <a:off x="2301095" y="274032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新的声明变量的方式</a:t>
            </a:r>
          </a:p>
        </p:txBody>
      </p:sp>
      <p:sp>
        <p:nvSpPr>
          <p:cNvPr id="144" name="矩形"/>
          <p:cNvSpPr/>
          <p:nvPr/>
        </p:nvSpPr>
        <p:spPr>
          <a:xfrm>
            <a:off x="1427881" y="268952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var…"/>
          <p:cNvSpPr txBox="1"/>
          <p:nvPr/>
        </p:nvSpPr>
        <p:spPr>
          <a:xfrm>
            <a:off x="2355242" y="4115469"/>
            <a:ext cx="18103942" cy="3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buSzPct val="125000"/>
              <a:buChar char="•"/>
              <a:defRPr b="0" sz="4500"/>
            </a:pPr>
            <a:r>
              <a:t>var</a:t>
            </a:r>
          </a:p>
          <a:p>
            <a:pPr marL="595312" indent="-595312" algn="l">
              <a:buSzPct val="125000"/>
              <a:buChar char="•"/>
              <a:defRPr b="0" sz="4500"/>
            </a:pPr>
          </a:p>
          <a:p>
            <a:pPr marL="595312" indent="-595312" algn="l">
              <a:buSzPct val="125000"/>
              <a:buChar char="•"/>
              <a:defRPr sz="45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let </a:t>
            </a:r>
            <a:r>
              <a:rPr sz="3000">
                <a:solidFill>
                  <a:schemeClr val="accent4">
                    <a:hueOff val="-1109302"/>
                    <a:lumOff val="-6470"/>
                    <a:alpha val="55427"/>
                  </a:schemeClr>
                </a:solidFill>
              </a:rPr>
              <a:t>(块级作用域变量)</a:t>
            </a:r>
            <a:endParaRPr sz="3000">
              <a:solidFill>
                <a:schemeClr val="accent4">
                  <a:hueOff val="-1109302"/>
                  <a:lumOff val="-6470"/>
                  <a:alpha val="55427"/>
                </a:schemeClr>
              </a:solidFill>
            </a:endParaRPr>
          </a:p>
          <a:p>
            <a:pPr algn="l">
              <a:defRPr sz="45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</a:p>
          <a:p>
            <a:pPr marL="595312" indent="-595312" algn="l">
              <a:buSzPct val="125000"/>
              <a:buChar char="•"/>
              <a:defRPr sz="45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const </a:t>
            </a:r>
            <a:r>
              <a:rPr sz="3000">
                <a:solidFill>
                  <a:schemeClr val="accent4">
                    <a:hueOff val="-1109302"/>
                    <a:lumOff val="-6470"/>
                    <a:alpha val="42597"/>
                  </a:schemeClr>
                </a:solidFill>
              </a:rPr>
              <a:t>(常量)</a:t>
            </a:r>
          </a:p>
        </p:txBody>
      </p:sp>
      <p:sp>
        <p:nvSpPr>
          <p:cNvPr id="146" name="解决了var 定义变量引起的变量提升…"/>
          <p:cNvSpPr txBox="1"/>
          <p:nvPr/>
        </p:nvSpPr>
        <p:spPr>
          <a:xfrm>
            <a:off x="2603880" y="8647364"/>
            <a:ext cx="20956022" cy="332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3200"/>
            </a:pPr>
            <a:r>
              <a:t>解决了var 定义变量引起的变量提升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3200"/>
            </a:pPr>
            <a:r>
              <a:t>解决了作用域混乱的问题，生成了块级作用域</a:t>
            </a:r>
          </a:p>
          <a:p>
            <a:pPr lvl="1" marL="1270000" indent="-635000" algn="l">
              <a:spcBef>
                <a:spcPts val="5900"/>
              </a:spcBef>
              <a:buSzPct val="125000"/>
              <a:buChar char="•"/>
              <a:defRPr b="0" sz="3200"/>
            </a:pPr>
            <a:r>
              <a:t>解决了只有变量 没有常量引起的内存不安全，数据丢失、或者篡改数据的问题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Var 注意事项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Var 注意事项</a:t>
            </a:r>
          </a:p>
        </p:txBody>
      </p:sp>
      <p:sp>
        <p:nvSpPr>
          <p:cNvPr id="15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圆形"/>
          <p:cNvSpPr/>
          <p:nvPr/>
        </p:nvSpPr>
        <p:spPr>
          <a:xfrm>
            <a:off x="2490203" y="62704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没有块级作用域"/>
          <p:cNvSpPr txBox="1"/>
          <p:nvPr/>
        </p:nvSpPr>
        <p:spPr>
          <a:xfrm>
            <a:off x="3040322" y="6005919"/>
            <a:ext cx="68135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没有块级作用域</a:t>
            </a:r>
          </a:p>
        </p:txBody>
      </p:sp>
      <p:sp>
        <p:nvSpPr>
          <p:cNvPr id="156" name="存在变量提升 （提升至当前作用域的顶部）"/>
          <p:cNvSpPr txBox="1"/>
          <p:nvPr/>
        </p:nvSpPr>
        <p:spPr>
          <a:xfrm>
            <a:off x="3040322" y="7467600"/>
            <a:ext cx="1144862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存在变量提升 （提升至当前作用域的顶部）</a:t>
            </a:r>
          </a:p>
        </p:txBody>
      </p:sp>
      <p:sp>
        <p:nvSpPr>
          <p:cNvPr id="157" name="圆形"/>
          <p:cNvSpPr/>
          <p:nvPr/>
        </p:nvSpPr>
        <p:spPr>
          <a:xfrm>
            <a:off x="2490203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eg"/>
          <p:cNvSpPr txBox="1"/>
          <p:nvPr/>
        </p:nvSpPr>
        <p:spPr>
          <a:xfrm>
            <a:off x="2370364" y="277269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62" name="矩形"/>
          <p:cNvSpPr/>
          <p:nvPr/>
        </p:nvSpPr>
        <p:spPr>
          <a:xfrm>
            <a:off x="1451282" y="264734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0119" y="5458872"/>
            <a:ext cx="9662482" cy="545751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箭头"/>
          <p:cNvSpPr/>
          <p:nvPr/>
        </p:nvSpPr>
        <p:spPr>
          <a:xfrm>
            <a:off x="11791011" y="7552628"/>
            <a:ext cx="216417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5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73590" y="5343199"/>
            <a:ext cx="8771007" cy="5688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Let / Const 注意事项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Let / Const 注意事项</a:t>
            </a:r>
          </a:p>
        </p:txBody>
      </p:sp>
      <p:sp>
        <p:nvSpPr>
          <p:cNvPr id="17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圆形"/>
          <p:cNvSpPr/>
          <p:nvPr/>
        </p:nvSpPr>
        <p:spPr>
          <a:xfrm>
            <a:off x="2490203" y="553981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使用let/const声明的变量可以重新赋值，但是不能在同一作用域内重新声明"/>
          <p:cNvSpPr txBox="1"/>
          <p:nvPr/>
        </p:nvSpPr>
        <p:spPr>
          <a:xfrm>
            <a:off x="3040322" y="5275296"/>
            <a:ext cx="170193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使用let/const声明的变量可以重新赋值，但是不能在同一作用域内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重新声明</a:t>
            </a:r>
          </a:p>
        </p:txBody>
      </p:sp>
      <p:sp>
        <p:nvSpPr>
          <p:cNvPr id="173" name="使用const声明的变量必须赋初始值，( let 赋值是可选的 )，但是不能在同一作用域内重新声明，也无法重新赋值。"/>
          <p:cNvSpPr txBox="1"/>
          <p:nvPr/>
        </p:nvSpPr>
        <p:spPr>
          <a:xfrm>
            <a:off x="3040322" y="6361643"/>
            <a:ext cx="212940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使用const声明的变量必须</a:t>
            </a:r>
            <a:r>
              <a:rPr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赋初始值</a:t>
            </a:r>
            <a:r>
              <a:t>，( let 赋值是可选的 )，但是不能在同一作用域内重新声明，也无法重新赋值。</a:t>
            </a:r>
          </a:p>
        </p:txBody>
      </p:sp>
      <p:sp>
        <p:nvSpPr>
          <p:cNvPr id="174" name="圆形"/>
          <p:cNvSpPr/>
          <p:nvPr/>
        </p:nvSpPr>
        <p:spPr>
          <a:xfrm>
            <a:off x="2490203" y="698912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圆形"/>
          <p:cNvSpPr/>
          <p:nvPr/>
        </p:nvSpPr>
        <p:spPr>
          <a:xfrm>
            <a:off x="2490203" y="846913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onst 不允许修改绑定，但允许修改值"/>
          <p:cNvSpPr txBox="1"/>
          <p:nvPr/>
        </p:nvSpPr>
        <p:spPr>
          <a:xfrm>
            <a:off x="3040322" y="8204623"/>
            <a:ext cx="170193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const 不允许修改绑定，但允许修改值</a:t>
            </a:r>
          </a:p>
        </p:txBody>
      </p:sp>
      <p:sp>
        <p:nvSpPr>
          <p:cNvPr id="177" name="圆形"/>
          <p:cNvSpPr/>
          <p:nvPr/>
        </p:nvSpPr>
        <p:spPr>
          <a:xfrm>
            <a:off x="2490203" y="998593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圆形"/>
          <p:cNvSpPr/>
          <p:nvPr/>
        </p:nvSpPr>
        <p:spPr>
          <a:xfrm>
            <a:off x="2490203" y="1150273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暂存死区/临时性死区(TDZ temporal dead zone)"/>
          <p:cNvSpPr txBox="1"/>
          <p:nvPr/>
        </p:nvSpPr>
        <p:spPr>
          <a:xfrm>
            <a:off x="3040322" y="9721422"/>
            <a:ext cx="170193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暂存死区/临时性死区(TDZ temporal dead zone)</a:t>
            </a:r>
          </a:p>
        </p:txBody>
      </p:sp>
      <p:sp>
        <p:nvSpPr>
          <p:cNvPr id="180" name="循环中的let 作用域"/>
          <p:cNvSpPr txBox="1"/>
          <p:nvPr/>
        </p:nvSpPr>
        <p:spPr>
          <a:xfrm>
            <a:off x="3040322" y="11238220"/>
            <a:ext cx="170193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循环中的let 作用域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临时性死区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临时性死区</a:t>
            </a:r>
          </a:p>
        </p:txBody>
      </p:sp>
      <p:sp>
        <p:nvSpPr>
          <p:cNvPr id="18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圆形"/>
          <p:cNvSpPr/>
          <p:nvPr/>
        </p:nvSpPr>
        <p:spPr>
          <a:xfrm>
            <a:off x="2490203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5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目的是更轻松地捕获错误，防止在用户代码声明变量前就访问变量"/>
          <p:cNvSpPr txBox="1"/>
          <p:nvPr/>
        </p:nvSpPr>
        <p:spPr>
          <a:xfrm>
            <a:off x="3141148" y="6451599"/>
            <a:ext cx="1701937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目的是更轻松地捕获错误，防止在用户代码声明变量前就访问变量</a:t>
            </a:r>
          </a:p>
        </p:txBody>
      </p:sp>
      <p:sp>
        <p:nvSpPr>
          <p:cNvPr id="188" name="提升仍然适用于let，即变量 在作用域的开始就会创建，但会产生暂时性死区,"/>
          <p:cNvSpPr txBox="1"/>
          <p:nvPr/>
        </p:nvSpPr>
        <p:spPr>
          <a:xfrm>
            <a:off x="3016921" y="8204623"/>
            <a:ext cx="212940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提升仍然适用于let，即变量 在作用域的开始就会创建，但会产生暂时性死区,</a:t>
            </a:r>
          </a:p>
        </p:txBody>
      </p:sp>
      <p:sp>
        <p:nvSpPr>
          <p:cNvPr id="189" name="圆形"/>
          <p:cNvSpPr/>
          <p:nvPr/>
        </p:nvSpPr>
        <p:spPr>
          <a:xfrm>
            <a:off x="2490203" y="846913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圆形"/>
          <p:cNvSpPr/>
          <p:nvPr/>
        </p:nvSpPr>
        <p:spPr>
          <a:xfrm>
            <a:off x="2490203" y="1022216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变量在声明语句没有执行前无法访 问，离开暂时性死区之后才能够访问。"/>
          <p:cNvSpPr txBox="1"/>
          <p:nvPr/>
        </p:nvSpPr>
        <p:spPr>
          <a:xfrm>
            <a:off x="3016921" y="9957646"/>
            <a:ext cx="21294019" cy="101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变量在声明语句没有执行前无法访 问，离开暂时性死区之后才能够访问。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eg"/>
          <p:cNvSpPr txBox="1"/>
          <p:nvPr/>
        </p:nvSpPr>
        <p:spPr>
          <a:xfrm>
            <a:off x="2417166" y="2702491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96" name="矩形"/>
          <p:cNvSpPr/>
          <p:nvPr/>
        </p:nvSpPr>
        <p:spPr>
          <a:xfrm>
            <a:off x="1498084" y="257713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4576" y="5264239"/>
            <a:ext cx="6483778" cy="244316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从作用域到let声明前的执行前，访问let 声明的变量都会报错，这就是暂时性死区（TDZ）"/>
          <p:cNvSpPr txBox="1"/>
          <p:nvPr/>
        </p:nvSpPr>
        <p:spPr>
          <a:xfrm>
            <a:off x="1948173" y="8852277"/>
            <a:ext cx="5516585" cy="172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从作用域到let声明前的执行前，访问let 声明的变量都会报错，这就是暂时性死区（TDZ）</a:t>
            </a:r>
          </a:p>
        </p:txBody>
      </p:sp>
      <p:pic>
        <p:nvPicPr>
          <p:cNvPr id="19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08246" y="5186390"/>
            <a:ext cx="4967737" cy="259886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在TDZ中声明一个引用该变量的函数是可以，只要不在let声明之前调用就可以"/>
          <p:cNvSpPr txBox="1"/>
          <p:nvPr/>
        </p:nvSpPr>
        <p:spPr>
          <a:xfrm>
            <a:off x="10359180" y="8852277"/>
            <a:ext cx="5516585" cy="172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在TDZ中声明一个引用该变量的函数是可以，只要不在let声明之前调用就可以</a:t>
            </a:r>
          </a:p>
        </p:txBody>
      </p:sp>
      <p:pic>
        <p:nvPicPr>
          <p:cNvPr id="201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835877" y="5203121"/>
            <a:ext cx="5257801" cy="256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这个函数在TDZ调用访问了let声明的变量"/>
          <p:cNvSpPr txBox="1"/>
          <p:nvPr/>
        </p:nvSpPr>
        <p:spPr>
          <a:xfrm>
            <a:off x="17904345" y="9124502"/>
            <a:ext cx="5516585" cy="1179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这个函数在TDZ调用访问了let声明的变量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