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5E6"/>
          </a:solidFill>
        </a:fill>
      </a:tcStyle>
    </a:wholeTbl>
    <a:band2H>
      <a:tcTxStyle b="def" i="def"/>
      <a:tcStyle>
        <a:tcBdr/>
        <a:fill>
          <a:solidFill>
            <a:srgbClr val="E6EBF3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E4CA"/>
          </a:solidFill>
        </a:fill>
      </a:tcStyle>
    </a:wholeTbl>
    <a:band2H>
      <a:tcTxStyle b="def" i="def"/>
      <a:tcStyle>
        <a:tcBdr/>
        <a:fill>
          <a:solidFill>
            <a:srgbClr val="E7F2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CCBD6"/>
          </a:solidFill>
        </a:fill>
      </a:tcStyle>
    </a:wholeTbl>
    <a:band2H>
      <a:tcTxStyle b="def" i="def"/>
      <a:tcStyle>
        <a:tcBdr/>
        <a:fill>
          <a:solidFill>
            <a:srgbClr val="F6E7EC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正文级别 1…"/>
          <p:cNvSpPr txBox="1"/>
          <p:nvPr>
            <p:ph type="body" sz="quarter" idx="1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i="1" sz="3200"/>
            </a:lvl1pPr>
            <a:lvl2pPr marL="1058333" indent="-423333" algn="ctr">
              <a:spcBef>
                <a:spcPts val="0"/>
              </a:spcBef>
              <a:defRPr i="1" sz="3200"/>
            </a:lvl2pPr>
            <a:lvl3pPr marL="1693333" indent="-423333" algn="ctr">
              <a:spcBef>
                <a:spcPts val="0"/>
              </a:spcBef>
              <a:defRPr i="1" sz="3200"/>
            </a:lvl3pPr>
            <a:lvl4pPr marL="2328333" indent="-423333" algn="ctr">
              <a:spcBef>
                <a:spcPts val="0"/>
              </a:spcBef>
              <a:defRPr i="1" sz="3200"/>
            </a:lvl4pPr>
            <a:lvl5pPr marL="2963333" indent="-423333" algn="ctr">
              <a:spcBef>
                <a:spcPts val="0"/>
              </a:spcBef>
              <a:defRPr i="1"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4" name="“在此键入引文。”"/>
          <p:cNvSpPr txBox="1"/>
          <p:nvPr>
            <p:ph type="body" sz="quarter" idx="13"/>
          </p:nvPr>
        </p:nvSpPr>
        <p:spPr>
          <a:xfrm>
            <a:off x="2387600" y="6013450"/>
            <a:ext cx="19621500" cy="952501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0"/>
              </a:spcBef>
              <a:buSzTx/>
              <a:buNone/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9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/>
          <p:nvPr>
            <p:ph type="pic" idx="13"/>
          </p:nvPr>
        </p:nvSpPr>
        <p:spPr>
          <a:xfrm>
            <a:off x="0" y="-1291580"/>
            <a:ext cx="29260800" cy="1950720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/>
          <p:nvPr>
            <p:ph type="pic" idx="13"/>
          </p:nvPr>
        </p:nvSpPr>
        <p:spPr>
          <a:xfrm>
            <a:off x="2921000" y="330200"/>
            <a:ext cx="18542000" cy="9207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标题文本"/>
          <p:cNvSpPr txBox="1"/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22" name="正文级别 1…"/>
          <p:cNvSpPr txBox="1"/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/>
          <p:nvPr>
            <p:ph type="pic" idx="13"/>
          </p:nvPr>
        </p:nvSpPr>
        <p:spPr>
          <a:xfrm>
            <a:off x="8016875" y="-63500"/>
            <a:ext cx="19831050" cy="132207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标题文本"/>
          <p:cNvSpPr txBox="1"/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正文级别 1…"/>
          <p:cNvSpPr txBox="1"/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/>
          <p:nvPr>
            <p:ph type="pic" idx="13"/>
          </p:nvPr>
        </p:nvSpPr>
        <p:spPr>
          <a:xfrm>
            <a:off x="9972675" y="2125131"/>
            <a:ext cx="16402050" cy="109347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正文级别 1…"/>
          <p:cNvSpPr txBox="1"/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/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/>
          <p:nvPr>
            <p:ph type="pic" sz="quarter" idx="13"/>
          </p:nvPr>
        </p:nvSpPr>
        <p:spPr>
          <a:xfrm>
            <a:off x="15290800" y="6870700"/>
            <a:ext cx="8343900" cy="5562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图像"/>
          <p:cNvSpPr/>
          <p:nvPr>
            <p:ph type="pic" sz="quarter" idx="14"/>
          </p:nvPr>
        </p:nvSpPr>
        <p:spPr>
          <a:xfrm>
            <a:off x="15316200" y="952500"/>
            <a:ext cx="8305800" cy="5537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图像"/>
          <p:cNvSpPr/>
          <p:nvPr>
            <p:ph type="pic" idx="15"/>
          </p:nvPr>
        </p:nvSpPr>
        <p:spPr>
          <a:xfrm>
            <a:off x="-1739900" y="-258234"/>
            <a:ext cx="20065999" cy="133773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developer.mozilla.org/zh-CN/docs/Web/API/Request" TargetMode="Externa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developer.mozilla.org/zh-CN/docs/Web/API/Response" TargetMode="Externa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动画"/>
          <p:cNvSpPr txBox="1"/>
          <p:nvPr>
            <p:ph type="ctrTitle"/>
          </p:nvPr>
        </p:nvSpPr>
        <p:spPr>
          <a:xfrm>
            <a:off x="1778000" y="2004324"/>
            <a:ext cx="20828000" cy="4648203"/>
          </a:xfrm>
          <a:prstGeom prst="rect">
            <a:avLst/>
          </a:prstGeom>
        </p:spPr>
        <p:txBody>
          <a:bodyPr/>
          <a:lstStyle>
            <a:lvl1pPr>
              <a:defRPr b="1" sz="10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Fetch</a:t>
            </a:r>
          </a:p>
        </p:txBody>
      </p:sp>
      <p:sp>
        <p:nvSpPr>
          <p:cNvPr id="120" name="演讲人：孟庆和"/>
          <p:cNvSpPr txBox="1"/>
          <p:nvPr>
            <p:ph type="subTitle" sz="quarter" idx="1"/>
          </p:nvPr>
        </p:nvSpPr>
        <p:spPr>
          <a:xfrm>
            <a:off x="1778000" y="7946050"/>
            <a:ext cx="20828000" cy="1587502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/>
            <a:r>
              <a:t>演讲人：孟庆和</a:t>
            </a:r>
          </a:p>
        </p:txBody>
      </p:sp>
      <p:sp>
        <p:nvSpPr>
          <p:cNvPr id="121" name="追梦课堂   临汾首家专业的web前端培训机构                                                          www.zmclass.com"/>
          <p:cNvSpPr txBox="1"/>
          <p:nvPr/>
        </p:nvSpPr>
        <p:spPr>
          <a:xfrm>
            <a:off x="1821066" y="12583265"/>
            <a:ext cx="20340392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1" spc="1275" sz="1700">
                <a:solidFill>
                  <a:srgbClr val="FFFFFF">
                    <a:alpha val="43661"/>
                  </a:srgbClr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追梦课堂   临汾首家专业的web前端培训机构 </a:t>
            </a:r>
            <a:r>
              <a:rPr spc="2250" sz="3000">
                <a:solidFill>
                  <a:srgbClr val="FFFFFF"/>
                </a:solidFill>
              </a:rPr>
              <a:t>              </a:t>
            </a:r>
            <a:r>
              <a:rPr spc="0" sz="3000">
                <a:solidFill>
                  <a:srgbClr val="FFFFFF"/>
                </a:solidFill>
              </a:rPr>
              <a:t>                                          </a:t>
            </a:r>
            <a:r>
              <a:rPr spc="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pc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122" name="幻灯片编号"/>
          <p:cNvSpPr txBox="1"/>
          <p:nvPr>
            <p:ph type="sldNum" sz="quarter" idx="4294967295"/>
          </p:nvPr>
        </p:nvSpPr>
        <p:spPr>
          <a:xfrm>
            <a:off x="12043764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幻灯片编号"/>
          <p:cNvSpPr txBox="1"/>
          <p:nvPr>
            <p:ph type="sldNum" sz="quarter" idx="4294967295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89" name="eg:让一个方块动起来？"/>
          <p:cNvSpPr txBox="1"/>
          <p:nvPr/>
        </p:nvSpPr>
        <p:spPr>
          <a:xfrm>
            <a:off x="1418918" y="929680"/>
            <a:ext cx="20170338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7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解析url地址</a:t>
            </a:r>
          </a:p>
        </p:txBody>
      </p:sp>
      <p:sp>
        <p:nvSpPr>
          <p:cNvPr id="190" name="矩形"/>
          <p:cNvSpPr/>
          <p:nvPr/>
        </p:nvSpPr>
        <p:spPr>
          <a:xfrm>
            <a:off x="-43615" y="688118"/>
            <a:ext cx="841760" cy="185472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91" name="矩形"/>
          <p:cNvSpPr/>
          <p:nvPr/>
        </p:nvSpPr>
        <p:spPr>
          <a:xfrm>
            <a:off x="2809" y="13533006"/>
            <a:ext cx="24378382" cy="46106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pic>
        <p:nvPicPr>
          <p:cNvPr id="192" name="1.png" descr="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40522" y="4011957"/>
            <a:ext cx="10836811" cy="702169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幻灯片编号"/>
          <p:cNvSpPr txBox="1"/>
          <p:nvPr>
            <p:ph type="sldNum" sz="quarter" idx="4294967295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95" name="eg:让一个方块动起来？"/>
          <p:cNvSpPr txBox="1"/>
          <p:nvPr/>
        </p:nvSpPr>
        <p:spPr>
          <a:xfrm>
            <a:off x="1418918" y="929680"/>
            <a:ext cx="20170338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7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查询参数</a:t>
            </a:r>
          </a:p>
        </p:txBody>
      </p:sp>
      <p:sp>
        <p:nvSpPr>
          <p:cNvPr id="196" name="矩形"/>
          <p:cNvSpPr/>
          <p:nvPr/>
        </p:nvSpPr>
        <p:spPr>
          <a:xfrm>
            <a:off x="-43615" y="688118"/>
            <a:ext cx="841760" cy="185472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97" name="矩形"/>
          <p:cNvSpPr/>
          <p:nvPr/>
        </p:nvSpPr>
        <p:spPr>
          <a:xfrm>
            <a:off x="2809" y="13533006"/>
            <a:ext cx="24378382" cy="46106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98" name="所需知识点"/>
          <p:cNvSpPr txBox="1"/>
          <p:nvPr/>
        </p:nvSpPr>
        <p:spPr>
          <a:xfrm>
            <a:off x="1735998" y="3033153"/>
            <a:ext cx="21659215" cy="85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1184" indent="-451184" algn="l">
              <a:lnSpc>
                <a:spcPct val="120000"/>
              </a:lnSpc>
              <a:buSzPct val="100000"/>
              <a:buChar char="•"/>
              <a:defRPr sz="42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假设我们想要创建一个具有给定搜索参数的 URL，如：http://www.zmclass.com?type=1</a:t>
            </a:r>
          </a:p>
        </p:txBody>
      </p:sp>
      <p:pic>
        <p:nvPicPr>
          <p:cNvPr id="199" name="1.png" descr="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69793" y="4439143"/>
            <a:ext cx="13643122" cy="1418730"/>
          </a:xfrm>
          <a:prstGeom prst="rect">
            <a:avLst/>
          </a:prstGeom>
          <a:ln w="12700">
            <a:miter lim="400000"/>
          </a:ln>
        </p:spPr>
      </p:pic>
      <p:sp>
        <p:nvSpPr>
          <p:cNvPr id="200" name="所需知识点"/>
          <p:cNvSpPr txBox="1"/>
          <p:nvPr/>
        </p:nvSpPr>
        <p:spPr>
          <a:xfrm>
            <a:off x="1735998" y="6412963"/>
            <a:ext cx="21659215" cy="85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1184" indent="-451184" algn="l">
              <a:lnSpc>
                <a:spcPct val="120000"/>
              </a:lnSpc>
              <a:buSzPct val="100000"/>
              <a:buChar char="•"/>
              <a:defRPr sz="42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如果参数中包含一些特殊字符，或者 非拉丁字母等，参数就要编码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幻灯片编号"/>
          <p:cNvSpPr txBox="1"/>
          <p:nvPr>
            <p:ph type="sldNum" sz="quarter" idx="4294967295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03" name="eg:让一个方块动起来？"/>
          <p:cNvSpPr txBox="1"/>
          <p:nvPr/>
        </p:nvSpPr>
        <p:spPr>
          <a:xfrm>
            <a:off x="1418918" y="929680"/>
            <a:ext cx="20170338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7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编码字符串</a:t>
            </a:r>
          </a:p>
        </p:txBody>
      </p:sp>
      <p:sp>
        <p:nvSpPr>
          <p:cNvPr id="204" name="矩形"/>
          <p:cNvSpPr/>
          <p:nvPr/>
        </p:nvSpPr>
        <p:spPr>
          <a:xfrm>
            <a:off x="-43615" y="688118"/>
            <a:ext cx="841760" cy="185472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05" name="矩形"/>
          <p:cNvSpPr/>
          <p:nvPr/>
        </p:nvSpPr>
        <p:spPr>
          <a:xfrm>
            <a:off x="2809" y="13533006"/>
            <a:ext cx="24378382" cy="46106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06" name="所需知识点"/>
          <p:cNvSpPr txBox="1"/>
          <p:nvPr/>
        </p:nvSpPr>
        <p:spPr>
          <a:xfrm>
            <a:off x="1641026" y="2730442"/>
            <a:ext cx="21659216" cy="3593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51184" indent="-451184" algn="l">
              <a:lnSpc>
                <a:spcPct val="120000"/>
              </a:lnSpc>
              <a:buSzPct val="100000"/>
              <a:buChar char="•"/>
              <a:defRPr sz="42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encodeURI – 编码整个 URL。</a:t>
            </a:r>
          </a:p>
          <a:p>
            <a:pPr marL="451184" indent="-451184" algn="l">
              <a:lnSpc>
                <a:spcPct val="120000"/>
              </a:lnSpc>
              <a:buSzPct val="100000"/>
              <a:buChar char="•"/>
              <a:defRPr sz="42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decodeURI – 解码为未编码前的状态。</a:t>
            </a:r>
          </a:p>
          <a:p>
            <a:pPr marL="451184" indent="-451184" algn="l">
              <a:lnSpc>
                <a:spcPct val="120000"/>
              </a:lnSpc>
              <a:buSzPct val="100000"/>
              <a:buChar char="•"/>
              <a:defRPr sz="42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encodeURIComponent – 编码 URL 组件，例如搜索参数，或者 hash 或者 pathname。</a:t>
            </a:r>
          </a:p>
          <a:p>
            <a:pPr marL="451184" indent="-451184" algn="l">
              <a:lnSpc>
                <a:spcPct val="120000"/>
              </a:lnSpc>
              <a:buSzPct val="100000"/>
              <a:buChar char="•"/>
              <a:defRPr sz="42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decodeURIComponent – 解码为未编码前的状态。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幻灯片编号"/>
          <p:cNvSpPr txBox="1"/>
          <p:nvPr>
            <p:ph type="sldNum" sz="quarter" idx="4294967295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09" name="eg:让一个方块动起来？"/>
          <p:cNvSpPr txBox="1"/>
          <p:nvPr/>
        </p:nvSpPr>
        <p:spPr>
          <a:xfrm>
            <a:off x="1418918" y="929680"/>
            <a:ext cx="20170338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7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searchParams 也可以解决编码的问题</a:t>
            </a:r>
          </a:p>
        </p:txBody>
      </p:sp>
      <p:sp>
        <p:nvSpPr>
          <p:cNvPr id="210" name="矩形"/>
          <p:cNvSpPr/>
          <p:nvPr/>
        </p:nvSpPr>
        <p:spPr>
          <a:xfrm>
            <a:off x="-43615" y="688118"/>
            <a:ext cx="841760" cy="185472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11" name="矩形"/>
          <p:cNvSpPr/>
          <p:nvPr/>
        </p:nvSpPr>
        <p:spPr>
          <a:xfrm>
            <a:off x="2809" y="13533006"/>
            <a:ext cx="24378382" cy="46106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12" name="所需知识点"/>
          <p:cNvSpPr txBox="1"/>
          <p:nvPr/>
        </p:nvSpPr>
        <p:spPr>
          <a:xfrm>
            <a:off x="1647308" y="2546809"/>
            <a:ext cx="21659215" cy="72495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51184" indent="-451184" algn="l">
              <a:lnSpc>
                <a:spcPct val="120000"/>
              </a:lnSpc>
              <a:buSzPct val="100000"/>
              <a:buChar char="•"/>
              <a:defRPr sz="42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append(name, value) —— 添加参数，</a:t>
            </a:r>
          </a:p>
          <a:p>
            <a:pPr marL="451184" indent="-451184" algn="l">
              <a:lnSpc>
                <a:spcPct val="120000"/>
              </a:lnSpc>
              <a:buSzPct val="100000"/>
              <a:buChar char="•"/>
              <a:defRPr sz="42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delete(name) —— 移除参数，</a:t>
            </a:r>
          </a:p>
          <a:p>
            <a:pPr marL="451184" indent="-451184" algn="l">
              <a:lnSpc>
                <a:spcPct val="120000"/>
              </a:lnSpc>
              <a:buSzPct val="100000"/>
              <a:buChar char="•"/>
              <a:defRPr sz="42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get(name) —— 获取参数，</a:t>
            </a:r>
          </a:p>
          <a:p>
            <a:pPr marL="451184" indent="-451184" algn="l">
              <a:lnSpc>
                <a:spcPct val="120000"/>
              </a:lnSpc>
              <a:buSzPct val="100000"/>
              <a:buChar char="•"/>
              <a:defRPr sz="42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getAll(name) —— 获取相同 name 的所有参数（这是可行的，例如 ?user=John&amp;user=Pete），</a:t>
            </a:r>
          </a:p>
          <a:p>
            <a:pPr marL="451184" indent="-451184" algn="l">
              <a:lnSpc>
                <a:spcPct val="120000"/>
              </a:lnSpc>
              <a:buSzPct val="100000"/>
              <a:buChar char="•"/>
              <a:defRPr sz="42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has(name) —— 检查参数是否存在，</a:t>
            </a:r>
          </a:p>
          <a:p>
            <a:pPr marL="451184" indent="-451184" algn="l">
              <a:lnSpc>
                <a:spcPct val="120000"/>
              </a:lnSpc>
              <a:buSzPct val="100000"/>
              <a:buChar char="•"/>
              <a:defRPr sz="42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set(name, value) —— set/replace 参数，</a:t>
            </a:r>
          </a:p>
          <a:p>
            <a:pPr marL="451184" indent="-451184" algn="l">
              <a:lnSpc>
                <a:spcPct val="120000"/>
              </a:lnSpc>
              <a:buSzPct val="100000"/>
              <a:buChar char="•"/>
              <a:defRPr sz="42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sort() —— 按 name 排序参数，很少使用，</a:t>
            </a:r>
          </a:p>
        </p:txBody>
      </p:sp>
      <p:pic>
        <p:nvPicPr>
          <p:cNvPr id="213" name="1.png" descr="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80128" y="10321700"/>
            <a:ext cx="10854531" cy="26859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幻灯片编号"/>
          <p:cNvSpPr txBox="1"/>
          <p:nvPr>
            <p:ph type="sldNum" sz="quarter" idx="4294967295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6" name="eg:让一个方块动起来？"/>
          <p:cNvSpPr txBox="1"/>
          <p:nvPr/>
        </p:nvSpPr>
        <p:spPr>
          <a:xfrm>
            <a:off x="1418918" y="929680"/>
            <a:ext cx="20170338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7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URL 静态方法</a:t>
            </a:r>
          </a:p>
        </p:txBody>
      </p:sp>
      <p:sp>
        <p:nvSpPr>
          <p:cNvPr id="217" name="矩形"/>
          <p:cNvSpPr/>
          <p:nvPr/>
        </p:nvSpPr>
        <p:spPr>
          <a:xfrm>
            <a:off x="-43615" y="688118"/>
            <a:ext cx="841760" cy="185472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18" name="矩形"/>
          <p:cNvSpPr/>
          <p:nvPr/>
        </p:nvSpPr>
        <p:spPr>
          <a:xfrm>
            <a:off x="2809" y="13533006"/>
            <a:ext cx="24378382" cy="46106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19" name="所需知识点"/>
          <p:cNvSpPr txBox="1"/>
          <p:nvPr/>
        </p:nvSpPr>
        <p:spPr>
          <a:xfrm>
            <a:off x="1522312" y="2991961"/>
            <a:ext cx="21659215" cy="85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21105" indent="-421105" algn="l">
              <a:lnSpc>
                <a:spcPct val="120000"/>
              </a:lnSpc>
              <a:buSzPct val="100000"/>
              <a:buChar char="•"/>
              <a:defRPr sz="42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URL.createObjectURL()  创建对象在浏览器中临时访问地址 (每次返回的地址都是不一样)</a:t>
            </a:r>
          </a:p>
        </p:txBody>
      </p:sp>
      <p:sp>
        <p:nvSpPr>
          <p:cNvPr id="220" name="所需知识点"/>
          <p:cNvSpPr txBox="1"/>
          <p:nvPr/>
        </p:nvSpPr>
        <p:spPr>
          <a:xfrm>
            <a:off x="1522312" y="4282366"/>
            <a:ext cx="21659215" cy="85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21105" indent="-421105" algn="l">
              <a:lnSpc>
                <a:spcPct val="120000"/>
              </a:lnSpc>
              <a:buSzPct val="100000"/>
              <a:buChar char="•"/>
              <a:defRPr sz="42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URL.revokeObjectURL()  回收使用URL.createObjectURL方法创建的临时访问地址</a:t>
            </a:r>
          </a:p>
        </p:txBody>
      </p:sp>
      <p:pic>
        <p:nvPicPr>
          <p:cNvPr id="221" name="1.png" descr="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17893" y="6931672"/>
            <a:ext cx="15392605" cy="306051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hanks！"/>
          <p:cNvSpPr txBox="1"/>
          <p:nvPr>
            <p:ph type="ctrTitle"/>
          </p:nvPr>
        </p:nvSpPr>
        <p:spPr>
          <a:xfrm>
            <a:off x="1778000" y="3147634"/>
            <a:ext cx="20828000" cy="4648202"/>
          </a:xfrm>
          <a:prstGeom prst="rect">
            <a:avLst/>
          </a:prstGeom>
        </p:spPr>
        <p:txBody>
          <a:bodyPr/>
          <a:lstStyle>
            <a:lvl1pPr>
              <a:defRPr sz="143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Thanks！</a:t>
            </a:r>
          </a:p>
        </p:txBody>
      </p:sp>
      <p:sp>
        <p:nvSpPr>
          <p:cNvPr id="224" name="追梦课堂临汾首家专业的web前端培训机构    www.zmclass.com"/>
          <p:cNvSpPr txBox="1"/>
          <p:nvPr/>
        </p:nvSpPr>
        <p:spPr>
          <a:xfrm>
            <a:off x="6367784" y="8165992"/>
            <a:ext cx="14290972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1" spc="1275" sz="1700">
                <a:solidFill>
                  <a:srgbClr val="FFFFFF">
                    <a:alpha val="43661"/>
                  </a:srgbClr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追梦课堂临汾首家专业的web前端培训机构</a:t>
            </a:r>
            <a:r>
              <a:rPr spc="2250" sz="3000">
                <a:solidFill>
                  <a:srgbClr val="FFFFFF"/>
                </a:solidFill>
              </a:rPr>
              <a:t> </a:t>
            </a:r>
            <a:r>
              <a:rPr spc="0" sz="3000">
                <a:solidFill>
                  <a:srgbClr val="FFFFFF"/>
                </a:solidFill>
              </a:rPr>
              <a:t>   </a:t>
            </a:r>
            <a:r>
              <a:rPr spc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225" name="幻灯片编号"/>
          <p:cNvSpPr txBox="1"/>
          <p:nvPr>
            <p:ph type="sldNum" sz="quarter" idx="4294967295"/>
          </p:nvPr>
        </p:nvSpPr>
        <p:spPr>
          <a:xfrm>
            <a:off x="11959031" y="13081000"/>
            <a:ext cx="453239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幻灯片编号"/>
          <p:cNvSpPr txBox="1"/>
          <p:nvPr>
            <p:ph type="sldNum" sz="quarter" idx="4294967295"/>
          </p:nvPr>
        </p:nvSpPr>
        <p:spPr>
          <a:xfrm>
            <a:off x="12043764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5" name="eg:让一个方块动起来？"/>
          <p:cNvSpPr txBox="1"/>
          <p:nvPr/>
        </p:nvSpPr>
        <p:spPr>
          <a:xfrm>
            <a:off x="1418918" y="929680"/>
            <a:ext cx="20170338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7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目录</a:t>
            </a:r>
          </a:p>
        </p:txBody>
      </p:sp>
      <p:sp>
        <p:nvSpPr>
          <p:cNvPr id="126" name="矩形"/>
          <p:cNvSpPr/>
          <p:nvPr/>
        </p:nvSpPr>
        <p:spPr>
          <a:xfrm>
            <a:off x="-43615" y="688118"/>
            <a:ext cx="841760" cy="185472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27" name="矩形"/>
          <p:cNvSpPr/>
          <p:nvPr/>
        </p:nvSpPr>
        <p:spPr>
          <a:xfrm>
            <a:off x="2809" y="13533006"/>
            <a:ext cx="24378382" cy="46106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28" name="所需知识点"/>
          <p:cNvSpPr txBox="1"/>
          <p:nvPr/>
        </p:nvSpPr>
        <p:spPr>
          <a:xfrm>
            <a:off x="1558642" y="3375723"/>
            <a:ext cx="21659215" cy="9202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5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1. fetch</a:t>
            </a:r>
          </a:p>
        </p:txBody>
      </p:sp>
      <p:sp>
        <p:nvSpPr>
          <p:cNvPr id="129" name="所需知识点"/>
          <p:cNvSpPr txBox="1"/>
          <p:nvPr/>
        </p:nvSpPr>
        <p:spPr>
          <a:xfrm>
            <a:off x="1558642" y="4852267"/>
            <a:ext cx="21659215" cy="9202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5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2. url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追梦课堂   临汾首家专业的web前端培训机构                                                          www.zmclass.com"/>
          <p:cNvSpPr txBox="1"/>
          <p:nvPr/>
        </p:nvSpPr>
        <p:spPr>
          <a:xfrm>
            <a:off x="1821066" y="12583265"/>
            <a:ext cx="20340392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1" spc="1275" sz="1700">
                <a:solidFill>
                  <a:srgbClr val="FFFFFF">
                    <a:alpha val="43661"/>
                  </a:srgbClr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追梦课堂   临汾首家专业的web前端培训机构 </a:t>
            </a:r>
            <a:r>
              <a:rPr spc="2250" sz="3000">
                <a:solidFill>
                  <a:srgbClr val="FFFFFF"/>
                </a:solidFill>
              </a:rPr>
              <a:t>              </a:t>
            </a:r>
            <a:r>
              <a:rPr spc="0" sz="3000">
                <a:solidFill>
                  <a:srgbClr val="FFFFFF"/>
                </a:solidFill>
              </a:rPr>
              <a:t>                                          </a:t>
            </a:r>
            <a:r>
              <a:rPr spc="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pc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132" name="幻灯片编号"/>
          <p:cNvSpPr txBox="1"/>
          <p:nvPr>
            <p:ph type="sldNum" sz="quarter" idx="4294967295"/>
          </p:nvPr>
        </p:nvSpPr>
        <p:spPr>
          <a:xfrm>
            <a:off x="12043764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35" name="01"/>
          <p:cNvGrpSpPr/>
          <p:nvPr/>
        </p:nvGrpSpPr>
        <p:grpSpPr>
          <a:xfrm>
            <a:off x="10446204" y="3575487"/>
            <a:ext cx="3090116" cy="3090113"/>
            <a:chOff x="0" y="0"/>
            <a:chExt cx="3090114" cy="3090111"/>
          </a:xfrm>
        </p:grpSpPr>
        <p:sp>
          <p:nvSpPr>
            <p:cNvPr id="133" name="圆形"/>
            <p:cNvSpPr/>
            <p:nvPr/>
          </p:nvSpPr>
          <p:spPr>
            <a:xfrm>
              <a:off x="-1" y="0"/>
              <a:ext cx="3090116" cy="3090112"/>
            </a:xfrm>
            <a:prstGeom prst="ellipse">
              <a:avLst/>
            </a:prstGeom>
            <a:solidFill>
              <a:srgbClr val="800D0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1" sz="9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"/>
                </a:defRPr>
              </a:pPr>
            </a:p>
          </p:txBody>
        </p:sp>
        <p:sp>
          <p:nvSpPr>
            <p:cNvPr id="134" name="01"/>
            <p:cNvSpPr txBox="1"/>
            <p:nvPr/>
          </p:nvSpPr>
          <p:spPr>
            <a:xfrm>
              <a:off x="452536" y="793651"/>
              <a:ext cx="2185041" cy="150281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b="1" sz="9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pPr/>
              <a:r>
                <a:t>01</a:t>
              </a:r>
            </a:p>
          </p:txBody>
        </p:sp>
      </p:grpSp>
      <p:sp>
        <p:nvSpPr>
          <p:cNvPr id="136" name="线条"/>
          <p:cNvSpPr/>
          <p:nvPr/>
        </p:nvSpPr>
        <p:spPr>
          <a:xfrm>
            <a:off x="9291411" y="7312349"/>
            <a:ext cx="5399701" cy="1"/>
          </a:xfrm>
          <a:prstGeom prst="line">
            <a:avLst/>
          </a:prstGeom>
          <a:ln w="38100">
            <a:solidFill>
              <a:srgbClr val="4B4F55"/>
            </a:solidFill>
            <a:miter lim="400000"/>
            <a:headEnd type="oval"/>
            <a:tailEnd type="oval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7" name="jvascript动画"/>
          <p:cNvSpPr txBox="1"/>
          <p:nvPr/>
        </p:nvSpPr>
        <p:spPr>
          <a:xfrm>
            <a:off x="10778729" y="8285685"/>
            <a:ext cx="2425066" cy="12296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7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fetch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幻灯片编号"/>
          <p:cNvSpPr txBox="1"/>
          <p:nvPr>
            <p:ph type="sldNum" sz="quarter" idx="4294967295"/>
          </p:nvPr>
        </p:nvSpPr>
        <p:spPr>
          <a:xfrm>
            <a:off x="12043764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0" name="eg:让一个方块动起来？"/>
          <p:cNvSpPr txBox="1"/>
          <p:nvPr/>
        </p:nvSpPr>
        <p:spPr>
          <a:xfrm>
            <a:off x="1418918" y="1019143"/>
            <a:ext cx="20170338" cy="1192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7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fetch</a:t>
            </a:r>
          </a:p>
        </p:txBody>
      </p:sp>
      <p:sp>
        <p:nvSpPr>
          <p:cNvPr id="141" name="矩形"/>
          <p:cNvSpPr/>
          <p:nvPr/>
        </p:nvSpPr>
        <p:spPr>
          <a:xfrm>
            <a:off x="-43615" y="688118"/>
            <a:ext cx="841760" cy="185472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42" name="矩形"/>
          <p:cNvSpPr/>
          <p:nvPr/>
        </p:nvSpPr>
        <p:spPr>
          <a:xfrm>
            <a:off x="2809" y="13533006"/>
            <a:ext cx="24378382" cy="46106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43" name="所需知识点"/>
          <p:cNvSpPr txBox="1"/>
          <p:nvPr/>
        </p:nvSpPr>
        <p:spPr>
          <a:xfrm>
            <a:off x="1362392" y="2705032"/>
            <a:ext cx="21659216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是向服务器发送网络请求的新方式。</a:t>
            </a:r>
          </a:p>
        </p:txBody>
      </p:sp>
      <p:sp>
        <p:nvSpPr>
          <p:cNvPr id="144" name="所需知识点"/>
          <p:cNvSpPr txBox="1"/>
          <p:nvPr/>
        </p:nvSpPr>
        <p:spPr>
          <a:xfrm>
            <a:off x="1362392" y="4099946"/>
            <a:ext cx="21659216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让资源请求（通常是网络请求）简单很多</a:t>
            </a:r>
          </a:p>
        </p:txBody>
      </p:sp>
      <p:sp>
        <p:nvSpPr>
          <p:cNvPr id="145" name="所需知识点"/>
          <p:cNvSpPr txBox="1"/>
          <p:nvPr/>
        </p:nvSpPr>
        <p:spPr>
          <a:xfrm>
            <a:off x="1362392" y="5507371"/>
            <a:ext cx="21659216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基于 promise</a:t>
            </a:r>
          </a:p>
        </p:txBody>
      </p:sp>
      <p:pic>
        <p:nvPicPr>
          <p:cNvPr id="146" name="1.png" descr="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05503" y="7236876"/>
            <a:ext cx="15128100" cy="1690922"/>
          </a:xfrm>
          <a:prstGeom prst="rect">
            <a:avLst/>
          </a:prstGeom>
          <a:ln w="12700">
            <a:miter lim="400000"/>
          </a:ln>
        </p:spPr>
      </p:pic>
      <p:sp>
        <p:nvSpPr>
          <p:cNvPr id="147" name="所需知识点"/>
          <p:cNvSpPr txBox="1"/>
          <p:nvPr/>
        </p:nvSpPr>
        <p:spPr>
          <a:xfrm>
            <a:off x="2333767" y="9704624"/>
            <a:ext cx="17101908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- url  要请求资源的url</a:t>
            </a:r>
          </a:p>
        </p:txBody>
      </p:sp>
      <p:sp>
        <p:nvSpPr>
          <p:cNvPr id="148" name="所需知识点"/>
          <p:cNvSpPr txBox="1"/>
          <p:nvPr/>
        </p:nvSpPr>
        <p:spPr>
          <a:xfrm>
            <a:off x="2333767" y="11163025"/>
            <a:ext cx="17101908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- options 可选参数:method,headers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幻灯片编号"/>
          <p:cNvSpPr txBox="1"/>
          <p:nvPr>
            <p:ph type="sldNum" sz="quarter" idx="4294967295"/>
          </p:nvPr>
        </p:nvSpPr>
        <p:spPr>
          <a:xfrm>
            <a:off x="12043764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1" name="eg:让一个方块动起来？"/>
          <p:cNvSpPr txBox="1"/>
          <p:nvPr/>
        </p:nvSpPr>
        <p:spPr>
          <a:xfrm>
            <a:off x="1418918" y="1019143"/>
            <a:ext cx="20170338" cy="1192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7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Options</a:t>
            </a:r>
          </a:p>
        </p:txBody>
      </p:sp>
      <p:sp>
        <p:nvSpPr>
          <p:cNvPr id="152" name="矩形"/>
          <p:cNvSpPr/>
          <p:nvPr/>
        </p:nvSpPr>
        <p:spPr>
          <a:xfrm>
            <a:off x="-43615" y="688118"/>
            <a:ext cx="841760" cy="185472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53" name="矩形"/>
          <p:cNvSpPr/>
          <p:nvPr/>
        </p:nvSpPr>
        <p:spPr>
          <a:xfrm>
            <a:off x="2809" y="13533006"/>
            <a:ext cx="24378382" cy="46106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54" name="所需知识点"/>
          <p:cNvSpPr txBox="1"/>
          <p:nvPr/>
        </p:nvSpPr>
        <p:spPr>
          <a:xfrm>
            <a:off x="1362392" y="3522702"/>
            <a:ext cx="21659216" cy="9087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51184" indent="-451184" algn="l">
              <a:lnSpc>
                <a:spcPct val="120000"/>
              </a:lnSpc>
              <a:buSzPct val="100000"/>
              <a:buChar char="-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  method: "GET", // POST, PUT, DELETE, 等等.</a:t>
            </a:r>
          </a:p>
          <a:p>
            <a:pPr marL="451184" indent="-451184" algn="l">
              <a:lnSpc>
                <a:spcPct val="120000"/>
              </a:lnSpc>
              <a:buSzPct val="100000"/>
              <a:buChar char="-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  headers: {</a:t>
            </a:r>
          </a:p>
          <a:p>
            <a:pPr marL="451184" indent="-451184" algn="l">
              <a:lnSpc>
                <a:spcPct val="120000"/>
              </a:lnSpc>
              <a:buSzPct val="100000"/>
              <a:buChar char="-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     // 内容类型头的值</a:t>
            </a:r>
          </a:p>
          <a:p>
            <a:pPr marL="451184" indent="-451184" algn="l">
              <a:lnSpc>
                <a:spcPct val="120000"/>
              </a:lnSpc>
              <a:buSzPct val="100000"/>
              <a:buChar char="-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     // 通常会根据请求主体自动设置</a:t>
            </a:r>
          </a:p>
          <a:p>
            <a:pPr marL="451184" indent="-451184" algn="l">
              <a:lnSpc>
                <a:spcPct val="120000"/>
              </a:lnSpc>
              <a:buSzPct val="100000"/>
              <a:buChar char="-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    "Content-Type": "text/plain;charset=UTF-8"</a:t>
            </a:r>
          </a:p>
          <a:p>
            <a:pPr marL="451184" indent="-451184" algn="l">
              <a:lnSpc>
                <a:spcPct val="120000"/>
              </a:lnSpc>
              <a:buSzPct val="100000"/>
              <a:buChar char="-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  },</a:t>
            </a:r>
          </a:p>
          <a:p>
            <a:pPr marL="451184" indent="-451184" algn="l">
              <a:lnSpc>
                <a:spcPct val="120000"/>
              </a:lnSpc>
              <a:buSzPct val="100000"/>
              <a:buChar char="-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  body: undefined // string, FormData, Blob, BufferSource, 或者 URLSearchParams</a:t>
            </a:r>
          </a:p>
          <a:p>
            <a:pPr marL="451184" indent="-451184" algn="l">
              <a:lnSpc>
                <a:spcPct val="120000"/>
              </a:lnSpc>
              <a:buSzPct val="100000"/>
              <a:buChar char="-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  referrer: "about:client", // 要么为 "" 即不发送 Referer 头， // 要么是一个来自当前域名的 url</a:t>
            </a:r>
          </a:p>
          <a:p>
            <a:pPr marL="451184" indent="-451184" algn="l">
              <a:lnSpc>
                <a:spcPct val="120000"/>
              </a:lnSpc>
              <a:buSzPct val="100000"/>
              <a:buChar char="-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  referrerPolicy: "no-referrer-when-downgrade", // no-referrer, origin, same-origin...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幻灯片编号"/>
          <p:cNvSpPr txBox="1"/>
          <p:nvPr>
            <p:ph type="sldNum" sz="quarter" idx="4294967295"/>
          </p:nvPr>
        </p:nvSpPr>
        <p:spPr>
          <a:xfrm>
            <a:off x="12043764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7" name="eg:让一个方块动起来？"/>
          <p:cNvSpPr txBox="1"/>
          <p:nvPr/>
        </p:nvSpPr>
        <p:spPr>
          <a:xfrm>
            <a:off x="1418918" y="1019143"/>
            <a:ext cx="20170338" cy="1192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7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Options</a:t>
            </a:r>
          </a:p>
        </p:txBody>
      </p:sp>
      <p:sp>
        <p:nvSpPr>
          <p:cNvPr id="158" name="矩形"/>
          <p:cNvSpPr/>
          <p:nvPr/>
        </p:nvSpPr>
        <p:spPr>
          <a:xfrm>
            <a:off x="-43615" y="688118"/>
            <a:ext cx="841760" cy="185472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59" name="矩形"/>
          <p:cNvSpPr/>
          <p:nvPr/>
        </p:nvSpPr>
        <p:spPr>
          <a:xfrm>
            <a:off x="2809" y="13533006"/>
            <a:ext cx="24378382" cy="46106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60" name="所需知识点"/>
          <p:cNvSpPr txBox="1"/>
          <p:nvPr/>
        </p:nvSpPr>
        <p:spPr>
          <a:xfrm>
            <a:off x="1521834" y="3368598"/>
            <a:ext cx="21659215" cy="6978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 marL="832184" indent="-451184" algn="l">
              <a:lnSpc>
                <a:spcPct val="120000"/>
              </a:lnSpc>
              <a:buSzPct val="100000"/>
              <a:buChar char="-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mode: "cors", // same-origin, no-cors</a:t>
            </a:r>
          </a:p>
          <a:p>
            <a:pPr marL="451184" indent="-451184" algn="l">
              <a:lnSpc>
                <a:spcPct val="120000"/>
              </a:lnSpc>
              <a:buSzPct val="100000"/>
              <a:buChar char="-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  credentials: </a:t>
            </a:r>
          </a:p>
          <a:p>
            <a:pPr marL="451184" indent="-451184" algn="l">
              <a:lnSpc>
                <a:spcPct val="120000"/>
              </a:lnSpc>
              <a:buSzPct val="100000"/>
              <a:buChar char="-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  cache: "default", // no-store, reload, no-cache, force-cache, 或者 only-if-cached</a:t>
            </a:r>
          </a:p>
          <a:p>
            <a:pPr marL="451184" indent="-451184" algn="l">
              <a:lnSpc>
                <a:spcPct val="120000"/>
              </a:lnSpc>
              <a:buSzPct val="100000"/>
              <a:buChar char="-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  redirect: "follow", // manual, error</a:t>
            </a:r>
          </a:p>
          <a:p>
            <a:pPr marL="451184" indent="-451184" algn="l">
              <a:lnSpc>
                <a:spcPct val="120000"/>
              </a:lnSpc>
              <a:buSzPct val="100000"/>
              <a:buChar char="-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  integrity: "", // 一个 hash 值, 比如 "sha256-abcdef1234567890"</a:t>
            </a:r>
          </a:p>
          <a:p>
            <a:pPr marL="451184" indent="-451184" algn="l">
              <a:lnSpc>
                <a:spcPct val="120000"/>
              </a:lnSpc>
              <a:buSzPct val="100000"/>
              <a:buChar char="-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  keepalive: false, // true</a:t>
            </a:r>
          </a:p>
          <a:p>
            <a:pPr marL="451184" indent="-451184" algn="l">
              <a:lnSpc>
                <a:spcPct val="120000"/>
              </a:lnSpc>
              <a:buSzPct val="100000"/>
              <a:buChar char="-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  signal: undefined, // 中止控制器（AbortController）用以中止请求</a:t>
            </a:r>
          </a:p>
          <a:p>
            <a:pPr marL="451184" indent="-451184" algn="l">
              <a:lnSpc>
                <a:spcPct val="120000"/>
              </a:lnSpc>
              <a:buSzPct val="100000"/>
              <a:buChar char="-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  window: window // null</a:t>
            </a:r>
          </a:p>
        </p:txBody>
      </p:sp>
      <p:sp>
        <p:nvSpPr>
          <p:cNvPr id="161" name="所需知识点"/>
          <p:cNvSpPr txBox="1"/>
          <p:nvPr/>
        </p:nvSpPr>
        <p:spPr>
          <a:xfrm>
            <a:off x="1071143" y="11504180"/>
            <a:ext cx="21659216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参考地址：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https://developer.mozilla.org/zh-CN/docs/Web/API/Request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幻灯片编号"/>
          <p:cNvSpPr txBox="1"/>
          <p:nvPr>
            <p:ph type="sldNum" sz="quarter" idx="4294967295"/>
          </p:nvPr>
        </p:nvSpPr>
        <p:spPr>
          <a:xfrm>
            <a:off x="12043764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64" name="eg:让一个方块动起来？"/>
          <p:cNvSpPr txBox="1"/>
          <p:nvPr/>
        </p:nvSpPr>
        <p:spPr>
          <a:xfrm>
            <a:off x="1370377" y="735515"/>
            <a:ext cx="20170337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7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获取fetch响应结果的属性和方法</a:t>
            </a:r>
          </a:p>
        </p:txBody>
      </p:sp>
      <p:sp>
        <p:nvSpPr>
          <p:cNvPr id="165" name="矩形"/>
          <p:cNvSpPr/>
          <p:nvPr/>
        </p:nvSpPr>
        <p:spPr>
          <a:xfrm>
            <a:off x="-43615" y="688118"/>
            <a:ext cx="841760" cy="185472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66" name="矩形"/>
          <p:cNvSpPr/>
          <p:nvPr/>
        </p:nvSpPr>
        <p:spPr>
          <a:xfrm>
            <a:off x="2809" y="13533006"/>
            <a:ext cx="24378382" cy="46106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67" name="所需知识点"/>
          <p:cNvSpPr txBox="1"/>
          <p:nvPr/>
        </p:nvSpPr>
        <p:spPr>
          <a:xfrm>
            <a:off x="1660186" y="2187961"/>
            <a:ext cx="21659215" cy="9836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51184" indent="-451184" algn="l">
              <a:lnSpc>
                <a:spcPct val="120000"/>
              </a:lnSpc>
              <a:buSzPct val="100000"/>
              <a:buChar char="•"/>
              <a:defRPr sz="42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response.status —— response 的 HTTP 状态码，</a:t>
            </a:r>
          </a:p>
          <a:p>
            <a:pPr marL="451184" indent="-451184" algn="l">
              <a:lnSpc>
                <a:spcPct val="120000"/>
              </a:lnSpc>
              <a:buSzPct val="100000"/>
              <a:buChar char="•"/>
              <a:defRPr sz="42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response.ok —— HTTP 状态码在 200-299 之间返回 true。</a:t>
            </a:r>
          </a:p>
          <a:p>
            <a:pPr marL="451184" indent="-451184" algn="l">
              <a:lnSpc>
                <a:spcPct val="120000"/>
              </a:lnSpc>
              <a:buSzPct val="100000"/>
              <a:buChar char="•"/>
              <a:defRPr sz="42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response.headers —— 类似于 Map 的 HTTP headers 对象。</a:t>
            </a:r>
          </a:p>
          <a:p>
            <a:pPr algn="l">
              <a:lnSpc>
                <a:spcPct val="120000"/>
              </a:lnSpc>
              <a:defRPr sz="42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pPr>
          </a:p>
          <a:p>
            <a:pPr marL="451184" indent="-451184" algn="l">
              <a:lnSpc>
                <a:spcPct val="120000"/>
              </a:lnSpc>
              <a:buSzPct val="100000"/>
              <a:buChar char="•"/>
              <a:defRPr sz="42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response.json() —— 将 response 解析为 JSON 对象，</a:t>
            </a:r>
          </a:p>
          <a:p>
            <a:pPr marL="451184" indent="-451184" algn="l">
              <a:lnSpc>
                <a:spcPct val="120000"/>
              </a:lnSpc>
              <a:buSzPct val="100000"/>
              <a:buChar char="•"/>
              <a:defRPr sz="42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response.text() —— 以文本形式返回 response，</a:t>
            </a:r>
          </a:p>
          <a:p>
            <a:pPr marL="451184" indent="-451184" algn="l">
              <a:lnSpc>
                <a:spcPct val="120000"/>
              </a:lnSpc>
              <a:buSzPct val="100000"/>
              <a:buChar char="•"/>
              <a:defRPr sz="42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response.formData() —— 以 FormData 对象（form/multipart 编码（encoding））的形式返回 response。</a:t>
            </a:r>
          </a:p>
          <a:p>
            <a:pPr marL="451184" indent="-451184" algn="l">
              <a:lnSpc>
                <a:spcPct val="120000"/>
              </a:lnSpc>
              <a:buSzPct val="100000"/>
              <a:buChar char="•"/>
              <a:defRPr sz="42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response.blob() —— 以 Blob （具有类型的二进制数据）形式返回 response，</a:t>
            </a:r>
          </a:p>
          <a:p>
            <a:pPr marL="451184" indent="-451184" algn="l">
              <a:lnSpc>
                <a:spcPct val="120000"/>
              </a:lnSpc>
              <a:buSzPct val="100000"/>
              <a:buChar char="•"/>
              <a:defRPr sz="42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response.arrayBuffer() —— 以 ArrayBuffer （纯二进制数据）形式返回 response，</a:t>
            </a:r>
          </a:p>
          <a:p>
            <a:pPr marL="451184" indent="-451184" algn="l">
              <a:lnSpc>
                <a:spcPct val="120000"/>
              </a:lnSpc>
              <a:buSzPct val="100000"/>
              <a:buChar char="•"/>
              <a:defRPr sz="42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另外，response.body 是 ReadableStream 对象，它允许逐块读取正文，</a:t>
            </a:r>
          </a:p>
        </p:txBody>
      </p:sp>
      <p:sp>
        <p:nvSpPr>
          <p:cNvPr id="168" name="所需知识点"/>
          <p:cNvSpPr txBox="1"/>
          <p:nvPr/>
        </p:nvSpPr>
        <p:spPr>
          <a:xfrm>
            <a:off x="1362392" y="12328018"/>
            <a:ext cx="21659216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参考地址：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https://developer.mozilla.org/zh-CN/docs/Web/API/Response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追梦课堂   临汾首家专业的web前端培训机构                                                          www.zmclass.com"/>
          <p:cNvSpPr txBox="1"/>
          <p:nvPr/>
        </p:nvSpPr>
        <p:spPr>
          <a:xfrm>
            <a:off x="1821066" y="12583265"/>
            <a:ext cx="20340392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1" spc="1275" sz="1700">
                <a:solidFill>
                  <a:srgbClr val="FFFFFF">
                    <a:alpha val="43661"/>
                  </a:srgbClr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追梦课堂   临汾首家专业的web前端培训机构 </a:t>
            </a:r>
            <a:r>
              <a:rPr spc="2250" sz="3000">
                <a:solidFill>
                  <a:srgbClr val="FFFFFF"/>
                </a:solidFill>
              </a:rPr>
              <a:t>              </a:t>
            </a:r>
            <a:r>
              <a:rPr spc="0" sz="3000">
                <a:solidFill>
                  <a:srgbClr val="FFFFFF"/>
                </a:solidFill>
              </a:rPr>
              <a:t>                                          </a:t>
            </a:r>
            <a:r>
              <a:rPr spc="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pc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171" name="幻灯片编号"/>
          <p:cNvSpPr txBox="1"/>
          <p:nvPr>
            <p:ph type="sldNum" sz="quarter" idx="4294967295"/>
          </p:nvPr>
        </p:nvSpPr>
        <p:spPr>
          <a:xfrm>
            <a:off x="12043764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74" name="01"/>
          <p:cNvGrpSpPr/>
          <p:nvPr/>
        </p:nvGrpSpPr>
        <p:grpSpPr>
          <a:xfrm>
            <a:off x="10446204" y="3575487"/>
            <a:ext cx="3090116" cy="3090113"/>
            <a:chOff x="0" y="0"/>
            <a:chExt cx="3090114" cy="3090111"/>
          </a:xfrm>
        </p:grpSpPr>
        <p:sp>
          <p:nvSpPr>
            <p:cNvPr id="172" name="圆形"/>
            <p:cNvSpPr/>
            <p:nvPr/>
          </p:nvSpPr>
          <p:spPr>
            <a:xfrm>
              <a:off x="-1" y="0"/>
              <a:ext cx="3090116" cy="3090112"/>
            </a:xfrm>
            <a:prstGeom prst="ellipse">
              <a:avLst/>
            </a:prstGeom>
            <a:solidFill>
              <a:srgbClr val="800D0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1" sz="9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"/>
                </a:defRPr>
              </a:pPr>
            </a:p>
          </p:txBody>
        </p:sp>
        <p:sp>
          <p:nvSpPr>
            <p:cNvPr id="173" name="02"/>
            <p:cNvSpPr txBox="1"/>
            <p:nvPr/>
          </p:nvSpPr>
          <p:spPr>
            <a:xfrm>
              <a:off x="452536" y="793651"/>
              <a:ext cx="2185041" cy="150281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b="1" sz="9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pPr/>
              <a:r>
                <a:t>02</a:t>
              </a:r>
            </a:p>
          </p:txBody>
        </p:sp>
      </p:grpSp>
      <p:sp>
        <p:nvSpPr>
          <p:cNvPr id="175" name="线条"/>
          <p:cNvSpPr/>
          <p:nvPr/>
        </p:nvSpPr>
        <p:spPr>
          <a:xfrm>
            <a:off x="9291411" y="7312349"/>
            <a:ext cx="5399701" cy="1"/>
          </a:xfrm>
          <a:prstGeom prst="line">
            <a:avLst/>
          </a:prstGeom>
          <a:ln w="38100">
            <a:solidFill>
              <a:srgbClr val="4B4F55"/>
            </a:solidFill>
            <a:miter lim="400000"/>
            <a:headEnd type="oval"/>
            <a:tailEnd type="oval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6" name="jvascript动画"/>
          <p:cNvSpPr txBox="1"/>
          <p:nvPr/>
        </p:nvSpPr>
        <p:spPr>
          <a:xfrm>
            <a:off x="11343561" y="8285685"/>
            <a:ext cx="1295401" cy="12296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7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url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幻灯片编号"/>
          <p:cNvSpPr txBox="1"/>
          <p:nvPr>
            <p:ph type="sldNum" sz="quarter" idx="4294967295"/>
          </p:nvPr>
        </p:nvSpPr>
        <p:spPr>
          <a:xfrm>
            <a:off x="12043764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9" name="eg:让一个方块动起来？"/>
          <p:cNvSpPr txBox="1"/>
          <p:nvPr/>
        </p:nvSpPr>
        <p:spPr>
          <a:xfrm>
            <a:off x="1418918" y="929680"/>
            <a:ext cx="20170338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7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Url类</a:t>
            </a:r>
          </a:p>
        </p:txBody>
      </p:sp>
      <p:sp>
        <p:nvSpPr>
          <p:cNvPr id="180" name="矩形"/>
          <p:cNvSpPr/>
          <p:nvPr/>
        </p:nvSpPr>
        <p:spPr>
          <a:xfrm>
            <a:off x="-43615" y="688118"/>
            <a:ext cx="841760" cy="185472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81" name="矩形"/>
          <p:cNvSpPr/>
          <p:nvPr/>
        </p:nvSpPr>
        <p:spPr>
          <a:xfrm>
            <a:off x="2809" y="13533006"/>
            <a:ext cx="24378382" cy="46106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82" name="所需知识点"/>
          <p:cNvSpPr txBox="1"/>
          <p:nvPr/>
        </p:nvSpPr>
        <p:spPr>
          <a:xfrm>
            <a:off x="1735998" y="2576105"/>
            <a:ext cx="21659215" cy="17649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1184" indent="-451184" algn="l">
              <a:lnSpc>
                <a:spcPct val="120000"/>
              </a:lnSpc>
              <a:buSzPct val="100000"/>
              <a:buChar char="•"/>
              <a:defRPr sz="42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可以用来创建URL对象，也可以用来创建文件对象的临时地址，供用户和开发者使用，比如本地图片预览等。</a:t>
            </a:r>
          </a:p>
        </p:txBody>
      </p:sp>
      <p:pic>
        <p:nvPicPr>
          <p:cNvPr id="183" name="1.png" descr="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02199" y="4792373"/>
            <a:ext cx="12082455" cy="2004833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所需知识点"/>
          <p:cNvSpPr txBox="1"/>
          <p:nvPr/>
        </p:nvSpPr>
        <p:spPr>
          <a:xfrm>
            <a:off x="1735998" y="7265691"/>
            <a:ext cx="21659215" cy="85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42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-  url:URL 字符串（string）或者路径（path)</a:t>
            </a:r>
          </a:p>
        </p:txBody>
      </p:sp>
      <p:sp>
        <p:nvSpPr>
          <p:cNvPr id="185" name="所需知识点"/>
          <p:cNvSpPr txBox="1"/>
          <p:nvPr/>
        </p:nvSpPr>
        <p:spPr>
          <a:xfrm>
            <a:off x="1735998" y="8585076"/>
            <a:ext cx="21659215" cy="85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42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-  base:可选 如果设置了此参数并且url是相对路径，那么就会根据这个 base 生成 URL。</a:t>
            </a:r>
          </a:p>
        </p:txBody>
      </p:sp>
      <p:pic>
        <p:nvPicPr>
          <p:cNvPr id="186" name="1.png" descr="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12176" y="10309741"/>
            <a:ext cx="11899901" cy="2349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000000"/>
      </a:lt1>
      <a:dk2>
        <a:srgbClr val="A7A7A7"/>
      </a:dk2>
      <a:lt2>
        <a:srgbClr val="535353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