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 - 函数"/>
          <p:cNvSpPr txBox="1"/>
          <p:nvPr/>
        </p:nvSpPr>
        <p:spPr>
          <a:xfrm>
            <a:off x="385253" y="4678316"/>
            <a:ext cx="13038329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 - 函数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变量覆盖"/>
          <p:cNvSpPr txBox="1"/>
          <p:nvPr>
            <p:ph type="title"/>
          </p:nvPr>
        </p:nvSpPr>
        <p:spPr>
          <a:xfrm>
            <a:off x="1689100" y="1694943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变量覆盖</a:t>
            </a:r>
          </a:p>
        </p:txBody>
      </p:sp>
      <p:sp>
        <p:nvSpPr>
          <p:cNvPr id="156" name="函数内部定义的变量，会在该作用域内覆盖同名全局变量。"/>
          <p:cNvSpPr txBox="1"/>
          <p:nvPr/>
        </p:nvSpPr>
        <p:spPr>
          <a:xfrm>
            <a:off x="1637092" y="6330950"/>
            <a:ext cx="21464520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5400">
                <a:solidFill>
                  <a:srgbClr val="FFFFFF"/>
                </a:solidFill>
              </a:defRPr>
            </a:lvl1pPr>
          </a:lstStyle>
          <a:p>
            <a:pPr/>
            <a:r>
              <a:t>函数内部定义的变量，会在该作用域内覆盖同名全局变量。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提升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提升</a:t>
            </a:r>
          </a:p>
        </p:txBody>
      </p:sp>
      <p:sp>
        <p:nvSpPr>
          <p:cNvPr id="159" name="hoi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hoiting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javaScript 会将函数声明和变量声明提升到当前作用域的顶部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函数表达式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函数表达式</a:t>
            </a:r>
          </a:p>
        </p:txBody>
      </p:sp>
      <p:sp>
        <p:nvSpPr>
          <p:cNvPr id="162" name="当函数存储在变量中时 ，被称为函数表达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当函数存储在变量中时 ，被称为函数表达式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 存储在变量中的函数叫做</a:t>
            </a:r>
            <a:r>
              <a:rPr b="1"/>
              <a:t>函数表达式</a:t>
            </a:r>
            <a:r>
              <a:t>。</a:t>
            </a:r>
          </a:p>
        </p:txBody>
      </p:sp>
      <p:pic>
        <p:nvPicPr>
          <p:cNvPr id="16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6585" y="3909416"/>
            <a:ext cx="9867726" cy="415189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线条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连接线"/>
          <p:cNvSpPr/>
          <p:nvPr/>
        </p:nvSpPr>
        <p:spPr>
          <a:xfrm>
            <a:off x="11766555" y="5842506"/>
            <a:ext cx="7508712" cy="1955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51" h="18682" fill="norm" stroke="1" extrusionOk="0">
                <a:moveTo>
                  <a:pt x="1074" y="18682"/>
                </a:moveTo>
                <a:cubicBezTo>
                  <a:pt x="-2649" y="2852"/>
                  <a:pt x="3310" y="-2918"/>
                  <a:pt x="18951" y="1371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6" name="线条"/>
          <p:cNvSpPr/>
          <p:nvPr/>
        </p:nvSpPr>
        <p:spPr>
          <a:xfrm flipV="1">
            <a:off x="20784368" y="3178895"/>
            <a:ext cx="1" cy="15240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匿名函数"/>
          <p:cNvSpPr txBox="1"/>
          <p:nvPr/>
        </p:nvSpPr>
        <p:spPr>
          <a:xfrm>
            <a:off x="19406418" y="1907999"/>
            <a:ext cx="27559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匿名函数</a:t>
            </a: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73839" y="11212386"/>
            <a:ext cx="7150101" cy="256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命名函数"/>
          <p:cNvSpPr txBox="1"/>
          <p:nvPr/>
        </p:nvSpPr>
        <p:spPr>
          <a:xfrm>
            <a:off x="18860240" y="9034024"/>
            <a:ext cx="27559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命名函数</a:t>
            </a:r>
          </a:p>
        </p:txBody>
      </p:sp>
      <p:sp>
        <p:nvSpPr>
          <p:cNvPr id="170" name="线条"/>
          <p:cNvSpPr/>
          <p:nvPr/>
        </p:nvSpPr>
        <p:spPr>
          <a:xfrm flipV="1">
            <a:off x="20238191" y="10012742"/>
            <a:ext cx="1" cy="15240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函数表达式和函数声明区别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函数表达式和函数声明区别</a:t>
            </a:r>
          </a:p>
        </p:txBody>
      </p:sp>
      <p:sp>
        <p:nvSpPr>
          <p:cNvPr id="174" name="函数声明会被提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</a:t>
            </a:r>
            <a:r>
              <a:rPr i="1"/>
              <a:t>函数声明会被提升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i="1"/>
              <a:t>函数表达式不会提升</a:t>
            </a:r>
            <a:r>
              <a:t>，因为它们涉及变量赋值，只有变量声明会提升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函数使用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函数使用</a:t>
            </a:r>
          </a:p>
        </p:txBody>
      </p:sp>
      <p:sp>
        <p:nvSpPr>
          <p:cNvPr id="177" name="可以存储到变量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可以存储到变量中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作为函数的参数  我们称为 回调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函数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函数</a:t>
            </a:r>
          </a:p>
        </p:txBody>
      </p:sp>
      <p:sp>
        <p:nvSpPr>
          <p:cNvPr id="125" name="能够将一段代码封装起来，并在程序中使用（经常会重复利用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能够将一段代码封装起来，并在程序中使用（经常会重复利用）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就是一个一系列JavaScript语句的集合，这是为了完成某一个会重复使用的特定功能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声明/定义函数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声明/定义函数</a:t>
            </a:r>
          </a:p>
        </p:txBody>
      </p:sp>
      <p:sp>
        <p:nvSpPr>
          <p:cNvPr id="128" name="function 指出这个函数定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function 指出这个函数定义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sum 是函数的名称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a , b 参数 (多个参数用逗号隔开，也可以没有参数)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{} 函数体 包含若干语句 也可以没有语句</a:t>
            </a:r>
          </a:p>
        </p:txBody>
      </p:sp>
      <p:pic>
        <p:nvPicPr>
          <p:cNvPr id="12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149" y="3141428"/>
            <a:ext cx="10618473" cy="5116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调用函数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调用函数</a:t>
            </a:r>
          </a:p>
        </p:txBody>
      </p:sp>
      <p:sp>
        <p:nvSpPr>
          <p:cNvPr id="132" name="sum(1,2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sum(1,2)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参数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35" name="函数运行的时候，有时需要提供外部数据，不同的外部数据会得到不同的结果，这种外部数据就叫参数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464">
                <a:solidFill>
                  <a:srgbClr val="FFFFFF"/>
                </a:solidFill>
              </a:defRPr>
            </a:pPr>
            <a:r>
              <a:t> 函数运行的时候，有时需要提供外部数据，不同的外部数据会得到不同的结果，这种外部数据就叫参数。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FFFFFF"/>
                </a:solidFill>
              </a:defRPr>
            </a:pPr>
            <a:r>
              <a:t>parameter和argument （形参 和 实参）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FFFFFF"/>
                </a:solidFill>
              </a:defRPr>
            </a:pPr>
            <a:r>
              <a:t> 区别</a:t>
            </a:r>
          </a:p>
          <a:p>
            <a:pPr lvl="1" marL="1181100" indent="-590550" defTabSz="767715">
              <a:spcBef>
                <a:spcPts val="5400"/>
              </a:spcBef>
              <a:defRPr sz="4464">
                <a:solidFill>
                  <a:srgbClr val="FFFFFF"/>
                </a:solidFill>
              </a:defRPr>
            </a:pPr>
            <a:r>
              <a:t> </a:t>
            </a:r>
            <a:r>
              <a:rPr b="1"/>
              <a:t>parameter</a:t>
            </a:r>
            <a:r>
              <a:t> 始终是</a:t>
            </a:r>
            <a:r>
              <a:rPr i="1"/>
              <a:t>变量</a:t>
            </a:r>
            <a:r>
              <a:t>名称，并出现在函数声明中 .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用于存储传递到函数中的数据，并供函数使用</a:t>
            </a:r>
            <a:endParaRPr>
              <a:solidFill>
                <a:schemeClr val="accent5">
                  <a:lumOff val="-29866"/>
                </a:schemeClr>
              </a:solidFill>
            </a:endParaRPr>
          </a:p>
          <a:p>
            <a:pPr lvl="1" marL="1181100" indent="-590550" defTabSz="767715">
              <a:spcBef>
                <a:spcPts val="5400"/>
              </a:spcBef>
              <a:defRPr sz="4464">
                <a:solidFill>
                  <a:srgbClr val="FFFFFF"/>
                </a:solidFill>
              </a:defRPr>
            </a:pPr>
            <a:r>
              <a:t> </a:t>
            </a:r>
            <a:r>
              <a:rPr b="1"/>
              <a:t>argument</a:t>
            </a:r>
            <a:r>
              <a:t> 始终是一个</a:t>
            </a:r>
            <a:r>
              <a:rPr i="1"/>
              <a:t>值</a:t>
            </a:r>
            <a:r>
              <a:t>（即任何 JavaScript 数据类型：数字、布尔值等），并且始终出现在函数调用代码中,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是当函数被调用时传递到函数中的实际数据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返回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38" name="retu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return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如果你没有明确定义返回值，函数默认地将返回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undefined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返回和输出区别？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注意： 函数体内部的语句在执行时，一旦执行到return时，函数就执行完毕，并将结果返回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函数的重复声明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函数的重复声明</a:t>
            </a:r>
          </a:p>
        </p:txBody>
      </p:sp>
      <p:sp>
        <p:nvSpPr>
          <p:cNvPr id="141" name="如果同一个函数被多次声明，后面的声明就会覆盖前面的声明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如果同一个函数被多次声明，后面的声明就会覆盖前面的声明。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作用域(scope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作用域(scope)</a:t>
            </a:r>
          </a:p>
        </p:txBody>
      </p:sp>
      <p:sp>
        <p:nvSpPr>
          <p:cNvPr id="144" name="某个标识符（变量名，函数名）在部分代码片段中是否可见或者可被访问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某个标识符（变量名，函数名）在部分代码片段中是否可见或者可被访问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/>
          <p:nvPr/>
        </p:nvSpPr>
        <p:spPr>
          <a:xfrm>
            <a:off x="3229539" y="1336226"/>
            <a:ext cx="4942775" cy="5402955"/>
          </a:xfrm>
          <a:prstGeom prst="rect">
            <a:avLst/>
          </a:prstGeom>
          <a:solidFill>
            <a:srgbClr val="E5F8D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全局作用域…"/>
          <p:cNvSpPr/>
          <p:nvPr/>
        </p:nvSpPr>
        <p:spPr>
          <a:xfrm>
            <a:off x="3254472" y="1386092"/>
            <a:ext cx="489290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全局作用域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（global scope）</a:t>
            </a:r>
          </a:p>
        </p:txBody>
      </p:sp>
      <p:sp>
        <p:nvSpPr>
          <p:cNvPr id="148" name="矩形"/>
          <p:cNvSpPr/>
          <p:nvPr/>
        </p:nvSpPr>
        <p:spPr>
          <a:xfrm>
            <a:off x="9720612" y="1336226"/>
            <a:ext cx="4942775" cy="5402955"/>
          </a:xfrm>
          <a:prstGeom prst="rect">
            <a:avLst/>
          </a:prstGeom>
          <a:solidFill>
            <a:srgbClr val="E5ED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函数作用域…"/>
          <p:cNvSpPr/>
          <p:nvPr/>
        </p:nvSpPr>
        <p:spPr>
          <a:xfrm>
            <a:off x="9745545" y="1386092"/>
            <a:ext cx="489291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函数作用域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（function scope）</a:t>
            </a:r>
          </a:p>
        </p:txBody>
      </p:sp>
      <p:sp>
        <p:nvSpPr>
          <p:cNvPr id="150" name="1. 函数之外定义的标识符 为 全局作用域的一部分，该变量可以在程序中任何位置中被访问"/>
          <p:cNvSpPr txBox="1"/>
          <p:nvPr/>
        </p:nvSpPr>
        <p:spPr>
          <a:xfrm>
            <a:off x="3426389" y="7544627"/>
            <a:ext cx="14487993" cy="171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1. 函数之外定义的标识符 为 全局作用域的一部分，该变量可以在程序中任何位置中被访问</a:t>
            </a:r>
          </a:p>
        </p:txBody>
      </p:sp>
      <p:sp>
        <p:nvSpPr>
          <p:cNvPr id="151" name="2. 函数内部定义的标识符，它在函数内部 的所有位置都可见（包括函数内部的函数）"/>
          <p:cNvSpPr txBox="1"/>
          <p:nvPr/>
        </p:nvSpPr>
        <p:spPr>
          <a:xfrm>
            <a:off x="3426389" y="9790890"/>
            <a:ext cx="14487993" cy="171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2. 函数内部定义的标识符，它在函数内部 的所有位置都可见（包括函数内部的函数）</a:t>
            </a:r>
          </a:p>
        </p:txBody>
      </p:sp>
      <p:sp>
        <p:nvSpPr>
          <p:cNvPr id="152" name="es6新增"/>
          <p:cNvSpPr/>
          <p:nvPr/>
        </p:nvSpPr>
        <p:spPr>
          <a:xfrm>
            <a:off x="16236618" y="1336226"/>
            <a:ext cx="4942775" cy="5402955"/>
          </a:xfrm>
          <a:prstGeom prst="rect">
            <a:avLst/>
          </a:prstGeom>
          <a:solidFill>
            <a:srgbClr val="E5ED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es6新增</a:t>
            </a:r>
          </a:p>
        </p:txBody>
      </p:sp>
      <p:sp>
        <p:nvSpPr>
          <p:cNvPr id="153" name="块作用域…"/>
          <p:cNvSpPr/>
          <p:nvPr/>
        </p:nvSpPr>
        <p:spPr>
          <a:xfrm>
            <a:off x="16261551" y="1386092"/>
            <a:ext cx="489291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块作用域</a:t>
            </a:r>
          </a:p>
          <a:p>
            <a:pPr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（block scope）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