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sitioning/定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positioning/定位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2498" y="540410"/>
            <a:ext cx="2333404" cy="767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层叠级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层叠级别</a:t>
            </a:r>
          </a:p>
        </p:txBody>
      </p:sp>
      <p:sp>
        <p:nvSpPr>
          <p:cNvPr id="147" name="(1)背景和边框(父级):也就是当前层叠上下文的背景和边框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 (1)背景和边框(父级):也就是当前层叠上下文的背景和边框。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(2)负 z-index :z-index 为负值的“内部元素”。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 (3)块盒子:普通文档流下的块盒子(block-level box)。 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(4)浮动盒子:非定位的浮动元素(也就是排除了 position:relative 的浮动盒子)。 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(5)行内盒子:普通文档流下的行内盒子(inline-level box)。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 (6)z-index:0:z-index 为 0 的“内部元素”。 </a:t>
            </a:r>
            <a:endParaRPr>
              <a:solidFill>
                <a:srgbClr val="000000"/>
              </a:solidFill>
            </a:endParaRP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(7)正 z-index :z-index 为正值的“内部元素”。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2111155"/>
            <a:ext cx="7614692" cy="553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</a:t>
            </a:r>
          </a:p>
        </p:txBody>
      </p:sp>
      <p:sp>
        <p:nvSpPr>
          <p:cNvPr id="152" name="一个元素在 z 轴方向上的堆叠顺序，是由“层叠上下文”和“层叠级别”这两个因素决 定的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 一个元素在 z 轴方向上的堆叠顺序，是由“层叠上下文”和“层叠级别”这两个因素决 定的: </a:t>
            </a:r>
            <a:endParaRPr>
              <a:solidFill>
                <a:srgbClr val="000000"/>
              </a:solidFill>
            </a:endParaRP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(1)同一个层叠上下文中，我们比较的是“内部元素层叠级别”。层叠级别大的元素显示 在上，层叠级别小的元素显示在下。 </a:t>
            </a:r>
            <a:endParaRPr>
              <a:solidFill>
                <a:srgbClr val="000000"/>
              </a:solidFill>
            </a:endParaRP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(2)同一个层叠上下文中，如果两个元素的层叠级别相同(即 z-index 值相同)，则后面 的元素堆叠在前面元素的上面，遵循“后来者居上”原则。 </a:t>
            </a:r>
            <a:endParaRPr>
              <a:solidFill>
                <a:srgbClr val="000000"/>
              </a:solidFill>
            </a:endParaRP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(3)不同的层叠上下文中，我们比较的是“父级元素层叠级别”。元素显示顺序以“父级 层叠上下文”的层叠级别来决定显示的先后顺序，与自身的层叠级别无关。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感谢！: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osition"/>
          <p:cNvSpPr txBox="1"/>
          <p:nvPr>
            <p:ph type="title"/>
          </p:nvPr>
        </p:nvSpPr>
        <p:spPr>
          <a:xfrm>
            <a:off x="952500" y="-1651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position</a:t>
            </a:r>
          </a:p>
        </p:txBody>
      </p:sp>
      <p:sp>
        <p:nvSpPr>
          <p:cNvPr id="124" name="设置元素的定位方式…"/>
          <p:cNvSpPr txBox="1"/>
          <p:nvPr>
            <p:ph type="body" sz="half" idx="1"/>
          </p:nvPr>
        </p:nvSpPr>
        <p:spPr>
          <a:xfrm>
            <a:off x="1727200" y="3535808"/>
            <a:ext cx="9914980" cy="2915792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2912"/>
            </a:pPr>
            <a:r>
              <a:t>设置元素的定位方式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取值：static | relative | absolute | fixed | sticky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 position 属性一般配合 top、bottom、left 和 right 来使用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表格"/>
          <p:cNvGraphicFramePr/>
          <p:nvPr/>
        </p:nvGraphicFramePr>
        <p:xfrm>
          <a:off x="2141562" y="1917700"/>
          <a:ext cx="9115376" cy="62865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034225"/>
                <a:gridCol w="3034225"/>
                <a:gridCol w="3034225"/>
              </a:tblGrid>
              <a:tr h="1045633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参照物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static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静态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无定位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relative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相对于自己位置偏移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absoulte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绝对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离它最近的非static的定位祖先/视口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fixed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固定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视口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45633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sticky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粘性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文档流离里离它最近的滚动元素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l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</a:t>
            </a:r>
          </a:p>
        </p:txBody>
      </p:sp>
      <p:sp>
        <p:nvSpPr>
          <p:cNvPr id="129" name="在 正常流中布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 正常流中布局</a:t>
            </a:r>
          </a:p>
          <a:p>
            <a:pPr/>
            <a:r>
              <a:t>相对于自己位置偏移</a:t>
            </a:r>
          </a:p>
          <a:p>
            <a:pPr/>
            <a:r>
              <a:t>使用 top left right bottom 设置 偏移位置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bsol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</a:t>
            </a:r>
          </a:p>
        </p:txBody>
      </p:sp>
      <p:sp>
        <p:nvSpPr>
          <p:cNvPr id="132" name="脱离正常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脱离正常流</a:t>
            </a:r>
          </a:p>
          <a:p>
            <a:pPr/>
            <a:r>
              <a:t>宽度为 内容宽度</a:t>
            </a:r>
          </a:p>
          <a:p>
            <a:pPr/>
            <a:r>
              <a:t> 相对于最近的非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t> 祖先 元素 定位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x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</a:t>
            </a:r>
          </a:p>
        </p:txBody>
      </p:sp>
      <p:sp>
        <p:nvSpPr>
          <p:cNvPr id="135" name="脱离文档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脱离文档流</a:t>
            </a: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相对于 视窗定位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rPr>
                <a:latin typeface="Helvetica"/>
                <a:ea typeface="Helvetica"/>
                <a:cs typeface="Helvetica"/>
                <a:sym typeface="Helvetica"/>
              </a:rPr>
              <a:t> 不会随页面滚动发生位置变化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层叠上下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层叠上下文</a:t>
            </a:r>
          </a:p>
        </p:txBody>
      </p:sp>
      <p:sp>
        <p:nvSpPr>
          <p:cNvPr id="138" name="层叠上下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层叠上下文</a:t>
            </a:r>
          </a:p>
          <a:p>
            <a:pPr/>
            <a:r>
              <a:t>层叠级别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创建层叠上下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创建层叠上下文</a:t>
            </a:r>
          </a:p>
        </p:txBody>
      </p:sp>
      <p:sp>
        <p:nvSpPr>
          <p:cNvPr id="141" name="根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根元素</a:t>
            </a:r>
          </a:p>
          <a:p>
            <a:pPr/>
            <a:r>
              <a:t>z-index</a:t>
            </a:r>
          </a:p>
          <a:p>
            <a:pPr/>
            <a:r>
              <a:t> 设置了某些 CSS3 属性的元素，比如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opacity</a:t>
            </a:r>
            <a:r>
              <a:t>、</a:t>
            </a:r>
          </a:p>
          <a:p>
            <a:pPr marL="0" indent="0">
              <a:spcBef>
                <a:spcPts val="3200"/>
              </a:spcBef>
              <a:buSzTx/>
              <a:buNone/>
              <a:defRPr sz="2800"/>
            </a:pPr>
            <a:r>
              <a:t>transform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、</a:t>
            </a:r>
            <a:r>
              <a:t>animation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 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-index 层叠层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z-index 层叠层次</a:t>
            </a:r>
          </a:p>
        </p:txBody>
      </p:sp>
      <p:sp>
        <p:nvSpPr>
          <p:cNvPr id="144" name="为元素指定其在z轴上的先后顺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为元素指定其在z轴上的先后顺序</a:t>
            </a:r>
          </a:p>
          <a:p>
            <a:pPr/>
            <a:r>
              <a:t>取值 auto | 整数</a:t>
            </a:r>
          </a:p>
          <a:p>
            <a:pPr/>
            <a:r>
              <a:t>初始值 auto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