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事件模型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事件模型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浏览器兼容事件注册 （IE6/7/8）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浏览器兼容事件注册 （IE6/7/8）</a:t>
            </a:r>
          </a:p>
        </p:txBody>
      </p:sp>
      <p:sp>
        <p:nvSpPr>
          <p:cNvPr id="229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attchEvent 和 detachEvent （ie 事件的注册和 取消） ie下没有捕获阶段"/>
          <p:cNvSpPr txBox="1"/>
          <p:nvPr/>
        </p:nvSpPr>
        <p:spPr>
          <a:xfrm>
            <a:off x="2756482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attchEvent 和 detachEvent （ie 事件的注册和 取消） ie下没有捕获阶段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对象处理器：handleEvent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对象处理器：handleEvent</a:t>
            </a:r>
          </a:p>
        </p:txBody>
      </p:sp>
      <p:sp>
        <p:nvSpPr>
          <p:cNvPr id="236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我们可以使用 addEventListener 将对象或者类赋值为事件处理器。当事件发生时，它的 handleEvent 方法就会和它一起被调用。"/>
          <p:cNvSpPr txBox="1"/>
          <p:nvPr/>
        </p:nvSpPr>
        <p:spPr>
          <a:xfrm>
            <a:off x="2756482" y="4172337"/>
            <a:ext cx="19310519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 我们可以使用 addEventListener 将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对象</a:t>
            </a:r>
            <a:r>
              <a:t>或者类赋值为事件处理器。当事件发生时，它的 handleEvent 方法就会和它一起被调用。</a:t>
            </a:r>
          </a:p>
        </p:txBody>
      </p:sp>
      <p:sp>
        <p:nvSpPr>
          <p:cNvPr id="239" name="当 addEventListener 接收一个对象作为处理器时候，就会调用 object.handleEvent(event) 来处理事件"/>
          <p:cNvSpPr txBox="1"/>
          <p:nvPr/>
        </p:nvSpPr>
        <p:spPr>
          <a:xfrm>
            <a:off x="1751743" y="10922758"/>
            <a:ext cx="22023323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当 addEventListener 接收一个对象作为处理器时候，就会调用 object.handleEvent(event) 来处理事件</a:t>
            </a:r>
          </a:p>
        </p:txBody>
      </p:sp>
      <p:pic>
        <p:nvPicPr>
          <p:cNvPr id="24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69849" y="6463326"/>
            <a:ext cx="10947401" cy="397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15668" y="6974667"/>
            <a:ext cx="9186484" cy="2952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事件对象(event)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事件对象(event)</a:t>
            </a:r>
          </a:p>
        </p:txBody>
      </p:sp>
      <p:sp>
        <p:nvSpPr>
          <p:cNvPr id="246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当事件发生时，浏览器会创建一个事件对象，将信息放入其中，并将其作为参数传入处理器。"/>
          <p:cNvSpPr txBox="1"/>
          <p:nvPr/>
        </p:nvSpPr>
        <p:spPr>
          <a:xfrm>
            <a:off x="2756482" y="4155174"/>
            <a:ext cx="19310519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当事件发生时，浏览器会创建一个事件对象，将信息放入其中，并将其作为参数传入处理器。 </a:t>
            </a:r>
          </a:p>
        </p:txBody>
      </p:sp>
      <p:pic>
        <p:nvPicPr>
          <p:cNvPr id="24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0531" y="7377361"/>
            <a:ext cx="8626471" cy="3140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569754" y="8209489"/>
            <a:ext cx="10185401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IE6/7/8下 event 是挂载到window上的"/>
          <p:cNvSpPr txBox="1"/>
          <p:nvPr/>
        </p:nvSpPr>
        <p:spPr>
          <a:xfrm>
            <a:off x="3202388" y="1132400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lvl1pPr>
          </a:lstStyle>
          <a:p>
            <a:pPr/>
            <a:r>
              <a:t>IE6/7/8下 event 是挂载到window上的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事件对象属性 和 方法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事件对象属性 和 方法</a:t>
            </a:r>
          </a:p>
        </p:txBody>
      </p:sp>
      <p:sp>
        <p:nvSpPr>
          <p:cNvPr id="256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type  事件类型"/>
          <p:cNvSpPr txBox="1"/>
          <p:nvPr/>
        </p:nvSpPr>
        <p:spPr>
          <a:xfrm>
            <a:off x="3124450" y="421640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type  事件类型</a:t>
            </a:r>
          </a:p>
        </p:txBody>
      </p:sp>
      <p:sp>
        <p:nvSpPr>
          <p:cNvPr id="259" name="圆形"/>
          <p:cNvSpPr/>
          <p:nvPr/>
        </p:nvSpPr>
        <p:spPr>
          <a:xfrm>
            <a:off x="2224907" y="542484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target(srcElement)。 点击的元素"/>
          <p:cNvSpPr txBox="1"/>
          <p:nvPr/>
        </p:nvSpPr>
        <p:spPr>
          <a:xfrm>
            <a:off x="3124450" y="5160331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target(srcElement)。 点击的元素</a:t>
            </a:r>
          </a:p>
        </p:txBody>
      </p:sp>
      <p:sp>
        <p:nvSpPr>
          <p:cNvPr id="261" name="圆形"/>
          <p:cNvSpPr/>
          <p:nvPr/>
        </p:nvSpPr>
        <p:spPr>
          <a:xfrm>
            <a:off x="2224907" y="6368779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currentTarget   处理事件的当前元素"/>
          <p:cNvSpPr txBox="1"/>
          <p:nvPr/>
        </p:nvSpPr>
        <p:spPr>
          <a:xfrm>
            <a:off x="3124450" y="6104263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currentTarget   处理事件的当前元素</a:t>
            </a:r>
          </a:p>
        </p:txBody>
      </p:sp>
      <p:sp>
        <p:nvSpPr>
          <p:cNvPr id="263" name="圆形"/>
          <p:cNvSpPr/>
          <p:nvPr/>
        </p:nvSpPr>
        <p:spPr>
          <a:xfrm>
            <a:off x="2224907" y="8395098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stopPropagation() 阻止冒泡 (IE下event.cancleBubble = true)"/>
          <p:cNvSpPr txBox="1"/>
          <p:nvPr/>
        </p:nvSpPr>
        <p:spPr>
          <a:xfrm>
            <a:off x="2928200" y="704819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stopPropagation() 阻止冒泡 (IE下event.cancleBubble = true)</a:t>
            </a:r>
          </a:p>
        </p:txBody>
      </p:sp>
      <p:sp>
        <p:nvSpPr>
          <p:cNvPr id="265" name="圆形"/>
          <p:cNvSpPr/>
          <p:nvPr/>
        </p:nvSpPr>
        <p:spPr>
          <a:xfrm>
            <a:off x="2224907" y="9385181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stopImmediatePropagation() 阻止冒泡 和 当前节点的 其他事件的执行"/>
          <p:cNvSpPr txBox="1"/>
          <p:nvPr/>
        </p:nvSpPr>
        <p:spPr>
          <a:xfrm>
            <a:off x="3124450" y="9120665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stopImmediatePropagation() 阻止冒泡 和 当前节点的 其他事件的执行</a:t>
            </a:r>
          </a:p>
        </p:txBody>
      </p:sp>
      <p:sp>
        <p:nvSpPr>
          <p:cNvPr id="267" name="圆形"/>
          <p:cNvSpPr/>
          <p:nvPr/>
        </p:nvSpPr>
        <p:spPr>
          <a:xfrm>
            <a:off x="2224907" y="7405014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preventDefault 阻止默认行为 （IE下 event.value = false）"/>
          <p:cNvSpPr txBox="1"/>
          <p:nvPr/>
        </p:nvSpPr>
        <p:spPr>
          <a:xfrm>
            <a:off x="3124450" y="8130582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preventDefault 阻止默认行为 （IE下 event.value = false）</a:t>
            </a:r>
          </a:p>
        </p:txBody>
      </p:sp>
      <p:sp>
        <p:nvSpPr>
          <p:cNvPr id="269" name="圆形"/>
          <p:cNvSpPr/>
          <p:nvPr/>
        </p:nvSpPr>
        <p:spPr>
          <a:xfrm>
            <a:off x="2224907" y="10375265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……."/>
          <p:cNvSpPr txBox="1"/>
          <p:nvPr/>
        </p:nvSpPr>
        <p:spPr>
          <a:xfrm>
            <a:off x="3124450" y="10116415"/>
            <a:ext cx="1931051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…….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阻止浏览器默认行为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阻止浏览器默认行为</a:t>
            </a:r>
          </a:p>
        </p:txBody>
      </p:sp>
      <p:sp>
        <p:nvSpPr>
          <p:cNvPr id="275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许多事件会自动触发浏览器动作"/>
          <p:cNvSpPr txBox="1"/>
          <p:nvPr/>
        </p:nvSpPr>
        <p:spPr>
          <a:xfrm>
            <a:off x="3124450" y="421640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许多事件会自动触发浏览器动作</a:t>
            </a:r>
          </a:p>
        </p:txBody>
      </p:sp>
      <p:sp>
        <p:nvSpPr>
          <p:cNvPr id="278" name="- 单击一个链接 —— 触发到它的 URL"/>
          <p:cNvSpPr txBox="1"/>
          <p:nvPr/>
        </p:nvSpPr>
        <p:spPr>
          <a:xfrm>
            <a:off x="3124450" y="522646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单击一个链接 —— 触发到它的 URL</a:t>
            </a:r>
          </a:p>
        </p:txBody>
      </p:sp>
      <p:sp>
        <p:nvSpPr>
          <p:cNvPr id="279" name="- 单击表单中的提交按钮 —— 触发提交到服务器的动作"/>
          <p:cNvSpPr txBox="1"/>
          <p:nvPr/>
        </p:nvSpPr>
        <p:spPr>
          <a:xfrm>
            <a:off x="3124450" y="6236521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单击表单中的提交按钮 —— 触发提交到服务器的动作</a:t>
            </a:r>
          </a:p>
        </p:txBody>
      </p:sp>
      <p:sp>
        <p:nvSpPr>
          <p:cNvPr id="280" name="- 在文本上按下鼠标按键并移动 —— 选中文本"/>
          <p:cNvSpPr txBox="1"/>
          <p:nvPr/>
        </p:nvSpPr>
        <p:spPr>
          <a:xfrm>
            <a:off x="3124450" y="7312711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在文本上按下鼠标按键并移动 —— 选中文本</a:t>
            </a:r>
          </a:p>
        </p:txBody>
      </p:sp>
      <p:sp>
        <p:nvSpPr>
          <p:cNvPr id="281" name="如果使用 on（而不是 addEventListener）注册事件，那么我们只需要从它内部返回 false 即可"/>
          <p:cNvSpPr txBox="1"/>
          <p:nvPr/>
        </p:nvSpPr>
        <p:spPr>
          <a:xfrm>
            <a:off x="1514782" y="10662285"/>
            <a:ext cx="217939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lvl1pPr>
          </a:lstStyle>
          <a:p>
            <a:pPr/>
            <a:r>
              <a:t> 如果使用 on（而不是 addEventListener）注册事件，那么我们只需要从它内部返回 false 即可</a:t>
            </a:r>
          </a:p>
        </p:txBody>
      </p:sp>
      <p:sp>
        <p:nvSpPr>
          <p:cNvPr id="282" name="如果默认动作被阻止，event.defaultPrevented 的值就会变成 true，否则会变成 false。"/>
          <p:cNvSpPr txBox="1"/>
          <p:nvPr/>
        </p:nvSpPr>
        <p:spPr>
          <a:xfrm>
            <a:off x="1514782" y="11617469"/>
            <a:ext cx="217939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lvl1pPr>
          </a:lstStyle>
          <a:p>
            <a:pPr/>
            <a:r>
              <a:t> 如果默认动作被阻止，event.defaultPrevented 的值就会变成 true，否则会变成 false。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02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02</a:t>
            </a:r>
          </a:p>
        </p:txBody>
      </p:sp>
      <p:sp>
        <p:nvSpPr>
          <p:cNvPr id="287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事件委托"/>
          <p:cNvSpPr txBox="1"/>
          <p:nvPr/>
        </p:nvSpPr>
        <p:spPr>
          <a:xfrm>
            <a:off x="10740311" y="7798789"/>
            <a:ext cx="25019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事件委托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2" name="事件委托（捕获和冒泡为事件委托提供了事件处理程序）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事件委托（捕获和冒泡为事件委托提供了事件处理程序）</a:t>
            </a:r>
          </a:p>
        </p:txBody>
      </p:sp>
      <p:sp>
        <p:nvSpPr>
          <p:cNvPr id="293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DOM 事件最有用的模式之一"/>
          <p:cNvSpPr txBox="1"/>
          <p:nvPr/>
        </p:nvSpPr>
        <p:spPr>
          <a:xfrm>
            <a:off x="3124450" y="421640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DOM 事件最有用的模式之一</a:t>
            </a:r>
          </a:p>
        </p:txBody>
      </p:sp>
      <p:sp>
        <p:nvSpPr>
          <p:cNvPr id="296" name="- 它通常用于为许多相似的元素添加相同的处理"/>
          <p:cNvSpPr txBox="1"/>
          <p:nvPr/>
        </p:nvSpPr>
        <p:spPr>
          <a:xfrm>
            <a:off x="3124450" y="522646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它通常用于为许多相似的元素添加相同的处理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eg"/>
          <p:cNvSpPr txBox="1"/>
          <p:nvPr/>
        </p:nvSpPr>
        <p:spPr>
          <a:xfrm>
            <a:off x="2326573" y="2726904"/>
            <a:ext cx="2017033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01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0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52389" y="5584000"/>
            <a:ext cx="10620646" cy="45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6" name="eg"/>
          <p:cNvSpPr txBox="1"/>
          <p:nvPr/>
        </p:nvSpPr>
        <p:spPr>
          <a:xfrm>
            <a:off x="2326573" y="2726904"/>
            <a:ext cx="2017033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07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0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52389" y="5584000"/>
            <a:ext cx="10620646" cy="45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311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eg 改变背景颜色"/>
          <p:cNvSpPr txBox="1"/>
          <p:nvPr/>
        </p:nvSpPr>
        <p:spPr>
          <a:xfrm>
            <a:off x="2326573" y="2652352"/>
            <a:ext cx="145985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 改变背景颜色</a:t>
            </a:r>
          </a:p>
        </p:txBody>
      </p:sp>
      <p:sp>
        <p:nvSpPr>
          <p:cNvPr id="127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01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01</a:t>
            </a:r>
          </a:p>
        </p:txBody>
      </p:sp>
      <p:sp>
        <p:nvSpPr>
          <p:cNvPr id="132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事件模型"/>
          <p:cNvSpPr txBox="1"/>
          <p:nvPr/>
        </p:nvSpPr>
        <p:spPr>
          <a:xfrm>
            <a:off x="10740311" y="7798789"/>
            <a:ext cx="25019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事件模型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6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事件模型：捕获和冒泡"/>
          <p:cNvSpPr txBox="1"/>
          <p:nvPr/>
        </p:nvSpPr>
        <p:spPr>
          <a:xfrm>
            <a:off x="2326573" y="2652352"/>
            <a:ext cx="145985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事件模型：捕获和冒泡</a:t>
            </a:r>
          </a:p>
        </p:txBody>
      </p:sp>
      <p:sp>
        <p:nvSpPr>
          <p:cNvPr id="138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冒泡过程"/>
          <p:cNvSpPr txBox="1"/>
          <p:nvPr/>
        </p:nvSpPr>
        <p:spPr>
          <a:xfrm>
            <a:off x="3107660" y="3978099"/>
            <a:ext cx="243633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冒泡过程</a:t>
            </a:r>
          </a:p>
        </p:txBody>
      </p:sp>
      <p:sp>
        <p:nvSpPr>
          <p:cNvPr id="140" name="Document"/>
          <p:cNvSpPr/>
          <p:nvPr/>
        </p:nvSpPr>
        <p:spPr>
          <a:xfrm>
            <a:off x="2701241" y="4922847"/>
            <a:ext cx="3249170" cy="877502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Document</a:t>
            </a:r>
          </a:p>
        </p:txBody>
      </p:sp>
      <p:sp>
        <p:nvSpPr>
          <p:cNvPr id="141" name="Element html"/>
          <p:cNvSpPr/>
          <p:nvPr/>
        </p:nvSpPr>
        <p:spPr>
          <a:xfrm>
            <a:off x="3367927" y="6419249"/>
            <a:ext cx="3249170" cy="877502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Element html</a:t>
            </a:r>
          </a:p>
        </p:txBody>
      </p:sp>
      <p:sp>
        <p:nvSpPr>
          <p:cNvPr id="142" name="Element body"/>
          <p:cNvSpPr/>
          <p:nvPr/>
        </p:nvSpPr>
        <p:spPr>
          <a:xfrm>
            <a:off x="4181800" y="7915651"/>
            <a:ext cx="3249170" cy="877502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Element body</a:t>
            </a:r>
          </a:p>
        </p:txBody>
      </p:sp>
      <p:sp>
        <p:nvSpPr>
          <p:cNvPr id="143" name="Element section"/>
          <p:cNvSpPr/>
          <p:nvPr/>
        </p:nvSpPr>
        <p:spPr>
          <a:xfrm>
            <a:off x="5020205" y="9501258"/>
            <a:ext cx="3249169" cy="877502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Element section</a:t>
            </a:r>
          </a:p>
        </p:txBody>
      </p:sp>
      <p:sp>
        <p:nvSpPr>
          <p:cNvPr id="144" name="Element button"/>
          <p:cNvSpPr/>
          <p:nvPr/>
        </p:nvSpPr>
        <p:spPr>
          <a:xfrm>
            <a:off x="5637829" y="11042261"/>
            <a:ext cx="3249169" cy="877502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Element button</a:t>
            </a:r>
          </a:p>
        </p:txBody>
      </p:sp>
      <p:sp>
        <p:nvSpPr>
          <p:cNvPr id="167" name="连接线"/>
          <p:cNvSpPr/>
          <p:nvPr/>
        </p:nvSpPr>
        <p:spPr>
          <a:xfrm>
            <a:off x="8499630" y="9955338"/>
            <a:ext cx="746070" cy="162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42" h="21600" fill="norm" stroke="1" extrusionOk="0">
                <a:moveTo>
                  <a:pt x="0" y="0"/>
                </a:moveTo>
                <a:cubicBezTo>
                  <a:pt x="18573" y="4885"/>
                  <a:pt x="21600" y="12085"/>
                  <a:pt x="9081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46" name="线条"/>
          <p:cNvSpPr/>
          <p:nvPr/>
        </p:nvSpPr>
        <p:spPr>
          <a:xfrm flipH="1" flipV="1">
            <a:off x="8264875" y="9754116"/>
            <a:ext cx="274790" cy="274790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连接线"/>
          <p:cNvSpPr/>
          <p:nvPr/>
        </p:nvSpPr>
        <p:spPr>
          <a:xfrm>
            <a:off x="7645382" y="8242499"/>
            <a:ext cx="835927" cy="168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13" h="21600" fill="norm" stroke="1" extrusionOk="0">
                <a:moveTo>
                  <a:pt x="0" y="0"/>
                </a:moveTo>
                <a:cubicBezTo>
                  <a:pt x="17725" y="4255"/>
                  <a:pt x="21600" y="11455"/>
                  <a:pt x="11624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48" name="线条"/>
          <p:cNvSpPr/>
          <p:nvPr/>
        </p:nvSpPr>
        <p:spPr>
          <a:xfrm flipH="1" flipV="1">
            <a:off x="7386096" y="8016118"/>
            <a:ext cx="274790" cy="274789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线条"/>
          <p:cNvSpPr/>
          <p:nvPr/>
        </p:nvSpPr>
        <p:spPr>
          <a:xfrm flipH="1" flipV="1">
            <a:off x="6629973" y="6672108"/>
            <a:ext cx="274790" cy="274790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连接线"/>
          <p:cNvSpPr/>
          <p:nvPr/>
        </p:nvSpPr>
        <p:spPr>
          <a:xfrm>
            <a:off x="6840366" y="6857824"/>
            <a:ext cx="835927" cy="168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13" h="21600" fill="norm" stroke="1" extrusionOk="0">
                <a:moveTo>
                  <a:pt x="0" y="0"/>
                </a:moveTo>
                <a:cubicBezTo>
                  <a:pt x="17725" y="4255"/>
                  <a:pt x="21600" y="11455"/>
                  <a:pt x="11624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51" name="线条"/>
          <p:cNvSpPr/>
          <p:nvPr/>
        </p:nvSpPr>
        <p:spPr>
          <a:xfrm flipH="1" flipV="1">
            <a:off x="5947444" y="5175706"/>
            <a:ext cx="274789" cy="274789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连接线"/>
          <p:cNvSpPr/>
          <p:nvPr/>
        </p:nvSpPr>
        <p:spPr>
          <a:xfrm>
            <a:off x="6035182" y="5348715"/>
            <a:ext cx="835926" cy="168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13" h="21600" fill="norm" stroke="1" extrusionOk="0">
                <a:moveTo>
                  <a:pt x="0" y="0"/>
                </a:moveTo>
                <a:cubicBezTo>
                  <a:pt x="17725" y="4255"/>
                  <a:pt x="21600" y="11455"/>
                  <a:pt x="11624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53" name="Document"/>
          <p:cNvSpPr/>
          <p:nvPr/>
        </p:nvSpPr>
        <p:spPr>
          <a:xfrm>
            <a:off x="13769150" y="4455855"/>
            <a:ext cx="3249169" cy="877502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Document</a:t>
            </a:r>
          </a:p>
        </p:txBody>
      </p:sp>
      <p:sp>
        <p:nvSpPr>
          <p:cNvPr id="154" name="Element html"/>
          <p:cNvSpPr/>
          <p:nvPr/>
        </p:nvSpPr>
        <p:spPr>
          <a:xfrm>
            <a:off x="14828336" y="5751621"/>
            <a:ext cx="3249170" cy="877502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Element html</a:t>
            </a:r>
          </a:p>
        </p:txBody>
      </p:sp>
      <p:sp>
        <p:nvSpPr>
          <p:cNvPr id="155" name="Element body"/>
          <p:cNvSpPr/>
          <p:nvPr/>
        </p:nvSpPr>
        <p:spPr>
          <a:xfrm>
            <a:off x="15838459" y="7260730"/>
            <a:ext cx="3249170" cy="877502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Element body</a:t>
            </a:r>
          </a:p>
        </p:txBody>
      </p:sp>
      <p:sp>
        <p:nvSpPr>
          <p:cNvPr id="156" name="Element section"/>
          <p:cNvSpPr/>
          <p:nvPr/>
        </p:nvSpPr>
        <p:spPr>
          <a:xfrm>
            <a:off x="16774988" y="8769839"/>
            <a:ext cx="3249170" cy="877502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Element section</a:t>
            </a:r>
          </a:p>
        </p:txBody>
      </p:sp>
      <p:sp>
        <p:nvSpPr>
          <p:cNvPr id="157" name="Element button"/>
          <p:cNvSpPr/>
          <p:nvPr/>
        </p:nvSpPr>
        <p:spPr>
          <a:xfrm>
            <a:off x="18005891" y="10278948"/>
            <a:ext cx="3249170" cy="877502"/>
          </a:xfrm>
          <a:prstGeom prst="rect">
            <a:avLst/>
          </a:prstGeom>
          <a:solidFill>
            <a:srgbClr val="4343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Element button</a:t>
            </a:r>
          </a:p>
        </p:txBody>
      </p:sp>
      <p:sp>
        <p:nvSpPr>
          <p:cNvPr id="158" name="捕获过程"/>
          <p:cNvSpPr txBox="1"/>
          <p:nvPr/>
        </p:nvSpPr>
        <p:spPr>
          <a:xfrm>
            <a:off x="14079745" y="3466091"/>
            <a:ext cx="208829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捕获过程</a:t>
            </a:r>
          </a:p>
        </p:txBody>
      </p:sp>
      <p:sp>
        <p:nvSpPr>
          <p:cNvPr id="171" name="连接线"/>
          <p:cNvSpPr/>
          <p:nvPr/>
        </p:nvSpPr>
        <p:spPr>
          <a:xfrm>
            <a:off x="17069072" y="4787005"/>
            <a:ext cx="1140954" cy="142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5" h="21600" fill="norm" stroke="1" extrusionOk="0">
                <a:moveTo>
                  <a:pt x="0" y="0"/>
                </a:moveTo>
                <a:cubicBezTo>
                  <a:pt x="15572" y="585"/>
                  <a:pt x="21600" y="7785"/>
                  <a:pt x="18083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72" name="连接线"/>
          <p:cNvSpPr/>
          <p:nvPr/>
        </p:nvSpPr>
        <p:spPr>
          <a:xfrm>
            <a:off x="18128257" y="6152194"/>
            <a:ext cx="1116540" cy="1456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32" h="21600" fill="norm" stroke="1" extrusionOk="0">
                <a:moveTo>
                  <a:pt x="0" y="0"/>
                </a:moveTo>
                <a:cubicBezTo>
                  <a:pt x="15722" y="988"/>
                  <a:pt x="21600" y="8188"/>
                  <a:pt x="17634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73" name="连接线"/>
          <p:cNvSpPr/>
          <p:nvPr/>
        </p:nvSpPr>
        <p:spPr>
          <a:xfrm>
            <a:off x="19066309" y="7630837"/>
            <a:ext cx="1116539" cy="1456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32" h="21600" fill="norm" stroke="1" extrusionOk="0">
                <a:moveTo>
                  <a:pt x="0" y="0"/>
                </a:moveTo>
                <a:cubicBezTo>
                  <a:pt x="15722" y="988"/>
                  <a:pt x="21600" y="8188"/>
                  <a:pt x="17634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74" name="连接线"/>
          <p:cNvSpPr/>
          <p:nvPr/>
        </p:nvSpPr>
        <p:spPr>
          <a:xfrm>
            <a:off x="20100963" y="9074958"/>
            <a:ext cx="1273122" cy="1740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0" h="21600" fill="norm" stroke="1" extrusionOk="0">
                <a:moveTo>
                  <a:pt x="0" y="0"/>
                </a:moveTo>
                <a:cubicBezTo>
                  <a:pt x="15293" y="2043"/>
                  <a:pt x="21600" y="9243"/>
                  <a:pt x="18921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3" name="线条"/>
          <p:cNvSpPr/>
          <p:nvPr/>
        </p:nvSpPr>
        <p:spPr>
          <a:xfrm flipH="1">
            <a:off x="17975182" y="6262303"/>
            <a:ext cx="98245" cy="98245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线条"/>
          <p:cNvSpPr/>
          <p:nvPr/>
        </p:nvSpPr>
        <p:spPr>
          <a:xfrm flipH="1">
            <a:off x="19009837" y="7771413"/>
            <a:ext cx="98245" cy="98244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线条"/>
          <p:cNvSpPr/>
          <p:nvPr/>
        </p:nvSpPr>
        <p:spPr>
          <a:xfrm flipH="1">
            <a:off x="19897304" y="9156087"/>
            <a:ext cx="98244" cy="98245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线条"/>
          <p:cNvSpPr/>
          <p:nvPr/>
        </p:nvSpPr>
        <p:spPr>
          <a:xfrm flipH="1">
            <a:off x="21177269" y="10789631"/>
            <a:ext cx="98245" cy="98244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7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事件模型：标准事件流"/>
          <p:cNvSpPr txBox="1"/>
          <p:nvPr/>
        </p:nvSpPr>
        <p:spPr>
          <a:xfrm>
            <a:off x="2326573" y="2652352"/>
            <a:ext cx="145985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事件模型：标准事件流</a:t>
            </a:r>
          </a:p>
        </p:txBody>
      </p:sp>
      <p:sp>
        <p:nvSpPr>
          <p:cNvPr id="179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DOM标准描述事件传播的 3 个阶段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DOM标准描述事件传播的 3 个阶段</a:t>
            </a:r>
          </a:p>
        </p:txBody>
      </p:sp>
      <p:sp>
        <p:nvSpPr>
          <p:cNvPr id="182" name="- 捕获阶段 （事件从window上向下到达元素）"/>
          <p:cNvSpPr txBox="1"/>
          <p:nvPr/>
        </p:nvSpPr>
        <p:spPr>
          <a:xfrm>
            <a:off x="2809236" y="5424847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捕获阶段 （事件从window上向下到达元素）</a:t>
            </a:r>
          </a:p>
        </p:txBody>
      </p:sp>
      <p:sp>
        <p:nvSpPr>
          <p:cNvPr id="183" name="- 处于目标 （事件到达目标元素）"/>
          <p:cNvSpPr txBox="1"/>
          <p:nvPr/>
        </p:nvSpPr>
        <p:spPr>
          <a:xfrm>
            <a:off x="2809236" y="6633295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处于目标 （事件到达目标元素）</a:t>
            </a:r>
          </a:p>
        </p:txBody>
      </p:sp>
      <p:sp>
        <p:nvSpPr>
          <p:cNvPr id="184" name="- 冒泡阶段 （事件从元素上开始冒泡）"/>
          <p:cNvSpPr txBox="1"/>
          <p:nvPr/>
        </p:nvSpPr>
        <p:spPr>
          <a:xfrm>
            <a:off x="2809236" y="7841742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冒泡阶段 （事件从元素上开始冒泡）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7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02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02</a:t>
            </a:r>
          </a:p>
        </p:txBody>
      </p:sp>
      <p:sp>
        <p:nvSpPr>
          <p:cNvPr id="189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事件处理和事件对象"/>
          <p:cNvSpPr txBox="1"/>
          <p:nvPr/>
        </p:nvSpPr>
        <p:spPr>
          <a:xfrm>
            <a:off x="9248061" y="7798789"/>
            <a:ext cx="54864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事件处理和事件对象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事件注册 （事件处理器）"/>
          <p:cNvSpPr txBox="1"/>
          <p:nvPr/>
        </p:nvSpPr>
        <p:spPr>
          <a:xfrm>
            <a:off x="2326573" y="2652352"/>
            <a:ext cx="145985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事件注册 （事件处理器）</a:t>
            </a:r>
          </a:p>
        </p:txBody>
      </p:sp>
      <p:sp>
        <p:nvSpPr>
          <p:cNvPr id="195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处理器是在用户操作时运行 JavaScript 代码的一种方法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处理器是在用户操作时运行 JavaScript 代码的一种方法</a:t>
            </a:r>
          </a:p>
        </p:txBody>
      </p:sp>
      <p:sp>
        <p:nvSpPr>
          <p:cNvPr id="198" name="事件注册方法"/>
          <p:cNvSpPr txBox="1"/>
          <p:nvPr/>
        </p:nvSpPr>
        <p:spPr>
          <a:xfrm>
            <a:off x="2809236" y="5424847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事件注册方法</a:t>
            </a:r>
          </a:p>
        </p:txBody>
      </p:sp>
      <p:sp>
        <p:nvSpPr>
          <p:cNvPr id="199" name="圆形"/>
          <p:cNvSpPr/>
          <p:nvPr/>
        </p:nvSpPr>
        <p:spPr>
          <a:xfrm>
            <a:off x="2224907" y="5689363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- HTML属性 (使用 HTML 属性对于编写大量代码并不方便，因此我们最好创建一个 JavaScript 函数，然后在需要的地方调用。) 不区分大小写"/>
          <p:cNvSpPr txBox="1"/>
          <p:nvPr/>
        </p:nvSpPr>
        <p:spPr>
          <a:xfrm>
            <a:off x="2809236" y="6633295"/>
            <a:ext cx="19310519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HTML属性 (使用 HTML 属性对于编写大量代码并不方便，因此我们最好创建一个 JavaScript 函数，然后在需要的地方调用。) 不区分大小写</a:t>
            </a:r>
          </a:p>
        </p:txBody>
      </p:sp>
      <p:sp>
        <p:nvSpPr>
          <p:cNvPr id="201" name="- DOM属性 （大小写敏感）"/>
          <p:cNvSpPr txBox="1"/>
          <p:nvPr/>
        </p:nvSpPr>
        <p:spPr>
          <a:xfrm>
            <a:off x="2809236" y="86487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DOM属性 （大小写敏感）</a:t>
            </a:r>
          </a:p>
        </p:txBody>
      </p:sp>
      <p:sp>
        <p:nvSpPr>
          <p:cNvPr id="202" name="- addEventListener"/>
          <p:cNvSpPr txBox="1"/>
          <p:nvPr/>
        </p:nvSpPr>
        <p:spPr>
          <a:xfrm>
            <a:off x="2809236" y="10023065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addEventListener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element.addEventListener(event, handler[, phase]);"/>
          <p:cNvSpPr txBox="1"/>
          <p:nvPr/>
        </p:nvSpPr>
        <p:spPr>
          <a:xfrm>
            <a:off x="2326573" y="2726904"/>
            <a:ext cx="2017033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6000"/>
            </a:pPr>
            <a:r>
              <a:t> element</a:t>
            </a:r>
            <a:r>
              <a:rPr>
                <a:solidFill>
                  <a:srgbClr val="999999"/>
                </a:solidFill>
              </a:rPr>
              <a:t>.</a:t>
            </a:r>
            <a:r>
              <a:t>addEventListener</a:t>
            </a:r>
            <a:r>
              <a:rPr>
                <a:solidFill>
                  <a:srgbClr val="999999"/>
                </a:solidFill>
              </a:rPr>
              <a:t>(</a:t>
            </a:r>
            <a:r>
              <a:t>event</a:t>
            </a:r>
            <a:r>
              <a:rPr>
                <a:solidFill>
                  <a:srgbClr val="999999"/>
                </a:solidFill>
              </a:rPr>
              <a:t>,</a:t>
            </a:r>
            <a:r>
              <a:t> handler</a:t>
            </a:r>
            <a:r>
              <a:rPr>
                <a:solidFill>
                  <a:srgbClr val="999999"/>
                </a:solidFill>
              </a:rPr>
              <a:t>[,</a:t>
            </a:r>
            <a:r>
              <a:t> phase</a:t>
            </a:r>
            <a:r>
              <a:rPr>
                <a:solidFill>
                  <a:srgbClr val="999999"/>
                </a:solidFill>
              </a:rPr>
              <a:t>]);</a:t>
            </a:r>
          </a:p>
        </p:txBody>
      </p:sp>
      <p:sp>
        <p:nvSpPr>
          <p:cNvPr id="207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可以为元素注册多个事件"/>
          <p:cNvSpPr txBox="1"/>
          <p:nvPr/>
        </p:nvSpPr>
        <p:spPr>
          <a:xfrm>
            <a:off x="2809236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可以为元素注册多个事件</a:t>
            </a:r>
          </a:p>
        </p:txBody>
      </p:sp>
      <p:sp>
        <p:nvSpPr>
          <p:cNvPr id="210" name="圆形"/>
          <p:cNvSpPr/>
          <p:nvPr/>
        </p:nvSpPr>
        <p:spPr>
          <a:xfrm>
            <a:off x="2224907" y="5689363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参数"/>
          <p:cNvSpPr txBox="1"/>
          <p:nvPr/>
        </p:nvSpPr>
        <p:spPr>
          <a:xfrm>
            <a:off x="2809236" y="5424847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212" name="event：事件类型"/>
          <p:cNvSpPr txBox="1"/>
          <p:nvPr/>
        </p:nvSpPr>
        <p:spPr>
          <a:xfrm>
            <a:off x="2809236" y="64516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event：事件类型</a:t>
            </a:r>
          </a:p>
        </p:txBody>
      </p:sp>
      <p:sp>
        <p:nvSpPr>
          <p:cNvPr id="213" name="handler：处理器函数"/>
          <p:cNvSpPr txBox="1"/>
          <p:nvPr/>
        </p:nvSpPr>
        <p:spPr>
          <a:xfrm>
            <a:off x="2809236" y="7478352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handler：处理器函数</a:t>
            </a:r>
          </a:p>
        </p:txBody>
      </p:sp>
      <p:sp>
        <p:nvSpPr>
          <p:cNvPr id="214" name="phase：一个可选的参数，即处理器的工作“阶段”"/>
          <p:cNvSpPr txBox="1"/>
          <p:nvPr/>
        </p:nvSpPr>
        <p:spPr>
          <a:xfrm>
            <a:off x="2809236" y="86868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phase：一个可选的参数，即处理器的工作“阶段”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7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取消事件注册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取消事件注册</a:t>
            </a:r>
          </a:p>
        </p:txBody>
      </p:sp>
      <p:sp>
        <p:nvSpPr>
          <p:cNvPr id="219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elem.onclick = null"/>
          <p:cNvSpPr txBox="1"/>
          <p:nvPr/>
        </p:nvSpPr>
        <p:spPr>
          <a:xfrm>
            <a:off x="2809236" y="4268217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elem.onclick = null</a:t>
            </a:r>
          </a:p>
        </p:txBody>
      </p:sp>
      <p:sp>
        <p:nvSpPr>
          <p:cNvPr id="222" name="圆形"/>
          <p:cNvSpPr/>
          <p:nvPr/>
        </p:nvSpPr>
        <p:spPr>
          <a:xfrm>
            <a:off x="2224907" y="5689363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element.removeEventListener(event, handler[, phase]);"/>
          <p:cNvSpPr txBox="1"/>
          <p:nvPr/>
        </p:nvSpPr>
        <p:spPr>
          <a:xfrm>
            <a:off x="2536741" y="5476665"/>
            <a:ext cx="1931051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element</a:t>
            </a:r>
            <a:r>
              <a:rPr>
                <a:solidFill>
                  <a:srgbClr val="999999"/>
                </a:solidFill>
              </a:rPr>
              <a:t>.</a:t>
            </a:r>
            <a:r>
              <a:t>removeEventListener</a:t>
            </a:r>
            <a:r>
              <a:rPr>
                <a:solidFill>
                  <a:srgbClr val="999999"/>
                </a:solidFill>
              </a:rPr>
              <a:t>(</a:t>
            </a:r>
            <a:r>
              <a:t>event</a:t>
            </a:r>
            <a:r>
              <a:rPr>
                <a:solidFill>
                  <a:srgbClr val="999999"/>
                </a:solidFill>
              </a:rPr>
              <a:t>,</a:t>
            </a:r>
            <a:r>
              <a:t> handler</a:t>
            </a:r>
            <a:r>
              <a:rPr>
                <a:solidFill>
                  <a:srgbClr val="999999"/>
                </a:solidFill>
              </a:rPr>
              <a:t>[,</a:t>
            </a:r>
            <a:r>
              <a:t> phase</a:t>
            </a:r>
            <a:r>
              <a:rPr>
                <a:solidFill>
                  <a:srgbClr val="999999"/>
                </a:solidFill>
              </a:rPr>
              <a:t>]);</a:t>
            </a:r>
          </a:p>
        </p:txBody>
      </p:sp>
      <p:sp>
        <p:nvSpPr>
          <p:cNvPr id="224" name="要移除函数对象，我们需要存储对它的引用"/>
          <p:cNvSpPr txBox="1"/>
          <p:nvPr/>
        </p:nvSpPr>
        <p:spPr>
          <a:xfrm>
            <a:off x="2536741" y="10286366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lvl1pPr>
          </a:lstStyle>
          <a:p>
            <a:pPr/>
            <a:r>
              <a:t>要移除函数对象，我们需要存储对它的引用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