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49792">
              <a:schemeClr val="accent1">
                <a:lumOff val="16847"/>
              </a:schemeClr>
            </a:gs>
            <a:gs pos="49792">
              <a:srgbClr val="2B9CDC"/>
            </a:gs>
            <a:gs pos="100000">
              <a:schemeClr val="accent1">
                <a:lumOff val="-13575"/>
              </a:schemeClr>
            </a:gs>
          </a:gsLst>
          <a:lin ang="7532014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JAVASCRIPT 基础教程 - 数组"/>
          <p:cNvSpPr txBox="1"/>
          <p:nvPr/>
        </p:nvSpPr>
        <p:spPr>
          <a:xfrm>
            <a:off x="385253" y="4678316"/>
            <a:ext cx="13038329" cy="146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7600">
                <a:solidFill>
                  <a:srgbClr val="FFFFFF"/>
                </a:solidFill>
              </a:defRPr>
            </a:lvl1pPr>
          </a:lstStyle>
          <a:p>
            <a:pPr/>
            <a:r>
              <a:t>JAVASCRIPT 基础教程 - 数组</a:t>
            </a:r>
          </a:p>
        </p:txBody>
      </p:sp>
      <p:pic>
        <p:nvPicPr>
          <p:cNvPr id="120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34420" y="3535446"/>
            <a:ext cx="7836326" cy="6645108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讲师：孟庆和"/>
          <p:cNvSpPr txBox="1"/>
          <p:nvPr/>
        </p:nvSpPr>
        <p:spPr>
          <a:xfrm>
            <a:off x="9230486" y="6646444"/>
            <a:ext cx="3314701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/>
            <a:r>
              <a:t>讲师：孟庆和</a:t>
            </a:r>
          </a:p>
        </p:txBody>
      </p:sp>
      <p:pic>
        <p:nvPicPr>
          <p:cNvPr id="122" name="logo (1).png" descr="logo 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7602" y="645159"/>
            <a:ext cx="3151997" cy="1237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plice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splice</a:t>
            </a:r>
          </a:p>
        </p:txBody>
      </p:sp>
      <p:sp>
        <p:nvSpPr>
          <p:cNvPr id="152" name="可以让你向数组的任意位置添加元素和移除任意位置的元素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可以让你向数组的任意位置添加元素和移除任意位置的元素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arr.splice(start, count, addElement1, addElement2, …);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start: 是删除的起始位置（从0开始）(可以是负数)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count: 删除元素的个数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后面是要新增的元素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数组反转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数组反转</a:t>
            </a:r>
          </a:p>
        </p:txBody>
      </p:sp>
      <p:sp>
        <p:nvSpPr>
          <p:cNvPr id="155" name="reverse()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reverse()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数组循环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数组循环</a:t>
            </a:r>
          </a:p>
        </p:txBody>
      </p:sp>
      <p:sp>
        <p:nvSpPr>
          <p:cNvPr id="158" name="For 循环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8950" indent="-488950" defTabSz="635634">
              <a:spcBef>
                <a:spcPts val="4500"/>
              </a:spcBef>
              <a:defRPr sz="3696">
                <a:solidFill>
                  <a:srgbClr val="FFFFFF"/>
                </a:solidFill>
              </a:defRPr>
            </a:pPr>
            <a:r>
              <a:t> For 循环</a:t>
            </a:r>
          </a:p>
          <a:p>
            <a:pPr marL="488950" indent="-488950" defTabSz="635634">
              <a:spcBef>
                <a:spcPts val="4500"/>
              </a:spcBef>
              <a:defRPr sz="3696">
                <a:solidFill>
                  <a:srgbClr val="FFFFFF"/>
                </a:solidFill>
              </a:defRPr>
            </a:pPr>
            <a:r>
              <a:t>forEach()</a:t>
            </a:r>
          </a:p>
          <a:p>
            <a:pPr lvl="1" marL="977900" indent="-488950" defTabSz="635634">
              <a:spcBef>
                <a:spcPts val="4500"/>
              </a:spcBef>
              <a:defRPr sz="3696">
                <a:solidFill>
                  <a:srgbClr val="FFFFFF"/>
                </a:solidFill>
              </a:defRPr>
            </a:pPr>
            <a:r>
              <a:t>无法中断循环</a:t>
            </a:r>
          </a:p>
          <a:p>
            <a:pPr lvl="1" marL="977900" indent="-488950" defTabSz="635634">
              <a:spcBef>
                <a:spcPts val="4500"/>
              </a:spcBef>
              <a:defRPr sz="3696">
                <a:solidFill>
                  <a:srgbClr val="FFFFFF"/>
                </a:solidFill>
              </a:defRPr>
            </a:pPr>
            <a:r>
              <a:t>没有返回值</a:t>
            </a:r>
          </a:p>
          <a:p>
            <a:pPr lvl="1" marL="977900" indent="-488950" defTabSz="635634">
              <a:spcBef>
                <a:spcPts val="4500"/>
              </a:spcBef>
              <a:defRPr sz="3696">
                <a:solidFill>
                  <a:srgbClr val="FFFFFF"/>
                </a:solidFill>
              </a:defRPr>
            </a:pPr>
            <a:r>
              <a:t>跳过数组的空位</a:t>
            </a:r>
          </a:p>
          <a:p>
            <a:pPr marL="488950" indent="-488950" defTabSz="635634">
              <a:spcBef>
                <a:spcPts val="4500"/>
              </a:spcBef>
              <a:defRPr sz="3696">
                <a:solidFill>
                  <a:srgbClr val="FFFFFF"/>
                </a:solidFill>
              </a:defRPr>
            </a:pPr>
            <a:r>
              <a:t>map()</a:t>
            </a:r>
          </a:p>
          <a:p>
            <a:pPr lvl="1" marL="977900" indent="-488950" defTabSz="635634">
              <a:spcBef>
                <a:spcPts val="4500"/>
              </a:spcBef>
              <a:defRPr sz="3696">
                <a:solidFill>
                  <a:srgbClr val="FFFFFF"/>
                </a:solidFill>
              </a:defRPr>
            </a:pPr>
            <a:r>
              <a:t>跳过数组的空位</a:t>
            </a:r>
          </a:p>
          <a:p>
            <a:pPr lvl="1" marL="977900" indent="-488950" defTabSz="635634">
              <a:spcBef>
                <a:spcPts val="4500"/>
              </a:spcBef>
              <a:defRPr sz="3696">
                <a:solidFill>
                  <a:srgbClr val="FFFFFF"/>
                </a:solidFill>
              </a:defRPr>
            </a:pPr>
            <a:r>
              <a:t>map 返回一个新的数组</a:t>
            </a:r>
          </a:p>
        </p:txBody>
      </p:sp>
      <p:pic>
        <p:nvPicPr>
          <p:cNvPr id="159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83702" y="5705967"/>
            <a:ext cx="17643589" cy="4082066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线条"/>
          <p:cNvSpPr/>
          <p:nvPr/>
        </p:nvSpPr>
        <p:spPr>
          <a:xfrm flipV="1">
            <a:off x="16942423" y="4951441"/>
            <a:ext cx="1" cy="12700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" name="线条"/>
          <p:cNvSpPr/>
          <p:nvPr/>
        </p:nvSpPr>
        <p:spPr>
          <a:xfrm flipV="1">
            <a:off x="19438012" y="4951441"/>
            <a:ext cx="1" cy="12700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线条"/>
          <p:cNvSpPr/>
          <p:nvPr/>
        </p:nvSpPr>
        <p:spPr>
          <a:xfrm flipV="1">
            <a:off x="21260423" y="4951441"/>
            <a:ext cx="1" cy="12700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数组中每个元素"/>
          <p:cNvSpPr txBox="1"/>
          <p:nvPr/>
        </p:nvSpPr>
        <p:spPr>
          <a:xfrm>
            <a:off x="16094250" y="3930143"/>
            <a:ext cx="169634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数组中每个元素</a:t>
            </a:r>
          </a:p>
        </p:txBody>
      </p:sp>
      <p:sp>
        <p:nvSpPr>
          <p:cNvPr id="164" name="索引"/>
          <p:cNvSpPr txBox="1"/>
          <p:nvPr/>
        </p:nvSpPr>
        <p:spPr>
          <a:xfrm>
            <a:off x="18589838" y="4196843"/>
            <a:ext cx="169634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索引</a:t>
            </a:r>
          </a:p>
        </p:txBody>
      </p:sp>
      <p:sp>
        <p:nvSpPr>
          <p:cNvPr id="165" name="原数组"/>
          <p:cNvSpPr txBox="1"/>
          <p:nvPr/>
        </p:nvSpPr>
        <p:spPr>
          <a:xfrm>
            <a:off x="20412250" y="4196843"/>
            <a:ext cx="169634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原数组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多维数组"/>
          <p:cNvSpPr txBox="1"/>
          <p:nvPr>
            <p:ph type="title"/>
          </p:nvPr>
        </p:nvSpPr>
        <p:spPr>
          <a:xfrm>
            <a:off x="1689100" y="1196293"/>
            <a:ext cx="21005800" cy="2286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多维数组</a:t>
            </a:r>
          </a:p>
        </p:txBody>
      </p:sp>
      <p:pic>
        <p:nvPicPr>
          <p:cNvPr id="168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23832" y="4143705"/>
            <a:ext cx="11904517" cy="81213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感谢!)"/>
          <p:cNvSpPr txBox="1"/>
          <p:nvPr>
            <p:ph type="title"/>
          </p:nvPr>
        </p:nvSpPr>
        <p:spPr>
          <a:xfrm>
            <a:off x="1913492" y="5384955"/>
            <a:ext cx="21005801" cy="2286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感谢!)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数组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数组</a:t>
            </a:r>
          </a:p>
        </p:txBody>
      </p:sp>
      <p:sp>
        <p:nvSpPr>
          <p:cNvPr id="125" name="Arra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Array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将多个值存储到一个有条理的数据结构中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创建数组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创建数组</a:t>
            </a:r>
          </a:p>
        </p:txBody>
      </p:sp>
      <p:sp>
        <p:nvSpPr>
          <p:cNvPr id="128" name="列出各个值，并用逗号分隔，然后放在方括号[ ]里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列出各个值，并用逗号分隔，然后放在方括号[ ]里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你还可以存储字符串、布尔值等等，任何类型都可以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在数组中存储数组，创建</a:t>
            </a:r>
            <a:r>
              <a:rPr b="1"/>
              <a:t>嵌套数组</a:t>
            </a:r>
            <a:r>
              <a:t>！</a:t>
            </a:r>
          </a:p>
        </p:txBody>
      </p:sp>
      <p:pic>
        <p:nvPicPr>
          <p:cNvPr id="129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30792" y="3844744"/>
            <a:ext cx="7952183" cy="1674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2.png" descr="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62935" y="7103032"/>
            <a:ext cx="18507189" cy="17158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3.png" descr="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33212" y="10403075"/>
            <a:ext cx="10895113" cy="15226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数组索引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数组索引</a:t>
            </a:r>
          </a:p>
        </p:txBody>
      </p:sp>
      <p:sp>
        <p:nvSpPr>
          <p:cNvPr id="134" name="inde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0700" indent="-520700" defTabSz="676909">
              <a:spcBef>
                <a:spcPts val="4800"/>
              </a:spcBef>
              <a:defRPr sz="3936">
                <a:solidFill>
                  <a:srgbClr val="FFFFFF"/>
                </a:solidFill>
              </a:defRPr>
            </a:pPr>
            <a:r>
              <a:t>index</a:t>
            </a:r>
          </a:p>
          <a:p>
            <a:pPr marL="520700" indent="-520700" defTabSz="676909">
              <a:spcBef>
                <a:spcPts val="4800"/>
              </a:spcBef>
              <a:defRPr sz="3936">
                <a:solidFill>
                  <a:srgbClr val="FFFFFF"/>
                </a:solidFill>
              </a:defRPr>
            </a:pPr>
            <a:r>
              <a:t> 数组中的元素是从位置 0 处开始计算索引编号的。要访问数组中的元素，使用数组的名称，后面是方括号，其中包含你要访问的值对应的索引。</a:t>
            </a:r>
          </a:p>
          <a:p>
            <a:pPr marL="520700" indent="-520700" defTabSz="676909">
              <a:spcBef>
                <a:spcPts val="4800"/>
              </a:spcBef>
              <a:defRPr sz="3936">
                <a:solidFill>
                  <a:srgbClr val="FFFFFF"/>
                </a:solidFill>
              </a:defRPr>
            </a:pPr>
            <a:r>
              <a:t>访问数组元素</a:t>
            </a:r>
          </a:p>
          <a:p>
            <a:pPr lvl="1" marL="1041400" indent="-520700" defTabSz="676909">
              <a:spcBef>
                <a:spcPts val="4800"/>
              </a:spcBef>
              <a:defRPr sz="3936">
                <a:solidFill>
                  <a:srgbClr val="FFFFFF"/>
                </a:solidFill>
              </a:defRPr>
            </a:pPr>
            <a:r>
              <a:t>arr[0]</a:t>
            </a:r>
          </a:p>
          <a:p>
            <a:pPr marL="520700" indent="-520700" defTabSz="676909">
              <a:spcBef>
                <a:spcPts val="4800"/>
              </a:spcBef>
              <a:defRPr sz="3936">
                <a:solidFill>
                  <a:srgbClr val="FFFFFF"/>
                </a:solidFill>
              </a:defRPr>
            </a:pPr>
            <a:r>
              <a:t>改变 数组中某个元素的值（索引赋值）</a:t>
            </a:r>
          </a:p>
          <a:p>
            <a:pPr lvl="1" marL="1041400" indent="-520700" defTabSz="676909">
              <a:spcBef>
                <a:spcPts val="4800"/>
              </a:spcBef>
              <a:defRPr sz="3936">
                <a:solidFill>
                  <a:srgbClr val="FFFFFF"/>
                </a:solidFill>
              </a:defRPr>
            </a:pPr>
            <a:r>
              <a:t>arr[1] = 6  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 注意 索引超过了范围，同样会引起array大小的变化</a:t>
            </a:r>
          </a:p>
          <a:p>
            <a:pPr marL="520700" indent="-520700" defTabSz="676909">
              <a:spcBef>
                <a:spcPts val="4800"/>
              </a:spcBef>
              <a:defRPr sz="3936">
                <a:solidFill>
                  <a:schemeClr val="accent5">
                    <a:lumOff val="-29866"/>
                  </a:schemeClr>
                </a:solidFill>
              </a:defRPr>
            </a:pPr>
            <a:r>
              <a:t> 注意，如果你想访问不存在的索引处的元素，系统将返回 undefined。</a:t>
            </a:r>
          </a:p>
        </p:txBody>
      </p:sp>
      <p:pic>
        <p:nvPicPr>
          <p:cNvPr id="135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21944" y="6951843"/>
            <a:ext cx="10463943" cy="23554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数组的属性和方法"/>
          <p:cNvSpPr txBox="1"/>
          <p:nvPr>
            <p:ph type="title"/>
          </p:nvPr>
        </p:nvSpPr>
        <p:spPr>
          <a:xfrm>
            <a:off x="2038155" y="5484685"/>
            <a:ext cx="21005801" cy="2286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数组的属性和方法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长度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长度</a:t>
            </a:r>
          </a:p>
        </p:txBody>
      </p:sp>
      <p:sp>
        <p:nvSpPr>
          <p:cNvPr id="140" name="Array.lengt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Array.length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.操作符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在数组尾部添加元素和移除元素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在数组尾部添加元素和移除元素</a:t>
            </a:r>
          </a:p>
        </p:txBody>
      </p:sp>
      <p:sp>
        <p:nvSpPr>
          <p:cNvPr id="143" name="push() 和 pop()…"/>
          <p:cNvSpPr txBox="1"/>
          <p:nvPr>
            <p:ph type="body" idx="1"/>
          </p:nvPr>
        </p:nvSpPr>
        <p:spPr>
          <a:xfrm>
            <a:off x="1290179" y="2346500"/>
            <a:ext cx="21005801" cy="11371059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push() 和 pop()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Push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 向数组的末尾处添加元素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 返回数组的长度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Pop()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 删除数组末尾的元素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 已经删除的元素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在数组头部添加元素和移除元素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在数组头部添加元素和移除元素</a:t>
            </a:r>
          </a:p>
        </p:txBody>
      </p:sp>
      <p:sp>
        <p:nvSpPr>
          <p:cNvPr id="146" name="unshift() 和 shift()…"/>
          <p:cNvSpPr txBox="1"/>
          <p:nvPr>
            <p:ph type="body" idx="1"/>
          </p:nvPr>
        </p:nvSpPr>
        <p:spPr>
          <a:xfrm>
            <a:off x="1290179" y="2346500"/>
            <a:ext cx="21005801" cy="11371059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unshift() 和 shift()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Unshift()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头部添加元素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返回数组的长度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shift()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删除数组的第一个元素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返回删除的元素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获取数组中元素的索引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获取数组中元素的索引</a:t>
            </a:r>
          </a:p>
        </p:txBody>
      </p:sp>
      <p:sp>
        <p:nvSpPr>
          <p:cNvPr id="149" name="indexOf()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 indexOf()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000000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000000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