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1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3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4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5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6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9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0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则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正则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字面量"/>
          <p:cNvSpPr txBox="1"/>
          <p:nvPr/>
        </p:nvSpPr>
        <p:spPr>
          <a:xfrm>
            <a:off x="2370364" y="2487532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字面量</a:t>
            </a:r>
          </a:p>
        </p:txBody>
      </p:sp>
      <p:sp>
        <p:nvSpPr>
          <p:cNvPr id="197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字面量(精确匹配)"/>
          <p:cNvSpPr txBox="1"/>
          <p:nvPr/>
        </p:nvSpPr>
        <p:spPr>
          <a:xfrm>
            <a:off x="1647554" y="4383499"/>
            <a:ext cx="56267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字面量(精确匹配)</a:t>
            </a:r>
          </a:p>
        </p:txBody>
      </p:sp>
      <p:pic>
        <p:nvPicPr>
          <p:cNvPr id="19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2685" y="6658909"/>
            <a:ext cx="8372708" cy="3857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转义（\）"/>
          <p:cNvSpPr txBox="1"/>
          <p:nvPr/>
        </p:nvSpPr>
        <p:spPr>
          <a:xfrm>
            <a:off x="2370364" y="2487532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转义（\）</a:t>
            </a:r>
          </a:p>
        </p:txBody>
      </p:sp>
      <p:sp>
        <p:nvSpPr>
          <p:cNvPr id="204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并不是所有的字符和字符字面量都是等价的，有些符号 表示 本身之外的其他内容"/>
          <p:cNvSpPr txBox="1"/>
          <p:nvPr/>
        </p:nvSpPr>
        <p:spPr>
          <a:xfrm>
            <a:off x="2385658" y="11229486"/>
            <a:ext cx="21250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并不是所有的字符和字符字面量都是等价的，有些符号 表示 本身之外的其他内容</a:t>
            </a:r>
          </a:p>
        </p:txBody>
      </p:sp>
      <p:sp>
        <p:nvSpPr>
          <p:cNvPr id="206" name="如果要把特殊字符作为常规字符来使用，只需要在它前面加个反斜杠（\）"/>
          <p:cNvSpPr txBox="1"/>
          <p:nvPr/>
        </p:nvSpPr>
        <p:spPr>
          <a:xfrm>
            <a:off x="2385658" y="3868118"/>
            <a:ext cx="21250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如果要把特殊字符作为常规字符来使用，只需要在它前面加个反斜杠（\）</a:t>
            </a:r>
          </a:p>
        </p:txBody>
      </p:sp>
      <p:pic>
        <p:nvPicPr>
          <p:cNvPr id="20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1585" y="5223702"/>
            <a:ext cx="13961018" cy="5300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特殊字符的列表"/>
          <p:cNvSpPr txBox="1"/>
          <p:nvPr/>
        </p:nvSpPr>
        <p:spPr>
          <a:xfrm>
            <a:off x="2370364" y="2487532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特殊字符的列表</a:t>
            </a:r>
          </a:p>
        </p:txBody>
      </p:sp>
      <p:sp>
        <p:nvSpPr>
          <p:cNvPr id="212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36223" y="7039653"/>
            <a:ext cx="10879886" cy="1668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eg"/>
          <p:cNvSpPr txBox="1"/>
          <p:nvPr/>
        </p:nvSpPr>
        <p:spPr>
          <a:xfrm>
            <a:off x="2370364" y="256208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18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4121" y="5675041"/>
            <a:ext cx="13013978" cy="314258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注意： 对象创建正则 \ 需要 转义 \\"/>
          <p:cNvSpPr txBox="1"/>
          <p:nvPr/>
        </p:nvSpPr>
        <p:spPr>
          <a:xfrm>
            <a:off x="3796868" y="1054291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注意： 对象创建正则 \ 需要 转义 \\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集合和范围 […]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集合和范围 […]</a:t>
            </a:r>
          </a:p>
        </p:txBody>
      </p:sp>
      <p:sp>
        <p:nvSpPr>
          <p:cNvPr id="225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在方括号[…]中的几个字符或者字符类意味着“搜索给定的字符中的任意一个”。"/>
          <p:cNvSpPr txBox="1"/>
          <p:nvPr/>
        </p:nvSpPr>
        <p:spPr>
          <a:xfrm>
            <a:off x="3698513" y="587562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在方括号[…]中的几个字符或者字符类意味着“搜索给定的字符中的任意一个”。</a:t>
            </a:r>
          </a:p>
        </p:txBody>
      </p:sp>
      <p:sp>
        <p:nvSpPr>
          <p:cNvPr id="227" name="圆形"/>
          <p:cNvSpPr/>
          <p:nvPr/>
        </p:nvSpPr>
        <p:spPr>
          <a:xfrm>
            <a:off x="2773655" y="614013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集合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集合</a:t>
            </a:r>
          </a:p>
        </p:txBody>
      </p:sp>
      <p:sp>
        <p:nvSpPr>
          <p:cNvPr id="232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8325" y="6386679"/>
            <a:ext cx="7002312" cy="1692009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匹配 4个字符 ‘z’ ‘m’ ‘k’ ’t’ 中的任意一个"/>
          <p:cNvSpPr txBox="1"/>
          <p:nvPr/>
        </p:nvSpPr>
        <p:spPr>
          <a:xfrm>
            <a:off x="2104461" y="9192452"/>
            <a:ext cx="931898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匹配 4个字符 ‘z’ ‘m’ ‘k’ ’t’ 中的任意一个</a:t>
            </a:r>
          </a:p>
        </p:txBody>
      </p:sp>
      <p:pic>
        <p:nvPicPr>
          <p:cNvPr id="23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41196" y="6366356"/>
            <a:ext cx="5544491" cy="1732655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匹配 zmkt 或者 zxkt…"/>
          <p:cNvSpPr txBox="1"/>
          <p:nvPr/>
        </p:nvSpPr>
        <p:spPr>
          <a:xfrm>
            <a:off x="12171611" y="8829485"/>
            <a:ext cx="11483660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匹配 zmkt 或者 zxkt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集合可以在正则表达式中和其它常规字符一起使用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范围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范围</a:t>
            </a:r>
          </a:p>
        </p:txBody>
      </p:sp>
      <p:sp>
        <p:nvSpPr>
          <p:cNvPr id="241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6312" y="7602729"/>
            <a:ext cx="4771002" cy="161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38660" y="7615566"/>
            <a:ext cx="4641987" cy="158804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方括号也可以包含字符范围  ,使用 “-“ 来省略和简写"/>
          <p:cNvSpPr txBox="1"/>
          <p:nvPr/>
        </p:nvSpPr>
        <p:spPr>
          <a:xfrm>
            <a:off x="3124641" y="5311611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方括号也可以包含字符范围  ,使用 “-“ 来省略和简写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排除范围[^…]"/>
          <p:cNvSpPr txBox="1"/>
          <p:nvPr/>
        </p:nvSpPr>
        <p:spPr>
          <a:xfrm>
            <a:off x="2415660" y="3710989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排除范围[^…]</a:t>
            </a:r>
          </a:p>
        </p:txBody>
      </p:sp>
      <p:sp>
        <p:nvSpPr>
          <p:cNvPr id="249" name="矩形"/>
          <p:cNvSpPr/>
          <p:nvPr/>
        </p:nvSpPr>
        <p:spPr>
          <a:xfrm>
            <a:off x="1474683" y="3660189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3695" y="7646374"/>
            <a:ext cx="4516563" cy="1526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45921" y="7649785"/>
            <a:ext cx="5644262" cy="1519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在 […] 中不需要转义的特殊字符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在 […] 中不需要转义的特殊字符</a:t>
            </a:r>
          </a:p>
        </p:txBody>
      </p:sp>
      <p:sp>
        <p:nvSpPr>
          <p:cNvPr id="256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圆形"/>
          <p:cNvSpPr/>
          <p:nvPr/>
        </p:nvSpPr>
        <p:spPr>
          <a:xfrm>
            <a:off x="2823469" y="434682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表示一个点符号 ‘.'"/>
          <p:cNvSpPr txBox="1"/>
          <p:nvPr/>
        </p:nvSpPr>
        <p:spPr>
          <a:xfrm>
            <a:off x="3748327" y="4162258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表示一个点符号 ‘.'</a:t>
            </a:r>
          </a:p>
        </p:txBody>
      </p:sp>
      <p:sp>
        <p:nvSpPr>
          <p:cNvPr id="259" name="圆形"/>
          <p:cNvSpPr/>
          <p:nvPr/>
        </p:nvSpPr>
        <p:spPr>
          <a:xfrm>
            <a:off x="2823469" y="5792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表示一个加号 ‘+’"/>
          <p:cNvSpPr txBox="1"/>
          <p:nvPr/>
        </p:nvSpPr>
        <p:spPr>
          <a:xfrm>
            <a:off x="3748327" y="5528185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表示一个加号 ‘+’</a:t>
            </a:r>
          </a:p>
        </p:txBody>
      </p:sp>
      <p:sp>
        <p:nvSpPr>
          <p:cNvPr id="261" name="圆形"/>
          <p:cNvSpPr/>
          <p:nvPr/>
        </p:nvSpPr>
        <p:spPr>
          <a:xfrm>
            <a:off x="2823469" y="723857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表示一个括号 ‘()’"/>
          <p:cNvSpPr txBox="1"/>
          <p:nvPr/>
        </p:nvSpPr>
        <p:spPr>
          <a:xfrm>
            <a:off x="3748327" y="6974058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表示一个括号 ‘()’</a:t>
            </a:r>
          </a:p>
        </p:txBody>
      </p:sp>
      <p:sp>
        <p:nvSpPr>
          <p:cNvPr id="263" name="圆形"/>
          <p:cNvSpPr/>
          <p:nvPr/>
        </p:nvSpPr>
        <p:spPr>
          <a:xfrm>
            <a:off x="2823469" y="86844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- 在开头或者结尾（在这些位置该符号表示的就不是一个范围"/>
          <p:cNvSpPr txBox="1"/>
          <p:nvPr/>
        </p:nvSpPr>
        <p:spPr>
          <a:xfrm>
            <a:off x="3748327" y="8419931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在开头或者结尾（在这些位置该符号表示的就不是一个范围</a:t>
            </a:r>
          </a:p>
        </p:txBody>
      </p:sp>
      <p:sp>
        <p:nvSpPr>
          <p:cNvPr id="265" name="^在不是开头的位置表示一个插入符号（在开头位置该符号表示的是排除）"/>
          <p:cNvSpPr txBox="1"/>
          <p:nvPr/>
        </p:nvSpPr>
        <p:spPr>
          <a:xfrm>
            <a:off x="3748327" y="9865804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^在不是开头的位置表示一个插入符号（在开头位置该符号表示的是排除）</a:t>
            </a:r>
          </a:p>
        </p:txBody>
      </p:sp>
      <p:sp>
        <p:nvSpPr>
          <p:cNvPr id="266" name="圆形"/>
          <p:cNvSpPr/>
          <p:nvPr/>
        </p:nvSpPr>
        <p:spPr>
          <a:xfrm>
            <a:off x="2823469" y="1013032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圆形"/>
          <p:cNvSpPr/>
          <p:nvPr/>
        </p:nvSpPr>
        <p:spPr>
          <a:xfrm>
            <a:off x="2823469" y="1166333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表示一个开口的方括号符号’[’"/>
          <p:cNvSpPr txBox="1"/>
          <p:nvPr/>
        </p:nvSpPr>
        <p:spPr>
          <a:xfrm>
            <a:off x="3748327" y="1139882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表示一个开口的方括号符号’[’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eg"/>
          <p:cNvSpPr txBox="1"/>
          <p:nvPr/>
        </p:nvSpPr>
        <p:spPr>
          <a:xfrm>
            <a:off x="2370364" y="256208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3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2384" y="5875827"/>
            <a:ext cx="10543323" cy="1964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00203" y="5380506"/>
            <a:ext cx="8183605" cy="159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73995" y="8608328"/>
            <a:ext cx="8954901" cy="1430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字符类（字符集合）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字符类（字符集合）</a:t>
            </a:r>
          </a:p>
        </p:txBody>
      </p:sp>
      <p:sp>
        <p:nvSpPr>
          <p:cNvPr id="279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圆形"/>
          <p:cNvSpPr/>
          <p:nvPr/>
        </p:nvSpPr>
        <p:spPr>
          <a:xfrm>
            <a:off x="2823469" y="434682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字符类是某些字符集合的缩写"/>
          <p:cNvSpPr txBox="1"/>
          <p:nvPr/>
        </p:nvSpPr>
        <p:spPr>
          <a:xfrm>
            <a:off x="3748327" y="4082312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字符类是某些字符集合的缩写</a:t>
            </a:r>
          </a:p>
        </p:txBody>
      </p:sp>
      <p:sp>
        <p:nvSpPr>
          <p:cNvPr id="282" name="圆形"/>
          <p:cNvSpPr/>
          <p:nvPr/>
        </p:nvSpPr>
        <p:spPr>
          <a:xfrm>
            <a:off x="2823469" y="536829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\d  （“d” 来源于 “digit”） 匹配 0 -9的任意一个数字"/>
          <p:cNvSpPr txBox="1"/>
          <p:nvPr/>
        </p:nvSpPr>
        <p:spPr>
          <a:xfrm>
            <a:off x="3748327" y="5103779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\d  （“d” 来源于 “digit”） 匹配 0 -9的任意一个数字</a:t>
            </a:r>
          </a:p>
        </p:txBody>
      </p:sp>
      <p:sp>
        <p:nvSpPr>
          <p:cNvPr id="284" name="圆形"/>
          <p:cNvSpPr/>
          <p:nvPr/>
        </p:nvSpPr>
        <p:spPr>
          <a:xfrm>
            <a:off x="2823469" y="63897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\s。（“s” 来源于 “space”）  匹配空格，制表符和换行符"/>
          <p:cNvSpPr txBox="1"/>
          <p:nvPr/>
        </p:nvSpPr>
        <p:spPr>
          <a:xfrm>
            <a:off x="3748327" y="6125246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\s。（“s” 来源于 “space”）  匹配空格，制表符和换行符</a:t>
            </a:r>
          </a:p>
        </p:txBody>
      </p:sp>
      <p:sp>
        <p:nvSpPr>
          <p:cNvPr id="286" name="圆形"/>
          <p:cNvSpPr/>
          <p:nvPr/>
        </p:nvSpPr>
        <p:spPr>
          <a:xfrm>
            <a:off x="2823469" y="741122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\w    （“w” 来源于 “word”）匹配 英语字母表中的一个字母或者一个数字或一个下划线"/>
          <p:cNvSpPr txBox="1"/>
          <p:nvPr/>
        </p:nvSpPr>
        <p:spPr>
          <a:xfrm>
            <a:off x="3748327" y="6783745"/>
            <a:ext cx="18740464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\w    （“w” 来源于 “word”）匹配 英语字母表中的一个字母或者一个数字或一个下划线</a:t>
            </a:r>
          </a:p>
        </p:txBody>
      </p:sp>
      <p:sp>
        <p:nvSpPr>
          <p:cNvPr id="288" name="圆形"/>
          <p:cNvSpPr/>
          <p:nvPr/>
        </p:nvSpPr>
        <p:spPr>
          <a:xfrm>
            <a:off x="2823469" y="84650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圆形"/>
          <p:cNvSpPr/>
          <p:nvPr/>
        </p:nvSpPr>
        <p:spPr>
          <a:xfrm>
            <a:off x="2823469" y="951886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圆形"/>
          <p:cNvSpPr/>
          <p:nvPr/>
        </p:nvSpPr>
        <p:spPr>
          <a:xfrm>
            <a:off x="2823469" y="104756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\b   是一个特殊的字符类 单词边界。 它表示的不是一个字符，而是字符间的边界"/>
          <p:cNvSpPr txBox="1"/>
          <p:nvPr/>
        </p:nvSpPr>
        <p:spPr>
          <a:xfrm>
            <a:off x="3748327" y="8200531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\b   是一个特殊的字符类 单词边界。 它表示的不是一个字符，而是字符间的边界</a:t>
            </a:r>
          </a:p>
        </p:txBody>
      </p:sp>
      <p:sp>
        <p:nvSpPr>
          <p:cNvPr id="292" name="\D   非数字。除了\d的任何字符"/>
          <p:cNvSpPr txBox="1"/>
          <p:nvPr/>
        </p:nvSpPr>
        <p:spPr>
          <a:xfrm>
            <a:off x="3748327" y="9254349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\D   非数字。除了\d的任何字符</a:t>
            </a:r>
          </a:p>
        </p:txBody>
      </p:sp>
      <p:sp>
        <p:nvSpPr>
          <p:cNvPr id="293" name="\W  除了\w的任何东西。"/>
          <p:cNvSpPr txBox="1"/>
          <p:nvPr/>
        </p:nvSpPr>
        <p:spPr>
          <a:xfrm>
            <a:off x="3748327" y="10211113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\W  除了\w的任何东西。</a:t>
            </a:r>
          </a:p>
        </p:txBody>
      </p:sp>
      <p:sp>
        <p:nvSpPr>
          <p:cNvPr id="294" name="圆形"/>
          <p:cNvSpPr/>
          <p:nvPr/>
        </p:nvSpPr>
        <p:spPr>
          <a:xfrm>
            <a:off x="2823469" y="1143239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\B  非边界 除了 \b 的任何东西。"/>
          <p:cNvSpPr txBox="1"/>
          <p:nvPr/>
        </p:nvSpPr>
        <p:spPr>
          <a:xfrm>
            <a:off x="3748327" y="11167878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\B  非边界 除了 \b 的任何东西。</a:t>
            </a:r>
          </a:p>
        </p:txBody>
      </p:sp>
      <p:sp>
        <p:nvSpPr>
          <p:cNvPr id="296" name="圆形"/>
          <p:cNvSpPr/>
          <p:nvPr/>
        </p:nvSpPr>
        <p:spPr>
          <a:xfrm>
            <a:off x="2823469" y="1220697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\S  除了\s的任何字符。"/>
          <p:cNvSpPr txBox="1"/>
          <p:nvPr/>
        </p:nvSpPr>
        <p:spPr>
          <a:xfrm>
            <a:off x="3748327" y="11942460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\S  除了\s的任何字符。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2354" y="5573890"/>
            <a:ext cx="16486314" cy="2568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空格也是正则字符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空格也是正则字符</a:t>
            </a:r>
          </a:p>
        </p:txBody>
      </p:sp>
      <p:sp>
        <p:nvSpPr>
          <p:cNvPr id="306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0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8792" y="5637486"/>
            <a:ext cx="8423824" cy="4473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点号 是任意字符"/>
          <p:cNvSpPr txBox="1"/>
          <p:nvPr/>
        </p:nvSpPr>
        <p:spPr>
          <a:xfrm>
            <a:off x="2440567" y="2440730"/>
            <a:ext cx="132615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点号 是任意字符</a:t>
            </a:r>
          </a:p>
        </p:txBody>
      </p:sp>
      <p:sp>
        <p:nvSpPr>
          <p:cNvPr id="312" name="矩形"/>
          <p:cNvSpPr/>
          <p:nvPr/>
        </p:nvSpPr>
        <p:spPr>
          <a:xfrm>
            <a:off x="1474683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点号 “.” 是一个特殊的字符类，可以匹配换行符外的任意字符。"/>
          <p:cNvSpPr txBox="1"/>
          <p:nvPr/>
        </p:nvSpPr>
        <p:spPr>
          <a:xfrm>
            <a:off x="3673605" y="4007591"/>
            <a:ext cx="181347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点号 “.” 是一个特殊的字符类，可以匹配换行符外的任意字符。</a:t>
            </a:r>
          </a:p>
        </p:txBody>
      </p:sp>
      <p:pic>
        <p:nvPicPr>
          <p:cNvPr id="31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7755" y="6506609"/>
            <a:ext cx="10749118" cy="4888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eg"/>
          <p:cNvSpPr txBox="1"/>
          <p:nvPr/>
        </p:nvSpPr>
        <p:spPr>
          <a:xfrm>
            <a:off x="2370364" y="2562084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19" name="矩形"/>
          <p:cNvSpPr/>
          <p:nvPr/>
        </p:nvSpPr>
        <p:spPr>
          <a:xfrm>
            <a:off x="1474683" y="243673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03063" y="4318667"/>
            <a:ext cx="9604645" cy="3285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62325" y="8816028"/>
            <a:ext cx="9686121" cy="2555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量词（重复）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量词（重复）</a:t>
            </a:r>
          </a:p>
        </p:txBody>
      </p:sp>
      <p:sp>
        <p:nvSpPr>
          <p:cNvPr id="32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66853" y="7705614"/>
            <a:ext cx="8604601" cy="230855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用来形容我们所需要的数量的词被称为量词"/>
          <p:cNvSpPr txBox="1"/>
          <p:nvPr/>
        </p:nvSpPr>
        <p:spPr>
          <a:xfrm>
            <a:off x="3124641" y="5053687"/>
            <a:ext cx="1813471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用来形容我们所需要的数量的词被称为量词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332" name="表格"/>
          <p:cNvGraphicFramePr/>
          <p:nvPr/>
        </p:nvGraphicFramePr>
        <p:xfrm>
          <a:off x="1464814" y="3620832"/>
          <a:ext cx="21065596" cy="78771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26447"/>
                <a:gridCol w="10526447"/>
              </a:tblGrid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字符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说明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匹配0次或者1次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至少匹配1次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FFFFFF"/>
                          </a:solidFill>
                          <a:sym typeface="Helvetica Neue"/>
                        </a:rPr>
                        <a:t>匹配0次或者多次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{m}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匹配m次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{m,}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匹配至少m次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348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{m,n}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sym typeface="Helvetica Neue"/>
                        </a:rPr>
                        <a:t>匹配至少m次，最多n次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eg"/>
          <p:cNvSpPr txBox="1"/>
          <p:nvPr/>
        </p:nvSpPr>
        <p:spPr>
          <a:xfrm>
            <a:off x="2276759" y="2468479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37" name="矩形"/>
          <p:cNvSpPr/>
          <p:nvPr/>
        </p:nvSpPr>
        <p:spPr>
          <a:xfrm>
            <a:off x="1427881" y="2530337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6399" y="4531307"/>
            <a:ext cx="7305216" cy="1508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92987" y="9800713"/>
            <a:ext cx="8775701" cy="1003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7408" y="11329264"/>
            <a:ext cx="119888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1.png" descr="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64592" y="6711636"/>
            <a:ext cx="68072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1.png" descr="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2796" y="8373762"/>
            <a:ext cx="10121901" cy="9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1.png" descr="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98002" y="4149735"/>
            <a:ext cx="7648369" cy="1858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1.png" descr="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461425" y="6546584"/>
            <a:ext cx="5932430" cy="994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贪婪量词 和 惰性量词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贪婪量词 和 惰性量词</a:t>
            </a:r>
          </a:p>
        </p:txBody>
      </p:sp>
      <p:sp>
        <p:nvSpPr>
          <p:cNvPr id="34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7661" y="7329789"/>
            <a:ext cx="15308678" cy="2562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贪婪搜索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贪婪搜索</a:t>
            </a:r>
          </a:p>
        </p:txBody>
      </p:sp>
      <p:sp>
        <p:nvSpPr>
          <p:cNvPr id="35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在贪婪模式下（默认情况下），量词都会尽可能地重复多次…"/>
          <p:cNvSpPr txBox="1"/>
          <p:nvPr/>
        </p:nvSpPr>
        <p:spPr>
          <a:xfrm>
            <a:off x="2657335" y="5021832"/>
            <a:ext cx="17574907" cy="367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在贪婪模式下（默认情况下），量词都会尽可能地重复多次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默认情况下，正则表达式引擎会尝试尽可能多地重复量词。例如 \d+检测所有可能的字符。当不可能检测更多（没有更多的字符或到达字符串末尾）时，然后它再匹配模式的剩余部分。如果没有匹配，则减少重复的次数（回溯），并再次尝试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什么是正则表达式？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什么是正则表达式？</a:t>
            </a:r>
          </a:p>
        </p:txBody>
      </p:sp>
      <p:sp>
        <p:nvSpPr>
          <p:cNvPr id="13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是一个查找和替换字符串的逻辑公式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是一个查找和替换字符串的逻辑公式</a:t>
            </a:r>
          </a:p>
        </p:txBody>
      </p:sp>
      <p:sp>
        <p:nvSpPr>
          <p:cNvPr id="137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包含 模式 和可选的 修饰符。"/>
          <p:cNvSpPr txBox="1"/>
          <p:nvPr/>
        </p:nvSpPr>
        <p:spPr>
          <a:xfrm>
            <a:off x="3285634" y="788639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包含 模式 和可选的 修饰符。</a:t>
            </a:r>
          </a:p>
        </p:txBody>
      </p:sp>
      <p:sp>
        <p:nvSpPr>
          <p:cNvPr id="139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使用模式去匹配字符串中我们想要的特定部分"/>
          <p:cNvSpPr txBox="1"/>
          <p:nvPr/>
        </p:nvSpPr>
        <p:spPr>
          <a:xfrm>
            <a:off x="3107649" y="66210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使用模式去匹配字符串中我们想要的特定部分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懒惰模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懒惰模式</a:t>
            </a:r>
          </a:p>
        </p:txBody>
      </p:sp>
      <p:sp>
        <p:nvSpPr>
          <p:cNvPr id="36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懒惰模式中的量词与贪婪模式中的是相反的。它想要“重复最少次数”。"/>
          <p:cNvSpPr txBox="1"/>
          <p:nvPr/>
        </p:nvSpPr>
        <p:spPr>
          <a:xfrm>
            <a:off x="3404546" y="5447083"/>
            <a:ext cx="175749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懒惰模式中的量词与贪婪模式中的是相反的。它想要“重复最少次数”。</a:t>
            </a:r>
          </a:p>
        </p:txBody>
      </p:sp>
      <p:sp>
        <p:nvSpPr>
          <p:cNvPr id="363" name="通过在量词之后添加一个问号 ？ 来启用它 （所以匹配模式变为*？ 或 +？，甚至将??变为 ?。）"/>
          <p:cNvSpPr txBox="1"/>
          <p:nvPr/>
        </p:nvSpPr>
        <p:spPr>
          <a:xfrm>
            <a:off x="3404547" y="6257211"/>
            <a:ext cx="17574906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通过在量词之后添加一个问号 ？ 来启用它 （所以匹配模式变为*？ 或 +？，甚至将??变为 ?。）</a:t>
            </a:r>
          </a:p>
        </p:txBody>
      </p:sp>
      <p:pic>
        <p:nvPicPr>
          <p:cNvPr id="36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0835" y="8585706"/>
            <a:ext cx="12499357" cy="320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36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5836" y="5667357"/>
            <a:ext cx="11173718" cy="2381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4" name="捕获组 (…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捕获组 (…)</a:t>
            </a:r>
          </a:p>
        </p:txBody>
      </p:sp>
      <p:sp>
        <p:nvSpPr>
          <p:cNvPr id="37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当使用 String#match 或 RegExp#exec 方法时，它允许你把匹配到的部分放到一个独立的数组项里面"/>
          <p:cNvSpPr txBox="1"/>
          <p:nvPr/>
        </p:nvSpPr>
        <p:spPr>
          <a:xfrm>
            <a:off x="2732056" y="5378102"/>
            <a:ext cx="19331923" cy="214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当使用 </a:t>
            </a:r>
            <a:r>
              <a:rPr>
                <a:solidFill>
                  <a:srgbClr val="551A8B"/>
                </a:solidFill>
              </a:rPr>
              <a:t>String#match</a:t>
            </a:r>
            <a:r>
              <a:t> 或 </a:t>
            </a:r>
            <a:r>
              <a:rPr>
                <a:solidFill>
                  <a:srgbClr val="551A8B"/>
                </a:solidFill>
              </a:rPr>
              <a:t>RegExp#exec</a:t>
            </a:r>
            <a:r>
              <a:t> 方法时，它允许你把匹配到的部分放到一个独立的数组项里面</a:t>
            </a:r>
          </a:p>
        </p:txBody>
      </p:sp>
      <p:sp>
        <p:nvSpPr>
          <p:cNvPr id="377" name="圆形"/>
          <p:cNvSpPr/>
          <p:nvPr/>
        </p:nvSpPr>
        <p:spPr>
          <a:xfrm>
            <a:off x="2001537" y="566690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圆形"/>
          <p:cNvSpPr/>
          <p:nvPr/>
        </p:nvSpPr>
        <p:spPr>
          <a:xfrm>
            <a:off x="2001537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如果我们在括号之后加上量词，那么它会应用到这个整体，而非最后一个字符。"/>
          <p:cNvSpPr txBox="1"/>
          <p:nvPr/>
        </p:nvSpPr>
        <p:spPr>
          <a:xfrm>
            <a:off x="2732056" y="7467600"/>
            <a:ext cx="19331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如果我们在括号之后加上量词，那么它会应用到这个整体，而非最后一个字符。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38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04280" y="6049747"/>
            <a:ext cx="11573962" cy="2645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9" name="捕获内容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捕获内容</a:t>
            </a:r>
          </a:p>
        </p:txBody>
      </p:sp>
      <p:sp>
        <p:nvSpPr>
          <p:cNvPr id="39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捕获括号会按从左往右的顺序标上序号。查找引擎会记住每个括号内的内容，并且允许你在模式以及替换字符串中引用它"/>
          <p:cNvSpPr txBox="1"/>
          <p:nvPr/>
        </p:nvSpPr>
        <p:spPr>
          <a:xfrm>
            <a:off x="3803059" y="5091483"/>
            <a:ext cx="1442961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捕获括号会按从左往右的顺序标上序号。查找引擎会记住每个括号内的内容，并且允许你在模式以及替换字符串中引用它</a:t>
            </a:r>
          </a:p>
        </p:txBody>
      </p:sp>
      <p:sp>
        <p:nvSpPr>
          <p:cNvPr id="392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eg"/>
          <p:cNvSpPr txBox="1"/>
          <p:nvPr/>
        </p:nvSpPr>
        <p:spPr>
          <a:xfrm>
            <a:off x="2376387" y="2673186"/>
            <a:ext cx="1106432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97" name="矩形"/>
          <p:cNvSpPr/>
          <p:nvPr/>
        </p:nvSpPr>
        <p:spPr>
          <a:xfrm>
            <a:off x="1602230" y="272218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string#match只有在正则表达式中没有g 修饰符时才会返回组内容"/>
          <p:cNvSpPr txBox="1"/>
          <p:nvPr/>
        </p:nvSpPr>
        <p:spPr>
          <a:xfrm>
            <a:off x="3728338" y="10057514"/>
            <a:ext cx="1769321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string#match只有在正则表达式中没有g 修饰符时才会返回组内容</a:t>
            </a:r>
          </a:p>
        </p:txBody>
      </p:sp>
      <p:pic>
        <p:nvPicPr>
          <p:cNvPr id="39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2899" y="5291276"/>
            <a:ext cx="13043537" cy="2555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如何获取所有的匹配组(RegExp#exec)"/>
          <p:cNvSpPr txBox="1"/>
          <p:nvPr/>
        </p:nvSpPr>
        <p:spPr>
          <a:xfrm>
            <a:off x="2401294" y="2772983"/>
            <a:ext cx="137761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如何获取所有的匹配组(RegExp#exec)</a:t>
            </a:r>
          </a:p>
        </p:txBody>
      </p:sp>
      <p:sp>
        <p:nvSpPr>
          <p:cNvPr id="404" name="矩形"/>
          <p:cNvSpPr/>
          <p:nvPr/>
        </p:nvSpPr>
        <p:spPr>
          <a:xfrm>
            <a:off x="1602230" y="272218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" name="exec(str)"/>
          <p:cNvSpPr txBox="1"/>
          <p:nvPr/>
        </p:nvSpPr>
        <p:spPr>
          <a:xfrm>
            <a:off x="3345393" y="4636489"/>
            <a:ext cx="17693214" cy="994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800">
                <a:solidFill>
                  <a:srgbClr val="FFFFFF">
                    <a:alpha val="56956"/>
                  </a:srgbClr>
                </a:solidFill>
              </a:defRPr>
            </a:lvl1pPr>
          </a:lstStyle>
          <a:p>
            <a:pPr/>
            <a:r>
              <a:t>exec(str)</a:t>
            </a:r>
          </a:p>
        </p:txBody>
      </p:sp>
      <p:sp>
        <p:nvSpPr>
          <p:cNvPr id="406" name="圆形"/>
          <p:cNvSpPr/>
          <p:nvPr/>
        </p:nvSpPr>
        <p:spPr>
          <a:xfrm>
            <a:off x="2474771" y="499192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在一个指定字符串中执行一个搜索匹配"/>
          <p:cNvSpPr txBox="1"/>
          <p:nvPr/>
        </p:nvSpPr>
        <p:spPr>
          <a:xfrm>
            <a:off x="3345393" y="5878052"/>
            <a:ext cx="1769321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6956"/>
                  </a:srgbClr>
                </a:solidFill>
              </a:defRPr>
            </a:lvl1pPr>
          </a:lstStyle>
          <a:p>
            <a:pPr/>
            <a:r>
              <a:t>在一个指定字符串中执行一个搜索匹配</a:t>
            </a:r>
          </a:p>
        </p:txBody>
      </p:sp>
      <p:sp>
        <p:nvSpPr>
          <p:cNvPr id="408" name="- 参数"/>
          <p:cNvSpPr txBox="1"/>
          <p:nvPr/>
        </p:nvSpPr>
        <p:spPr>
          <a:xfrm>
            <a:off x="3345393" y="7026683"/>
            <a:ext cx="1769321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6956"/>
                  </a:srgbClr>
                </a:solidFill>
              </a:defRPr>
            </a:lvl1pPr>
          </a:lstStyle>
          <a:p>
            <a:pPr/>
            <a:r>
              <a:t>- 参数</a:t>
            </a:r>
          </a:p>
        </p:txBody>
      </p:sp>
      <p:sp>
        <p:nvSpPr>
          <p:cNvPr id="409" name="str  要匹配正则表达式的字符串"/>
          <p:cNvSpPr txBox="1"/>
          <p:nvPr/>
        </p:nvSpPr>
        <p:spPr>
          <a:xfrm>
            <a:off x="4516024" y="8060342"/>
            <a:ext cx="1769321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6956"/>
                  </a:srgbClr>
                </a:solidFill>
              </a:defRPr>
            </a:lvl1pPr>
          </a:lstStyle>
          <a:p>
            <a:pPr/>
            <a:r>
              <a:t>str  要匹配正则表达式的字符串</a:t>
            </a:r>
          </a:p>
        </p:txBody>
      </p:sp>
      <p:sp>
        <p:nvSpPr>
          <p:cNvPr id="410" name="- 返回结果"/>
          <p:cNvSpPr txBox="1"/>
          <p:nvPr/>
        </p:nvSpPr>
        <p:spPr>
          <a:xfrm>
            <a:off x="3345393" y="9094000"/>
            <a:ext cx="1769321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6956"/>
                  </a:srgbClr>
                </a:solidFill>
              </a:defRPr>
            </a:lvl1pPr>
          </a:lstStyle>
          <a:p>
            <a:pPr/>
            <a:r>
              <a:t>- 返回结果</a:t>
            </a:r>
          </a:p>
        </p:txBody>
      </p:sp>
      <p:sp>
        <p:nvSpPr>
          <p:cNvPr id="411" name="数组 或者null"/>
          <p:cNvSpPr txBox="1"/>
          <p:nvPr/>
        </p:nvSpPr>
        <p:spPr>
          <a:xfrm>
            <a:off x="4344140" y="10321804"/>
            <a:ext cx="1769321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>
                    <a:alpha val="56956"/>
                  </a:srgbClr>
                </a:solidFill>
              </a:defRPr>
            </a:lvl1pPr>
          </a:lstStyle>
          <a:p>
            <a:pPr/>
            <a:r>
              <a:t> 数组 或者null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5" name="eg"/>
          <p:cNvSpPr txBox="1"/>
          <p:nvPr/>
        </p:nvSpPr>
        <p:spPr>
          <a:xfrm>
            <a:off x="2376387" y="2673186"/>
            <a:ext cx="1106432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16" name="矩形"/>
          <p:cNvSpPr/>
          <p:nvPr/>
        </p:nvSpPr>
        <p:spPr>
          <a:xfrm>
            <a:off x="1602230" y="272218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0740" y="5228619"/>
            <a:ext cx="16121956" cy="4586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嵌套捕获组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嵌套捕获组</a:t>
            </a:r>
          </a:p>
        </p:txBody>
      </p:sp>
      <p:sp>
        <p:nvSpPr>
          <p:cNvPr id="42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" name="捕获括号是可以嵌套的  依然是从左往右编号"/>
          <p:cNvSpPr txBox="1"/>
          <p:nvPr/>
        </p:nvSpPr>
        <p:spPr>
          <a:xfrm>
            <a:off x="3803059" y="5447083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捕获括号是可以嵌套的  依然是从左往右编号</a:t>
            </a:r>
          </a:p>
        </p:txBody>
      </p:sp>
      <p:sp>
        <p:nvSpPr>
          <p:cNvPr id="424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2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3430" y="7683727"/>
            <a:ext cx="11828001" cy="34756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9" name="eg"/>
          <p:cNvSpPr txBox="1"/>
          <p:nvPr/>
        </p:nvSpPr>
        <p:spPr>
          <a:xfrm>
            <a:off x="2376387" y="2673186"/>
            <a:ext cx="1106432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30" name="矩形"/>
          <p:cNvSpPr/>
          <p:nvPr/>
        </p:nvSpPr>
        <p:spPr>
          <a:xfrm>
            <a:off x="1602230" y="272218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3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2618" y="5723404"/>
            <a:ext cx="12858764" cy="3725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应用场景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应用场景</a:t>
            </a:r>
          </a:p>
        </p:txBody>
      </p:sp>
      <p:sp>
        <p:nvSpPr>
          <p:cNvPr id="14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校验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校验</a:t>
            </a:r>
          </a:p>
        </p:txBody>
      </p:sp>
      <p:sp>
        <p:nvSpPr>
          <p:cNvPr id="148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查找匹配"/>
          <p:cNvSpPr txBox="1"/>
          <p:nvPr/>
        </p:nvSpPr>
        <p:spPr>
          <a:xfrm>
            <a:off x="3285634" y="66210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查找匹配</a:t>
            </a:r>
          </a:p>
        </p:txBody>
      </p:sp>
      <p:sp>
        <p:nvSpPr>
          <p:cNvPr id="150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替换"/>
          <p:cNvSpPr txBox="1"/>
          <p:nvPr/>
        </p:nvSpPr>
        <p:spPr>
          <a:xfrm>
            <a:off x="3285634" y="78863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替换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eg"/>
          <p:cNvSpPr txBox="1"/>
          <p:nvPr/>
        </p:nvSpPr>
        <p:spPr>
          <a:xfrm>
            <a:off x="2376387" y="2673186"/>
            <a:ext cx="11064324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36" name="矩形"/>
          <p:cNvSpPr/>
          <p:nvPr/>
        </p:nvSpPr>
        <p:spPr>
          <a:xfrm>
            <a:off x="1602230" y="272218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如果某个捕获组是可选的，且在匹配中没有找到对应项，那么在相应的匹配结果中，该项依然会存在（值为 undefined）。"/>
          <p:cNvSpPr txBox="1"/>
          <p:nvPr/>
        </p:nvSpPr>
        <p:spPr>
          <a:xfrm>
            <a:off x="2909756" y="10671812"/>
            <a:ext cx="1856448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600">
                <a:solidFill>
                  <a:srgbClr val="FFFFFF">
                    <a:alpha val="56998"/>
                  </a:srgbClr>
                </a:solidFill>
              </a:defRPr>
            </a:lvl1pPr>
          </a:lstStyle>
          <a:p>
            <a:pPr/>
            <a:r>
              <a:t>如果某个捕获组是可选的，且在匹配中没有找到对应项，那么在相应的匹配结果中，该项依然会存在（值为 undefined）。</a:t>
            </a:r>
          </a:p>
        </p:txBody>
      </p:sp>
      <p:pic>
        <p:nvPicPr>
          <p:cNvPr id="43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1434" y="5272950"/>
            <a:ext cx="12417656" cy="2754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命名捕获组 (?&lt;name&gt;) (es6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命名捕获组 (?&lt;name&gt;) (es6)</a:t>
            </a:r>
          </a:p>
        </p:txBody>
      </p:sp>
      <p:sp>
        <p:nvSpPr>
          <p:cNvPr id="44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4536" y="6790781"/>
            <a:ext cx="17293451" cy="2558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非捕获组 (?: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非捕获组 (?:)</a:t>
            </a:r>
          </a:p>
        </p:txBody>
      </p:sp>
      <p:sp>
        <p:nvSpPr>
          <p:cNvPr id="44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" name="某些时候，我们会希望使用括号来正确设置量词，但是并不希望其内容出现在结果数组中"/>
          <p:cNvSpPr txBox="1"/>
          <p:nvPr/>
        </p:nvSpPr>
        <p:spPr>
          <a:xfrm>
            <a:off x="3803059" y="5091483"/>
            <a:ext cx="1442961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某些时候，我们会希望使用括号来正确设置量词，但是并不希望其内容出现在结果数组中</a:t>
            </a:r>
          </a:p>
        </p:txBody>
      </p:sp>
      <p:sp>
        <p:nvSpPr>
          <p:cNvPr id="451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5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1382" y="7855011"/>
            <a:ext cx="10794534" cy="3488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6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45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5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4754" y="6736844"/>
            <a:ext cx="16383675" cy="1869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反向引用：\n 和 $n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反向引用：\n 和 $n</a:t>
            </a:r>
          </a:p>
        </p:txBody>
      </p:sp>
      <p:sp>
        <p:nvSpPr>
          <p:cNvPr id="46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捕获组不仅能在结果中读取，也能在替换字符串，甚至模式中读取。"/>
          <p:cNvSpPr txBox="1"/>
          <p:nvPr/>
        </p:nvSpPr>
        <p:spPr>
          <a:xfrm>
            <a:off x="3803059" y="5091483"/>
            <a:ext cx="1442961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捕获组不仅能在结果中读取，也能在替换字符串，甚至模式中读取。</a:t>
            </a:r>
          </a:p>
        </p:txBody>
      </p:sp>
      <p:sp>
        <p:nvSpPr>
          <p:cNvPr id="465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替换字符串中的组：$n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替换字符串中的组：$n</a:t>
            </a:r>
          </a:p>
        </p:txBody>
      </p:sp>
      <p:sp>
        <p:nvSpPr>
          <p:cNvPr id="47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" name="string#replace方法中可以用$n在替换字符串中访问第 n 个捕获组。"/>
          <p:cNvSpPr txBox="1"/>
          <p:nvPr/>
        </p:nvSpPr>
        <p:spPr>
          <a:xfrm>
            <a:off x="3803059" y="5084115"/>
            <a:ext cx="14429613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string#replace方法中可以用$n在替换字符串中访问第 n 个捕获组。</a:t>
            </a:r>
          </a:p>
        </p:txBody>
      </p:sp>
      <p:sp>
        <p:nvSpPr>
          <p:cNvPr id="472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7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8674" y="6941822"/>
            <a:ext cx="12631799" cy="3338404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$1 “在这里替换第一个捕获组的内容”，$2 “在这里替换第二个捕获组的内容”。…"/>
          <p:cNvSpPr txBox="1"/>
          <p:nvPr/>
        </p:nvSpPr>
        <p:spPr>
          <a:xfrm>
            <a:off x="3556453" y="10911244"/>
            <a:ext cx="18259558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$1 “在这里替换第一个捕获组的内容”，$2 “在这里替换第二个捕获组的内容”。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在替换字符串中引用组允许我们在替换时重用已存在的文本。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模式中的组：\n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模式中的组：\n</a:t>
            </a:r>
          </a:p>
        </p:txBody>
      </p:sp>
      <p:sp>
        <p:nvSpPr>
          <p:cNvPr id="4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可以用 \n 引用组"/>
          <p:cNvSpPr txBox="1"/>
          <p:nvPr/>
        </p:nvSpPr>
        <p:spPr>
          <a:xfrm>
            <a:off x="3803059" y="5447083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可以用 \n 引用组</a:t>
            </a:r>
          </a:p>
        </p:txBody>
      </p:sp>
      <p:sp>
        <p:nvSpPr>
          <p:cNvPr id="481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" name="文本"/>
          <p:cNvSpPr txBox="1"/>
          <p:nvPr/>
        </p:nvSpPr>
        <p:spPr>
          <a:xfrm>
            <a:off x="3063566" y="10992583"/>
            <a:ext cx="127001" cy="8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300"/>
              </a:lnSpc>
              <a:spcBef>
                <a:spcPts val="400"/>
              </a:spcBef>
              <a:buClr>
                <a:srgbClr val="333333"/>
              </a:buClr>
              <a:buSzPct val="125000"/>
              <a:buFont typeface="Times-Roman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3" name="在替换字符串内部引用组的方式 —— $n，在模式中引用组的方式 ——\n"/>
          <p:cNvSpPr txBox="1"/>
          <p:nvPr/>
        </p:nvSpPr>
        <p:spPr>
          <a:xfrm>
            <a:off x="2546361" y="10890670"/>
            <a:ext cx="1239202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在替换字符串内部引用组的方式 —— $n，在模式中引用组的方式 ——\n</a:t>
            </a:r>
          </a:p>
        </p:txBody>
      </p:sp>
      <p:sp>
        <p:nvSpPr>
          <p:cNvPr id="484" name="在组内使用?:则无法引用到该组。正则表达式引擎不会记住被排除在捕获(?:…)之外的组"/>
          <p:cNvSpPr txBox="1"/>
          <p:nvPr/>
        </p:nvSpPr>
        <p:spPr>
          <a:xfrm>
            <a:off x="2539272" y="11736968"/>
            <a:ext cx="1479727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在组内使用?:则无法引用到该组。正则表达式引擎不会记住被排除在捕获(?:…)之外的组</a:t>
            </a:r>
          </a:p>
        </p:txBody>
      </p:sp>
      <p:pic>
        <p:nvPicPr>
          <p:cNvPr id="48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0448" y="8519068"/>
            <a:ext cx="10890458" cy="1540498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通常用于匹配不同位置相同部分的子串"/>
          <p:cNvSpPr txBox="1"/>
          <p:nvPr/>
        </p:nvSpPr>
        <p:spPr>
          <a:xfrm>
            <a:off x="3803059" y="6773250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通常用于匹配不同位置相同部分的子串</a:t>
            </a:r>
          </a:p>
        </p:txBody>
      </p:sp>
      <p:sp>
        <p:nvSpPr>
          <p:cNvPr id="487" name="圆形"/>
          <p:cNvSpPr/>
          <p:nvPr/>
        </p:nvSpPr>
        <p:spPr>
          <a:xfrm>
            <a:off x="2748748" y="703776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49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文本"/>
          <p:cNvSpPr txBox="1"/>
          <p:nvPr/>
        </p:nvSpPr>
        <p:spPr>
          <a:xfrm>
            <a:off x="3063566" y="10992583"/>
            <a:ext cx="127001" cy="8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300"/>
              </a:lnSpc>
              <a:spcBef>
                <a:spcPts val="400"/>
              </a:spcBef>
              <a:buClr>
                <a:srgbClr val="333333"/>
              </a:buClr>
              <a:buSzPct val="125000"/>
              <a:buFont typeface="Times-Roman"/>
              <a:buChar char="•"/>
              <a:defRPr b="0"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49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18357" y="6605198"/>
            <a:ext cx="14291814" cy="2346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8" name="选择（OR）|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选择（OR）|</a:t>
            </a:r>
          </a:p>
        </p:txBody>
      </p:sp>
      <p:sp>
        <p:nvSpPr>
          <p:cNvPr id="49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实际上是一个简单的“或”"/>
          <p:cNvSpPr txBox="1"/>
          <p:nvPr/>
        </p:nvSpPr>
        <p:spPr>
          <a:xfrm>
            <a:off x="3803059" y="5447083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实际上是一个简单的“或”</a:t>
            </a:r>
          </a:p>
        </p:txBody>
      </p:sp>
      <p:sp>
        <p:nvSpPr>
          <p:cNvPr id="501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0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0599" y="6581855"/>
            <a:ext cx="16898565" cy="2584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6" name="相似的符号 []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相似的符号 []</a:t>
            </a:r>
          </a:p>
        </p:txBody>
      </p:sp>
      <p:sp>
        <p:nvSpPr>
          <p:cNvPr id="50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允许在许多字符中进行选择"/>
          <p:cNvSpPr txBox="1"/>
          <p:nvPr/>
        </p:nvSpPr>
        <p:spPr>
          <a:xfrm>
            <a:off x="3803059" y="5447083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允许在许多字符中进行选择</a:t>
            </a:r>
          </a:p>
        </p:txBody>
      </p:sp>
      <p:sp>
        <p:nvSpPr>
          <p:cNvPr id="509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" name="选择符号是 表达式级别的"/>
          <p:cNvSpPr txBox="1"/>
          <p:nvPr/>
        </p:nvSpPr>
        <p:spPr>
          <a:xfrm>
            <a:off x="3803059" y="6744714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选择符号是 表达式级别的</a:t>
            </a:r>
          </a:p>
        </p:txBody>
      </p:sp>
      <p:sp>
        <p:nvSpPr>
          <p:cNvPr id="511" name="圆形"/>
          <p:cNvSpPr/>
          <p:nvPr/>
        </p:nvSpPr>
        <p:spPr>
          <a:xfrm>
            <a:off x="2748748" y="700923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1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81297" y="8720126"/>
            <a:ext cx="11303013" cy="2700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创建正则表达式"/>
          <p:cNvSpPr txBox="1"/>
          <p:nvPr/>
        </p:nvSpPr>
        <p:spPr>
          <a:xfrm>
            <a:off x="2276759" y="2641518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创建正则表达式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259071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463619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直接量创建，其由包含在斜杠之间的模式组成，如下所示："/>
          <p:cNvSpPr txBox="1"/>
          <p:nvPr/>
        </p:nvSpPr>
        <p:spPr>
          <a:xfrm>
            <a:off x="3285634" y="437167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直接量创建，其由包含在斜杠之间的模式组成，如下所示：</a:t>
            </a:r>
          </a:p>
        </p:txBody>
      </p:sp>
      <p:sp>
        <p:nvSpPr>
          <p:cNvPr id="159" name="调用RegExp对象的构造函数"/>
          <p:cNvSpPr txBox="1"/>
          <p:nvPr/>
        </p:nvSpPr>
        <p:spPr>
          <a:xfrm>
            <a:off x="3320298" y="8192546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调用RegExp对象的构造函数</a:t>
            </a:r>
          </a:p>
        </p:txBody>
      </p:sp>
      <p:sp>
        <p:nvSpPr>
          <p:cNvPr id="160" name="圆形"/>
          <p:cNvSpPr/>
          <p:nvPr/>
        </p:nvSpPr>
        <p:spPr>
          <a:xfrm>
            <a:off x="2612859" y="8457062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5949" y="9978993"/>
            <a:ext cx="15864580" cy="12187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25949" y="6121669"/>
            <a:ext cx="15864580" cy="1472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注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注意</a:t>
            </a:r>
          </a:p>
        </p:txBody>
      </p:sp>
      <p:sp>
        <p:nvSpPr>
          <p:cNvPr id="51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当一个字符串的某一子串具有多种可能时，采用分支结构来匹配.…"/>
          <p:cNvSpPr txBox="1"/>
          <p:nvPr/>
        </p:nvSpPr>
        <p:spPr>
          <a:xfrm>
            <a:off x="2939031" y="6031281"/>
            <a:ext cx="17326713" cy="368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当一个字符串的某一子串具有多种可能时，采用分支结构来匹配.</a:t>
            </a:r>
          </a:p>
          <a:p>
            <a:pPr algn="l">
              <a:spcBef>
                <a:spcPts val="4500"/>
              </a:spcBef>
              <a:defRPr b="0" sz="3800"/>
            </a:pPr>
            <a:r>
              <a:t>“</a:t>
            </a:r>
            <a:r>
              <a:rPr>
                <a:solidFill>
                  <a:srgbClr val="FFA07A"/>
                </a:solidFill>
              </a:rPr>
              <a:t>|</a:t>
            </a:r>
            <a:r>
              <a:t>”表示多个子表达式之间或的关系，“</a:t>
            </a:r>
            <a:r>
              <a:rPr>
                <a:solidFill>
                  <a:srgbClr val="FFA07A"/>
                </a:solidFill>
              </a:rPr>
              <a:t>|</a:t>
            </a:r>
            <a:r>
              <a:t>”可以用</a:t>
            </a:r>
            <a:r>
              <a:rPr>
                <a:solidFill>
                  <a:srgbClr val="FFA07A"/>
                </a:solidFill>
              </a:rPr>
              <a:t>()</a:t>
            </a:r>
            <a:r>
              <a:t>限定范围的</a:t>
            </a:r>
          </a:p>
          <a:p>
            <a:pPr algn="l">
              <a:spcBef>
                <a:spcPts val="4500"/>
              </a:spcBef>
              <a:defRPr b="0" sz="3800"/>
            </a:pPr>
            <a:r>
              <a:t>如果在“</a:t>
            </a:r>
            <a:r>
              <a:rPr>
                <a:solidFill>
                  <a:srgbClr val="FFA07A"/>
                </a:solidFill>
              </a:rPr>
              <a:t>|</a:t>
            </a:r>
            <a:r>
              <a:t>”的左右两侧没有</a:t>
            </a:r>
            <a:r>
              <a:rPr>
                <a:solidFill>
                  <a:srgbClr val="FFA07A"/>
                </a:solidFill>
              </a:rPr>
              <a:t>()</a:t>
            </a:r>
            <a:r>
              <a:t>来限定范围，那么它的作用范围即为“</a:t>
            </a:r>
            <a:r>
              <a:rPr>
                <a:solidFill>
                  <a:srgbClr val="FFA07A"/>
                </a:solidFill>
              </a:rPr>
              <a:t>|</a:t>
            </a:r>
            <a:r>
              <a:t>”左右两侧整体。</a:t>
            </a:r>
            <a:endParaRPr sz="3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2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2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1631" y="5747182"/>
            <a:ext cx="9960738" cy="2221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8" name="字符串的开始符 ^ 和结束符 $  (锚点)"/>
          <p:cNvSpPr txBox="1"/>
          <p:nvPr/>
        </p:nvSpPr>
        <p:spPr>
          <a:xfrm>
            <a:off x="2276759" y="3470381"/>
            <a:ext cx="127120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字符串的开始符 ^ 和结束符 $  (锚点)</a:t>
            </a:r>
          </a:p>
        </p:txBody>
      </p:sp>
      <p:sp>
        <p:nvSpPr>
          <p:cNvPr id="52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0" name="指定匹配位置"/>
          <p:cNvSpPr txBox="1"/>
          <p:nvPr/>
        </p:nvSpPr>
        <p:spPr>
          <a:xfrm>
            <a:off x="3803059" y="5447083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指定匹配位置</a:t>
            </a:r>
          </a:p>
        </p:txBody>
      </p:sp>
      <p:sp>
        <p:nvSpPr>
          <p:cNvPr id="531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" name="我们可以同时使用这两个符号，来检查字符串是不是完全匹配正则表达式。这经常用于信息校验"/>
          <p:cNvSpPr txBox="1"/>
          <p:nvPr/>
        </p:nvSpPr>
        <p:spPr>
          <a:xfrm>
            <a:off x="3803059" y="6481374"/>
            <a:ext cx="14429613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我们可以同时使用这两个符号，来检查字符串是不是完全匹配正则表达式。这经常用于信息校验</a:t>
            </a:r>
          </a:p>
        </p:txBody>
      </p:sp>
      <p:sp>
        <p:nvSpPr>
          <p:cNvPr id="533" name="圆形"/>
          <p:cNvSpPr/>
          <p:nvPr/>
        </p:nvSpPr>
        <p:spPr>
          <a:xfrm>
            <a:off x="2748748" y="710885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4" name="什么字符串可以匹配模式^$？"/>
          <p:cNvSpPr txBox="1"/>
          <p:nvPr/>
        </p:nvSpPr>
        <p:spPr>
          <a:xfrm>
            <a:off x="4371416" y="9717488"/>
            <a:ext cx="127120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什么字符串可以匹配模式^$？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8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3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4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50487" y="5891229"/>
            <a:ext cx="11483026" cy="3062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前瞻断言与后瞻断言"/>
          <p:cNvSpPr txBox="1"/>
          <p:nvPr/>
        </p:nvSpPr>
        <p:spPr>
          <a:xfrm>
            <a:off x="7532146" y="6178549"/>
            <a:ext cx="1271208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7100"/>
            </a:lvl1pPr>
          </a:lstStyle>
          <a:p>
            <a:pPr/>
            <a:r>
              <a:t> 前瞻断言与后瞻断言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前瞻断言"/>
          <p:cNvSpPr txBox="1"/>
          <p:nvPr/>
        </p:nvSpPr>
        <p:spPr>
          <a:xfrm>
            <a:off x="2276759" y="3470381"/>
            <a:ext cx="127120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前瞻断言</a:t>
            </a:r>
          </a:p>
        </p:txBody>
      </p:sp>
      <p:sp>
        <p:nvSpPr>
          <p:cNvPr id="54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" name="x(?=y) 它表示 “匹配x, 仅在后面是 y 的情况"/>
          <p:cNvSpPr txBox="1"/>
          <p:nvPr/>
        </p:nvSpPr>
        <p:spPr>
          <a:xfrm>
            <a:off x="3803059" y="6610624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x(?=y) 它表示 “匹配x, 仅在后面是 y 的情况</a:t>
            </a:r>
          </a:p>
        </p:txBody>
      </p:sp>
      <p:sp>
        <p:nvSpPr>
          <p:cNvPr id="551" name="圆形"/>
          <p:cNvSpPr/>
          <p:nvPr/>
        </p:nvSpPr>
        <p:spPr>
          <a:xfrm>
            <a:off x="2748748" y="6875140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5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4505" y="9583569"/>
            <a:ext cx="10792303" cy="1032598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x(?!y) 匹配x, 但是仅在不被y 跟随的情况下"/>
          <p:cNvSpPr txBox="1"/>
          <p:nvPr/>
        </p:nvSpPr>
        <p:spPr>
          <a:xfrm>
            <a:off x="3803059" y="7964839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x(?!y) 匹配x, 但是仅在不被y 跟随的情况下</a:t>
            </a:r>
          </a:p>
        </p:txBody>
      </p:sp>
      <p:sp>
        <p:nvSpPr>
          <p:cNvPr id="554" name="圆形"/>
          <p:cNvSpPr/>
          <p:nvPr/>
        </p:nvSpPr>
        <p:spPr>
          <a:xfrm>
            <a:off x="2748748" y="822935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" name="圆形"/>
          <p:cNvSpPr/>
          <p:nvPr/>
        </p:nvSpPr>
        <p:spPr>
          <a:xfrm>
            <a:off x="2748748" y="552092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6" name="匹配后面跟着特定模式的一段模式"/>
          <p:cNvSpPr txBox="1"/>
          <p:nvPr/>
        </p:nvSpPr>
        <p:spPr>
          <a:xfrm>
            <a:off x="3803059" y="5256410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匹配后面跟着特定模式的一段模式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0" name="后瞻断言"/>
          <p:cNvSpPr txBox="1"/>
          <p:nvPr/>
        </p:nvSpPr>
        <p:spPr>
          <a:xfrm>
            <a:off x="2276759" y="3470381"/>
            <a:ext cx="127120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后瞻断言</a:t>
            </a:r>
          </a:p>
        </p:txBody>
      </p:sp>
      <p:sp>
        <p:nvSpPr>
          <p:cNvPr id="56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" name="它只允许匹配前面有特定字符串的模式"/>
          <p:cNvSpPr txBox="1"/>
          <p:nvPr/>
        </p:nvSpPr>
        <p:spPr>
          <a:xfrm>
            <a:off x="3803059" y="5447083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它只允许匹配前面有特定字符串的模式</a:t>
            </a:r>
          </a:p>
        </p:txBody>
      </p:sp>
      <p:sp>
        <p:nvSpPr>
          <p:cNvPr id="563" name="圆形"/>
          <p:cNvSpPr/>
          <p:nvPr/>
        </p:nvSpPr>
        <p:spPr>
          <a:xfrm>
            <a:off x="2748748" y="571159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4" name="后瞻肯定断言:(?&lt;=y)x 匹配x, 仅在前面是y 的情况。"/>
          <p:cNvSpPr txBox="1"/>
          <p:nvPr/>
        </p:nvSpPr>
        <p:spPr>
          <a:xfrm>
            <a:off x="3803059" y="7068185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后瞻肯定断言:(?&lt;=y)x 匹配x, 仅在前面是y 的情况。</a:t>
            </a:r>
          </a:p>
        </p:txBody>
      </p:sp>
      <p:sp>
        <p:nvSpPr>
          <p:cNvPr id="565" name="圆形"/>
          <p:cNvSpPr/>
          <p:nvPr/>
        </p:nvSpPr>
        <p:spPr>
          <a:xfrm>
            <a:off x="2748748" y="7332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" name="圆形"/>
          <p:cNvSpPr/>
          <p:nvPr/>
        </p:nvSpPr>
        <p:spPr>
          <a:xfrm>
            <a:off x="2748748" y="895380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7" name="后瞻否定断言:(?&lt;=y)x , 匹配x, 仅在前面不是y的情况。"/>
          <p:cNvSpPr txBox="1"/>
          <p:nvPr/>
        </p:nvSpPr>
        <p:spPr>
          <a:xfrm>
            <a:off x="3803059" y="8689287"/>
            <a:ext cx="144296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后瞻否定断言:(?&lt;=y)x , 匹配x, 仅在前面不是y的情况。</a:t>
            </a:r>
          </a:p>
        </p:txBody>
      </p:sp>
      <p:pic>
        <p:nvPicPr>
          <p:cNvPr id="568" name="1.png" descr="1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3640657" y="10483284"/>
            <a:ext cx="12306619" cy="111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2" name="环视断言 捕获组"/>
          <p:cNvSpPr txBox="1"/>
          <p:nvPr/>
        </p:nvSpPr>
        <p:spPr>
          <a:xfrm>
            <a:off x="2276759" y="3470381"/>
            <a:ext cx="1271208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环视断言 捕获组</a:t>
            </a:r>
          </a:p>
        </p:txBody>
      </p:sp>
      <p:sp>
        <p:nvSpPr>
          <p:cNvPr id="57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" name="环视断言括号中（前瞻和后瞻的通用名称）的内容不会成为匹配到的一部分结果"/>
          <p:cNvSpPr txBox="1"/>
          <p:nvPr/>
        </p:nvSpPr>
        <p:spPr>
          <a:xfrm>
            <a:off x="3653617" y="5484772"/>
            <a:ext cx="14429613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环视断言括号中（前瞻和后瞻的通用名称）的内容不会成为匹配到的一部分结果</a:t>
            </a:r>
          </a:p>
        </p:txBody>
      </p:sp>
      <p:sp>
        <p:nvSpPr>
          <p:cNvPr id="575" name="圆形"/>
          <p:cNvSpPr/>
          <p:nvPr/>
        </p:nvSpPr>
        <p:spPr>
          <a:xfrm>
            <a:off x="2748748" y="611225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9" name="eg"/>
          <p:cNvSpPr txBox="1"/>
          <p:nvPr/>
        </p:nvSpPr>
        <p:spPr>
          <a:xfrm>
            <a:off x="2276759" y="3544932"/>
            <a:ext cx="12712080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8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8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52827" y="6355892"/>
            <a:ext cx="13142476" cy="3036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584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eg"/>
          <p:cNvSpPr txBox="1"/>
          <p:nvPr/>
        </p:nvSpPr>
        <p:spPr>
          <a:xfrm>
            <a:off x="2276759" y="2716069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67" name="矩形"/>
          <p:cNvSpPr/>
          <p:nvPr/>
        </p:nvSpPr>
        <p:spPr>
          <a:xfrm>
            <a:off x="1427881" y="2590718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如果不使用修饰符和特殊标志，正则表达式的搜索就等同于子字符串查找"/>
          <p:cNvSpPr txBox="1"/>
          <p:nvPr/>
        </p:nvSpPr>
        <p:spPr>
          <a:xfrm>
            <a:off x="2568620" y="11971023"/>
            <a:ext cx="1486858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如果不使用修饰符和特殊标志，正则表达式的搜索就等同于子字符串查找</a:t>
            </a:r>
          </a:p>
        </p:txBody>
      </p:sp>
      <p:pic>
        <p:nvPicPr>
          <p:cNvPr id="16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57292" y="5308280"/>
            <a:ext cx="13573408" cy="3099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修饰符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修饰符</a:t>
            </a:r>
          </a:p>
        </p:txBody>
      </p:sp>
      <p:sp>
        <p:nvSpPr>
          <p:cNvPr id="17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正则表达式的修饰符可能会影响搜索结果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正则表达式的修饰符可能会影响搜索结果</a:t>
            </a:r>
          </a:p>
        </p:txBody>
      </p:sp>
      <p:sp>
        <p:nvSpPr>
          <p:cNvPr id="177" name="- i   搜索时不区分大小写"/>
          <p:cNvSpPr txBox="1"/>
          <p:nvPr/>
        </p:nvSpPr>
        <p:spPr>
          <a:xfrm>
            <a:off x="3285634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i   搜索时不区分大小写</a:t>
            </a:r>
          </a:p>
        </p:txBody>
      </p:sp>
      <p:sp>
        <p:nvSpPr>
          <p:cNvPr id="178" name="- g  搜索时会查找所有的匹配项，而不只是第一个"/>
          <p:cNvSpPr txBox="1"/>
          <p:nvPr/>
        </p:nvSpPr>
        <p:spPr>
          <a:xfrm>
            <a:off x="3285634" y="754740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g  搜索时会查找所有的匹配项，而不只是第一个</a:t>
            </a:r>
          </a:p>
        </p:txBody>
      </p:sp>
      <p:sp>
        <p:nvSpPr>
          <p:cNvPr id="179" name="- m  多行模式"/>
          <p:cNvSpPr txBox="1"/>
          <p:nvPr/>
        </p:nvSpPr>
        <p:spPr>
          <a:xfrm>
            <a:off x="3285634" y="8643204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m  多行模式</a:t>
            </a:r>
          </a:p>
        </p:txBody>
      </p:sp>
      <p:sp>
        <p:nvSpPr>
          <p:cNvPr id="180" name="- u  开启完整的 unicode 支持 能够修正对于代理对的处理"/>
          <p:cNvSpPr txBox="1"/>
          <p:nvPr/>
        </p:nvSpPr>
        <p:spPr>
          <a:xfrm>
            <a:off x="3285634" y="97663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u  开启完整的 unicode 支持 能够修正对于代理对的处理</a:t>
            </a:r>
          </a:p>
        </p:txBody>
      </p:sp>
      <p:sp>
        <p:nvSpPr>
          <p:cNvPr id="181" name="- y 粘滞模式"/>
          <p:cNvSpPr txBox="1"/>
          <p:nvPr/>
        </p:nvSpPr>
        <p:spPr>
          <a:xfrm>
            <a:off x="3285634" y="1086210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y 粘滞模式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8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32315" y="5429672"/>
            <a:ext cx="15046135" cy="2856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基本语法"/>
          <p:cNvSpPr txBox="1"/>
          <p:nvPr/>
        </p:nvSpPr>
        <p:spPr>
          <a:xfrm>
            <a:off x="5828548" y="5862710"/>
            <a:ext cx="1307426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600"/>
            </a:lvl1pPr>
          </a:lstStyle>
          <a:p>
            <a:pPr/>
            <a:r>
              <a:t>基本语法</a:t>
            </a:r>
          </a:p>
        </p:txBody>
      </p:sp>
      <p:sp>
        <p:nvSpPr>
          <p:cNvPr id="192" name="pattern有规则的字符集"/>
          <p:cNvSpPr txBox="1"/>
          <p:nvPr/>
        </p:nvSpPr>
        <p:spPr>
          <a:xfrm>
            <a:off x="8204808" y="7860784"/>
            <a:ext cx="83217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pattern有规则的字符集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