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7" name="Shape 2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Relationship Id="rId4" Type="http://schemas.openxmlformats.org/officeDocument/2006/relationships/hyperlink" Target="http://www.zmclass.com" TargetMode="External"/><Relationship Id="rId5" Type="http://schemas.openxmlformats.org/officeDocument/2006/relationships/hyperlink" Target="https://developer.mozilla.org/zh-CN/docs/Web/JavaScript/Reference/Global_Objects/Symbol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Relationship Id="rId4" Type="http://schemas.openxmlformats.org/officeDocument/2006/relationships/hyperlink" Target="http://www.zmclass.com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Relationship Id="rId4" Type="http://schemas.openxmlformats.org/officeDocument/2006/relationships/hyperlink" Target="http://www.zmclass.co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Relationship Id="rId4" Type="http://schemas.openxmlformats.org/officeDocument/2006/relationships/hyperlink" Target="http://www.zmclass.co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Relationship Id="rId4" Type="http://schemas.openxmlformats.org/officeDocument/2006/relationships/hyperlink" Target="http://www.zmclass.com" TargetMode="External"/><Relationship Id="rId5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Relationship Id="rId4" Type="http://schemas.openxmlformats.org/officeDocument/2006/relationships/hyperlink" Target="http://www.zmclass.com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Relationship Id="rId4" Type="http://schemas.openxmlformats.org/officeDocument/2006/relationships/hyperlink" Target="http://www.zmclass.com" TargetMode="External"/><Relationship Id="rId5" Type="http://schemas.openxmlformats.org/officeDocument/2006/relationships/image" Target="../media/image1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Relationship Id="rId4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Relationship Id="rId4" Type="http://schemas.openxmlformats.org/officeDocument/2006/relationships/hyperlink" Target="http://www.zmclass.com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hyperlink" Target="http://www.zmclass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S第二阶段 - 新语法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JS第二阶段 - 新语法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获取全局Symbol的key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获取全局Symbol的key</a:t>
            </a:r>
          </a:p>
        </p:txBody>
      </p:sp>
      <p:sp>
        <p:nvSpPr>
          <p:cNvPr id="18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9806" y="6425876"/>
            <a:ext cx="15477382" cy="18376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4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常用内置的Symbol值"/>
          <p:cNvSpPr txBox="1"/>
          <p:nvPr/>
        </p:nvSpPr>
        <p:spPr>
          <a:xfrm>
            <a:off x="2301095" y="274032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常用内置的Symbol值</a:t>
            </a:r>
          </a:p>
        </p:txBody>
      </p:sp>
      <p:sp>
        <p:nvSpPr>
          <p:cNvPr id="193" name="矩形"/>
          <p:cNvSpPr/>
          <p:nvPr/>
        </p:nvSpPr>
        <p:spPr>
          <a:xfrm>
            <a:off x="1427881" y="268952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Symbol.iterator"/>
          <p:cNvSpPr txBox="1"/>
          <p:nvPr/>
        </p:nvSpPr>
        <p:spPr>
          <a:xfrm>
            <a:off x="3339652" y="4609948"/>
            <a:ext cx="4957582" cy="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700"/>
            </a:lvl1pPr>
          </a:lstStyle>
          <a:p>
            <a:pPr/>
            <a:r>
              <a:t>Symbol.iterator</a:t>
            </a:r>
          </a:p>
        </p:txBody>
      </p:sp>
      <p:sp>
        <p:nvSpPr>
          <p:cNvPr id="195" name="圆形"/>
          <p:cNvSpPr/>
          <p:nvPr/>
        </p:nvSpPr>
        <p:spPr>
          <a:xfrm>
            <a:off x="2465672" y="487215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用于为对象定义一个方法,并返回一个所对应对象的迭代器。该迭代器会被 for…of 循环语句所使用"/>
          <p:cNvSpPr txBox="1"/>
          <p:nvPr/>
        </p:nvSpPr>
        <p:spPr>
          <a:xfrm>
            <a:off x="3854807" y="5869129"/>
            <a:ext cx="20519457" cy="148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pPr/>
            <a:r>
              <a:t>用于为对象定义一个方法,并返回一个所对应对象的迭代器。该迭代器会被 for…of 循环语句所使用</a:t>
            </a:r>
          </a:p>
        </p:txBody>
      </p:sp>
      <p:sp>
        <p:nvSpPr>
          <p:cNvPr id="197" name="圆形"/>
          <p:cNvSpPr/>
          <p:nvPr/>
        </p:nvSpPr>
        <p:spPr>
          <a:xfrm>
            <a:off x="2465672" y="8320864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其他内置方法"/>
          <p:cNvSpPr txBox="1"/>
          <p:nvPr/>
        </p:nvSpPr>
        <p:spPr>
          <a:xfrm>
            <a:off x="3339652" y="7992848"/>
            <a:ext cx="495758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700"/>
            </a:lvl1pPr>
          </a:lstStyle>
          <a:p>
            <a:pPr/>
            <a:r>
              <a:t>其他内置方法</a:t>
            </a:r>
          </a:p>
        </p:txBody>
      </p:sp>
      <p:sp>
        <p:nvSpPr>
          <p:cNvPr id="199" name="https://developer.mozilla.org/zh-CN/docs/Web/JavaScript/Reference/Global_Objects/Symbol"/>
          <p:cNvSpPr txBox="1"/>
          <p:nvPr/>
        </p:nvSpPr>
        <p:spPr>
          <a:xfrm>
            <a:off x="3648259" y="9568801"/>
            <a:ext cx="1668600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5400"/>
              </a:lnSpc>
              <a:defRPr b="0" sz="3400" u="sng">
                <a:latin typeface="Times"/>
                <a:ea typeface="Times"/>
                <a:cs typeface="Times"/>
                <a:sym typeface="Times"/>
                <a:hlinkClick r:id="rId5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5" invalidUrl="" action="" tgtFrame="" tooltip="" history="1" highlightClick="0" endSnd="0"/>
              </a:rPr>
              <a:t>https://developer.mozilla.org/zh-CN/docs/Web/JavaScript/Reference/Global_Objects/Symbol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02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02</a:t>
            </a:r>
          </a:p>
        </p:txBody>
      </p:sp>
      <p:sp>
        <p:nvSpPr>
          <p:cNvPr id="206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迭代"/>
          <p:cNvSpPr txBox="1"/>
          <p:nvPr/>
        </p:nvSpPr>
        <p:spPr>
          <a:xfrm>
            <a:off x="11337211" y="7798789"/>
            <a:ext cx="13081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迭代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4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什么是迭代？"/>
          <p:cNvSpPr txBox="1"/>
          <p:nvPr/>
        </p:nvSpPr>
        <p:spPr>
          <a:xfrm>
            <a:off x="2301095" y="274032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什么是迭代？</a:t>
            </a:r>
          </a:p>
        </p:txBody>
      </p:sp>
      <p:sp>
        <p:nvSpPr>
          <p:cNvPr id="212" name="矩形"/>
          <p:cNvSpPr/>
          <p:nvPr/>
        </p:nvSpPr>
        <p:spPr>
          <a:xfrm>
            <a:off x="1427881" y="268952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逐个获取值的过程就叫做迭代"/>
          <p:cNvSpPr txBox="1"/>
          <p:nvPr/>
        </p:nvSpPr>
        <p:spPr>
          <a:xfrm>
            <a:off x="2330711" y="10013234"/>
            <a:ext cx="18103942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4500"/>
            </a:lvl1pPr>
          </a:lstStyle>
          <a:p>
            <a:pPr/>
            <a:r>
              <a:t>逐个获取值的过程就叫做迭代</a:t>
            </a:r>
          </a:p>
        </p:txBody>
      </p:sp>
      <p:pic>
        <p:nvPicPr>
          <p:cNvPr id="214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72525" y="6113098"/>
            <a:ext cx="8907659" cy="1927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2.png" descr="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802465" y="5988345"/>
            <a:ext cx="10603102" cy="2176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4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es6中的迭代"/>
          <p:cNvSpPr txBox="1"/>
          <p:nvPr/>
        </p:nvSpPr>
        <p:spPr>
          <a:xfrm>
            <a:off x="2301095" y="274032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es6中的迭代</a:t>
            </a:r>
          </a:p>
        </p:txBody>
      </p:sp>
      <p:sp>
        <p:nvSpPr>
          <p:cNvPr id="222" name="矩形"/>
          <p:cNvSpPr/>
          <p:nvPr/>
        </p:nvSpPr>
        <p:spPr>
          <a:xfrm>
            <a:off x="1427881" y="268952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添加了新的可迭代接口，允许我们自定义对象的迭代方式…"/>
          <p:cNvSpPr txBox="1"/>
          <p:nvPr/>
        </p:nvSpPr>
        <p:spPr>
          <a:xfrm>
            <a:off x="2551491" y="4547714"/>
            <a:ext cx="18103943" cy="3933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95312" indent="-595312" algn="l">
              <a:buSzPct val="125000"/>
              <a:buChar char="•"/>
              <a:defRPr b="0" sz="4500"/>
            </a:pPr>
          </a:p>
          <a:p>
            <a:pPr marL="595312" indent="-595312" algn="l">
              <a:buSzPct val="125000"/>
              <a:buChar char="•"/>
              <a:defRPr b="0" sz="4500"/>
            </a:pPr>
            <a:r>
              <a:t>添加了新的可迭代接口，允许我们自定义对象的迭代方式</a:t>
            </a:r>
          </a:p>
          <a:p>
            <a:pPr marL="595312" indent="-595312" algn="l">
              <a:buSzPct val="125000"/>
              <a:buChar char="•"/>
              <a:defRPr b="0" sz="4500"/>
            </a:pPr>
          </a:p>
          <a:p>
            <a:pPr marL="595312" indent="-595312" algn="l">
              <a:buSzPct val="125000"/>
              <a:buChar char="•"/>
              <a:defRPr b="0" sz="4500"/>
            </a:pPr>
            <a:r>
              <a:t>添加了新的循环，for … of 循环, 用来遍历</a:t>
            </a:r>
            <a:r>
              <a:rPr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rPr>
              <a:t>可迭代对象</a:t>
            </a:r>
          </a:p>
        </p:txBody>
      </p:sp>
      <p:sp>
        <p:nvSpPr>
          <p:cNvPr id="224" name="线条"/>
          <p:cNvSpPr/>
          <p:nvPr/>
        </p:nvSpPr>
        <p:spPr>
          <a:xfrm>
            <a:off x="15064960" y="7100500"/>
            <a:ext cx="1081385" cy="3826200"/>
          </a:xfrm>
          <a:prstGeom prst="line">
            <a:avLst/>
          </a:prstGeom>
          <a:ln w="101600">
            <a:solidFill>
              <a:schemeClr val="accent5">
                <a:hueOff val="-36178"/>
                <a:satOff val="6507"/>
                <a:lumOff val="-2351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实现了新的可迭代接口的对象"/>
          <p:cNvSpPr txBox="1"/>
          <p:nvPr/>
        </p:nvSpPr>
        <p:spPr>
          <a:xfrm>
            <a:off x="13257260" y="10912726"/>
            <a:ext cx="1035368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实现了新的可迭代接口的对象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4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for 循环系列"/>
          <p:cNvSpPr txBox="1"/>
          <p:nvPr/>
        </p:nvSpPr>
        <p:spPr>
          <a:xfrm>
            <a:off x="2301095" y="274032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for 循环系列</a:t>
            </a:r>
          </a:p>
        </p:txBody>
      </p:sp>
      <p:sp>
        <p:nvSpPr>
          <p:cNvPr id="232" name="矩形"/>
          <p:cNvSpPr/>
          <p:nvPr/>
        </p:nvSpPr>
        <p:spPr>
          <a:xfrm>
            <a:off x="1427881" y="268952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for 循环…"/>
          <p:cNvSpPr txBox="1"/>
          <p:nvPr/>
        </p:nvSpPr>
        <p:spPr>
          <a:xfrm>
            <a:off x="2428836" y="5264541"/>
            <a:ext cx="18103942" cy="5962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500"/>
            </a:pPr>
          </a:p>
          <a:p>
            <a:pPr marL="595312" indent="-595312" algn="l">
              <a:buSzPct val="125000"/>
              <a:buChar char="•"/>
              <a:defRPr b="0" sz="4500"/>
            </a:pPr>
            <a:r>
              <a:t>for 循环</a:t>
            </a:r>
          </a:p>
          <a:p>
            <a:pPr algn="l">
              <a:defRPr b="0" sz="4500"/>
            </a:pPr>
          </a:p>
          <a:p>
            <a:pPr marL="595312" indent="-595312" algn="l">
              <a:buSzPct val="125000"/>
              <a:buChar char="•"/>
              <a:defRPr b="0" sz="4500"/>
            </a:pPr>
            <a:r>
              <a:t>for…in循环</a:t>
            </a:r>
          </a:p>
          <a:p>
            <a:pPr algn="l">
              <a:defRPr b="0" sz="4500"/>
            </a:pPr>
          </a:p>
          <a:p>
            <a:pPr marL="595312" indent="-595312" algn="l">
              <a:buSzPct val="125000"/>
              <a:buChar char="•"/>
              <a:defRPr b="0" sz="4500"/>
            </a:pPr>
            <a:r>
              <a:t>for…of循环</a:t>
            </a:r>
          </a:p>
          <a:p>
            <a:pPr algn="l">
              <a:defRPr b="0" sz="4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4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for 循环"/>
          <p:cNvSpPr txBox="1"/>
          <p:nvPr/>
        </p:nvSpPr>
        <p:spPr>
          <a:xfrm>
            <a:off x="2301095" y="274032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for 循环</a:t>
            </a:r>
          </a:p>
        </p:txBody>
      </p:sp>
      <p:sp>
        <p:nvSpPr>
          <p:cNvPr id="240" name="矩形"/>
          <p:cNvSpPr/>
          <p:nvPr/>
        </p:nvSpPr>
        <p:spPr>
          <a:xfrm>
            <a:off x="1427881" y="268952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最常见的循环类型…"/>
          <p:cNvSpPr txBox="1"/>
          <p:nvPr/>
        </p:nvSpPr>
        <p:spPr>
          <a:xfrm>
            <a:off x="2453367" y="4110061"/>
            <a:ext cx="18103942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500"/>
            </a:pPr>
          </a:p>
          <a:p>
            <a:pPr marL="595312" indent="-595312" algn="l">
              <a:buSzPct val="125000"/>
              <a:buChar char="•"/>
              <a:defRPr b="0" sz="4500"/>
            </a:pPr>
            <a:r>
              <a:t>最常见的循环类型</a:t>
            </a:r>
          </a:p>
          <a:p>
            <a:pPr algn="l">
              <a:defRPr b="0" sz="4500"/>
            </a:pPr>
          </a:p>
          <a:p>
            <a:pPr marL="595312" indent="-595312" algn="l">
              <a:buSzPct val="125000"/>
              <a:buChar char="•"/>
              <a:defRPr b="0" sz="4500"/>
            </a:pPr>
            <a:r>
              <a:t> 缺点是需要跟踪</a:t>
            </a:r>
            <a:r>
              <a:rPr b="1"/>
              <a:t>计数器</a:t>
            </a:r>
            <a:r>
              <a:t>和</a:t>
            </a:r>
            <a:r>
              <a:rPr b="1"/>
              <a:t>退出条件</a:t>
            </a:r>
          </a:p>
          <a:p>
            <a:pPr algn="l">
              <a:defRPr b="0" sz="4500"/>
            </a:pPr>
          </a:p>
        </p:txBody>
      </p:sp>
      <p:pic>
        <p:nvPicPr>
          <p:cNvPr id="242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56192" y="8577490"/>
            <a:ext cx="14315757" cy="2939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4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for…in 循环"/>
          <p:cNvSpPr txBox="1"/>
          <p:nvPr/>
        </p:nvSpPr>
        <p:spPr>
          <a:xfrm>
            <a:off x="2301095" y="274032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for…in 循环</a:t>
            </a:r>
          </a:p>
        </p:txBody>
      </p:sp>
      <p:sp>
        <p:nvSpPr>
          <p:cNvPr id="249" name="矩形"/>
          <p:cNvSpPr/>
          <p:nvPr/>
        </p:nvSpPr>
        <p:spPr>
          <a:xfrm>
            <a:off x="1427881" y="268952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改善了 for 循环的不足之处，它消除了计数器逻辑和退出条件…"/>
          <p:cNvSpPr txBox="1"/>
          <p:nvPr/>
        </p:nvSpPr>
        <p:spPr>
          <a:xfrm>
            <a:off x="2453367" y="4101772"/>
            <a:ext cx="18103942" cy="4461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500"/>
            </a:pPr>
          </a:p>
          <a:p>
            <a:pPr marL="595312" indent="-595312" algn="l">
              <a:buSzPct val="125000"/>
              <a:buChar char="•"/>
              <a:defRPr b="0" sz="4500"/>
            </a:pPr>
            <a:r>
              <a:t>改善了 for 循环的不足之处，它消除了计数器逻辑和退出条件</a:t>
            </a:r>
          </a:p>
          <a:p>
            <a:pPr algn="l">
              <a:defRPr b="0" sz="4500"/>
            </a:pPr>
          </a:p>
          <a:p>
            <a:pPr marL="595312" indent="-595312" algn="l">
              <a:buSzPct val="125000"/>
              <a:buChar char="•"/>
              <a:defRPr b="0" sz="4500"/>
            </a:pPr>
            <a:r>
              <a:rPr b="1"/>
              <a:t>依然需要使用index</a:t>
            </a:r>
            <a:r>
              <a:t> 来访问数组的值</a:t>
            </a:r>
          </a:p>
          <a:p>
            <a:pPr algn="l">
              <a:defRPr b="0" sz="4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4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for…of 循环"/>
          <p:cNvSpPr txBox="1"/>
          <p:nvPr/>
        </p:nvSpPr>
        <p:spPr>
          <a:xfrm>
            <a:off x="2301095" y="274032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for…of 循环</a:t>
            </a:r>
          </a:p>
        </p:txBody>
      </p:sp>
      <p:sp>
        <p:nvSpPr>
          <p:cNvPr id="257" name="矩形"/>
          <p:cNvSpPr/>
          <p:nvPr/>
        </p:nvSpPr>
        <p:spPr>
          <a:xfrm>
            <a:off x="1427881" y="268952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用于循环访问任何可迭代的数据类型…"/>
          <p:cNvSpPr txBox="1"/>
          <p:nvPr/>
        </p:nvSpPr>
        <p:spPr>
          <a:xfrm>
            <a:off x="2453367" y="3543300"/>
            <a:ext cx="18103942" cy="662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500"/>
            </a:pPr>
          </a:p>
          <a:p>
            <a:pPr marL="595312" indent="-595312" algn="l">
              <a:buSzPct val="125000"/>
              <a:buChar char="•"/>
              <a:defRPr b="0" sz="4500"/>
            </a:pPr>
            <a:r>
              <a:t>用于循环访问任何</a:t>
            </a:r>
            <a:r>
              <a:rPr i="1"/>
              <a:t>可迭代的</a:t>
            </a:r>
            <a:r>
              <a:t>数据类型</a:t>
            </a:r>
          </a:p>
          <a:p>
            <a:pPr algn="l">
              <a:defRPr b="0" sz="4500"/>
            </a:pPr>
          </a:p>
          <a:p>
            <a:pPr marL="595312" indent="-595312" algn="l">
              <a:buSzPct val="125000"/>
              <a:buChar char="•"/>
              <a:defRPr b="0" sz="4500"/>
            </a:pPr>
            <a:r>
              <a:t>可以忽略</a:t>
            </a:r>
            <a:r>
              <a:rPr b="1"/>
              <a:t>索引</a:t>
            </a:r>
            <a:endParaRPr b="1"/>
          </a:p>
          <a:p>
            <a:pPr algn="l">
              <a:defRPr b="0" sz="4500"/>
            </a:pPr>
            <a:endParaRPr b="1"/>
          </a:p>
          <a:p>
            <a:pPr marL="595312" indent="-595312" algn="l">
              <a:buSzPct val="125000"/>
              <a:buChar char="•"/>
              <a:defRPr b="0" sz="4500"/>
            </a:pPr>
            <a:r>
              <a:t>默认的可迭代对象有 数组、字符串 、set、map等</a:t>
            </a:r>
          </a:p>
          <a:p>
            <a:pPr algn="l">
              <a:defRPr b="0" sz="4500"/>
            </a:pPr>
          </a:p>
          <a:p>
            <a:pPr lvl="1" indent="0" algn="l">
              <a:defRPr b="0" sz="4500"/>
            </a:pPr>
          </a:p>
        </p:txBody>
      </p:sp>
      <p:pic>
        <p:nvPicPr>
          <p:cNvPr id="259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74656" y="8884296"/>
            <a:ext cx="14216885" cy="2914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4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5" name="为对象自定义迭代行为"/>
          <p:cNvSpPr txBox="1"/>
          <p:nvPr/>
        </p:nvSpPr>
        <p:spPr>
          <a:xfrm>
            <a:off x="2301095" y="2740321"/>
            <a:ext cx="1537079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为对象自定义迭代行为</a:t>
            </a:r>
          </a:p>
        </p:txBody>
      </p:sp>
      <p:sp>
        <p:nvSpPr>
          <p:cNvPr id="266" name="矩形"/>
          <p:cNvSpPr/>
          <p:nvPr/>
        </p:nvSpPr>
        <p:spPr>
          <a:xfrm>
            <a:off x="1427881" y="268952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可迭代协议…"/>
          <p:cNvSpPr txBox="1"/>
          <p:nvPr/>
        </p:nvSpPr>
        <p:spPr>
          <a:xfrm>
            <a:off x="2355242" y="4455171"/>
            <a:ext cx="18103942" cy="9711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95312" indent="-595312" algn="l">
              <a:buSzPct val="125000"/>
              <a:buChar char="•"/>
              <a:defRPr b="0" sz="4500">
                <a:solidFill>
                  <a:srgbClr val="FFFFFF">
                    <a:alpha val="50000"/>
                  </a:srgbClr>
                </a:solidFill>
              </a:defRPr>
            </a:pPr>
            <a:r>
              <a:t>可迭代协议</a:t>
            </a:r>
          </a:p>
          <a:p>
            <a:pPr algn="l">
              <a:defRPr b="0" sz="4500">
                <a:solidFill>
                  <a:srgbClr val="FFFFFF">
                    <a:alpha val="50000"/>
                  </a:srgbClr>
                </a:solidFill>
              </a:defRPr>
            </a:pPr>
          </a:p>
          <a:p>
            <a:pPr lvl="1" marL="1170781" indent="-535781" algn="l">
              <a:buSzPct val="125000"/>
              <a:buChar char="•"/>
              <a:defRPr b="0" sz="4000">
                <a:solidFill>
                  <a:srgbClr val="FFFFFF">
                    <a:alpha val="50000"/>
                  </a:srgbClr>
                </a:solidFill>
              </a:defRPr>
            </a:pPr>
            <a:r>
              <a:rPr sz="3600"/>
              <a:t>普通对象要想转换成可迭代对象 给这个对象的 Symbol.iterator 属 性赋值一个函数, 那么每次迭代都会调用赋给 Symbol.iterator 的可迭代协议方法</a:t>
            </a:r>
            <a:r>
              <a:t>。</a:t>
            </a:r>
          </a:p>
          <a:p>
            <a:pPr algn="l">
              <a:defRPr b="0" sz="4500">
                <a:solidFill>
                  <a:srgbClr val="FFFFFF">
                    <a:alpha val="50000"/>
                  </a:srgbClr>
                </a:solidFill>
              </a:defRPr>
            </a:pPr>
          </a:p>
          <a:p>
            <a:pPr marL="595312" indent="-595312" algn="l">
              <a:buSzPct val="125000"/>
              <a:buChar char="•"/>
              <a:defRPr b="0" sz="4500">
                <a:solidFill>
                  <a:srgbClr val="FFFFFF">
                    <a:alpha val="50000"/>
                  </a:srgbClr>
                </a:solidFill>
              </a:defRPr>
            </a:pPr>
            <a:r>
              <a:t>迭代器协议</a:t>
            </a:r>
          </a:p>
          <a:p>
            <a:pPr marL="595312" indent="-595312" algn="l">
              <a:buSzPct val="125000"/>
              <a:buChar char="•"/>
              <a:defRPr b="0" sz="4500">
                <a:solidFill>
                  <a:srgbClr val="FFFFFF">
                    <a:alpha val="50000"/>
                  </a:srgbClr>
                </a:solidFill>
              </a:defRPr>
            </a:pPr>
          </a:p>
          <a:p>
            <a:pPr lvl="1" marL="1230312" indent="-595312" algn="l">
              <a:buSzPct val="125000"/>
              <a:buChar char="•"/>
              <a:defRPr b="0" sz="3900">
                <a:solidFill>
                  <a:srgbClr val="FFFFFF">
                    <a:alpha val="50000"/>
                  </a:srgbClr>
                </a:solidFill>
              </a:defRPr>
            </a:pPr>
            <a:r>
              <a:t>特殊对象，它具有一些专门为迭代过程设计的专有接口</a:t>
            </a:r>
          </a:p>
          <a:p>
            <a:pPr marL="595312" indent="-595312" algn="l">
              <a:buSzPct val="125000"/>
              <a:buChar char="•"/>
              <a:defRPr b="0" sz="3900">
                <a:solidFill>
                  <a:srgbClr val="FFFFFF">
                    <a:alpha val="50000"/>
                  </a:srgbClr>
                </a:solidFill>
              </a:defRPr>
            </a:pPr>
          </a:p>
          <a:p>
            <a:pPr lvl="1" marL="1230312" indent="-595312" algn="l">
              <a:buSzPct val="125000"/>
              <a:buChar char="•"/>
              <a:defRPr b="0" sz="3500">
                <a:solidFill>
                  <a:srgbClr val="FFFFFF">
                    <a:alpha val="50000"/>
                  </a:srgbClr>
                </a:solidFill>
              </a:defRPr>
            </a:pPr>
            <a:r>
              <a:t> 赋值给 Symbol.iterator 的方法必须返回一个对象，该对象必须遵守迭代器协议。这个协 议规定了如何从可迭代序列中取值。</a:t>
            </a:r>
          </a:p>
          <a:p>
            <a:pPr algn="l">
              <a:defRPr b="0" sz="4500"/>
            </a:pPr>
          </a:p>
          <a:p>
            <a:pPr lvl="1" indent="0" algn="l">
              <a:defRPr b="0" sz="4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数据类型 与 迭代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数据类型 与 迭代</a:t>
            </a:r>
          </a:p>
        </p:txBody>
      </p:sp>
      <p:sp>
        <p:nvSpPr>
          <p:cNvPr id="1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圆形"/>
          <p:cNvSpPr/>
          <p:nvPr/>
        </p:nvSpPr>
        <p:spPr>
          <a:xfrm>
            <a:off x="2490203" y="62704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新的数据类型"/>
          <p:cNvSpPr txBox="1"/>
          <p:nvPr/>
        </p:nvSpPr>
        <p:spPr>
          <a:xfrm>
            <a:off x="3040322" y="6005919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新的数据类型</a:t>
            </a:r>
          </a:p>
        </p:txBody>
      </p:sp>
      <p:sp>
        <p:nvSpPr>
          <p:cNvPr id="130" name="迭代"/>
          <p:cNvSpPr txBox="1"/>
          <p:nvPr/>
        </p:nvSpPr>
        <p:spPr>
          <a:xfrm>
            <a:off x="3040322" y="7467600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迭代</a:t>
            </a:r>
          </a:p>
        </p:txBody>
      </p:sp>
      <p:sp>
        <p:nvSpPr>
          <p:cNvPr id="131" name="圆形"/>
          <p:cNvSpPr/>
          <p:nvPr/>
        </p:nvSpPr>
        <p:spPr>
          <a:xfrm>
            <a:off x="2490203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4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迭代器协议"/>
          <p:cNvSpPr txBox="1"/>
          <p:nvPr/>
        </p:nvSpPr>
        <p:spPr>
          <a:xfrm>
            <a:off x="2301095" y="274032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迭代器协议</a:t>
            </a:r>
          </a:p>
        </p:txBody>
      </p:sp>
      <p:sp>
        <p:nvSpPr>
          <p:cNvPr id="274" name="矩形"/>
          <p:cNvSpPr/>
          <p:nvPr/>
        </p:nvSpPr>
        <p:spPr>
          <a:xfrm>
            <a:off x="1427881" y="268952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迭代器方法返回的对象必须有一个 next 方 法。next 方法不接受参数，并且返回一个包含以下两个属性的对象。…"/>
          <p:cNvSpPr txBox="1"/>
          <p:nvPr/>
        </p:nvSpPr>
        <p:spPr>
          <a:xfrm>
            <a:off x="2428836" y="4569663"/>
            <a:ext cx="18103942" cy="6608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95312" indent="-595312" algn="l">
              <a:buSzPct val="125000"/>
              <a:buChar char="•"/>
              <a:defRPr b="0" sz="3900">
                <a:solidFill>
                  <a:srgbClr val="FFFFFF">
                    <a:alpha val="50000"/>
                  </a:srgbClr>
                </a:solidFill>
              </a:defRPr>
            </a:pPr>
            <a:r>
              <a:t> 迭代器方法返回的对象必须有一个 next 方 法。next 方法不接受参数，并且返回一个包含以下两个属性的对象。</a:t>
            </a:r>
          </a:p>
          <a:p>
            <a:pPr algn="l">
              <a:defRPr b="0" sz="3900">
                <a:solidFill>
                  <a:srgbClr val="FFFFFF">
                    <a:alpha val="50000"/>
                  </a:srgbClr>
                </a:solidFill>
              </a:defRPr>
            </a:pPr>
          </a:p>
          <a:p>
            <a:pPr marL="595312" indent="-595312" algn="l">
              <a:buSzPct val="125000"/>
              <a:buChar char="•"/>
              <a:defRPr b="0" sz="3900">
                <a:solidFill>
                  <a:srgbClr val="FFFFFF">
                    <a:alpha val="50000"/>
                  </a:srgbClr>
                </a:solidFill>
              </a:defRPr>
            </a:pPr>
            <a:r>
              <a:t> value：表示对象内值序列的下个值的数据</a:t>
            </a:r>
          </a:p>
          <a:p>
            <a:pPr marL="595312" indent="-595312" algn="l">
              <a:buSzPct val="125000"/>
              <a:buChar char="•"/>
              <a:defRPr b="0" sz="3900">
                <a:solidFill>
                  <a:srgbClr val="FFFFFF">
                    <a:alpha val="50000"/>
                  </a:srgbClr>
                </a:solidFill>
              </a:defRPr>
            </a:pPr>
          </a:p>
          <a:p>
            <a:pPr marL="595312" indent="-595312" algn="l">
              <a:buSzPct val="125000"/>
              <a:buChar char="•"/>
              <a:defRPr b="0" sz="3900">
                <a:solidFill>
                  <a:srgbClr val="FFFFFF">
                    <a:alpha val="50000"/>
                  </a:srgbClr>
                </a:solidFill>
              </a:defRPr>
            </a:pPr>
            <a:r>
              <a:t> done：表示迭代器是否已循环访问完值序列的布尔值</a:t>
            </a:r>
          </a:p>
          <a:p>
            <a:pPr marL="595312" indent="-595312" algn="l">
              <a:buSzPct val="125000"/>
              <a:buChar char="•"/>
              <a:defRPr b="0" sz="3900">
                <a:solidFill>
                  <a:srgbClr val="FFFFFF">
                    <a:alpha val="50000"/>
                  </a:srgbClr>
                </a:solidFill>
              </a:defRPr>
            </a:pPr>
          </a:p>
          <a:p>
            <a:pPr lvl="1" marL="1230312" indent="-595312" algn="l">
              <a:buSzPct val="125000"/>
              <a:buChar char="•"/>
              <a:defRPr b="0" sz="3900">
                <a:solidFill>
                  <a:srgbClr val="FFFFFF">
                    <a:alpha val="50000"/>
                  </a:srgbClr>
                </a:solidFill>
              </a:defRPr>
            </a:pPr>
            <a:r>
              <a:t> 如果 done 为 </a:t>
            </a:r>
            <a:r>
              <a:rPr i="1"/>
              <a:t>true</a:t>
            </a:r>
            <a:r>
              <a:t>，则迭代器已到达值序列的末尾处。</a:t>
            </a:r>
          </a:p>
          <a:p>
            <a:pPr lvl="1" marL="1230312" indent="-595312" algn="l">
              <a:buSzPct val="125000"/>
              <a:buChar char="•"/>
              <a:defRPr b="0" sz="3900">
                <a:solidFill>
                  <a:srgbClr val="FFFFFF">
                    <a:alpha val="50000"/>
                  </a:srgbClr>
                </a:solidFill>
              </a:defRPr>
            </a:pPr>
          </a:p>
          <a:p>
            <a:pPr lvl="1" marL="1230312" indent="-595312" algn="l">
              <a:buSzPct val="125000"/>
              <a:buChar char="•"/>
              <a:defRPr b="0" sz="3900">
                <a:solidFill>
                  <a:srgbClr val="FFFFFF">
                    <a:alpha val="50000"/>
                  </a:srgbClr>
                </a:solidFill>
              </a:defRPr>
            </a:pPr>
            <a:r>
              <a:t> 如果 done 为 </a:t>
            </a:r>
            <a:r>
              <a:rPr i="1"/>
              <a:t>false</a:t>
            </a:r>
            <a:r>
              <a:t>，则迭代器能够生成值序列中的另一个值。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eg"/>
          <p:cNvSpPr txBox="1"/>
          <p:nvPr/>
        </p:nvSpPr>
        <p:spPr>
          <a:xfrm>
            <a:off x="2370364" y="2772694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82" name="矩形"/>
          <p:cNvSpPr/>
          <p:nvPr/>
        </p:nvSpPr>
        <p:spPr>
          <a:xfrm>
            <a:off x="1451282" y="2647343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显示的调用迭代器"/>
          <p:cNvSpPr txBox="1"/>
          <p:nvPr/>
        </p:nvSpPr>
        <p:spPr>
          <a:xfrm>
            <a:off x="2370364" y="2698143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显示的调用迭代器</a:t>
            </a:r>
          </a:p>
        </p:txBody>
      </p:sp>
      <p:sp>
        <p:nvSpPr>
          <p:cNvPr id="287" name="矩形"/>
          <p:cNvSpPr/>
          <p:nvPr/>
        </p:nvSpPr>
        <p:spPr>
          <a:xfrm>
            <a:off x="1451282" y="2647343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58736" y="4758219"/>
            <a:ext cx="14266528" cy="6231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2" name="判断是否是可迭代对象"/>
          <p:cNvSpPr txBox="1"/>
          <p:nvPr/>
        </p:nvSpPr>
        <p:spPr>
          <a:xfrm>
            <a:off x="2370364" y="2698143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判断是否是可迭代对象</a:t>
            </a:r>
          </a:p>
        </p:txBody>
      </p:sp>
      <p:sp>
        <p:nvSpPr>
          <p:cNvPr id="293" name="矩形"/>
          <p:cNvSpPr/>
          <p:nvPr/>
        </p:nvSpPr>
        <p:spPr>
          <a:xfrm>
            <a:off x="1451282" y="2647343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9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51170" y="5888938"/>
            <a:ext cx="18115337" cy="2694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297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01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01</a:t>
            </a:r>
          </a:p>
        </p:txBody>
      </p:sp>
      <p:sp>
        <p:nvSpPr>
          <p:cNvPr id="136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新的数据类型"/>
          <p:cNvSpPr txBox="1"/>
          <p:nvPr/>
        </p:nvSpPr>
        <p:spPr>
          <a:xfrm>
            <a:off x="10143411" y="7798789"/>
            <a:ext cx="36957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新的数据类型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4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0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Symbol(符号)"/>
          <p:cNvSpPr txBox="1"/>
          <p:nvPr/>
        </p:nvSpPr>
        <p:spPr>
          <a:xfrm>
            <a:off x="2301095" y="274032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Symbol(符号)</a:t>
            </a:r>
          </a:p>
        </p:txBody>
      </p:sp>
      <p:sp>
        <p:nvSpPr>
          <p:cNvPr id="142" name="矩形"/>
          <p:cNvSpPr/>
          <p:nvPr/>
        </p:nvSpPr>
        <p:spPr>
          <a:xfrm>
            <a:off x="1427881" y="268952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基本数据类型…"/>
          <p:cNvSpPr txBox="1"/>
          <p:nvPr/>
        </p:nvSpPr>
        <p:spPr>
          <a:xfrm>
            <a:off x="2551491" y="4227899"/>
            <a:ext cx="18103943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95312" indent="-595312" algn="l">
              <a:buSzPct val="125000"/>
              <a:buChar char="•"/>
              <a:defRPr b="0" sz="4500"/>
            </a:pPr>
          </a:p>
          <a:p>
            <a:pPr marL="595312" indent="-595312" algn="l">
              <a:buSzPct val="125000"/>
              <a:buChar char="•"/>
              <a:defRPr b="0" sz="4500"/>
            </a:pPr>
            <a:r>
              <a:t>基本数据类型</a:t>
            </a:r>
          </a:p>
          <a:p>
            <a:pPr marL="595312" indent="-595312" algn="l">
              <a:buSzPct val="125000"/>
              <a:buChar char="•"/>
              <a:defRPr b="0" sz="4500"/>
            </a:pPr>
          </a:p>
          <a:p>
            <a:pPr marL="595312" indent="-595312" algn="l">
              <a:buSzPct val="125000"/>
              <a:buChar char="•"/>
              <a:defRPr b="0" sz="4500"/>
            </a:pPr>
            <a:r>
              <a:t>生成唯一的值</a:t>
            </a:r>
          </a:p>
          <a:p>
            <a:pPr algn="l">
              <a:defRPr b="0" sz="4500"/>
            </a:pPr>
          </a:p>
          <a:p>
            <a:pPr marL="595312" indent="-595312" algn="l">
              <a:buSzPct val="125000"/>
              <a:buChar char="•"/>
              <a:defRPr b="0" sz="4500"/>
            </a:pPr>
            <a:r>
              <a:t>是一种独特的且不可变的数据类型</a:t>
            </a:r>
          </a:p>
          <a:p>
            <a:pPr marL="595312" indent="-595312" algn="l">
              <a:buSzPct val="125000"/>
              <a:buChar char="•"/>
              <a:defRPr b="0" sz="4500"/>
            </a:pPr>
          </a:p>
          <a:p>
            <a:pPr marL="595312" indent="-595312" algn="l">
              <a:buSzPct val="125000"/>
              <a:buChar char="•"/>
              <a:defRPr b="0" sz="4500"/>
            </a:pPr>
            <a:r>
              <a:t>常用于唯一标识对象中的属性 和 实现协议(迭代协议)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8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基本语法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基本语法</a:t>
            </a:r>
          </a:p>
        </p:txBody>
      </p:sp>
      <p:sp>
        <p:nvSpPr>
          <p:cNvPr id="15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圆形"/>
          <p:cNvSpPr/>
          <p:nvPr/>
        </p:nvSpPr>
        <p:spPr>
          <a:xfrm>
            <a:off x="2490203" y="62704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要创建 Symbol，输入Symbol()，接受一个可选除Symbol值以外的值作为其描述"/>
          <p:cNvSpPr txBox="1"/>
          <p:nvPr/>
        </p:nvSpPr>
        <p:spPr>
          <a:xfrm>
            <a:off x="3040322" y="6005919"/>
            <a:ext cx="2034039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要创建 Symbol，输入Symbol()，接受一个可选除Symbol值以外的值作为其描述</a:t>
            </a:r>
          </a:p>
        </p:txBody>
      </p:sp>
      <p:pic>
        <p:nvPicPr>
          <p:cNvPr id="15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92075" y="7508096"/>
            <a:ext cx="13517731" cy="3058602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注意：Symbol 是基本数据类型，不能通过 new 来调用"/>
          <p:cNvSpPr txBox="1"/>
          <p:nvPr/>
        </p:nvSpPr>
        <p:spPr>
          <a:xfrm>
            <a:off x="2586022" y="11168581"/>
            <a:ext cx="2034039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rPr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rPr>
              <a:t> 注意</a:t>
            </a:r>
            <a:r>
              <a:t>：</a:t>
            </a:r>
            <a:r>
              <a:rPr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rPr>
              <a:t>Symbol 是基本数据类型，不能通过 new 来调用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7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eg"/>
          <p:cNvSpPr txBox="1"/>
          <p:nvPr/>
        </p:nvSpPr>
        <p:spPr>
          <a:xfrm>
            <a:off x="2370364" y="2772694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59" name="矩形"/>
          <p:cNvSpPr/>
          <p:nvPr/>
        </p:nvSpPr>
        <p:spPr>
          <a:xfrm>
            <a:off x="1451282" y="2647343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11134" y="4918771"/>
            <a:ext cx="13198625" cy="3391955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注意：描述只是用来描述标识符的一种方式，但是不能用来访问标识符本身,也不会对Symbol值本身起到任何的改变作用，无论描述是什么，每次都创建新的标识符"/>
          <p:cNvSpPr txBox="1"/>
          <p:nvPr/>
        </p:nvSpPr>
        <p:spPr>
          <a:xfrm>
            <a:off x="2021805" y="8836349"/>
            <a:ext cx="20340391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rPr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rPr>
              <a:t> 注意</a:t>
            </a:r>
            <a:r>
              <a:t>：</a:t>
            </a:r>
            <a:r>
              <a:rPr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rPr>
              <a:t>描述只是用来描述标识符的一种方式，但是不能用来访问标识符本身,也不会对Symbol值本身起到任何的改变作用，无论描述是什么，每次都创建新的标识符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作为对象标识"/>
          <p:cNvSpPr txBox="1"/>
          <p:nvPr/>
        </p:nvSpPr>
        <p:spPr>
          <a:xfrm>
            <a:off x="2370364" y="2698143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作为对象标识</a:t>
            </a:r>
          </a:p>
        </p:txBody>
      </p:sp>
      <p:sp>
        <p:nvSpPr>
          <p:cNvPr id="166" name="矩形"/>
          <p:cNvSpPr/>
          <p:nvPr/>
        </p:nvSpPr>
        <p:spPr>
          <a:xfrm>
            <a:off x="1451282" y="2647343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65456" y="4922282"/>
            <a:ext cx="9740914" cy="2350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18990" y="8558707"/>
            <a:ext cx="9633845" cy="323637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注意： 如果我们要在 object 字面量中使用 Symbol，则需要方括号。…"/>
          <p:cNvSpPr txBox="1"/>
          <p:nvPr/>
        </p:nvSpPr>
        <p:spPr>
          <a:xfrm>
            <a:off x="12840058" y="6616767"/>
            <a:ext cx="10158319" cy="2886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rPr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rPr>
              <a:t> 注意</a:t>
            </a:r>
            <a:r>
              <a:t>：</a:t>
            </a:r>
            <a:r>
              <a:rPr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rPr>
              <a:t> 如果我们要在 object 字面量中使用 Symbol，则需要方括号。</a:t>
            </a:r>
            <a:endParaRPr>
              <a:solidFill>
                <a:schemeClr val="accent5">
                  <a:hueOff val="-36178"/>
                  <a:satOff val="6507"/>
                  <a:lumOff val="-23518"/>
                </a:schemeClr>
              </a:solidFill>
            </a:endParaRPr>
          </a:p>
          <a:p>
            <a: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pPr>
          </a:p>
          <a:p>
            <a:pPr lvl="1"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pPr>
            <a:r>
              <a:t>取值的时候也需要[] 不能用.操作符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全局可重用Symbol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全局可重用Symbol</a:t>
            </a:r>
          </a:p>
        </p:txBody>
      </p:sp>
      <p:sp>
        <p:nvSpPr>
          <p:cNvPr id="17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4059" y="5710668"/>
            <a:ext cx="12845712" cy="165685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ymbol.for() 会根据传入的key 在全局作用于中注册一个 Symbol 值，如果 传入的key 从未注册到全局作用域中，便会创建一个Symbol值 并根据key 注册到全局环境中。 如果该key已经注册，就会返回一个与第一次使用所创建的Symbol值"/>
          <p:cNvSpPr txBox="1"/>
          <p:nvPr/>
        </p:nvSpPr>
        <p:spPr>
          <a:xfrm>
            <a:off x="2193485" y="8900943"/>
            <a:ext cx="20487654" cy="214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Symbol.for() 会根据传入的key 在全局作用于中注册一个 Symbol 值，如果 传入的key 从未注册到全局作用域中，便会创建一个Symbol值 并根据key 注册到全局环境中。 如果该key已经注册，就会返回一个与第一次使用所创建的Symbol值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9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eg"/>
          <p:cNvSpPr txBox="1"/>
          <p:nvPr/>
        </p:nvSpPr>
        <p:spPr>
          <a:xfrm>
            <a:off x="2417166" y="2702491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81" name="矩形"/>
          <p:cNvSpPr/>
          <p:nvPr/>
        </p:nvSpPr>
        <p:spPr>
          <a:xfrm>
            <a:off x="1498084" y="257713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9045" y="4522043"/>
            <a:ext cx="13582901" cy="599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