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AJAX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完整的请求</a:t>
            </a:r>
          </a:p>
        </p:txBody>
      </p:sp>
      <p:sp>
        <p:nvSpPr>
          <p:cNvPr id="19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9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553" y="2992141"/>
            <a:ext cx="14427201" cy="939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xhr属性</a:t>
            </a:r>
          </a:p>
        </p:txBody>
      </p:sp>
      <p:sp>
        <p:nvSpPr>
          <p:cNvPr id="20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2" name="所需知识点"/>
          <p:cNvSpPr txBox="1"/>
          <p:nvPr/>
        </p:nvSpPr>
        <p:spPr>
          <a:xfrm>
            <a:off x="1362392" y="2807067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一旦服务器响应了结果，我们可以在下面这些请求对象的属性中获取相关的返回结果</a:t>
            </a:r>
          </a:p>
        </p:txBody>
      </p:sp>
      <p:sp>
        <p:nvSpPr>
          <p:cNvPr id="203" name="所需知识点"/>
          <p:cNvSpPr txBox="1"/>
          <p:nvPr/>
        </p:nvSpPr>
        <p:spPr>
          <a:xfrm>
            <a:off x="2084697" y="4037312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status</a:t>
            </a:r>
          </a:p>
        </p:txBody>
      </p:sp>
      <p:sp>
        <p:nvSpPr>
          <p:cNvPr id="204" name="所需知识点"/>
          <p:cNvSpPr txBox="1"/>
          <p:nvPr/>
        </p:nvSpPr>
        <p:spPr>
          <a:xfrm>
            <a:off x="2084697" y="6006758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statusText</a:t>
            </a:r>
          </a:p>
        </p:txBody>
      </p:sp>
      <p:sp>
        <p:nvSpPr>
          <p:cNvPr id="205" name="所需知识点"/>
          <p:cNvSpPr txBox="1"/>
          <p:nvPr/>
        </p:nvSpPr>
        <p:spPr>
          <a:xfrm>
            <a:off x="2084697" y="9060760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response(responseText)</a:t>
            </a:r>
          </a:p>
        </p:txBody>
      </p:sp>
      <p:sp>
        <p:nvSpPr>
          <p:cNvPr id="206" name="所需知识点"/>
          <p:cNvSpPr txBox="1"/>
          <p:nvPr/>
        </p:nvSpPr>
        <p:spPr>
          <a:xfrm>
            <a:off x="3058536" y="5003551"/>
            <a:ext cx="22284129" cy="8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HTTP 状态码：200，404，403 等等，如果出现非 HTTP 错误，它的结果为 0</a:t>
            </a:r>
          </a:p>
        </p:txBody>
      </p:sp>
      <p:sp>
        <p:nvSpPr>
          <p:cNvPr id="207" name="所需知识点"/>
          <p:cNvSpPr txBox="1"/>
          <p:nvPr/>
        </p:nvSpPr>
        <p:spPr>
          <a:xfrm>
            <a:off x="3058536" y="7135273"/>
            <a:ext cx="22284129" cy="165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HTTP 状态消息：如果状态码是 200 的话它的消息值通常为 OK，404 对应的值为 Not Found，403 对应的值为 Forbidden</a:t>
            </a:r>
          </a:p>
        </p:txBody>
      </p:sp>
      <p:sp>
        <p:nvSpPr>
          <p:cNvPr id="208" name="所需知识点"/>
          <p:cNvSpPr txBox="1"/>
          <p:nvPr/>
        </p:nvSpPr>
        <p:spPr>
          <a:xfrm>
            <a:off x="3307607" y="10118924"/>
            <a:ext cx="22284129" cy="8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服务器响应结果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xhr属性</a:t>
            </a:r>
          </a:p>
        </p:txBody>
      </p:sp>
      <p:sp>
        <p:nvSpPr>
          <p:cNvPr id="21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4" name="所需知识点"/>
          <p:cNvSpPr txBox="1"/>
          <p:nvPr/>
        </p:nvSpPr>
        <p:spPr>
          <a:xfrm>
            <a:off x="1561649" y="3041031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215" name="所需知识点"/>
          <p:cNvSpPr txBox="1"/>
          <p:nvPr/>
        </p:nvSpPr>
        <p:spPr>
          <a:xfrm>
            <a:off x="2261511" y="4156712"/>
            <a:ext cx="22284129" cy="8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指定超时（timeout）时间 单位为毫秒</a:t>
            </a:r>
          </a:p>
        </p:txBody>
      </p:sp>
      <p:pic>
        <p:nvPicPr>
          <p:cNvPr id="21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4977" y="5750855"/>
            <a:ext cx="14761773" cy="976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指定数据响应类型</a:t>
            </a:r>
          </a:p>
        </p:txBody>
      </p:sp>
      <p:sp>
        <p:nvSpPr>
          <p:cNvPr id="22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2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responseType 属性来设置响应格式</a:t>
            </a:r>
          </a:p>
        </p:txBody>
      </p:sp>
      <p:sp>
        <p:nvSpPr>
          <p:cNvPr id="223" name="所需知识点"/>
          <p:cNvSpPr txBox="1"/>
          <p:nvPr/>
        </p:nvSpPr>
        <p:spPr>
          <a:xfrm>
            <a:off x="2236604" y="4020225"/>
            <a:ext cx="22284129" cy="8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“text” : 返回文本字符串 (默认)</a:t>
            </a:r>
          </a:p>
        </p:txBody>
      </p:sp>
      <p:sp>
        <p:nvSpPr>
          <p:cNvPr id="224" name="所需知识点"/>
          <p:cNvSpPr txBox="1"/>
          <p:nvPr/>
        </p:nvSpPr>
        <p:spPr>
          <a:xfrm>
            <a:off x="2236604" y="5253214"/>
            <a:ext cx="22284129" cy="8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“arraybuffer” : 返回元素为二进制数据的数组</a:t>
            </a:r>
          </a:p>
        </p:txBody>
      </p:sp>
      <p:sp>
        <p:nvSpPr>
          <p:cNvPr id="225" name="所需知识点"/>
          <p:cNvSpPr txBox="1"/>
          <p:nvPr/>
        </p:nvSpPr>
        <p:spPr>
          <a:xfrm>
            <a:off x="2236604" y="6563536"/>
            <a:ext cx="22284129" cy="8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“blob” : 返回类似于原始数据对象的文件</a:t>
            </a:r>
          </a:p>
        </p:txBody>
      </p:sp>
      <p:sp>
        <p:nvSpPr>
          <p:cNvPr id="226" name="所需知识点"/>
          <p:cNvSpPr txBox="1"/>
          <p:nvPr/>
        </p:nvSpPr>
        <p:spPr>
          <a:xfrm>
            <a:off x="2236604" y="7934117"/>
            <a:ext cx="22284129" cy="8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“document” : 默认返回XML文档，也可以是HTML文档</a:t>
            </a:r>
          </a:p>
        </p:txBody>
      </p:sp>
      <p:sp>
        <p:nvSpPr>
          <p:cNvPr id="227" name="所需知识点"/>
          <p:cNvSpPr txBox="1"/>
          <p:nvPr/>
        </p:nvSpPr>
        <p:spPr>
          <a:xfrm>
            <a:off x="2236604" y="9393111"/>
            <a:ext cx="22284129" cy="82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sz="3900"/>
              <a:t>“json” : 返回JSON文档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准备状态</a:t>
            </a:r>
          </a:p>
        </p:txBody>
      </p:sp>
      <p:sp>
        <p:nvSpPr>
          <p:cNvPr id="23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3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readyState  获取当前请求状态。</a:t>
            </a:r>
          </a:p>
        </p:txBody>
      </p:sp>
      <p:sp>
        <p:nvSpPr>
          <p:cNvPr id="234" name="所需知识点"/>
          <p:cNvSpPr txBox="1"/>
          <p:nvPr/>
        </p:nvSpPr>
        <p:spPr>
          <a:xfrm>
            <a:off x="1937719" y="4020225"/>
            <a:ext cx="22284129" cy="474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UNSENT = 0; // 初始化状态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OPENED = 1; // 调用 open 方法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HEADERS_RECEIVED = 2; // 收到响应头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LOADING = 3; // 响应正在被加载（收到数据包）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DONE = 4; // 请求完成</a:t>
            </a:r>
          </a:p>
        </p:txBody>
      </p:sp>
      <p:sp>
        <p:nvSpPr>
          <p:cNvPr id="235" name="所需知识点"/>
          <p:cNvSpPr txBox="1"/>
          <p:nvPr/>
        </p:nvSpPr>
        <p:spPr>
          <a:xfrm>
            <a:off x="1462020" y="9338549"/>
            <a:ext cx="22284130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b="1" sz="45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状态顺序：0 → 1 → 2 → 3 → … → 3 → 4 在网络中每收到一个数据包，状态 </a:t>
            </a:r>
            <a:r>
              <a:rPr>
                <a:latin typeface="Menlo"/>
                <a:ea typeface="Menlo"/>
                <a:cs typeface="Menlo"/>
                <a:sym typeface="Menlo"/>
              </a:rPr>
              <a:t>3</a:t>
            </a:r>
            <a:r>
              <a:t> 就会被传送一次。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readystatechange事件</a:t>
            </a:r>
          </a:p>
        </p:txBody>
      </p:sp>
      <p:sp>
        <p:nvSpPr>
          <p:cNvPr id="23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1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状态发生改变的时候触发</a:t>
            </a:r>
          </a:p>
        </p:txBody>
      </p:sp>
      <p:pic>
        <p:nvPicPr>
          <p:cNvPr id="24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9538" y="5250981"/>
            <a:ext cx="15128991" cy="488032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所需知识点"/>
          <p:cNvSpPr txBox="1"/>
          <p:nvPr/>
        </p:nvSpPr>
        <p:spPr>
          <a:xfrm>
            <a:off x="1240322" y="11381303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b="1" sz="45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已被 load/error/progress 事件替代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abort()</a:t>
            </a:r>
          </a:p>
        </p:txBody>
      </p:sp>
      <p:sp>
        <p:nvSpPr>
          <p:cNvPr id="24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9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终止请求</a:t>
            </a:r>
          </a:p>
        </p:txBody>
      </p:sp>
      <p:pic>
        <p:nvPicPr>
          <p:cNvPr id="25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9538" y="5250981"/>
            <a:ext cx="15128991" cy="4880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设置或者获取http头（http-header）</a:t>
            </a:r>
          </a:p>
        </p:txBody>
      </p:sp>
      <p:sp>
        <p:nvSpPr>
          <p:cNvPr id="25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6" name="所需知识点"/>
          <p:cNvSpPr txBox="1"/>
          <p:nvPr/>
        </p:nvSpPr>
        <p:spPr>
          <a:xfrm>
            <a:off x="1462020" y="2767053"/>
            <a:ext cx="2228413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setRequestHeader(name, value)</a:t>
            </a:r>
          </a:p>
        </p:txBody>
      </p:sp>
      <p:pic>
        <p:nvPicPr>
          <p:cNvPr id="25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4201" y="4428235"/>
            <a:ext cx="18902003" cy="1380326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所需知识点"/>
          <p:cNvSpPr txBox="1"/>
          <p:nvPr/>
        </p:nvSpPr>
        <p:spPr>
          <a:xfrm>
            <a:off x="1462020" y="6682342"/>
            <a:ext cx="22284130" cy="811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getResponseHeader(name)  </a:t>
            </a:r>
            <a:r>
              <a:rPr sz="3600"/>
              <a:t>通过给定的 name 来获取响应头（除了 Set-Cookie 和 Set-Cookie2）</a:t>
            </a:r>
          </a:p>
        </p:txBody>
      </p:sp>
      <p:pic>
        <p:nvPicPr>
          <p:cNvPr id="259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3495" y="8131377"/>
            <a:ext cx="18963414" cy="1229395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所需知识点"/>
          <p:cNvSpPr txBox="1"/>
          <p:nvPr/>
        </p:nvSpPr>
        <p:spPr>
          <a:xfrm>
            <a:off x="1462020" y="9953249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getAllResponseHeaders() 返回除 Set-Cookie 和 Set-Cookie2 外的所有响应头</a:t>
            </a:r>
          </a:p>
        </p:txBody>
      </p:sp>
      <p:pic>
        <p:nvPicPr>
          <p:cNvPr id="26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4355" y="11205035"/>
            <a:ext cx="7965235" cy="202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所需知识点"/>
          <p:cNvSpPr txBox="1"/>
          <p:nvPr/>
        </p:nvSpPr>
        <p:spPr>
          <a:xfrm>
            <a:off x="10802163" y="11743127"/>
            <a:ext cx="1049638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换行符： </a:t>
            </a:r>
            <a:r>
              <a:rPr>
                <a:latin typeface="Menlo"/>
                <a:ea typeface="Menlo"/>
                <a:cs typeface="Menlo"/>
                <a:sym typeface="Menlo"/>
              </a:rPr>
              <a:t>“\r\n"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发送数据 （参数传递）</a:t>
            </a:r>
          </a:p>
        </p:txBody>
      </p:sp>
      <p:sp>
        <p:nvSpPr>
          <p:cNvPr id="26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8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get 请求</a:t>
            </a:r>
          </a:p>
        </p:txBody>
      </p:sp>
      <p:sp>
        <p:nvSpPr>
          <p:cNvPr id="269" name="所需知识点"/>
          <p:cNvSpPr txBox="1"/>
          <p:nvPr/>
        </p:nvSpPr>
        <p:spPr>
          <a:xfrm>
            <a:off x="2585302" y="4077375"/>
            <a:ext cx="2228413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http:// xx/url?pram1=value1&amp;pram2=value2</a:t>
            </a:r>
          </a:p>
        </p:txBody>
      </p:sp>
      <p:sp>
        <p:nvSpPr>
          <p:cNvPr id="270" name="所需知识点"/>
          <p:cNvSpPr txBox="1"/>
          <p:nvPr/>
        </p:nvSpPr>
        <p:spPr>
          <a:xfrm>
            <a:off x="1462020" y="5330546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post请求</a:t>
            </a:r>
          </a:p>
        </p:txBody>
      </p:sp>
      <p:sp>
        <p:nvSpPr>
          <p:cNvPr id="271" name="所需知识点"/>
          <p:cNvSpPr txBox="1"/>
          <p:nvPr/>
        </p:nvSpPr>
        <p:spPr>
          <a:xfrm>
            <a:off x="2585302" y="6698018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报文的实体主体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同源策略</a:t>
            </a:r>
          </a:p>
        </p:txBody>
      </p:sp>
      <p:sp>
        <p:nvSpPr>
          <p:cNvPr id="27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7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浏览器限制来自不同源的文档和脚本，对当前文档进行读取，或者设置某些属性</a:t>
            </a:r>
          </a:p>
        </p:txBody>
      </p:sp>
      <p:sp>
        <p:nvSpPr>
          <p:cNvPr id="278" name="所需知识点"/>
          <p:cNvSpPr txBox="1"/>
          <p:nvPr/>
        </p:nvSpPr>
        <p:spPr>
          <a:xfrm>
            <a:off x="1462020" y="4204967"/>
            <a:ext cx="22284130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两个页面用相同的协议(protolcal)，端口(port),和主机 (host),那么这2个页面属于同一个源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558642" y="3296094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认识ajax</a:t>
            </a:r>
          </a:p>
        </p:txBody>
      </p:sp>
      <p:sp>
        <p:nvSpPr>
          <p:cNvPr id="129" name="所需知识点"/>
          <p:cNvSpPr txBox="1"/>
          <p:nvPr/>
        </p:nvSpPr>
        <p:spPr>
          <a:xfrm>
            <a:off x="1558642" y="5091866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如何使用ajax 创建异步请求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跨域资源访问</a:t>
            </a:r>
          </a:p>
        </p:txBody>
      </p:sp>
      <p:sp>
        <p:nvSpPr>
          <p:cNvPr id="28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4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CORS （Cross-Origin Resource Sharing）</a:t>
            </a:r>
          </a:p>
        </p:txBody>
      </p:sp>
      <p:sp>
        <p:nvSpPr>
          <p:cNvPr id="285" name="所需知识点"/>
          <p:cNvSpPr txBox="1"/>
          <p:nvPr/>
        </p:nvSpPr>
        <p:spPr>
          <a:xfrm>
            <a:off x="1462020" y="4020225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iframe 代理</a:t>
            </a:r>
          </a:p>
        </p:txBody>
      </p:sp>
      <p:sp>
        <p:nvSpPr>
          <p:cNvPr id="286" name="所需知识点"/>
          <p:cNvSpPr txBox="1"/>
          <p:nvPr/>
        </p:nvSpPr>
        <p:spPr>
          <a:xfrm>
            <a:off x="2277566" y="5387696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message</a:t>
            </a:r>
          </a:p>
        </p:txBody>
      </p:sp>
      <p:sp>
        <p:nvSpPr>
          <p:cNvPr id="287" name="所需知识点"/>
          <p:cNvSpPr txBox="1"/>
          <p:nvPr/>
        </p:nvSpPr>
        <p:spPr>
          <a:xfrm>
            <a:off x="2277566" y="6464299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window.name</a:t>
            </a:r>
          </a:p>
        </p:txBody>
      </p:sp>
      <p:sp>
        <p:nvSpPr>
          <p:cNvPr id="288" name="所需知识点"/>
          <p:cNvSpPr txBox="1"/>
          <p:nvPr/>
        </p:nvSpPr>
        <p:spPr>
          <a:xfrm>
            <a:off x="2277566" y="7540903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document.domain</a:t>
            </a:r>
          </a:p>
        </p:txBody>
      </p:sp>
      <p:sp>
        <p:nvSpPr>
          <p:cNvPr id="289" name="所需知识点"/>
          <p:cNvSpPr txBox="1"/>
          <p:nvPr/>
        </p:nvSpPr>
        <p:spPr>
          <a:xfrm>
            <a:off x="1462020" y="8851224"/>
            <a:ext cx="2228413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JSONP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JSONP (JSON with padding)</a:t>
            </a:r>
          </a:p>
        </p:txBody>
      </p:sp>
      <p:sp>
        <p:nvSpPr>
          <p:cNvPr id="29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5" name="所需知识点"/>
          <p:cNvSpPr txBox="1"/>
          <p:nvPr/>
        </p:nvSpPr>
        <p:spPr>
          <a:xfrm>
            <a:off x="1462020" y="2887888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&lt;script src="http://another.com/…"&gt; 标签。脚本元素可以有来自任何域的任何 src 值</a:t>
            </a:r>
          </a:p>
        </p:txBody>
      </p:sp>
      <p:sp>
        <p:nvSpPr>
          <p:cNvPr id="296" name="所需知识点"/>
          <p:cNvSpPr txBox="1"/>
          <p:nvPr/>
        </p:nvSpPr>
        <p:spPr>
          <a:xfrm>
            <a:off x="1462020" y="4686207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首先，我们提前声明一个全局函数来接收数据，例如 getData。</a:t>
            </a:r>
          </a:p>
        </p:txBody>
      </p:sp>
      <p:pic>
        <p:nvPicPr>
          <p:cNvPr id="29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6042" y="6484526"/>
            <a:ext cx="7252825" cy="2775774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所需知识点"/>
          <p:cNvSpPr txBox="1"/>
          <p:nvPr/>
        </p:nvSpPr>
        <p:spPr>
          <a:xfrm>
            <a:off x="1265229" y="9270648"/>
            <a:ext cx="22284129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然后用js创建属性为 src=“http://xx.com/xx?callback=getData” 的 &lt;script&gt; 标签，请注意我们的函数名是作为它的 callback 参数</a:t>
            </a:r>
          </a:p>
        </p:txBody>
      </p:sp>
      <p:pic>
        <p:nvPicPr>
          <p:cNvPr id="299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397" y="11577061"/>
            <a:ext cx="9873070" cy="1511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JSONP (JSON with padding)</a:t>
            </a:r>
          </a:p>
        </p:txBody>
      </p:sp>
      <p:sp>
        <p:nvSpPr>
          <p:cNvPr id="30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5" name="所需知识点"/>
          <p:cNvSpPr txBox="1"/>
          <p:nvPr/>
        </p:nvSpPr>
        <p:spPr>
          <a:xfrm>
            <a:off x="1437113" y="3511918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服务器动态生成一个名为 </a:t>
            </a:r>
            <a:r>
              <a:rPr>
                <a:latin typeface="Menlo"/>
                <a:ea typeface="Menlo"/>
                <a:cs typeface="Menlo"/>
                <a:sym typeface="Menlo"/>
              </a:rPr>
              <a:t>getData(数据)</a:t>
            </a:r>
            <a:r>
              <a:t> 的脚本，脚本内包含我们想要接收的数据</a:t>
            </a:r>
          </a:p>
        </p:txBody>
      </p:sp>
      <p:sp>
        <p:nvSpPr>
          <p:cNvPr id="306" name="所需知识点"/>
          <p:cNvSpPr txBox="1"/>
          <p:nvPr/>
        </p:nvSpPr>
        <p:spPr>
          <a:xfrm>
            <a:off x="1437113" y="8296459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当远端脚本加载并执行的时候，</a:t>
            </a:r>
            <a:r>
              <a:rPr>
                <a:latin typeface="Menlo"/>
                <a:ea typeface="Menlo"/>
                <a:cs typeface="Menlo"/>
                <a:sym typeface="Menlo"/>
              </a:rPr>
              <a:t>get</a:t>
            </a:r>
            <a:r>
              <a:t>Data 函数被调用，我们就能获取数据了</a:t>
            </a:r>
          </a:p>
        </p:txBody>
      </p:sp>
      <p:pic>
        <p:nvPicPr>
          <p:cNvPr id="30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986" y="5713717"/>
            <a:ext cx="11032681" cy="1800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跨域资源访问- CORS</a:t>
            </a:r>
          </a:p>
        </p:txBody>
      </p:sp>
      <p:sp>
        <p:nvSpPr>
          <p:cNvPr id="31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3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可以跨源请求：除非服务器明确允许，否则不会添加任何功能。</a:t>
            </a:r>
          </a:p>
        </p:txBody>
      </p:sp>
      <p:sp>
        <p:nvSpPr>
          <p:cNvPr id="314" name="所需知识点"/>
          <p:cNvSpPr txBox="1"/>
          <p:nvPr/>
        </p:nvSpPr>
        <p:spPr>
          <a:xfrm>
            <a:off x="1462020" y="4020225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跨域请求分为 两种：</a:t>
            </a:r>
          </a:p>
        </p:txBody>
      </p:sp>
      <p:sp>
        <p:nvSpPr>
          <p:cNvPr id="315" name="所需知识点"/>
          <p:cNvSpPr txBox="1"/>
          <p:nvPr/>
        </p:nvSpPr>
        <p:spPr>
          <a:xfrm>
            <a:off x="2420023" y="5330546"/>
            <a:ext cx="22284129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简单请求</a:t>
            </a:r>
          </a:p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除简单请求以外的请求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简单请求</a:t>
            </a:r>
          </a:p>
        </p:txBody>
      </p:sp>
      <p:sp>
        <p:nvSpPr>
          <p:cNvPr id="31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1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一个 简单请求 是指满足下列条件的请求：</a:t>
            </a:r>
          </a:p>
        </p:txBody>
      </p:sp>
      <p:sp>
        <p:nvSpPr>
          <p:cNvPr id="322" name="所需知识点"/>
          <p:cNvSpPr txBox="1"/>
          <p:nvPr/>
        </p:nvSpPr>
        <p:spPr>
          <a:xfrm>
            <a:off x="2411738" y="4020225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简单请求方法：GET，POST 或者 HEAD</a:t>
            </a:r>
          </a:p>
        </p:txBody>
      </p:sp>
      <p:sp>
        <p:nvSpPr>
          <p:cNvPr id="323" name="所需知识点"/>
          <p:cNvSpPr txBox="1"/>
          <p:nvPr/>
        </p:nvSpPr>
        <p:spPr>
          <a:xfrm>
            <a:off x="2411738" y="5330546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简单请求头：仅允许添加下列请求头</a:t>
            </a:r>
          </a:p>
        </p:txBody>
      </p:sp>
      <p:sp>
        <p:nvSpPr>
          <p:cNvPr id="324" name="所需知识点"/>
          <p:cNvSpPr txBox="1"/>
          <p:nvPr/>
        </p:nvSpPr>
        <p:spPr>
          <a:xfrm>
            <a:off x="3598885" y="6464299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Accept</a:t>
            </a:r>
          </a:p>
        </p:txBody>
      </p:sp>
      <p:sp>
        <p:nvSpPr>
          <p:cNvPr id="325" name="所需知识点"/>
          <p:cNvSpPr txBox="1"/>
          <p:nvPr/>
        </p:nvSpPr>
        <p:spPr>
          <a:xfrm>
            <a:off x="3598885" y="7523444"/>
            <a:ext cx="222841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Accept-Language</a:t>
            </a:r>
          </a:p>
        </p:txBody>
      </p:sp>
      <p:sp>
        <p:nvSpPr>
          <p:cNvPr id="326" name="所需知识点"/>
          <p:cNvSpPr txBox="1"/>
          <p:nvPr/>
        </p:nvSpPr>
        <p:spPr>
          <a:xfrm>
            <a:off x="3593320" y="8582588"/>
            <a:ext cx="19739368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Content-Type 的值为 application/x-www-form-urlencoded， multipart/form-data 或 text/plain.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用于简单请求的cors</a:t>
            </a:r>
          </a:p>
        </p:txBody>
      </p:sp>
      <p:sp>
        <p:nvSpPr>
          <p:cNvPr id="33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2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如果一个请求是跨源的，浏览器始终会向其添加 </a:t>
            </a:r>
            <a:r>
              <a:rPr>
                <a:latin typeface="Menlo"/>
                <a:ea typeface="Menlo"/>
                <a:cs typeface="Menlo"/>
                <a:sym typeface="Menlo"/>
              </a:rPr>
              <a:t>Origin</a:t>
            </a:r>
            <a:r>
              <a:t> 头</a:t>
            </a:r>
          </a:p>
        </p:txBody>
      </p:sp>
      <p:sp>
        <p:nvSpPr>
          <p:cNvPr id="333" name="所需知识点"/>
          <p:cNvSpPr txBox="1"/>
          <p:nvPr/>
        </p:nvSpPr>
        <p:spPr>
          <a:xfrm>
            <a:off x="1462020" y="4251077"/>
            <a:ext cx="22284130" cy="282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服务器可以检查 Origin，如果同意接受这样的请求，就会在响应中添加一个特殊的头 Access-Control-Allow-Origin。该头包含了允许的源（在我们示例中是 https://zmclass.com），或者星号 *。然后响应成功，否则报错。</a:t>
            </a:r>
          </a:p>
        </p:txBody>
      </p:sp>
      <p:sp>
        <p:nvSpPr>
          <p:cNvPr id="334" name="Javascript"/>
          <p:cNvSpPr/>
          <p:nvPr/>
        </p:nvSpPr>
        <p:spPr>
          <a:xfrm>
            <a:off x="2107309" y="7731542"/>
            <a:ext cx="3250774" cy="127000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35" name="线条"/>
          <p:cNvSpPr/>
          <p:nvPr/>
        </p:nvSpPr>
        <p:spPr>
          <a:xfrm flipV="1">
            <a:off x="3732696" y="9214610"/>
            <a:ext cx="1" cy="4124378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Brower"/>
          <p:cNvSpPr/>
          <p:nvPr/>
        </p:nvSpPr>
        <p:spPr>
          <a:xfrm>
            <a:off x="7149098" y="7731542"/>
            <a:ext cx="3250774" cy="127000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Brower</a:t>
            </a:r>
          </a:p>
        </p:txBody>
      </p:sp>
      <p:sp>
        <p:nvSpPr>
          <p:cNvPr id="337" name="线条"/>
          <p:cNvSpPr/>
          <p:nvPr/>
        </p:nvSpPr>
        <p:spPr>
          <a:xfrm flipV="1">
            <a:off x="8774484" y="9214610"/>
            <a:ext cx="1" cy="4124377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8" name="Server"/>
          <p:cNvSpPr/>
          <p:nvPr/>
        </p:nvSpPr>
        <p:spPr>
          <a:xfrm>
            <a:off x="12926918" y="7731542"/>
            <a:ext cx="3250774" cy="127000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339" name="线条"/>
          <p:cNvSpPr/>
          <p:nvPr/>
        </p:nvSpPr>
        <p:spPr>
          <a:xfrm flipV="1">
            <a:off x="14552305" y="9214609"/>
            <a:ext cx="1" cy="380668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0" name="线条"/>
          <p:cNvSpPr/>
          <p:nvPr/>
        </p:nvSpPr>
        <p:spPr>
          <a:xfrm flipH="1">
            <a:off x="9413713" y="12197690"/>
            <a:ext cx="4753363" cy="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1" name="ajax发送请求"/>
          <p:cNvSpPr txBox="1"/>
          <p:nvPr/>
        </p:nvSpPr>
        <p:spPr>
          <a:xfrm>
            <a:off x="4649696" y="9508367"/>
            <a:ext cx="235839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ajax发送请求</a:t>
            </a:r>
          </a:p>
        </p:txBody>
      </p:sp>
      <p:sp>
        <p:nvSpPr>
          <p:cNvPr id="342" name="线条"/>
          <p:cNvSpPr/>
          <p:nvPr/>
        </p:nvSpPr>
        <p:spPr>
          <a:xfrm>
            <a:off x="4003909" y="10430012"/>
            <a:ext cx="4753363" cy="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http Request"/>
          <p:cNvSpPr txBox="1"/>
          <p:nvPr/>
        </p:nvSpPr>
        <p:spPr>
          <a:xfrm>
            <a:off x="10523356" y="9545643"/>
            <a:ext cx="23934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Request</a:t>
            </a:r>
          </a:p>
        </p:txBody>
      </p:sp>
      <p:sp>
        <p:nvSpPr>
          <p:cNvPr id="344" name="Origin:http://192.168.0.5:8081"/>
          <p:cNvSpPr txBox="1"/>
          <p:nvPr/>
        </p:nvSpPr>
        <p:spPr>
          <a:xfrm>
            <a:off x="9014007" y="10753932"/>
            <a:ext cx="541214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Origin:http://192.168.0.5:8081</a:t>
            </a:r>
          </a:p>
        </p:txBody>
      </p:sp>
      <p:sp>
        <p:nvSpPr>
          <p:cNvPr id="345" name="线条"/>
          <p:cNvSpPr/>
          <p:nvPr/>
        </p:nvSpPr>
        <p:spPr>
          <a:xfrm>
            <a:off x="9413713" y="10557012"/>
            <a:ext cx="4753363" cy="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6" name="http Response"/>
          <p:cNvSpPr txBox="1"/>
          <p:nvPr/>
        </p:nvSpPr>
        <p:spPr>
          <a:xfrm>
            <a:off x="10445274" y="11422471"/>
            <a:ext cx="269024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Response</a:t>
            </a:r>
          </a:p>
        </p:txBody>
      </p:sp>
      <p:sp>
        <p:nvSpPr>
          <p:cNvPr id="347" name="Access-Control-Allow-Origin: * OR http://192.168.0.5:8081"/>
          <p:cNvSpPr txBox="1"/>
          <p:nvPr/>
        </p:nvSpPr>
        <p:spPr>
          <a:xfrm>
            <a:off x="9480099" y="12177510"/>
            <a:ext cx="8418958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Access-Control-Allow-Origin: * OR http://192.168.0.5:8081</a:t>
            </a:r>
          </a:p>
        </p:txBody>
      </p:sp>
      <p:sp>
        <p:nvSpPr>
          <p:cNvPr id="348" name="线条"/>
          <p:cNvSpPr/>
          <p:nvPr/>
        </p:nvSpPr>
        <p:spPr>
          <a:xfrm flipH="1">
            <a:off x="3692245" y="12411377"/>
            <a:ext cx="4842718" cy="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如果服务器允许，则正常访问资源"/>
          <p:cNvSpPr txBox="1"/>
          <p:nvPr/>
        </p:nvSpPr>
        <p:spPr>
          <a:xfrm>
            <a:off x="2705662" y="11520687"/>
            <a:ext cx="582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如果服务器允许，则正常访问资源</a:t>
            </a:r>
          </a:p>
        </p:txBody>
      </p:sp>
      <p:sp>
        <p:nvSpPr>
          <p:cNvPr id="350" name="否则被禁止并报错"/>
          <p:cNvSpPr txBox="1"/>
          <p:nvPr/>
        </p:nvSpPr>
        <p:spPr>
          <a:xfrm>
            <a:off x="2743995" y="12578717"/>
            <a:ext cx="3162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否则被禁止并报错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响应头</a:t>
            </a:r>
          </a:p>
        </p:txBody>
      </p:sp>
      <p:sp>
        <p:nvSpPr>
          <p:cNvPr id="35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6" name="所需知识点"/>
          <p:cNvSpPr txBox="1"/>
          <p:nvPr/>
        </p:nvSpPr>
        <p:spPr>
          <a:xfrm>
            <a:off x="1462020" y="2709903"/>
            <a:ext cx="222841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默认情况下 JavaScript 只能访问“简单响应头”：</a:t>
            </a:r>
          </a:p>
        </p:txBody>
      </p:sp>
      <p:sp>
        <p:nvSpPr>
          <p:cNvPr id="357" name="所需知识点"/>
          <p:cNvSpPr txBox="1"/>
          <p:nvPr/>
        </p:nvSpPr>
        <p:spPr>
          <a:xfrm>
            <a:off x="2482967" y="4187949"/>
            <a:ext cx="1702747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Cache-Control</a:t>
            </a:r>
          </a:p>
        </p:txBody>
      </p:sp>
      <p:sp>
        <p:nvSpPr>
          <p:cNvPr id="358" name="所需知识点"/>
          <p:cNvSpPr txBox="1"/>
          <p:nvPr/>
        </p:nvSpPr>
        <p:spPr>
          <a:xfrm>
            <a:off x="2482967" y="5442833"/>
            <a:ext cx="1702747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Content-language</a:t>
            </a:r>
          </a:p>
        </p:txBody>
      </p:sp>
      <p:sp>
        <p:nvSpPr>
          <p:cNvPr id="359" name="所需知识点"/>
          <p:cNvSpPr txBox="1"/>
          <p:nvPr/>
        </p:nvSpPr>
        <p:spPr>
          <a:xfrm>
            <a:off x="2482967" y="6697717"/>
            <a:ext cx="1702747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Content-Type</a:t>
            </a:r>
          </a:p>
        </p:txBody>
      </p:sp>
      <p:sp>
        <p:nvSpPr>
          <p:cNvPr id="360" name="所需知识点"/>
          <p:cNvSpPr txBox="1"/>
          <p:nvPr/>
        </p:nvSpPr>
        <p:spPr>
          <a:xfrm>
            <a:off x="2482967" y="7952602"/>
            <a:ext cx="1702747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Expries</a:t>
            </a:r>
          </a:p>
        </p:txBody>
      </p:sp>
      <p:sp>
        <p:nvSpPr>
          <p:cNvPr id="361" name="所需知识点"/>
          <p:cNvSpPr txBox="1"/>
          <p:nvPr/>
        </p:nvSpPr>
        <p:spPr>
          <a:xfrm>
            <a:off x="2482967" y="9261916"/>
            <a:ext cx="1702747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Last-Modified</a:t>
            </a:r>
          </a:p>
        </p:txBody>
      </p:sp>
      <p:sp>
        <p:nvSpPr>
          <p:cNvPr id="362" name="所需知识点"/>
          <p:cNvSpPr txBox="1"/>
          <p:nvPr/>
        </p:nvSpPr>
        <p:spPr>
          <a:xfrm>
            <a:off x="2482967" y="10571232"/>
            <a:ext cx="1702747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Pragma</a:t>
            </a:r>
          </a:p>
        </p:txBody>
      </p:sp>
      <p:sp>
        <p:nvSpPr>
          <p:cNvPr id="363" name="所需知识点"/>
          <p:cNvSpPr txBox="1"/>
          <p:nvPr/>
        </p:nvSpPr>
        <p:spPr>
          <a:xfrm>
            <a:off x="1462020" y="11514909"/>
            <a:ext cx="22284130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要允许 JavaScript 访问任何其他响应头，服务器必须在响应头中列出  Access-Control-Expose-Headers。</a:t>
            </a:r>
          </a:p>
        </p:txBody>
      </p:sp>
      <p:pic>
        <p:nvPicPr>
          <p:cNvPr id="36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81838" y="9821047"/>
            <a:ext cx="11165503" cy="1376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7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非简单请求</a:t>
            </a:r>
          </a:p>
        </p:txBody>
      </p:sp>
      <p:sp>
        <p:nvSpPr>
          <p:cNvPr id="36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0" name="所需知识点"/>
          <p:cNvSpPr txBox="1"/>
          <p:nvPr/>
        </p:nvSpPr>
        <p:spPr>
          <a:xfrm>
            <a:off x="1343306" y="3034162"/>
            <a:ext cx="22284129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我们可以使用任何 HTTP 方法：不仅仅是 GET/POST，也可以是 PATCH，DELETE 及其他</a:t>
            </a:r>
          </a:p>
        </p:txBody>
      </p:sp>
      <p:sp>
        <p:nvSpPr>
          <p:cNvPr id="371" name="所需知识点"/>
          <p:cNvSpPr txBox="1"/>
          <p:nvPr/>
        </p:nvSpPr>
        <p:spPr>
          <a:xfrm>
            <a:off x="1343306" y="5338717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浏览器不会立即发出此类请求。在它发送请求前，会先发送“预检请求”来获取权限。</a:t>
            </a:r>
          </a:p>
        </p:txBody>
      </p:sp>
      <p:sp>
        <p:nvSpPr>
          <p:cNvPr id="372" name="所需知识点"/>
          <p:cNvSpPr txBox="1"/>
          <p:nvPr/>
        </p:nvSpPr>
        <p:spPr>
          <a:xfrm>
            <a:off x="1343306" y="6801492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预检请求使用 </a:t>
            </a:r>
            <a:r>
              <a:rPr>
                <a:latin typeface="Menlo"/>
                <a:ea typeface="Menlo"/>
                <a:cs typeface="Menlo"/>
                <a:sym typeface="Menlo"/>
              </a:rPr>
              <a:t>OPTIONS</a:t>
            </a:r>
            <a:r>
              <a:t> 方法，并且没有 body</a:t>
            </a:r>
          </a:p>
        </p:txBody>
      </p:sp>
      <p:sp>
        <p:nvSpPr>
          <p:cNvPr id="373" name="所需知识点"/>
          <p:cNvSpPr txBox="1"/>
          <p:nvPr/>
        </p:nvSpPr>
        <p:spPr>
          <a:xfrm>
            <a:off x="1594740" y="8283584"/>
            <a:ext cx="20170337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Access-Control-Request-Method 头带有请求方法。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Access-Control-Request-Headers 头提供以逗号分隔的非简单 HTTP 头列表。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6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非简单请求</a:t>
            </a:r>
          </a:p>
        </p:txBody>
      </p:sp>
      <p:sp>
        <p:nvSpPr>
          <p:cNvPr id="37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9" name="所需知识点"/>
          <p:cNvSpPr txBox="1"/>
          <p:nvPr/>
        </p:nvSpPr>
        <p:spPr>
          <a:xfrm>
            <a:off x="1343306" y="3369149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如果服务器同意请求，那么它响应状态码应该为 200，没有 body。</a:t>
            </a:r>
          </a:p>
        </p:txBody>
      </p:sp>
      <p:sp>
        <p:nvSpPr>
          <p:cNvPr id="380" name="所需知识点"/>
          <p:cNvSpPr txBox="1"/>
          <p:nvPr/>
        </p:nvSpPr>
        <p:spPr>
          <a:xfrm>
            <a:off x="2055594" y="4841583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响应头 Access-Control-Allow-Methods 必须具有允许的方法</a:t>
            </a:r>
          </a:p>
        </p:txBody>
      </p:sp>
      <p:sp>
        <p:nvSpPr>
          <p:cNvPr id="381" name="所需知识点"/>
          <p:cNvSpPr txBox="1"/>
          <p:nvPr/>
        </p:nvSpPr>
        <p:spPr>
          <a:xfrm>
            <a:off x="2055594" y="6314016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响应头 Access-Control-Allow-Headers 必须具有允许的头列表。</a:t>
            </a:r>
          </a:p>
        </p:txBody>
      </p:sp>
      <p:sp>
        <p:nvSpPr>
          <p:cNvPr id="382" name="所需知识点"/>
          <p:cNvSpPr txBox="1"/>
          <p:nvPr/>
        </p:nvSpPr>
        <p:spPr>
          <a:xfrm>
            <a:off x="2055594" y="7971017"/>
            <a:ext cx="22284129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响应头 Access-Control-Max-Age 可以指定缓存此权限的秒数。因此，浏览器不必为满足给定权限的后续请求发送预检。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非简单请求</a:t>
            </a:r>
          </a:p>
        </p:txBody>
      </p:sp>
      <p:sp>
        <p:nvSpPr>
          <p:cNvPr id="38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8" name="javascript"/>
          <p:cNvSpPr/>
          <p:nvPr/>
        </p:nvSpPr>
        <p:spPr>
          <a:xfrm>
            <a:off x="1656193" y="2946474"/>
            <a:ext cx="2754584" cy="127000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89" name="Browser"/>
          <p:cNvSpPr/>
          <p:nvPr/>
        </p:nvSpPr>
        <p:spPr>
          <a:xfrm>
            <a:off x="8965433" y="2946474"/>
            <a:ext cx="2754584" cy="127000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390" name="Server"/>
          <p:cNvSpPr/>
          <p:nvPr/>
        </p:nvSpPr>
        <p:spPr>
          <a:xfrm>
            <a:off x="16274673" y="2946474"/>
            <a:ext cx="2754584" cy="127000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391" name="线条"/>
          <p:cNvSpPr/>
          <p:nvPr/>
        </p:nvSpPr>
        <p:spPr>
          <a:xfrm flipH="1" flipV="1">
            <a:off x="2980572" y="4459284"/>
            <a:ext cx="105827" cy="884996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2" name="线条"/>
          <p:cNvSpPr/>
          <p:nvPr/>
        </p:nvSpPr>
        <p:spPr>
          <a:xfrm flipH="1" flipV="1">
            <a:off x="10491627" y="4461415"/>
            <a:ext cx="105826" cy="884996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3" name="线条"/>
          <p:cNvSpPr/>
          <p:nvPr/>
        </p:nvSpPr>
        <p:spPr>
          <a:xfrm flipH="1" flipV="1">
            <a:off x="17765252" y="4279757"/>
            <a:ext cx="105826" cy="884996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线条"/>
          <p:cNvSpPr/>
          <p:nvPr/>
        </p:nvSpPr>
        <p:spPr>
          <a:xfrm>
            <a:off x="3413171" y="6148652"/>
            <a:ext cx="640995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5" name="ajax"/>
          <p:cNvSpPr txBox="1"/>
          <p:nvPr/>
        </p:nvSpPr>
        <p:spPr>
          <a:xfrm>
            <a:off x="6371817" y="5277817"/>
            <a:ext cx="83439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ajax</a:t>
            </a:r>
          </a:p>
        </p:txBody>
      </p:sp>
      <p:sp>
        <p:nvSpPr>
          <p:cNvPr id="396" name="线条"/>
          <p:cNvSpPr/>
          <p:nvPr/>
        </p:nvSpPr>
        <p:spPr>
          <a:xfrm>
            <a:off x="10976374" y="6148652"/>
            <a:ext cx="640995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7" name="options"/>
          <p:cNvSpPr txBox="1"/>
          <p:nvPr/>
        </p:nvSpPr>
        <p:spPr>
          <a:xfrm>
            <a:off x="13882871" y="5277817"/>
            <a:ext cx="143408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options</a:t>
            </a:r>
          </a:p>
        </p:txBody>
      </p:sp>
      <p:sp>
        <p:nvSpPr>
          <p:cNvPr id="398" name="Access-Control-Request-Method…"/>
          <p:cNvSpPr txBox="1"/>
          <p:nvPr/>
        </p:nvSpPr>
        <p:spPr>
          <a:xfrm>
            <a:off x="9629223" y="6459039"/>
            <a:ext cx="9104260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Access-Control-Request-Method </a:t>
            </a:r>
          </a:p>
          <a:p>
            <a:pPr/>
            <a:r>
              <a:t>Access-Control-Request-Headers</a:t>
            </a:r>
          </a:p>
        </p:txBody>
      </p:sp>
      <p:sp>
        <p:nvSpPr>
          <p:cNvPr id="399" name="线条"/>
          <p:cNvSpPr/>
          <p:nvPr/>
        </p:nvSpPr>
        <p:spPr>
          <a:xfrm>
            <a:off x="10976374" y="8176490"/>
            <a:ext cx="640995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0" name="200 ok"/>
          <p:cNvSpPr txBox="1"/>
          <p:nvPr/>
        </p:nvSpPr>
        <p:spPr>
          <a:xfrm>
            <a:off x="13538225" y="7636920"/>
            <a:ext cx="128625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 ok</a:t>
            </a:r>
          </a:p>
        </p:txBody>
      </p:sp>
      <p:sp>
        <p:nvSpPr>
          <p:cNvPr id="401" name="Access-Control-Allow-Method…"/>
          <p:cNvSpPr txBox="1"/>
          <p:nvPr/>
        </p:nvSpPr>
        <p:spPr>
          <a:xfrm>
            <a:off x="10047784" y="8134141"/>
            <a:ext cx="9104261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Access-Control-Allow-Method </a:t>
            </a:r>
          </a:p>
          <a:p>
            <a:pPr/>
            <a:r>
              <a:t>Access-Control-Allow-Headers</a:t>
            </a:r>
          </a:p>
          <a:p>
            <a:pPr/>
            <a:r>
              <a:t> Access-Control-Max-Age</a:t>
            </a:r>
          </a:p>
        </p:txBody>
      </p:sp>
      <p:sp>
        <p:nvSpPr>
          <p:cNvPr id="402" name="如果，允许"/>
          <p:cNvSpPr txBox="1"/>
          <p:nvPr/>
        </p:nvSpPr>
        <p:spPr>
          <a:xfrm>
            <a:off x="8093405" y="10341724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如果，允许</a:t>
            </a:r>
          </a:p>
        </p:txBody>
      </p:sp>
      <p:sp>
        <p:nvSpPr>
          <p:cNvPr id="403" name="线条"/>
          <p:cNvSpPr/>
          <p:nvPr/>
        </p:nvSpPr>
        <p:spPr>
          <a:xfrm>
            <a:off x="10976374" y="10659224"/>
            <a:ext cx="640995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4" name="开始发送真正的请求，request"/>
          <p:cNvSpPr txBox="1"/>
          <p:nvPr/>
        </p:nvSpPr>
        <p:spPr>
          <a:xfrm>
            <a:off x="10976374" y="9996023"/>
            <a:ext cx="62256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开始发送真正的请求，request</a:t>
            </a:r>
          </a:p>
        </p:txBody>
      </p:sp>
      <p:sp>
        <p:nvSpPr>
          <p:cNvPr id="405" name="origin"/>
          <p:cNvSpPr txBox="1"/>
          <p:nvPr/>
        </p:nvSpPr>
        <p:spPr>
          <a:xfrm>
            <a:off x="13721866" y="10668385"/>
            <a:ext cx="110261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origin</a:t>
            </a:r>
          </a:p>
        </p:txBody>
      </p:sp>
      <p:sp>
        <p:nvSpPr>
          <p:cNvPr id="406" name="线条"/>
          <p:cNvSpPr/>
          <p:nvPr/>
        </p:nvSpPr>
        <p:spPr>
          <a:xfrm flipH="1" flipV="1">
            <a:off x="10814870" y="12178415"/>
            <a:ext cx="673296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7" name="response"/>
          <p:cNvSpPr txBox="1"/>
          <p:nvPr/>
        </p:nvSpPr>
        <p:spPr>
          <a:xfrm>
            <a:off x="11068550" y="11575787"/>
            <a:ext cx="62256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408" name="Access-Control-Allow-Origin"/>
          <p:cNvSpPr txBox="1"/>
          <p:nvPr/>
        </p:nvSpPr>
        <p:spPr>
          <a:xfrm>
            <a:off x="11068550" y="12262831"/>
            <a:ext cx="62256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Access-Control-Allow-Origin</a:t>
            </a:r>
          </a:p>
        </p:txBody>
      </p:sp>
      <p:sp>
        <p:nvSpPr>
          <p:cNvPr id="409" name="线条"/>
          <p:cNvSpPr/>
          <p:nvPr/>
        </p:nvSpPr>
        <p:spPr>
          <a:xfrm flipH="1" flipV="1">
            <a:off x="3287564" y="12254865"/>
            <a:ext cx="673296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0" name="如果服务器允许，则正常访问资源"/>
          <p:cNvSpPr txBox="1"/>
          <p:nvPr/>
        </p:nvSpPr>
        <p:spPr>
          <a:xfrm>
            <a:off x="3479017" y="11538511"/>
            <a:ext cx="582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如果服务器允许，则正常访问资源</a:t>
            </a:r>
          </a:p>
        </p:txBody>
      </p:sp>
      <p:sp>
        <p:nvSpPr>
          <p:cNvPr id="411" name="否则被禁止并报错"/>
          <p:cNvSpPr txBox="1"/>
          <p:nvPr/>
        </p:nvSpPr>
        <p:spPr>
          <a:xfrm>
            <a:off x="4812517" y="12225555"/>
            <a:ext cx="3162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否则被禁止并报错</a:t>
            </a:r>
          </a:p>
        </p:txBody>
      </p:sp>
      <p:sp>
        <p:nvSpPr>
          <p:cNvPr id="412" name="origin"/>
          <p:cNvSpPr txBox="1"/>
          <p:nvPr/>
        </p:nvSpPr>
        <p:spPr>
          <a:xfrm>
            <a:off x="14048606" y="6169549"/>
            <a:ext cx="110261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origin</a:t>
            </a:r>
          </a:p>
        </p:txBody>
      </p:sp>
      <p:sp>
        <p:nvSpPr>
          <p:cNvPr id="413" name="1"/>
          <p:cNvSpPr txBox="1"/>
          <p:nvPr/>
        </p:nvSpPr>
        <p:spPr>
          <a:xfrm>
            <a:off x="18709435" y="5904608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14" name="2"/>
          <p:cNvSpPr txBox="1"/>
          <p:nvPr/>
        </p:nvSpPr>
        <p:spPr>
          <a:xfrm>
            <a:off x="18709435" y="8134141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15" name="3"/>
          <p:cNvSpPr txBox="1"/>
          <p:nvPr/>
        </p:nvSpPr>
        <p:spPr>
          <a:xfrm>
            <a:off x="18709435" y="10230972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16" name="4"/>
          <p:cNvSpPr txBox="1"/>
          <p:nvPr/>
        </p:nvSpPr>
        <p:spPr>
          <a:xfrm>
            <a:off x="18709435" y="11930265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ajax概述</a:t>
            </a:r>
          </a:p>
        </p:txBody>
      </p:sp>
      <p:sp>
        <p:nvSpPr>
          <p:cNvPr id="13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5" name="所需知识点"/>
          <p:cNvSpPr txBox="1"/>
          <p:nvPr/>
        </p:nvSpPr>
        <p:spPr>
          <a:xfrm>
            <a:off x="10578000" y="4242105"/>
            <a:ext cx="11612796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Asynchronous Javascript And XML(JSON)</a:t>
            </a:r>
          </a:p>
        </p:txBody>
      </p:sp>
      <p:pic>
        <p:nvPicPr>
          <p:cNvPr id="13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6371" y="3171513"/>
            <a:ext cx="8316506" cy="912655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所需知识点"/>
          <p:cNvSpPr txBox="1"/>
          <p:nvPr/>
        </p:nvSpPr>
        <p:spPr>
          <a:xfrm>
            <a:off x="10578000" y="5683921"/>
            <a:ext cx="10847319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使用ajax ，在不刷新页面的基础上，与服务器进行通讯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非简单请求</a:t>
            </a:r>
          </a:p>
        </p:txBody>
      </p:sp>
      <p:sp>
        <p:nvSpPr>
          <p:cNvPr id="42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2" name="javascript"/>
          <p:cNvSpPr/>
          <p:nvPr/>
        </p:nvSpPr>
        <p:spPr>
          <a:xfrm>
            <a:off x="1656193" y="2946474"/>
            <a:ext cx="2754584" cy="127000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423" name="Browser"/>
          <p:cNvSpPr/>
          <p:nvPr/>
        </p:nvSpPr>
        <p:spPr>
          <a:xfrm>
            <a:off x="8965433" y="2946474"/>
            <a:ext cx="2754584" cy="127000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424" name="Server"/>
          <p:cNvSpPr/>
          <p:nvPr/>
        </p:nvSpPr>
        <p:spPr>
          <a:xfrm>
            <a:off x="16274673" y="2946474"/>
            <a:ext cx="2754584" cy="127000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425" name="线条"/>
          <p:cNvSpPr/>
          <p:nvPr/>
        </p:nvSpPr>
        <p:spPr>
          <a:xfrm flipH="1" flipV="1">
            <a:off x="2980572" y="4459284"/>
            <a:ext cx="105827" cy="884996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6" name="线条"/>
          <p:cNvSpPr/>
          <p:nvPr/>
        </p:nvSpPr>
        <p:spPr>
          <a:xfrm flipH="1" flipV="1">
            <a:off x="10491627" y="4461415"/>
            <a:ext cx="105826" cy="884996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7" name="线条"/>
          <p:cNvSpPr/>
          <p:nvPr/>
        </p:nvSpPr>
        <p:spPr>
          <a:xfrm flipH="1" flipV="1">
            <a:off x="17765252" y="4279757"/>
            <a:ext cx="105826" cy="884996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8" name="线条"/>
          <p:cNvSpPr/>
          <p:nvPr/>
        </p:nvSpPr>
        <p:spPr>
          <a:xfrm>
            <a:off x="3413171" y="6148652"/>
            <a:ext cx="640995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9" name="ajax"/>
          <p:cNvSpPr txBox="1"/>
          <p:nvPr/>
        </p:nvSpPr>
        <p:spPr>
          <a:xfrm>
            <a:off x="6371817" y="5277817"/>
            <a:ext cx="83439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ajax</a:t>
            </a:r>
          </a:p>
        </p:txBody>
      </p:sp>
      <p:sp>
        <p:nvSpPr>
          <p:cNvPr id="430" name="线条"/>
          <p:cNvSpPr/>
          <p:nvPr/>
        </p:nvSpPr>
        <p:spPr>
          <a:xfrm>
            <a:off x="10976374" y="6148652"/>
            <a:ext cx="640995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1" name="options"/>
          <p:cNvSpPr txBox="1"/>
          <p:nvPr/>
        </p:nvSpPr>
        <p:spPr>
          <a:xfrm>
            <a:off x="13882871" y="5277817"/>
            <a:ext cx="143408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options</a:t>
            </a:r>
          </a:p>
        </p:txBody>
      </p:sp>
      <p:sp>
        <p:nvSpPr>
          <p:cNvPr id="432" name="Access-Control-Request-Method…"/>
          <p:cNvSpPr txBox="1"/>
          <p:nvPr/>
        </p:nvSpPr>
        <p:spPr>
          <a:xfrm>
            <a:off x="9629223" y="6459039"/>
            <a:ext cx="9104260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Access-Control-Request-Method </a:t>
            </a:r>
          </a:p>
          <a:p>
            <a:pPr/>
            <a:r>
              <a:t>Access-Control-Request-Headers</a:t>
            </a:r>
          </a:p>
        </p:txBody>
      </p:sp>
      <p:sp>
        <p:nvSpPr>
          <p:cNvPr id="433" name="线条"/>
          <p:cNvSpPr/>
          <p:nvPr/>
        </p:nvSpPr>
        <p:spPr>
          <a:xfrm>
            <a:off x="10976374" y="8176490"/>
            <a:ext cx="640995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4" name="200 ok"/>
          <p:cNvSpPr txBox="1"/>
          <p:nvPr/>
        </p:nvSpPr>
        <p:spPr>
          <a:xfrm>
            <a:off x="13538225" y="7636920"/>
            <a:ext cx="128625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200 ok</a:t>
            </a:r>
          </a:p>
        </p:txBody>
      </p:sp>
      <p:sp>
        <p:nvSpPr>
          <p:cNvPr id="435" name="Access-Control-Allow-Method…"/>
          <p:cNvSpPr txBox="1"/>
          <p:nvPr/>
        </p:nvSpPr>
        <p:spPr>
          <a:xfrm>
            <a:off x="10047784" y="8134141"/>
            <a:ext cx="9104261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Access-Control-Allow-Method </a:t>
            </a:r>
          </a:p>
          <a:p>
            <a:pPr/>
            <a:r>
              <a:t>Access-Control-Allow-Headers</a:t>
            </a:r>
          </a:p>
          <a:p>
            <a:pPr/>
            <a:r>
              <a:t> Access-Control-Max-Age</a:t>
            </a:r>
          </a:p>
        </p:txBody>
      </p:sp>
      <p:sp>
        <p:nvSpPr>
          <p:cNvPr id="436" name="如果，允许"/>
          <p:cNvSpPr txBox="1"/>
          <p:nvPr/>
        </p:nvSpPr>
        <p:spPr>
          <a:xfrm>
            <a:off x="8093405" y="10341724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如果，允许</a:t>
            </a:r>
          </a:p>
        </p:txBody>
      </p:sp>
      <p:sp>
        <p:nvSpPr>
          <p:cNvPr id="437" name="线条"/>
          <p:cNvSpPr/>
          <p:nvPr/>
        </p:nvSpPr>
        <p:spPr>
          <a:xfrm>
            <a:off x="10976374" y="10659224"/>
            <a:ext cx="640995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8" name="开始发送真正的请求，request"/>
          <p:cNvSpPr txBox="1"/>
          <p:nvPr/>
        </p:nvSpPr>
        <p:spPr>
          <a:xfrm>
            <a:off x="10976374" y="9996023"/>
            <a:ext cx="62256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开始发送真正的请求，request</a:t>
            </a:r>
          </a:p>
        </p:txBody>
      </p:sp>
      <p:sp>
        <p:nvSpPr>
          <p:cNvPr id="439" name="origin"/>
          <p:cNvSpPr txBox="1"/>
          <p:nvPr/>
        </p:nvSpPr>
        <p:spPr>
          <a:xfrm>
            <a:off x="13721866" y="10668385"/>
            <a:ext cx="110261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origin</a:t>
            </a:r>
          </a:p>
        </p:txBody>
      </p:sp>
      <p:sp>
        <p:nvSpPr>
          <p:cNvPr id="440" name="线条"/>
          <p:cNvSpPr/>
          <p:nvPr/>
        </p:nvSpPr>
        <p:spPr>
          <a:xfrm flipH="1" flipV="1">
            <a:off x="10814870" y="12178415"/>
            <a:ext cx="673296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1" name="response"/>
          <p:cNvSpPr txBox="1"/>
          <p:nvPr/>
        </p:nvSpPr>
        <p:spPr>
          <a:xfrm>
            <a:off x="11068550" y="11575787"/>
            <a:ext cx="62256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442" name="Access-Control-Allow-Origin"/>
          <p:cNvSpPr txBox="1"/>
          <p:nvPr/>
        </p:nvSpPr>
        <p:spPr>
          <a:xfrm>
            <a:off x="11068550" y="12262831"/>
            <a:ext cx="62256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Access-Control-Allow-Origin</a:t>
            </a:r>
          </a:p>
        </p:txBody>
      </p:sp>
      <p:sp>
        <p:nvSpPr>
          <p:cNvPr id="443" name="线条"/>
          <p:cNvSpPr/>
          <p:nvPr/>
        </p:nvSpPr>
        <p:spPr>
          <a:xfrm flipH="1" flipV="1">
            <a:off x="3287564" y="12254865"/>
            <a:ext cx="673296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4" name="如果服务器允许，则正常访问资源"/>
          <p:cNvSpPr txBox="1"/>
          <p:nvPr/>
        </p:nvSpPr>
        <p:spPr>
          <a:xfrm>
            <a:off x="3479017" y="11538511"/>
            <a:ext cx="582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如果服务器允许，则正常访问资源</a:t>
            </a:r>
          </a:p>
        </p:txBody>
      </p:sp>
      <p:sp>
        <p:nvSpPr>
          <p:cNvPr id="445" name="否则被禁止并报错"/>
          <p:cNvSpPr txBox="1"/>
          <p:nvPr/>
        </p:nvSpPr>
        <p:spPr>
          <a:xfrm>
            <a:off x="4812517" y="12225555"/>
            <a:ext cx="3162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否则被禁止并报错</a:t>
            </a:r>
          </a:p>
        </p:txBody>
      </p:sp>
      <p:sp>
        <p:nvSpPr>
          <p:cNvPr id="446" name="origin"/>
          <p:cNvSpPr txBox="1"/>
          <p:nvPr/>
        </p:nvSpPr>
        <p:spPr>
          <a:xfrm>
            <a:off x="14048606" y="6169549"/>
            <a:ext cx="110261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origin</a:t>
            </a:r>
          </a:p>
        </p:txBody>
      </p:sp>
      <p:sp>
        <p:nvSpPr>
          <p:cNvPr id="447" name="1"/>
          <p:cNvSpPr txBox="1"/>
          <p:nvPr/>
        </p:nvSpPr>
        <p:spPr>
          <a:xfrm>
            <a:off x="18709435" y="5904608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48" name="2"/>
          <p:cNvSpPr txBox="1"/>
          <p:nvPr/>
        </p:nvSpPr>
        <p:spPr>
          <a:xfrm>
            <a:off x="18709435" y="8134141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49" name="3"/>
          <p:cNvSpPr txBox="1"/>
          <p:nvPr/>
        </p:nvSpPr>
        <p:spPr>
          <a:xfrm>
            <a:off x="18709435" y="10230972"/>
            <a:ext cx="32613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50" name="4"/>
          <p:cNvSpPr txBox="1"/>
          <p:nvPr/>
        </p:nvSpPr>
        <p:spPr>
          <a:xfrm>
            <a:off x="18709435" y="11930265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凭据（Credntials）</a:t>
            </a:r>
          </a:p>
        </p:txBody>
      </p:sp>
      <p:sp>
        <p:nvSpPr>
          <p:cNvPr id="45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6" name="、"/>
          <p:cNvSpPr txBox="1"/>
          <p:nvPr/>
        </p:nvSpPr>
        <p:spPr>
          <a:xfrm>
            <a:off x="14352263" y="5240541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、</a:t>
            </a:r>
          </a:p>
        </p:txBody>
      </p:sp>
      <p:sp>
        <p:nvSpPr>
          <p:cNvPr id="457" name="、"/>
          <p:cNvSpPr txBox="1"/>
          <p:nvPr/>
        </p:nvSpPr>
        <p:spPr>
          <a:xfrm>
            <a:off x="9629223" y="6656713"/>
            <a:ext cx="910426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、</a:t>
            </a:r>
          </a:p>
        </p:txBody>
      </p:sp>
      <p:sp>
        <p:nvSpPr>
          <p:cNvPr id="458" name="所需知识点"/>
          <p:cNvSpPr txBox="1"/>
          <p:nvPr/>
        </p:nvSpPr>
        <p:spPr>
          <a:xfrm>
            <a:off x="1319563" y="2840001"/>
            <a:ext cx="22284129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默认情况下，跨源请求不会发送任何凭据（cookies 或者 HTTP 认证（HTTP authentication））。</a:t>
            </a:r>
          </a:p>
        </p:txBody>
      </p:sp>
      <p:sp>
        <p:nvSpPr>
          <p:cNvPr id="459" name="所需知识点"/>
          <p:cNvSpPr txBox="1"/>
          <p:nvPr/>
        </p:nvSpPr>
        <p:spPr>
          <a:xfrm>
            <a:off x="1319563" y="5441468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如何来发送？</a:t>
            </a:r>
          </a:p>
        </p:txBody>
      </p:sp>
      <p:sp>
        <p:nvSpPr>
          <p:cNvPr id="460" name="所需知识点"/>
          <p:cNvSpPr txBox="1"/>
          <p:nvPr/>
        </p:nvSpPr>
        <p:spPr>
          <a:xfrm>
            <a:off x="2420023" y="6874330"/>
            <a:ext cx="2228412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我们需要添加请求头 credentials: “include"</a:t>
            </a:r>
          </a:p>
        </p:txBody>
      </p:sp>
      <p:sp>
        <p:nvSpPr>
          <p:cNvPr id="461" name="所需知识点"/>
          <p:cNvSpPr txBox="1"/>
          <p:nvPr/>
        </p:nvSpPr>
        <p:spPr>
          <a:xfrm>
            <a:off x="2397765" y="8552945"/>
            <a:ext cx="20127725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服务器想要接受带有凭据的请求，则除了 Access-Control-Allow-Origin 外，它还需要向响应头中添加 Access-Control-Allow-Credentials: true。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464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6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ajax概述</a:t>
            </a:r>
          </a:p>
        </p:txBody>
      </p:sp>
      <p:sp>
        <p:nvSpPr>
          <p:cNvPr id="14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所需知识点"/>
          <p:cNvSpPr txBox="1"/>
          <p:nvPr/>
        </p:nvSpPr>
        <p:spPr>
          <a:xfrm>
            <a:off x="1511835" y="2443541"/>
            <a:ext cx="2174687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所有的ajax过程 都是建立和服务器之间的连接。与服务器的连接主要是通过XMLHttpRequest对象组织。与XMLHttpRequest对象通信主要遵循以下步骤</a:t>
            </a:r>
          </a:p>
        </p:txBody>
      </p:sp>
      <p:sp>
        <p:nvSpPr>
          <p:cNvPr id="144" name="所需知识点"/>
          <p:cNvSpPr txBox="1"/>
          <p:nvPr/>
        </p:nvSpPr>
        <p:spPr>
          <a:xfrm>
            <a:off x="2270769" y="5164127"/>
            <a:ext cx="19842463" cy="381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创建XMLHttpRequest</a:t>
            </a:r>
          </a:p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对该对象进行适当的配置</a:t>
            </a:r>
          </a:p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通过特定的HTTP动词 和 目的地址打开请求</a:t>
            </a:r>
          </a:p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发送该请求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0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48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49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51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jvascript动画"/>
          <p:cNvSpPr txBox="1"/>
          <p:nvPr/>
        </p:nvSpPr>
        <p:spPr>
          <a:xfrm>
            <a:off x="10258188" y="8176621"/>
            <a:ext cx="3466148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xhr对象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创建xhr对象</a:t>
            </a:r>
          </a:p>
        </p:txBody>
      </p:sp>
      <p:sp>
        <p:nvSpPr>
          <p:cNvPr id="15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8" name="所需知识点"/>
          <p:cNvSpPr txBox="1"/>
          <p:nvPr/>
        </p:nvSpPr>
        <p:spPr>
          <a:xfrm>
            <a:off x="1362392" y="8346511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XMLHttpRequest（通常缩写为 XHR 或 xhr）可以用来向 API 请求任何类型的文件（例如 txt 纯文本文件、HTML 文件、JSON 文件、图片文件等）或数据</a:t>
            </a:r>
          </a:p>
        </p:txBody>
      </p:sp>
      <p:pic>
        <p:nvPicPr>
          <p:cNvPr id="15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7240" y="4070358"/>
            <a:ext cx="16126296" cy="2088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open()</a:t>
            </a:r>
          </a:p>
        </p:txBody>
      </p:sp>
      <p:sp>
        <p:nvSpPr>
          <p:cNvPr id="16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5" name="所需知识点"/>
          <p:cNvSpPr txBox="1"/>
          <p:nvPr/>
        </p:nvSpPr>
        <p:spPr>
          <a:xfrm>
            <a:off x="1362392" y="280706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初始化 </a:t>
            </a:r>
            <a:r>
              <a:t>XMLHttpRequest ，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在 </a:t>
            </a:r>
            <a:r>
              <a:t>new XMLHttpRequest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之后我们通常调用 </a:t>
            </a:r>
            <a:r>
              <a:t>open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函数</a:t>
            </a:r>
          </a:p>
        </p:txBody>
      </p:sp>
      <p:pic>
        <p:nvPicPr>
          <p:cNvPr id="16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682" y="4016980"/>
            <a:ext cx="20262810" cy="128564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所需知识点"/>
          <p:cNvSpPr txBox="1"/>
          <p:nvPr/>
        </p:nvSpPr>
        <p:spPr>
          <a:xfrm>
            <a:off x="1362392" y="561083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168" name="所需知识点"/>
          <p:cNvSpPr txBox="1"/>
          <p:nvPr/>
        </p:nvSpPr>
        <p:spPr>
          <a:xfrm>
            <a:off x="2037347" y="654099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method — HTTP 方法。通常是 "GET" 或者 “POST"。</a:t>
            </a:r>
          </a:p>
        </p:txBody>
      </p:sp>
      <p:sp>
        <p:nvSpPr>
          <p:cNvPr id="169" name="所需知识点"/>
          <p:cNvSpPr txBox="1"/>
          <p:nvPr/>
        </p:nvSpPr>
        <p:spPr>
          <a:xfrm>
            <a:off x="2037347" y="765705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URL — 要执行请求（request）的 URL 字符串，可以是 URL 对象。</a:t>
            </a:r>
          </a:p>
        </p:txBody>
      </p:sp>
      <p:sp>
        <p:nvSpPr>
          <p:cNvPr id="170" name="所需知识点"/>
          <p:cNvSpPr txBox="1"/>
          <p:nvPr/>
        </p:nvSpPr>
        <p:spPr>
          <a:xfrm>
            <a:off x="2037347" y="877311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async — 如果显式的设置为 false，那么请求将会以同步的方式处理</a:t>
            </a:r>
          </a:p>
        </p:txBody>
      </p:sp>
      <p:sp>
        <p:nvSpPr>
          <p:cNvPr id="171" name="所需知识点"/>
          <p:cNvSpPr txBox="1"/>
          <p:nvPr/>
        </p:nvSpPr>
        <p:spPr>
          <a:xfrm>
            <a:off x="2037347" y="991154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>
                <a:latin typeface="Menlo"/>
                <a:ea typeface="Menlo"/>
                <a:cs typeface="Menlo"/>
                <a:sym typeface="Menlo"/>
              </a:rPr>
              <a:t>user</a:t>
            </a:r>
            <a:r>
              <a:t>，</a:t>
            </a:r>
            <a:r>
              <a:rPr>
                <a:latin typeface="Menlo"/>
                <a:ea typeface="Menlo"/>
                <a:cs typeface="Menlo"/>
                <a:sym typeface="Menlo"/>
              </a:rPr>
              <a:t>password</a:t>
            </a:r>
            <a:r>
              <a:t> — HTTP 基本身份认证（如果需要的话）的登录名和密码。</a:t>
            </a:r>
          </a:p>
        </p:txBody>
      </p:sp>
      <p:sp>
        <p:nvSpPr>
          <p:cNvPr id="172" name="所需知识点"/>
          <p:cNvSpPr txBox="1"/>
          <p:nvPr/>
        </p:nvSpPr>
        <p:spPr>
          <a:xfrm>
            <a:off x="1738463" y="11423827"/>
            <a:ext cx="21659215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36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请注意。调用 </a:t>
            </a:r>
            <a:r>
              <a:rPr b="1">
                <a:solidFill>
                  <a:schemeClr val="accent5"/>
                </a:solidFill>
                <a:latin typeface="Menlo"/>
                <a:ea typeface="Menlo"/>
                <a:cs typeface="Menlo"/>
                <a:sym typeface="Menlo"/>
              </a:rPr>
              <a:t>xhr.open</a:t>
            </a:r>
            <a:r>
              <a:rPr b="1">
                <a:solidFill>
                  <a:schemeClr val="accent5"/>
                </a:solidFill>
              </a:rPr>
              <a:t> 函数的时候并不会建立连接。它的作用仅仅是作为当前请求的配置，而网络活动要到 </a:t>
            </a:r>
            <a:r>
              <a:rPr b="1">
                <a:solidFill>
                  <a:schemeClr val="accent5"/>
                </a:solidFill>
                <a:latin typeface="Menlo"/>
                <a:ea typeface="Menlo"/>
                <a:cs typeface="Menlo"/>
                <a:sym typeface="Menlo"/>
              </a:rPr>
              <a:t>send</a:t>
            </a:r>
            <a:r>
              <a:rPr b="1">
                <a:solidFill>
                  <a:schemeClr val="accent5"/>
                </a:solidFill>
              </a:rPr>
              <a:t> 调用后才开启。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send()</a:t>
            </a:r>
          </a:p>
        </p:txBody>
      </p:sp>
      <p:sp>
        <p:nvSpPr>
          <p:cNvPr id="17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8" name="所需知识点"/>
          <p:cNvSpPr txBox="1"/>
          <p:nvPr/>
        </p:nvSpPr>
        <p:spPr>
          <a:xfrm>
            <a:off x="1362392" y="280706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发送请求</a:t>
            </a:r>
          </a:p>
        </p:txBody>
      </p:sp>
      <p:pic>
        <p:nvPicPr>
          <p:cNvPr id="17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630" y="4632220"/>
            <a:ext cx="13506090" cy="146883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所需知识点"/>
          <p:cNvSpPr txBox="1"/>
          <p:nvPr/>
        </p:nvSpPr>
        <p:spPr>
          <a:xfrm>
            <a:off x="1362392" y="702450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这个方法建立连接，并发送请求到服务器。可选参数 </a:t>
            </a:r>
            <a:r>
              <a:rPr>
                <a:latin typeface="Menlo"/>
                <a:ea typeface="Menlo"/>
                <a:cs typeface="Menlo"/>
                <a:sym typeface="Menlo"/>
              </a:rPr>
              <a:t>body</a:t>
            </a:r>
            <a:r>
              <a:t> 包含了请求主体</a:t>
            </a:r>
          </a:p>
        </p:txBody>
      </p:sp>
      <p:sp>
        <p:nvSpPr>
          <p:cNvPr id="181" name="所需知识点"/>
          <p:cNvSpPr txBox="1"/>
          <p:nvPr/>
        </p:nvSpPr>
        <p:spPr>
          <a:xfrm>
            <a:off x="1362392" y="884966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45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GET 没有请求体。而 POST会用 body 来发送数据到服务器。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监听响应事件</a:t>
            </a:r>
          </a:p>
        </p:txBody>
      </p:sp>
      <p:sp>
        <p:nvSpPr>
          <p:cNvPr id="18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7" name="所需知识点"/>
          <p:cNvSpPr txBox="1"/>
          <p:nvPr/>
        </p:nvSpPr>
        <p:spPr>
          <a:xfrm>
            <a:off x="1362392" y="280706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load ：当请求结果已经返回 时触发</a:t>
            </a:r>
          </a:p>
        </p:txBody>
      </p:sp>
      <p:sp>
        <p:nvSpPr>
          <p:cNvPr id="188" name="所需知识点"/>
          <p:cNvSpPr txBox="1"/>
          <p:nvPr/>
        </p:nvSpPr>
        <p:spPr>
          <a:xfrm>
            <a:off x="1362392" y="402997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error ：当无法完成请求时触发，比如网络中断或者无效的 URL</a:t>
            </a:r>
          </a:p>
        </p:txBody>
      </p:sp>
      <p:sp>
        <p:nvSpPr>
          <p:cNvPr id="189" name="所需知识点"/>
          <p:cNvSpPr txBox="1"/>
          <p:nvPr/>
        </p:nvSpPr>
        <p:spPr>
          <a:xfrm>
            <a:off x="1362392" y="525288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progress：下载期间触发，已经下载了多少</a:t>
            </a:r>
          </a:p>
        </p:txBody>
      </p:sp>
      <p:pic>
        <p:nvPicPr>
          <p:cNvPr id="19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9409" y="6649888"/>
            <a:ext cx="16241945" cy="5935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