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58333" indent="-423333" algn="ctr">
              <a:spcBef>
                <a:spcPts val="0"/>
              </a:spcBef>
              <a:defRPr i="1" sz="3200"/>
            </a:lvl2pPr>
            <a:lvl3pPr marL="1693333" indent="-423333" algn="ctr">
              <a:spcBef>
                <a:spcPts val="0"/>
              </a:spcBef>
              <a:defRPr i="1" sz="3200"/>
            </a:lvl3pPr>
            <a:lvl4pPr marL="2328333" indent="-423333" algn="ctr">
              <a:spcBef>
                <a:spcPts val="0"/>
              </a:spcBef>
              <a:defRPr i="1" sz="3200"/>
            </a:lvl4pPr>
            <a:lvl5pPr marL="2963333" indent="-423333" algn="ctr">
              <a:spcBef>
                <a:spcPts val="0"/>
              </a:spcBef>
              <a:defRPr i="1"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80"/>
            <a:ext cx="29260800" cy="19507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1"/>
            <a:ext cx="16402050" cy="10934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4"/>
            <a:ext cx="20065999" cy="1337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动画"/>
          <p:cNvSpPr txBox="1"/>
          <p:nvPr>
            <p:ph type="ctrTitle"/>
          </p:nvPr>
        </p:nvSpPr>
        <p:spPr>
          <a:xfrm>
            <a:off x="1778000" y="2004324"/>
            <a:ext cx="20828000" cy="4648203"/>
          </a:xfrm>
          <a:prstGeom prst="rect">
            <a:avLst/>
          </a:prstGeom>
        </p:spPr>
        <p:txBody>
          <a:bodyPr/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canvas动画</a:t>
            </a:r>
          </a:p>
        </p:txBody>
      </p:sp>
      <p:sp>
        <p:nvSpPr>
          <p:cNvPr id="120" name="演讲人：孟庆和"/>
          <p:cNvSpPr txBox="1"/>
          <p:nvPr>
            <p:ph type="subTitle" sz="quarter" idx="1"/>
          </p:nvPr>
        </p:nvSpPr>
        <p:spPr>
          <a:xfrm>
            <a:off x="1778000" y="7946050"/>
            <a:ext cx="20828000" cy="15875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演讲人：孟庆和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1" name="eg:让一个方块动起来？"/>
          <p:cNvSpPr txBox="1"/>
          <p:nvPr/>
        </p:nvSpPr>
        <p:spPr>
          <a:xfrm>
            <a:off x="14316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边界检测</a:t>
            </a:r>
          </a:p>
        </p:txBody>
      </p:sp>
      <p:sp>
        <p:nvSpPr>
          <p:cNvPr id="23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4" name="所需知识点"/>
          <p:cNvSpPr txBox="1"/>
          <p:nvPr/>
        </p:nvSpPr>
        <p:spPr>
          <a:xfrm>
            <a:off x="1557514" y="3613092"/>
            <a:ext cx="21659216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检测物体所处的一个运动范围，（简单来说就是给运动物体设定一个运动范围）范围即可以是整个画布，也可以是画布的一部分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7" name="eg:让一个方块动起来？"/>
          <p:cNvSpPr txBox="1"/>
          <p:nvPr/>
        </p:nvSpPr>
        <p:spPr>
          <a:xfrm>
            <a:off x="14316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边界限制</a:t>
            </a:r>
          </a:p>
        </p:txBody>
      </p:sp>
      <p:sp>
        <p:nvSpPr>
          <p:cNvPr id="238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9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0" name="所需知识点"/>
          <p:cNvSpPr txBox="1"/>
          <p:nvPr/>
        </p:nvSpPr>
        <p:spPr>
          <a:xfrm>
            <a:off x="1557514" y="3090044"/>
            <a:ext cx="21659216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通过边界检测的方法限制物体的运动范围，使其无法超出这个运动范围，只限制在范围里面运动</a:t>
            </a:r>
          </a:p>
        </p:txBody>
      </p:sp>
      <p:sp>
        <p:nvSpPr>
          <p:cNvPr id="241" name="矩形"/>
          <p:cNvSpPr/>
          <p:nvPr/>
        </p:nvSpPr>
        <p:spPr>
          <a:xfrm>
            <a:off x="2167042" y="6144565"/>
            <a:ext cx="8193965" cy="592362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2" name="圆形"/>
          <p:cNvSpPr/>
          <p:nvPr/>
        </p:nvSpPr>
        <p:spPr>
          <a:xfrm>
            <a:off x="5855845" y="6139825"/>
            <a:ext cx="816359" cy="81635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3" name="圆形"/>
          <p:cNvSpPr/>
          <p:nvPr/>
        </p:nvSpPr>
        <p:spPr>
          <a:xfrm>
            <a:off x="5855845" y="11222121"/>
            <a:ext cx="816359" cy="81635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4" name="圆形"/>
          <p:cNvSpPr/>
          <p:nvPr/>
        </p:nvSpPr>
        <p:spPr>
          <a:xfrm>
            <a:off x="9503465" y="8698200"/>
            <a:ext cx="816359" cy="81635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5" name="圆形"/>
          <p:cNvSpPr/>
          <p:nvPr/>
        </p:nvSpPr>
        <p:spPr>
          <a:xfrm>
            <a:off x="2190712" y="8698200"/>
            <a:ext cx="816359" cy="81635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46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76681" y="5975841"/>
            <a:ext cx="10167800" cy="5519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9" name="eg:让一个方块动起来？"/>
          <p:cNvSpPr txBox="1"/>
          <p:nvPr/>
        </p:nvSpPr>
        <p:spPr>
          <a:xfrm>
            <a:off x="14316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边界环绕</a:t>
            </a:r>
          </a:p>
        </p:txBody>
      </p:sp>
      <p:sp>
        <p:nvSpPr>
          <p:cNvPr id="25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2" name="所需知识点"/>
          <p:cNvSpPr txBox="1"/>
          <p:nvPr/>
        </p:nvSpPr>
        <p:spPr>
          <a:xfrm>
            <a:off x="1557514" y="3570104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物体从一个边界消失后，就会从对立的边界重新出现，从而形成一种环绕效果。</a:t>
            </a:r>
          </a:p>
        </p:txBody>
      </p:sp>
      <p:sp>
        <p:nvSpPr>
          <p:cNvPr id="253" name="矩形"/>
          <p:cNvSpPr/>
          <p:nvPr/>
        </p:nvSpPr>
        <p:spPr>
          <a:xfrm>
            <a:off x="2167042" y="6144565"/>
            <a:ext cx="8193965" cy="592362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4" name="圆形"/>
          <p:cNvSpPr/>
          <p:nvPr/>
        </p:nvSpPr>
        <p:spPr>
          <a:xfrm>
            <a:off x="5855845" y="5284259"/>
            <a:ext cx="816359" cy="81635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" name="圆形"/>
          <p:cNvSpPr/>
          <p:nvPr/>
        </p:nvSpPr>
        <p:spPr>
          <a:xfrm>
            <a:off x="5855845" y="12112141"/>
            <a:ext cx="816359" cy="81635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6" name="圆形"/>
          <p:cNvSpPr/>
          <p:nvPr/>
        </p:nvSpPr>
        <p:spPr>
          <a:xfrm>
            <a:off x="10382666" y="8698200"/>
            <a:ext cx="816359" cy="81635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7" name="圆形"/>
          <p:cNvSpPr/>
          <p:nvPr/>
        </p:nvSpPr>
        <p:spPr>
          <a:xfrm>
            <a:off x="1336418" y="8698200"/>
            <a:ext cx="816359" cy="81635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58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16147" y="5740627"/>
            <a:ext cx="11400483" cy="6173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eg:让一个方块动起来？"/>
          <p:cNvSpPr txBox="1"/>
          <p:nvPr/>
        </p:nvSpPr>
        <p:spPr>
          <a:xfrm>
            <a:off x="14316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边界生成 (8.html)</a:t>
            </a:r>
          </a:p>
        </p:txBody>
      </p:sp>
      <p:sp>
        <p:nvSpPr>
          <p:cNvPr id="26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4" name="所需知识点"/>
          <p:cNvSpPr txBox="1"/>
          <p:nvPr/>
        </p:nvSpPr>
        <p:spPr>
          <a:xfrm>
            <a:off x="1557514" y="3090044"/>
            <a:ext cx="21659216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物体完全超出边界之后，会在最开始的位置重新生成。可用于粒子效果等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可以源源不断的为canvas提供运动物体。</a:t>
            </a:r>
          </a:p>
        </p:txBody>
      </p:sp>
      <p:sp>
        <p:nvSpPr>
          <p:cNvPr id="265" name="矩形"/>
          <p:cNvSpPr/>
          <p:nvPr/>
        </p:nvSpPr>
        <p:spPr>
          <a:xfrm>
            <a:off x="2167042" y="6144565"/>
            <a:ext cx="8193965" cy="592362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" name="圆形"/>
          <p:cNvSpPr/>
          <p:nvPr/>
        </p:nvSpPr>
        <p:spPr>
          <a:xfrm>
            <a:off x="5855845" y="5284259"/>
            <a:ext cx="816359" cy="81635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7" name="圆形"/>
          <p:cNvSpPr/>
          <p:nvPr/>
        </p:nvSpPr>
        <p:spPr>
          <a:xfrm>
            <a:off x="5855845" y="12112141"/>
            <a:ext cx="816359" cy="81635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8" name="圆形"/>
          <p:cNvSpPr/>
          <p:nvPr/>
        </p:nvSpPr>
        <p:spPr>
          <a:xfrm>
            <a:off x="10366485" y="8698200"/>
            <a:ext cx="816359" cy="81635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" name="圆形"/>
          <p:cNvSpPr/>
          <p:nvPr/>
        </p:nvSpPr>
        <p:spPr>
          <a:xfrm>
            <a:off x="1352599" y="8698200"/>
            <a:ext cx="816359" cy="81635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7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42896" y="5740627"/>
            <a:ext cx="9687038" cy="5017856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只要满足任意超出的条件即可"/>
          <p:cNvSpPr txBox="1"/>
          <p:nvPr/>
        </p:nvSpPr>
        <p:spPr>
          <a:xfrm>
            <a:off x="14269460" y="11547244"/>
            <a:ext cx="531909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只要满足任意超出的条件即可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eg:让一个方块动起来？"/>
          <p:cNvSpPr txBox="1"/>
          <p:nvPr/>
        </p:nvSpPr>
        <p:spPr>
          <a:xfrm>
            <a:off x="14316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边界反弹</a:t>
            </a:r>
          </a:p>
        </p:txBody>
      </p:sp>
      <p:sp>
        <p:nvSpPr>
          <p:cNvPr id="275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6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7" name="所需知识点"/>
          <p:cNvSpPr txBox="1"/>
          <p:nvPr/>
        </p:nvSpPr>
        <p:spPr>
          <a:xfrm>
            <a:off x="1557514" y="2815776"/>
            <a:ext cx="21659216" cy="2837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物体碰到边界之后就会反弹回来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当碰到左边界或者右边界 x轴的速度取反，当碰到上边界或者下边界，y轴的速度取反</a:t>
            </a:r>
          </a:p>
        </p:txBody>
      </p:sp>
      <p:sp>
        <p:nvSpPr>
          <p:cNvPr id="278" name="矩形"/>
          <p:cNvSpPr/>
          <p:nvPr/>
        </p:nvSpPr>
        <p:spPr>
          <a:xfrm>
            <a:off x="2167042" y="6144565"/>
            <a:ext cx="8193965" cy="592362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9" name="圆形"/>
          <p:cNvSpPr/>
          <p:nvPr/>
        </p:nvSpPr>
        <p:spPr>
          <a:xfrm>
            <a:off x="5855845" y="6180913"/>
            <a:ext cx="816359" cy="81635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0" name="圆形"/>
          <p:cNvSpPr/>
          <p:nvPr/>
        </p:nvSpPr>
        <p:spPr>
          <a:xfrm>
            <a:off x="5855845" y="11265301"/>
            <a:ext cx="816359" cy="81635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1" name="圆形"/>
          <p:cNvSpPr/>
          <p:nvPr/>
        </p:nvSpPr>
        <p:spPr>
          <a:xfrm>
            <a:off x="9544553" y="8698200"/>
            <a:ext cx="816359" cy="81635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2" name="圆形"/>
          <p:cNvSpPr/>
          <p:nvPr/>
        </p:nvSpPr>
        <p:spPr>
          <a:xfrm>
            <a:off x="2199439" y="8698200"/>
            <a:ext cx="816359" cy="81635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8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88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286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287" name="02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289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0" name="jvascript动画"/>
          <p:cNvSpPr txBox="1"/>
          <p:nvPr/>
        </p:nvSpPr>
        <p:spPr>
          <a:xfrm>
            <a:off x="10029111" y="8176621"/>
            <a:ext cx="392430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碰撞检测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eg:让一个方块动起来？"/>
          <p:cNvSpPr txBox="1"/>
          <p:nvPr/>
        </p:nvSpPr>
        <p:spPr>
          <a:xfrm>
            <a:off x="14316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碰撞检测</a:t>
            </a:r>
          </a:p>
        </p:txBody>
      </p:sp>
      <p:sp>
        <p:nvSpPr>
          <p:cNvPr id="29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6" name="所需知识点"/>
          <p:cNvSpPr txBox="1"/>
          <p:nvPr/>
        </p:nvSpPr>
        <p:spPr>
          <a:xfrm>
            <a:off x="1557514" y="4093151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物体与物体之间是否发生碰撞</a:t>
            </a:r>
          </a:p>
        </p:txBody>
      </p:sp>
      <p:sp>
        <p:nvSpPr>
          <p:cNvPr id="297" name="所需知识点"/>
          <p:cNvSpPr txBox="1"/>
          <p:nvPr/>
        </p:nvSpPr>
        <p:spPr>
          <a:xfrm>
            <a:off x="1557514" y="539078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常用检测方法</a:t>
            </a:r>
          </a:p>
        </p:txBody>
      </p:sp>
      <p:sp>
        <p:nvSpPr>
          <p:cNvPr id="298" name="所需知识点"/>
          <p:cNvSpPr txBox="1"/>
          <p:nvPr/>
        </p:nvSpPr>
        <p:spPr>
          <a:xfrm>
            <a:off x="2406818" y="678672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外接矩形判定法</a:t>
            </a:r>
          </a:p>
        </p:txBody>
      </p:sp>
      <p:sp>
        <p:nvSpPr>
          <p:cNvPr id="299" name="所需知识点"/>
          <p:cNvSpPr txBox="1"/>
          <p:nvPr/>
        </p:nvSpPr>
        <p:spPr>
          <a:xfrm>
            <a:off x="2406818" y="7810377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外接圆判定法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2" name="eg:让一个方块动起来？"/>
          <p:cNvSpPr txBox="1"/>
          <p:nvPr/>
        </p:nvSpPr>
        <p:spPr>
          <a:xfrm>
            <a:off x="14316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外接矩形判定法</a:t>
            </a:r>
          </a:p>
        </p:txBody>
      </p:sp>
      <p:sp>
        <p:nvSpPr>
          <p:cNvPr id="30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5" name="所需知识点"/>
          <p:cNvSpPr txBox="1"/>
          <p:nvPr/>
        </p:nvSpPr>
        <p:spPr>
          <a:xfrm>
            <a:off x="1557514" y="339518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如果检测物体是一个矩形 或者 近似 矩形，就可以把这个物体 抽象成矩形。</a:t>
            </a:r>
          </a:p>
        </p:txBody>
      </p:sp>
      <p:sp>
        <p:nvSpPr>
          <p:cNvPr id="306" name="所需知识点"/>
          <p:cNvSpPr txBox="1"/>
          <p:nvPr/>
        </p:nvSpPr>
        <p:spPr>
          <a:xfrm>
            <a:off x="1557514" y="4666960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外接矩形判定法 一般需要两个步骤</a:t>
            </a:r>
          </a:p>
        </p:txBody>
      </p:sp>
      <p:sp>
        <p:nvSpPr>
          <p:cNvPr id="307" name="所需知识点"/>
          <p:cNvSpPr txBox="1"/>
          <p:nvPr/>
        </p:nvSpPr>
        <p:spPr>
          <a:xfrm>
            <a:off x="2083027" y="5938738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找出物体的外接矩形</a:t>
            </a:r>
          </a:p>
        </p:txBody>
      </p:sp>
      <p:sp>
        <p:nvSpPr>
          <p:cNvPr id="308" name="所需知识点"/>
          <p:cNvSpPr txBox="1"/>
          <p:nvPr/>
        </p:nvSpPr>
        <p:spPr>
          <a:xfrm>
            <a:off x="2083027" y="7210515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对外接矩形进行碰撞检测</a:t>
            </a:r>
          </a:p>
        </p:txBody>
      </p:sp>
      <p:sp>
        <p:nvSpPr>
          <p:cNvPr id="309" name="矩形"/>
          <p:cNvSpPr/>
          <p:nvPr/>
        </p:nvSpPr>
        <p:spPr>
          <a:xfrm>
            <a:off x="1743623" y="8692688"/>
            <a:ext cx="8532448" cy="448038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0" name="星形"/>
          <p:cNvSpPr/>
          <p:nvPr/>
        </p:nvSpPr>
        <p:spPr>
          <a:xfrm>
            <a:off x="2428841" y="9062677"/>
            <a:ext cx="1026559" cy="102469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1" name="星形"/>
          <p:cNvSpPr/>
          <p:nvPr/>
        </p:nvSpPr>
        <p:spPr>
          <a:xfrm>
            <a:off x="3352867" y="9698565"/>
            <a:ext cx="1026558" cy="97631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" name="星形"/>
          <p:cNvSpPr/>
          <p:nvPr/>
        </p:nvSpPr>
        <p:spPr>
          <a:xfrm>
            <a:off x="2428841" y="11002150"/>
            <a:ext cx="1026559" cy="97631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3" name="星形"/>
          <p:cNvSpPr/>
          <p:nvPr/>
        </p:nvSpPr>
        <p:spPr>
          <a:xfrm>
            <a:off x="3352867" y="11622136"/>
            <a:ext cx="1026558" cy="97631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4" name="矩形"/>
          <p:cNvSpPr/>
          <p:nvPr/>
        </p:nvSpPr>
        <p:spPr>
          <a:xfrm>
            <a:off x="2388992" y="9062677"/>
            <a:ext cx="1106257" cy="1027081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5" name="矩形"/>
          <p:cNvSpPr/>
          <p:nvPr/>
        </p:nvSpPr>
        <p:spPr>
          <a:xfrm>
            <a:off x="3313018" y="9673183"/>
            <a:ext cx="1106256" cy="1027081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6" name="正方形"/>
          <p:cNvSpPr/>
          <p:nvPr/>
        </p:nvSpPr>
        <p:spPr>
          <a:xfrm>
            <a:off x="6874474" y="9205623"/>
            <a:ext cx="1270001" cy="1270001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7" name="正方形"/>
          <p:cNvSpPr/>
          <p:nvPr/>
        </p:nvSpPr>
        <p:spPr>
          <a:xfrm>
            <a:off x="7923034" y="10297879"/>
            <a:ext cx="1270001" cy="1270001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0" name="eg:让一个方块动起来？"/>
          <p:cNvSpPr txBox="1"/>
          <p:nvPr/>
        </p:nvSpPr>
        <p:spPr>
          <a:xfrm>
            <a:off x="14316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判断2个矩形是否发生碰撞</a:t>
            </a:r>
          </a:p>
        </p:txBody>
      </p:sp>
      <p:sp>
        <p:nvSpPr>
          <p:cNvPr id="321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2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3" name="所需知识点"/>
          <p:cNvSpPr txBox="1"/>
          <p:nvPr/>
        </p:nvSpPr>
        <p:spPr>
          <a:xfrm>
            <a:off x="1362392" y="3215760"/>
            <a:ext cx="21659216" cy="1878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2个矩形左上角的坐标所处的范围（简单来说只需检测</a:t>
            </a:r>
            <a:r>
              <a:rPr b="1"/>
              <a:t>矩形1</a:t>
            </a:r>
            <a:r>
              <a:t>的上下左右四侧的和</a:t>
            </a:r>
            <a:r>
              <a:rPr b="1"/>
              <a:t>矩形2</a:t>
            </a:r>
            <a:r>
              <a:t>是否存在着距离）</a:t>
            </a:r>
          </a:p>
        </p:txBody>
      </p:sp>
      <p:pic>
        <p:nvPicPr>
          <p:cNvPr id="324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0914" y="5011425"/>
            <a:ext cx="10891758" cy="8168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2.png" descr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36632" y="5543640"/>
            <a:ext cx="11599642" cy="7104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8" name="eg:让一个方块动起来？"/>
          <p:cNvSpPr txBox="1"/>
          <p:nvPr/>
        </p:nvSpPr>
        <p:spPr>
          <a:xfrm>
            <a:off x="14316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判断2个矩形是否发生碰撞</a:t>
            </a:r>
          </a:p>
        </p:txBody>
      </p:sp>
      <p:sp>
        <p:nvSpPr>
          <p:cNvPr id="32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1" name="所需知识点"/>
          <p:cNvSpPr txBox="1"/>
          <p:nvPr/>
        </p:nvSpPr>
        <p:spPr>
          <a:xfrm>
            <a:off x="1362392" y="3215760"/>
            <a:ext cx="21659216" cy="1878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2个矩形左上角的坐标所处的范围（简单来说只需检测</a:t>
            </a:r>
            <a:r>
              <a:rPr b="1"/>
              <a:t>矩形1</a:t>
            </a:r>
            <a:r>
              <a:t>的上下左右四侧的和</a:t>
            </a:r>
            <a:r>
              <a:rPr b="1"/>
              <a:t>矩形2</a:t>
            </a:r>
            <a:r>
              <a:t>是否存在着距离）</a:t>
            </a:r>
          </a:p>
        </p:txBody>
      </p:sp>
      <p:pic>
        <p:nvPicPr>
          <p:cNvPr id="332" name="3.png" descr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633" y="5441549"/>
            <a:ext cx="8899990" cy="72429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4.png" descr="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73426" y="5267200"/>
            <a:ext cx="9429580" cy="7092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2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8" name="所需知识点"/>
          <p:cNvSpPr txBox="1"/>
          <p:nvPr/>
        </p:nvSpPr>
        <p:spPr>
          <a:xfrm>
            <a:off x="1558642" y="3296094"/>
            <a:ext cx="2165921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1. 三角函数</a:t>
            </a:r>
          </a:p>
        </p:txBody>
      </p:sp>
      <p:sp>
        <p:nvSpPr>
          <p:cNvPr id="129" name="所需知识点"/>
          <p:cNvSpPr txBox="1"/>
          <p:nvPr/>
        </p:nvSpPr>
        <p:spPr>
          <a:xfrm>
            <a:off x="1558642" y="4772638"/>
            <a:ext cx="2165921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2. 边界检测</a:t>
            </a:r>
          </a:p>
        </p:txBody>
      </p:sp>
      <p:sp>
        <p:nvSpPr>
          <p:cNvPr id="130" name="所需知识点"/>
          <p:cNvSpPr txBox="1"/>
          <p:nvPr/>
        </p:nvSpPr>
        <p:spPr>
          <a:xfrm>
            <a:off x="1558642" y="6249181"/>
            <a:ext cx="2165921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3. 碰撞检测</a:t>
            </a:r>
          </a:p>
        </p:txBody>
      </p:sp>
      <p:sp>
        <p:nvSpPr>
          <p:cNvPr id="131" name="所需知识点"/>
          <p:cNvSpPr txBox="1"/>
          <p:nvPr/>
        </p:nvSpPr>
        <p:spPr>
          <a:xfrm>
            <a:off x="1558642" y="7725725"/>
            <a:ext cx="2165921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4. 用户交互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6" name="eg:让一个方块动起来？"/>
          <p:cNvSpPr txBox="1"/>
          <p:nvPr/>
        </p:nvSpPr>
        <p:spPr>
          <a:xfrm>
            <a:off x="14316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外接圆形判定法</a:t>
            </a:r>
          </a:p>
        </p:txBody>
      </p:sp>
      <p:sp>
        <p:nvSpPr>
          <p:cNvPr id="337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8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9" name="所需知识点"/>
          <p:cNvSpPr txBox="1"/>
          <p:nvPr/>
        </p:nvSpPr>
        <p:spPr>
          <a:xfrm>
            <a:off x="1557514" y="339518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如果检测物体是一个圆 或者 近似 圆，就可以把这个物体 抽象成圆。</a:t>
            </a:r>
          </a:p>
        </p:txBody>
      </p:sp>
      <p:sp>
        <p:nvSpPr>
          <p:cNvPr id="340" name="所需知识点"/>
          <p:cNvSpPr txBox="1"/>
          <p:nvPr/>
        </p:nvSpPr>
        <p:spPr>
          <a:xfrm>
            <a:off x="1557514" y="4666960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外接矩形判定法 一般需要两个步骤</a:t>
            </a:r>
          </a:p>
        </p:txBody>
      </p:sp>
      <p:sp>
        <p:nvSpPr>
          <p:cNvPr id="341" name="所需知识点"/>
          <p:cNvSpPr txBox="1"/>
          <p:nvPr/>
        </p:nvSpPr>
        <p:spPr>
          <a:xfrm>
            <a:off x="2083027" y="5938738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找出物体的外接圆形</a:t>
            </a:r>
          </a:p>
        </p:txBody>
      </p:sp>
      <p:sp>
        <p:nvSpPr>
          <p:cNvPr id="342" name="所需知识点"/>
          <p:cNvSpPr txBox="1"/>
          <p:nvPr/>
        </p:nvSpPr>
        <p:spPr>
          <a:xfrm>
            <a:off x="2083027" y="7210515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对外接圆形进行碰撞检测</a:t>
            </a:r>
          </a:p>
        </p:txBody>
      </p:sp>
      <p:sp>
        <p:nvSpPr>
          <p:cNvPr id="343" name="矩形"/>
          <p:cNvSpPr/>
          <p:nvPr/>
        </p:nvSpPr>
        <p:spPr>
          <a:xfrm>
            <a:off x="1743623" y="8692688"/>
            <a:ext cx="14117854" cy="448038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4" name="星形"/>
          <p:cNvSpPr/>
          <p:nvPr/>
        </p:nvSpPr>
        <p:spPr>
          <a:xfrm>
            <a:off x="2428841" y="9062677"/>
            <a:ext cx="1026559" cy="102469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5" name="星形"/>
          <p:cNvSpPr/>
          <p:nvPr/>
        </p:nvSpPr>
        <p:spPr>
          <a:xfrm>
            <a:off x="3352867" y="9698565"/>
            <a:ext cx="1026558" cy="97631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6" name="星形"/>
          <p:cNvSpPr/>
          <p:nvPr/>
        </p:nvSpPr>
        <p:spPr>
          <a:xfrm>
            <a:off x="2428841" y="11002150"/>
            <a:ext cx="1026559" cy="97631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7" name="星形"/>
          <p:cNvSpPr/>
          <p:nvPr/>
        </p:nvSpPr>
        <p:spPr>
          <a:xfrm>
            <a:off x="3352867" y="11622136"/>
            <a:ext cx="1026558" cy="97631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8" name="矩形"/>
          <p:cNvSpPr/>
          <p:nvPr/>
        </p:nvSpPr>
        <p:spPr>
          <a:xfrm>
            <a:off x="6874474" y="8876711"/>
            <a:ext cx="1026558" cy="976316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9" name="矩形"/>
          <p:cNvSpPr/>
          <p:nvPr/>
        </p:nvSpPr>
        <p:spPr>
          <a:xfrm>
            <a:off x="7723778" y="9447776"/>
            <a:ext cx="1026559" cy="976316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" name="圆形"/>
          <p:cNvSpPr/>
          <p:nvPr/>
        </p:nvSpPr>
        <p:spPr>
          <a:xfrm>
            <a:off x="2357834" y="10936949"/>
            <a:ext cx="1168573" cy="1168573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1" name="圆形"/>
          <p:cNvSpPr/>
          <p:nvPr/>
        </p:nvSpPr>
        <p:spPr>
          <a:xfrm>
            <a:off x="3281860" y="11526007"/>
            <a:ext cx="1168573" cy="1168573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" name="圆形"/>
          <p:cNvSpPr/>
          <p:nvPr/>
        </p:nvSpPr>
        <p:spPr>
          <a:xfrm>
            <a:off x="7564570" y="11588021"/>
            <a:ext cx="1344975" cy="1344974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" name="矩形"/>
          <p:cNvSpPr/>
          <p:nvPr/>
        </p:nvSpPr>
        <p:spPr>
          <a:xfrm>
            <a:off x="6874474" y="11121279"/>
            <a:ext cx="1026558" cy="976315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" name="矩形"/>
          <p:cNvSpPr/>
          <p:nvPr/>
        </p:nvSpPr>
        <p:spPr>
          <a:xfrm>
            <a:off x="7723778" y="11772351"/>
            <a:ext cx="1026559" cy="976315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5" name="圆形"/>
          <p:cNvSpPr/>
          <p:nvPr/>
        </p:nvSpPr>
        <p:spPr>
          <a:xfrm>
            <a:off x="6715266" y="10936949"/>
            <a:ext cx="1344974" cy="1344974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6" name="圆形"/>
          <p:cNvSpPr/>
          <p:nvPr/>
        </p:nvSpPr>
        <p:spPr>
          <a:xfrm>
            <a:off x="11557000" y="9300933"/>
            <a:ext cx="1270000" cy="1270001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7" name="圆形"/>
          <p:cNvSpPr/>
          <p:nvPr/>
        </p:nvSpPr>
        <p:spPr>
          <a:xfrm>
            <a:off x="12277634" y="10490595"/>
            <a:ext cx="1270001" cy="1270001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8" name="圆形"/>
          <p:cNvSpPr/>
          <p:nvPr/>
        </p:nvSpPr>
        <p:spPr>
          <a:xfrm>
            <a:off x="12094690" y="9871381"/>
            <a:ext cx="129106" cy="12910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9" name="圆形"/>
          <p:cNvSpPr/>
          <p:nvPr/>
        </p:nvSpPr>
        <p:spPr>
          <a:xfrm>
            <a:off x="12848082" y="11061042"/>
            <a:ext cx="129106" cy="129106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" name="线条"/>
          <p:cNvSpPr/>
          <p:nvPr/>
        </p:nvSpPr>
        <p:spPr>
          <a:xfrm>
            <a:off x="12081990" y="9935933"/>
            <a:ext cx="1051958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1" name="线条"/>
          <p:cNvSpPr/>
          <p:nvPr/>
        </p:nvSpPr>
        <p:spPr>
          <a:xfrm>
            <a:off x="12912635" y="9935933"/>
            <a:ext cx="1" cy="129540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2" name="线条"/>
          <p:cNvSpPr/>
          <p:nvPr/>
        </p:nvSpPr>
        <p:spPr>
          <a:xfrm>
            <a:off x="12176303" y="9998963"/>
            <a:ext cx="863333" cy="116934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5" name="eg:让一个方块动起来？"/>
          <p:cNvSpPr txBox="1"/>
          <p:nvPr/>
        </p:nvSpPr>
        <p:spPr>
          <a:xfrm>
            <a:off x="14316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判断2个圆形是否发生碰撞</a:t>
            </a:r>
          </a:p>
        </p:txBody>
      </p:sp>
      <p:sp>
        <p:nvSpPr>
          <p:cNvPr id="36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8" name="所需知识点"/>
          <p:cNvSpPr txBox="1"/>
          <p:nvPr/>
        </p:nvSpPr>
        <p:spPr>
          <a:xfrm>
            <a:off x="1362392" y="2931990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2个圆心之间的距离</a:t>
            </a:r>
          </a:p>
        </p:txBody>
      </p:sp>
      <p:sp>
        <p:nvSpPr>
          <p:cNvPr id="369" name="所需知识点"/>
          <p:cNvSpPr txBox="1"/>
          <p:nvPr/>
        </p:nvSpPr>
        <p:spPr>
          <a:xfrm>
            <a:off x="1362392" y="4464400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如果2个圆心之间的距离 &gt;= 2 个圆心的半径之和，则2个圆没有发生碰撞，如果2个圆心之间的距离 &lt; 2 个圆心的半径之和，则2个圆发生碰撞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2" name="eg:让一个方块动起来？"/>
          <p:cNvSpPr txBox="1"/>
          <p:nvPr/>
        </p:nvSpPr>
        <p:spPr>
          <a:xfrm>
            <a:off x="14316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多物体碰撞</a:t>
            </a:r>
          </a:p>
        </p:txBody>
      </p:sp>
      <p:sp>
        <p:nvSpPr>
          <p:cNvPr id="37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5" name="所需知识点"/>
          <p:cNvSpPr txBox="1"/>
          <p:nvPr/>
        </p:nvSpPr>
        <p:spPr>
          <a:xfrm>
            <a:off x="1362392" y="2931990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当画布中有2个物体时，有1种碰撞情况  A -&gt; B</a:t>
            </a:r>
          </a:p>
        </p:txBody>
      </p:sp>
      <p:sp>
        <p:nvSpPr>
          <p:cNvPr id="376" name="所需知识点"/>
          <p:cNvSpPr txBox="1"/>
          <p:nvPr/>
        </p:nvSpPr>
        <p:spPr>
          <a:xfrm>
            <a:off x="1362392" y="4254528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当画布中有3个物体时，有3种碰撞情况 A -&gt; B    A -&gt; C    B -&gt; C</a:t>
            </a:r>
          </a:p>
        </p:txBody>
      </p:sp>
      <p:sp>
        <p:nvSpPr>
          <p:cNvPr id="377" name="所需知识点"/>
          <p:cNvSpPr txBox="1"/>
          <p:nvPr/>
        </p:nvSpPr>
        <p:spPr>
          <a:xfrm>
            <a:off x="1362392" y="5577067"/>
            <a:ext cx="22480564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当画布中有4个物体时，有6种碰撞情况 A -&gt; B    A -&gt; C  A -&gt; D   B -&gt; C B -&gt; D. C -&gt; D</a:t>
            </a:r>
          </a:p>
        </p:txBody>
      </p:sp>
      <p:sp>
        <p:nvSpPr>
          <p:cNvPr id="378" name="所需知识点"/>
          <p:cNvSpPr txBox="1"/>
          <p:nvPr/>
        </p:nvSpPr>
        <p:spPr>
          <a:xfrm>
            <a:off x="1362392" y="7174627"/>
            <a:ext cx="22480564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…….</a:t>
            </a:r>
          </a:p>
        </p:txBody>
      </p:sp>
      <p:sp>
        <p:nvSpPr>
          <p:cNvPr id="379" name="所需知识点"/>
          <p:cNvSpPr txBox="1"/>
          <p:nvPr/>
        </p:nvSpPr>
        <p:spPr>
          <a:xfrm>
            <a:off x="1362392" y="8576735"/>
            <a:ext cx="22480564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当画布中有n个物体时，n*(n-1)/2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2" name="eg:让一个方块动起来？"/>
          <p:cNvSpPr txBox="1"/>
          <p:nvPr/>
        </p:nvSpPr>
        <p:spPr>
          <a:xfrm>
            <a:off x="14316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多物体碰撞方法</a:t>
            </a:r>
          </a:p>
        </p:txBody>
      </p:sp>
      <p:sp>
        <p:nvSpPr>
          <p:cNvPr id="38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5" name="所需知识点"/>
          <p:cNvSpPr txBox="1"/>
          <p:nvPr/>
        </p:nvSpPr>
        <p:spPr>
          <a:xfrm>
            <a:off x="1362392" y="2931990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eg ： ball0    ball1   ball2   ball3 4个球</a:t>
            </a:r>
          </a:p>
        </p:txBody>
      </p:sp>
      <p:pic>
        <p:nvPicPr>
          <p:cNvPr id="386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985" y="10290932"/>
            <a:ext cx="9549795" cy="3114064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所需知识点"/>
          <p:cNvSpPr txBox="1"/>
          <p:nvPr/>
        </p:nvSpPr>
        <p:spPr>
          <a:xfrm>
            <a:off x="1370678" y="4786902"/>
            <a:ext cx="9706500" cy="4806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双重循环来判断 16种碰撞检测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ball0 与 0 1 2 3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ball1 与 0 1 2 3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ball2 与 0 1 2 3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ball3 与 0 1 2 3</a:t>
            </a:r>
          </a:p>
        </p:txBody>
      </p:sp>
      <p:sp>
        <p:nvSpPr>
          <p:cNvPr id="388" name="箭头"/>
          <p:cNvSpPr/>
          <p:nvPr/>
        </p:nvSpPr>
        <p:spPr>
          <a:xfrm>
            <a:off x="11557000" y="6223000"/>
            <a:ext cx="207957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9" name="所需知识点"/>
          <p:cNvSpPr txBox="1"/>
          <p:nvPr/>
        </p:nvSpPr>
        <p:spPr>
          <a:xfrm>
            <a:off x="14888695" y="4786902"/>
            <a:ext cx="9706500" cy="4806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去重 与 自身 去除之后的检测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ball0 与 0 1 2 3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ball1 与  2 3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Ball2 与  3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Ball3 与 没有</a:t>
            </a:r>
          </a:p>
        </p:txBody>
      </p:sp>
      <p:sp>
        <p:nvSpPr>
          <p:cNvPr id="390" name="矩形"/>
          <p:cNvSpPr/>
          <p:nvPr/>
        </p:nvSpPr>
        <p:spPr>
          <a:xfrm>
            <a:off x="1023419" y="4628201"/>
            <a:ext cx="9524395" cy="5123591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1" name="矩形"/>
          <p:cNvSpPr/>
          <p:nvPr/>
        </p:nvSpPr>
        <p:spPr>
          <a:xfrm>
            <a:off x="14375237" y="4477100"/>
            <a:ext cx="9524395" cy="5274692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94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97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395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396" name="03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398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9" name="jvascript动画"/>
          <p:cNvSpPr txBox="1"/>
          <p:nvPr/>
        </p:nvSpPr>
        <p:spPr>
          <a:xfrm>
            <a:off x="10029111" y="8176621"/>
            <a:ext cx="392430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用户交互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2" name="eg:让一个方块动起来？"/>
          <p:cNvSpPr txBox="1"/>
          <p:nvPr/>
        </p:nvSpPr>
        <p:spPr>
          <a:xfrm>
            <a:off x="14316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捕获物体</a:t>
            </a:r>
          </a:p>
        </p:txBody>
      </p:sp>
      <p:sp>
        <p:nvSpPr>
          <p:cNvPr id="40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0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05" name="所需知识点"/>
          <p:cNvSpPr txBox="1"/>
          <p:nvPr/>
        </p:nvSpPr>
        <p:spPr>
          <a:xfrm>
            <a:off x="1362392" y="2931990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矩形的捕获</a:t>
            </a:r>
          </a:p>
        </p:txBody>
      </p:sp>
      <p:sp>
        <p:nvSpPr>
          <p:cNvPr id="406" name="所需知识点"/>
          <p:cNvSpPr txBox="1"/>
          <p:nvPr/>
        </p:nvSpPr>
        <p:spPr>
          <a:xfrm>
            <a:off x="1362392" y="4179807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圆的捕获</a:t>
            </a:r>
          </a:p>
        </p:txBody>
      </p:sp>
      <p:sp>
        <p:nvSpPr>
          <p:cNvPr id="407" name="所需知识点"/>
          <p:cNvSpPr txBox="1"/>
          <p:nvPr/>
        </p:nvSpPr>
        <p:spPr>
          <a:xfrm>
            <a:off x="1362392" y="5427624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多边形的捕获</a:t>
            </a:r>
          </a:p>
        </p:txBody>
      </p:sp>
      <p:sp>
        <p:nvSpPr>
          <p:cNvPr id="408" name="所需知识点"/>
          <p:cNvSpPr txBox="1"/>
          <p:nvPr/>
        </p:nvSpPr>
        <p:spPr>
          <a:xfrm>
            <a:off x="1362392" y="6675441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不规则图形的捕获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1" name="eg:让一个方块动起来？"/>
          <p:cNvSpPr txBox="1"/>
          <p:nvPr/>
        </p:nvSpPr>
        <p:spPr>
          <a:xfrm>
            <a:off x="14316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矩形的捕获</a:t>
            </a:r>
          </a:p>
        </p:txBody>
      </p:sp>
      <p:sp>
        <p:nvSpPr>
          <p:cNvPr id="41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1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14" name="线条"/>
          <p:cNvSpPr/>
          <p:nvPr/>
        </p:nvSpPr>
        <p:spPr>
          <a:xfrm>
            <a:off x="16737665" y="3586484"/>
            <a:ext cx="6575902" cy="1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5" name="线条"/>
          <p:cNvSpPr/>
          <p:nvPr/>
        </p:nvSpPr>
        <p:spPr>
          <a:xfrm>
            <a:off x="16699189" y="3545845"/>
            <a:ext cx="1" cy="5793422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6" name="矩形"/>
          <p:cNvSpPr/>
          <p:nvPr/>
        </p:nvSpPr>
        <p:spPr>
          <a:xfrm>
            <a:off x="16712265" y="3561837"/>
            <a:ext cx="5759496" cy="4964027"/>
          </a:xfrm>
          <a:prstGeom prst="rect">
            <a:avLst/>
          </a:prstGeom>
          <a:solidFill>
            <a:schemeClr val="accent2">
              <a:satOff val="-50877"/>
              <a:lumOff val="33529"/>
              <a:alpha val="2807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7" name="矩形"/>
          <p:cNvSpPr/>
          <p:nvPr/>
        </p:nvSpPr>
        <p:spPr>
          <a:xfrm>
            <a:off x="18755135" y="4884387"/>
            <a:ext cx="1724555" cy="1270001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8" name="所需知识点"/>
          <p:cNvSpPr txBox="1"/>
          <p:nvPr/>
        </p:nvSpPr>
        <p:spPr>
          <a:xfrm>
            <a:off x="1337485" y="3211128"/>
            <a:ext cx="12624574" cy="3798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可以通过获取鼠标点击的坐标来判断是否捕获了矩形，如果鼠标点击坐标 在矩形上，则说明捕获了这个矩形；如果鼠标点击坐标没有落在矩形上，则没有捕获</a:t>
            </a:r>
          </a:p>
        </p:txBody>
      </p:sp>
      <p:pic>
        <p:nvPicPr>
          <p:cNvPr id="41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124" y="8595968"/>
            <a:ext cx="11917296" cy="2898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2" name="eg:让一个方块动起来？"/>
          <p:cNvSpPr txBox="1"/>
          <p:nvPr/>
        </p:nvSpPr>
        <p:spPr>
          <a:xfrm>
            <a:off x="14316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圆的捕获</a:t>
            </a:r>
          </a:p>
        </p:txBody>
      </p:sp>
      <p:sp>
        <p:nvSpPr>
          <p:cNvPr id="42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2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25" name="线条"/>
          <p:cNvSpPr/>
          <p:nvPr/>
        </p:nvSpPr>
        <p:spPr>
          <a:xfrm>
            <a:off x="16737665" y="3586484"/>
            <a:ext cx="6575902" cy="1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6" name="线条"/>
          <p:cNvSpPr/>
          <p:nvPr/>
        </p:nvSpPr>
        <p:spPr>
          <a:xfrm>
            <a:off x="16699189" y="3545845"/>
            <a:ext cx="1" cy="5793422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7" name="矩形"/>
          <p:cNvSpPr/>
          <p:nvPr/>
        </p:nvSpPr>
        <p:spPr>
          <a:xfrm>
            <a:off x="16712265" y="3561837"/>
            <a:ext cx="5759496" cy="4964027"/>
          </a:xfrm>
          <a:prstGeom prst="rect">
            <a:avLst/>
          </a:prstGeom>
          <a:solidFill>
            <a:schemeClr val="accent2">
              <a:satOff val="-50877"/>
              <a:lumOff val="33529"/>
              <a:alpha val="2807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8" name="所需知识点"/>
          <p:cNvSpPr txBox="1"/>
          <p:nvPr/>
        </p:nvSpPr>
        <p:spPr>
          <a:xfrm>
            <a:off x="1337485" y="3047261"/>
            <a:ext cx="12624574" cy="282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判断鼠标与圆心之间的距离。如果距离小于圆的半径，说明鼠标落在了圆上面，如果距离大于或者等于圆的半径，说明鼠标落在了圆的外面</a:t>
            </a:r>
          </a:p>
        </p:txBody>
      </p:sp>
      <p:sp>
        <p:nvSpPr>
          <p:cNvPr id="429" name="圆形"/>
          <p:cNvSpPr/>
          <p:nvPr/>
        </p:nvSpPr>
        <p:spPr>
          <a:xfrm>
            <a:off x="18331716" y="4884387"/>
            <a:ext cx="2070724" cy="2070724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0" name="圆形"/>
          <p:cNvSpPr/>
          <p:nvPr/>
        </p:nvSpPr>
        <p:spPr>
          <a:xfrm>
            <a:off x="19250237" y="5494811"/>
            <a:ext cx="233681" cy="23368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431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4553" y="7507268"/>
            <a:ext cx="8280401" cy="2794001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捕获运动的物体：定义一个状态记录运动物体是否捕获"/>
          <p:cNvSpPr txBox="1"/>
          <p:nvPr/>
        </p:nvSpPr>
        <p:spPr>
          <a:xfrm>
            <a:off x="1449413" y="12191320"/>
            <a:ext cx="1140063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捕获运动的物体：定义一个状态记录运动物体是否捕获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5" name="eg:让一个方块动起来？"/>
          <p:cNvSpPr txBox="1"/>
          <p:nvPr/>
        </p:nvSpPr>
        <p:spPr>
          <a:xfrm>
            <a:off x="14316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拖拽物体</a:t>
            </a:r>
          </a:p>
        </p:txBody>
      </p:sp>
      <p:sp>
        <p:nvSpPr>
          <p:cNvPr id="43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3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38" name="所需知识点"/>
          <p:cNvSpPr txBox="1"/>
          <p:nvPr/>
        </p:nvSpPr>
        <p:spPr>
          <a:xfrm>
            <a:off x="1337485" y="3456944"/>
            <a:ext cx="12624574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在canvas中拖拽一个物体需要三个步骤</a:t>
            </a:r>
          </a:p>
        </p:txBody>
      </p:sp>
      <p:sp>
        <p:nvSpPr>
          <p:cNvPr id="439" name="所需知识点"/>
          <p:cNvSpPr txBox="1"/>
          <p:nvPr/>
        </p:nvSpPr>
        <p:spPr>
          <a:xfrm>
            <a:off x="2136976" y="4963912"/>
            <a:ext cx="1932359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1. 捕获物体，在鼠标按下时，判断鼠标是否落在物体上面，如果落在，就增加2个事件，mousemove 和 mouseup</a:t>
            </a:r>
          </a:p>
        </p:txBody>
      </p:sp>
      <p:sp>
        <p:nvSpPr>
          <p:cNvPr id="440" name="所需知识点"/>
          <p:cNvSpPr txBox="1"/>
          <p:nvPr/>
        </p:nvSpPr>
        <p:spPr>
          <a:xfrm>
            <a:off x="2136976" y="7466294"/>
            <a:ext cx="1932359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2. 移动物体，移动物体时，更新物体坐标 为鼠标坐标</a:t>
            </a:r>
          </a:p>
        </p:txBody>
      </p:sp>
      <p:sp>
        <p:nvSpPr>
          <p:cNvPr id="441" name="所需知识点"/>
          <p:cNvSpPr txBox="1"/>
          <p:nvPr/>
        </p:nvSpPr>
        <p:spPr>
          <a:xfrm>
            <a:off x="2136976" y="8992554"/>
            <a:ext cx="1932359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3. 松开物体，移除 mouseup 和 mousemove 事件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hanks！"/>
          <p:cNvSpPr txBox="1"/>
          <p:nvPr>
            <p:ph type="ctrTitle"/>
          </p:nvPr>
        </p:nvSpPr>
        <p:spPr>
          <a:xfrm>
            <a:off x="1778000" y="3147634"/>
            <a:ext cx="20828000" cy="4648202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444" name="追梦课堂临汾首家专业的web前端培训机构    www.zmclass.com"/>
          <p:cNvSpPr txBox="1"/>
          <p:nvPr/>
        </p:nvSpPr>
        <p:spPr>
          <a:xfrm>
            <a:off x="6367784" y="8165992"/>
            <a:ext cx="1429097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追梦课堂临汾首家专业的web前端培训机构</a:t>
            </a:r>
            <a:r>
              <a:rPr spc="2250" sz="3000">
                <a:solidFill>
                  <a:srgbClr val="FFFFFF"/>
                </a:solidFill>
              </a:rPr>
              <a:t> </a:t>
            </a:r>
            <a:r>
              <a:rPr spc="0" sz="3000">
                <a:solidFill>
                  <a:srgbClr val="FFFFFF"/>
                </a:solidFill>
              </a:rPr>
              <a:t>  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4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7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135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36" name="01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38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jvascript动画"/>
          <p:cNvSpPr txBox="1"/>
          <p:nvPr/>
        </p:nvSpPr>
        <p:spPr>
          <a:xfrm>
            <a:off x="10029111" y="8176621"/>
            <a:ext cx="392430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三角函数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三角函数</a:t>
            </a:r>
          </a:p>
        </p:txBody>
      </p:sp>
      <p:sp>
        <p:nvSpPr>
          <p:cNvPr id="14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5" name="所需知识点"/>
          <p:cNvSpPr txBox="1"/>
          <p:nvPr/>
        </p:nvSpPr>
        <p:spPr>
          <a:xfrm>
            <a:off x="1632235" y="309885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用于计算边的长度 和 角的度数</a:t>
            </a:r>
          </a:p>
        </p:txBody>
      </p:sp>
      <p:sp>
        <p:nvSpPr>
          <p:cNvPr id="146" name="矩形"/>
          <p:cNvSpPr/>
          <p:nvPr/>
        </p:nvSpPr>
        <p:spPr>
          <a:xfrm>
            <a:off x="2142135" y="5703843"/>
            <a:ext cx="7947522" cy="5673872"/>
          </a:xfrm>
          <a:prstGeom prst="rect">
            <a:avLst/>
          </a:prstGeom>
          <a:solidFill>
            <a:srgbClr val="FFFFFF"/>
          </a:solidFill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7" name="三角形"/>
          <p:cNvSpPr/>
          <p:nvPr/>
        </p:nvSpPr>
        <p:spPr>
          <a:xfrm>
            <a:off x="3130050" y="6823489"/>
            <a:ext cx="5971692" cy="3434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4">
              <a:alpha val="37491"/>
            </a:schemeClr>
          </a:solidFill>
          <a:ln w="25400">
            <a:solidFill>
              <a:schemeClr val="accent5">
                <a:satOff val="-3476"/>
                <a:lumOff val="12745"/>
              </a:scheme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8" name="90"/>
          <p:cNvSpPr txBox="1"/>
          <p:nvPr/>
        </p:nvSpPr>
        <p:spPr>
          <a:xfrm>
            <a:off x="3454617" y="9495791"/>
            <a:ext cx="53797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90</a:t>
            </a:r>
          </a:p>
        </p:txBody>
      </p:sp>
      <p:sp>
        <p:nvSpPr>
          <p:cNvPr id="149" name="圆形"/>
          <p:cNvSpPr/>
          <p:nvPr/>
        </p:nvSpPr>
        <p:spPr>
          <a:xfrm>
            <a:off x="4029476" y="9539820"/>
            <a:ext cx="99078" cy="9907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0" name="y"/>
          <p:cNvSpPr txBox="1"/>
          <p:nvPr/>
        </p:nvSpPr>
        <p:spPr>
          <a:xfrm>
            <a:off x="5265511" y="10373496"/>
            <a:ext cx="31204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151" name="R"/>
          <p:cNvSpPr txBox="1"/>
          <p:nvPr/>
        </p:nvSpPr>
        <p:spPr>
          <a:xfrm>
            <a:off x="5924633" y="7636920"/>
            <a:ext cx="38252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152" name="x"/>
          <p:cNvSpPr txBox="1"/>
          <p:nvPr/>
        </p:nvSpPr>
        <p:spPr>
          <a:xfrm>
            <a:off x="2674214" y="8260554"/>
            <a:ext cx="31889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153" name="所需知识点"/>
          <p:cNvSpPr txBox="1"/>
          <p:nvPr/>
        </p:nvSpPr>
        <p:spPr>
          <a:xfrm>
            <a:off x="13390826" y="5663466"/>
            <a:ext cx="10702450" cy="5754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50000"/>
              </a:lnSpc>
              <a:buSzPct val="100000"/>
              <a:buChar char="•"/>
              <a:defRPr sz="40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正弦函数：sinθ = x / R (对边 / 斜边)</a:t>
            </a:r>
          </a:p>
          <a:p>
            <a:pPr marL="451184" indent="-451184" algn="l">
              <a:lnSpc>
                <a:spcPct val="150000"/>
              </a:lnSpc>
              <a:buSzPct val="100000"/>
              <a:buChar char="•"/>
              <a:defRPr sz="40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余弦函数 :  cosθ = y / R (邻边 / 斜边)</a:t>
            </a:r>
          </a:p>
          <a:p>
            <a:pPr marL="451184" indent="-451184" algn="l">
              <a:lnSpc>
                <a:spcPct val="150000"/>
              </a:lnSpc>
              <a:buSzPct val="100000"/>
              <a:buChar char="•"/>
              <a:defRPr sz="40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正切函数 :  tanθ = x / y  (对边 / 邻边)</a:t>
            </a:r>
          </a:p>
          <a:p>
            <a:pPr marL="451184" indent="-451184" algn="l">
              <a:lnSpc>
                <a:spcPct val="150000"/>
              </a:lnSpc>
              <a:buSzPct val="100000"/>
              <a:buChar char="•"/>
              <a:defRPr sz="40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θ = arcsin(x / R)</a:t>
            </a:r>
          </a:p>
          <a:p>
            <a:pPr marL="451184" indent="-451184" algn="l">
              <a:lnSpc>
                <a:spcPct val="150000"/>
              </a:lnSpc>
              <a:buSzPct val="100000"/>
              <a:buChar char="•"/>
              <a:defRPr sz="40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θ = arccos(y / R)</a:t>
            </a:r>
          </a:p>
          <a:p>
            <a:pPr marL="451184" indent="-451184" algn="l">
              <a:lnSpc>
                <a:spcPct val="150000"/>
              </a:lnSpc>
              <a:buSzPct val="100000"/>
              <a:buChar char="•"/>
              <a:defRPr sz="40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θ = arctan(x / y)</a:t>
            </a:r>
          </a:p>
        </p:txBody>
      </p:sp>
      <p:sp>
        <p:nvSpPr>
          <p:cNvPr id="154" name="θ"/>
          <p:cNvSpPr txBox="1"/>
          <p:nvPr/>
        </p:nvSpPr>
        <p:spPr>
          <a:xfrm>
            <a:off x="7883080" y="9765229"/>
            <a:ext cx="3555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1" sz="2900">
                <a:latin typeface="华文细黑"/>
                <a:ea typeface="华文细黑"/>
                <a:cs typeface="华文细黑"/>
                <a:sym typeface="华文细黑"/>
              </a:defRPr>
            </a:lvl1pPr>
          </a:lstStyle>
          <a:p>
            <a:pPr/>
            <a:r>
              <a:t>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js三角函数</a:t>
            </a:r>
          </a:p>
        </p:txBody>
      </p:sp>
      <p:sp>
        <p:nvSpPr>
          <p:cNvPr id="158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9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0" name="所需知识点"/>
          <p:cNvSpPr txBox="1"/>
          <p:nvPr/>
        </p:nvSpPr>
        <p:spPr>
          <a:xfrm>
            <a:off x="1557514" y="3920553"/>
            <a:ext cx="21659216" cy="5874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5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sinθ = Math.sin(θ * Math.PI/180)</a:t>
            </a:r>
          </a:p>
          <a:p>
            <a:pPr marL="451184" indent="-451184" algn="l">
              <a:lnSpc>
                <a:spcPct val="15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cosθ = Math.cos(θ * Math.PI/180)</a:t>
            </a:r>
          </a:p>
          <a:p>
            <a:pPr marL="451184" indent="-451184" algn="l">
              <a:lnSpc>
                <a:spcPct val="15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tanθ = Math.tan(θ * Math.PI/180)</a:t>
            </a:r>
          </a:p>
          <a:p>
            <a:pPr marL="451184" indent="-451184" algn="l">
              <a:lnSpc>
                <a:spcPct val="15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arcsin(x/ R) = Math.asin(x / R) * (Math.PI/180)</a:t>
            </a:r>
          </a:p>
          <a:p>
            <a:pPr marL="451184" indent="-451184" algn="l">
              <a:lnSpc>
                <a:spcPct val="15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arccos(x/R) = Math.acos(x / R) * (Math.PI/180)</a:t>
            </a:r>
          </a:p>
          <a:p>
            <a:pPr marL="451184" indent="-451184" algn="l">
              <a:lnSpc>
                <a:spcPct val="15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arctan(x/R) = Math.atan(x / y) * (Math.PI/180) / Math.atan2(x / y) * (Math.PI/180)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eg:让一个方块动起来？"/>
          <p:cNvSpPr txBox="1"/>
          <p:nvPr/>
        </p:nvSpPr>
        <p:spPr>
          <a:xfrm>
            <a:off x="14316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eg 两点之间的距离</a:t>
            </a:r>
          </a:p>
        </p:txBody>
      </p:sp>
      <p:sp>
        <p:nvSpPr>
          <p:cNvPr id="16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6" name="矩形"/>
          <p:cNvSpPr/>
          <p:nvPr/>
        </p:nvSpPr>
        <p:spPr>
          <a:xfrm>
            <a:off x="4707561" y="4259234"/>
            <a:ext cx="12821811" cy="7443349"/>
          </a:xfrm>
          <a:prstGeom prst="rect">
            <a:avLst/>
          </a:prstGeom>
          <a:solidFill>
            <a:srgbClr val="FFFFFF"/>
          </a:solidFill>
          <a:ln w="25400" cap="rnd">
            <a:solidFill>
              <a:schemeClr val="accent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线条"/>
          <p:cNvSpPr/>
          <p:nvPr/>
        </p:nvSpPr>
        <p:spPr>
          <a:xfrm flipH="1" flipV="1">
            <a:off x="9020404" y="6966320"/>
            <a:ext cx="4196125" cy="202917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圆形"/>
          <p:cNvSpPr/>
          <p:nvPr/>
        </p:nvSpPr>
        <p:spPr>
          <a:xfrm>
            <a:off x="8842131" y="6831489"/>
            <a:ext cx="150619" cy="150619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" name="圆形"/>
          <p:cNvSpPr/>
          <p:nvPr/>
        </p:nvSpPr>
        <p:spPr>
          <a:xfrm>
            <a:off x="13178421" y="8932512"/>
            <a:ext cx="150619" cy="150619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[100,100]"/>
          <p:cNvSpPr txBox="1"/>
          <p:nvPr/>
        </p:nvSpPr>
        <p:spPr>
          <a:xfrm>
            <a:off x="8245132" y="5454785"/>
            <a:ext cx="171678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[100,100]</a:t>
            </a:r>
          </a:p>
        </p:txBody>
      </p:sp>
      <p:sp>
        <p:nvSpPr>
          <p:cNvPr id="171" name="[300,180]"/>
          <p:cNvSpPr txBox="1"/>
          <p:nvPr/>
        </p:nvSpPr>
        <p:spPr>
          <a:xfrm>
            <a:off x="12395339" y="9946583"/>
            <a:ext cx="171678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[300,180]</a:t>
            </a:r>
          </a:p>
        </p:txBody>
      </p:sp>
      <p:sp>
        <p:nvSpPr>
          <p:cNvPr id="172" name="线条"/>
          <p:cNvSpPr/>
          <p:nvPr/>
        </p:nvSpPr>
        <p:spPr>
          <a:xfrm flipH="1">
            <a:off x="9020404" y="6890857"/>
            <a:ext cx="4196125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线条"/>
          <p:cNvSpPr/>
          <p:nvPr/>
        </p:nvSpPr>
        <p:spPr>
          <a:xfrm flipV="1">
            <a:off x="13253731" y="6916258"/>
            <a:ext cx="1" cy="205310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所需知识点"/>
          <p:cNvSpPr txBox="1"/>
          <p:nvPr/>
        </p:nvSpPr>
        <p:spPr>
          <a:xfrm>
            <a:off x="1607328" y="2820427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5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Math.sqrt()  求一个数的平方根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2"/>
      <p:bldP build="whole" bldLvl="1" animBg="1" rev="0" advAuto="0" spid="1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eg:让一个方块动起来？"/>
          <p:cNvSpPr txBox="1"/>
          <p:nvPr/>
        </p:nvSpPr>
        <p:spPr>
          <a:xfrm>
            <a:off x="14316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eg 圆周运动</a:t>
            </a:r>
          </a:p>
        </p:txBody>
      </p:sp>
      <p:sp>
        <p:nvSpPr>
          <p:cNvPr id="178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9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0" name="矩形"/>
          <p:cNvSpPr/>
          <p:nvPr/>
        </p:nvSpPr>
        <p:spPr>
          <a:xfrm>
            <a:off x="2241763" y="4679890"/>
            <a:ext cx="10789066" cy="7443349"/>
          </a:xfrm>
          <a:prstGeom prst="rect">
            <a:avLst/>
          </a:prstGeom>
          <a:solidFill>
            <a:srgbClr val="FFFFFF"/>
          </a:solidFill>
          <a:ln w="25400" cap="rnd">
            <a:solidFill>
              <a:schemeClr val="accent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" name="所需知识点"/>
          <p:cNvSpPr txBox="1"/>
          <p:nvPr/>
        </p:nvSpPr>
        <p:spPr>
          <a:xfrm>
            <a:off x="1607328" y="2820427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5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求圆上任意一点的坐标</a:t>
            </a:r>
          </a:p>
        </p:txBody>
      </p:sp>
      <p:sp>
        <p:nvSpPr>
          <p:cNvPr id="182" name="圆形"/>
          <p:cNvSpPr/>
          <p:nvPr/>
        </p:nvSpPr>
        <p:spPr>
          <a:xfrm>
            <a:off x="4881910" y="6462807"/>
            <a:ext cx="3877516" cy="38775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圆形"/>
          <p:cNvSpPr/>
          <p:nvPr/>
        </p:nvSpPr>
        <p:spPr>
          <a:xfrm>
            <a:off x="6765121" y="8346017"/>
            <a:ext cx="111094" cy="111094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4" name="线条"/>
          <p:cNvSpPr/>
          <p:nvPr/>
        </p:nvSpPr>
        <p:spPr>
          <a:xfrm flipH="1">
            <a:off x="6820667" y="4661930"/>
            <a:ext cx="1" cy="747926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线条"/>
          <p:cNvSpPr/>
          <p:nvPr/>
        </p:nvSpPr>
        <p:spPr>
          <a:xfrm>
            <a:off x="2368763" y="8401564"/>
            <a:ext cx="974074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圆形"/>
          <p:cNvSpPr/>
          <p:nvPr/>
        </p:nvSpPr>
        <p:spPr>
          <a:xfrm>
            <a:off x="8102331" y="6978101"/>
            <a:ext cx="111094" cy="111094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7" name="O"/>
          <p:cNvSpPr txBox="1"/>
          <p:nvPr/>
        </p:nvSpPr>
        <p:spPr>
          <a:xfrm>
            <a:off x="6618738" y="8549323"/>
            <a:ext cx="40386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</a:t>
            </a:r>
          </a:p>
        </p:txBody>
      </p:sp>
      <p:sp>
        <p:nvSpPr>
          <p:cNvPr id="188" name="线条"/>
          <p:cNvSpPr/>
          <p:nvPr/>
        </p:nvSpPr>
        <p:spPr>
          <a:xfrm flipV="1">
            <a:off x="6849567" y="7098638"/>
            <a:ext cx="1270001" cy="127000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线条"/>
          <p:cNvSpPr/>
          <p:nvPr/>
        </p:nvSpPr>
        <p:spPr>
          <a:xfrm>
            <a:off x="8157878" y="7047837"/>
            <a:ext cx="1" cy="137160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R"/>
          <p:cNvSpPr txBox="1"/>
          <p:nvPr/>
        </p:nvSpPr>
        <p:spPr>
          <a:xfrm>
            <a:off x="7047874" y="7107179"/>
            <a:ext cx="38252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191" name="x"/>
          <p:cNvSpPr txBox="1"/>
          <p:nvPr/>
        </p:nvSpPr>
        <p:spPr>
          <a:xfrm>
            <a:off x="7325118" y="8347343"/>
            <a:ext cx="318898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192" name="y"/>
          <p:cNvSpPr txBox="1"/>
          <p:nvPr/>
        </p:nvSpPr>
        <p:spPr>
          <a:xfrm>
            <a:off x="8190637" y="7441025"/>
            <a:ext cx="31204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193" name="θ"/>
          <p:cNvSpPr txBox="1"/>
          <p:nvPr/>
        </p:nvSpPr>
        <p:spPr>
          <a:xfrm>
            <a:off x="7306798" y="7947014"/>
            <a:ext cx="35553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1" sz="2900">
                <a:latin typeface="华文细黑"/>
                <a:ea typeface="华文细黑"/>
                <a:cs typeface="华文细黑"/>
                <a:sym typeface="华文细黑"/>
              </a:defRPr>
            </a:lvl1pPr>
          </a:lstStyle>
          <a:p>
            <a:pPr/>
            <a:r>
              <a:t>θ</a:t>
            </a:r>
          </a:p>
        </p:txBody>
      </p:sp>
      <p:sp>
        <p:nvSpPr>
          <p:cNvPr id="194" name="所需知识点"/>
          <p:cNvSpPr txBox="1"/>
          <p:nvPr/>
        </p:nvSpPr>
        <p:spPr>
          <a:xfrm>
            <a:off x="13565175" y="7833476"/>
            <a:ext cx="10702450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50000"/>
              </a:lnSpc>
              <a:buSzPct val="100000"/>
              <a:buChar char="•"/>
              <a:defRPr sz="40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mx = centerX + Math.cos(θ) * R</a:t>
            </a:r>
          </a:p>
        </p:txBody>
      </p:sp>
      <p:sp>
        <p:nvSpPr>
          <p:cNvPr id="195" name="m"/>
          <p:cNvSpPr txBox="1"/>
          <p:nvPr/>
        </p:nvSpPr>
        <p:spPr>
          <a:xfrm>
            <a:off x="8190637" y="6541446"/>
            <a:ext cx="4457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</a:t>
            </a:r>
          </a:p>
        </p:txBody>
      </p:sp>
      <p:sp>
        <p:nvSpPr>
          <p:cNvPr id="196" name="所需知识点"/>
          <p:cNvSpPr txBox="1"/>
          <p:nvPr/>
        </p:nvSpPr>
        <p:spPr>
          <a:xfrm>
            <a:off x="13565175" y="9081293"/>
            <a:ext cx="10702450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50000"/>
              </a:lnSpc>
              <a:buSzPct val="100000"/>
              <a:buChar char="•"/>
              <a:defRPr sz="40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my = centerY + Math.sin(θ) * R</a:t>
            </a:r>
          </a:p>
        </p:txBody>
      </p:sp>
      <p:sp>
        <p:nvSpPr>
          <p:cNvPr id="197" name="正圆运动"/>
          <p:cNvSpPr txBox="1"/>
          <p:nvPr/>
        </p:nvSpPr>
        <p:spPr>
          <a:xfrm>
            <a:off x="6419986" y="12473526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正圆运动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eg:让一个方块动起来？"/>
          <p:cNvSpPr txBox="1"/>
          <p:nvPr/>
        </p:nvSpPr>
        <p:spPr>
          <a:xfrm>
            <a:off x="14316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eg 圆周运动</a:t>
            </a:r>
          </a:p>
        </p:txBody>
      </p:sp>
      <p:sp>
        <p:nvSpPr>
          <p:cNvPr id="201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2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3" name="矩形"/>
          <p:cNvSpPr/>
          <p:nvPr/>
        </p:nvSpPr>
        <p:spPr>
          <a:xfrm>
            <a:off x="2241763" y="4679890"/>
            <a:ext cx="10789066" cy="7443349"/>
          </a:xfrm>
          <a:prstGeom prst="rect">
            <a:avLst/>
          </a:prstGeom>
          <a:solidFill>
            <a:srgbClr val="FFFFFF"/>
          </a:solidFill>
          <a:ln w="25400" cap="rnd">
            <a:solidFill>
              <a:schemeClr val="accent5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" name="所需知识点"/>
          <p:cNvSpPr txBox="1"/>
          <p:nvPr/>
        </p:nvSpPr>
        <p:spPr>
          <a:xfrm>
            <a:off x="1607328" y="2820427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5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求圆上任意一点的坐标</a:t>
            </a:r>
          </a:p>
        </p:txBody>
      </p:sp>
      <p:sp>
        <p:nvSpPr>
          <p:cNvPr id="205" name="椭圆形"/>
          <p:cNvSpPr/>
          <p:nvPr/>
        </p:nvSpPr>
        <p:spPr>
          <a:xfrm>
            <a:off x="3905477" y="6462807"/>
            <a:ext cx="5830383" cy="38775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6" name="圆形"/>
          <p:cNvSpPr/>
          <p:nvPr/>
        </p:nvSpPr>
        <p:spPr>
          <a:xfrm>
            <a:off x="6765121" y="8346017"/>
            <a:ext cx="111094" cy="111094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" name="线条"/>
          <p:cNvSpPr/>
          <p:nvPr/>
        </p:nvSpPr>
        <p:spPr>
          <a:xfrm flipH="1">
            <a:off x="6820667" y="4661930"/>
            <a:ext cx="1" cy="747926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线条"/>
          <p:cNvSpPr/>
          <p:nvPr/>
        </p:nvSpPr>
        <p:spPr>
          <a:xfrm>
            <a:off x="2368763" y="8401564"/>
            <a:ext cx="974074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圆形"/>
          <p:cNvSpPr/>
          <p:nvPr/>
        </p:nvSpPr>
        <p:spPr>
          <a:xfrm>
            <a:off x="8291110" y="6713553"/>
            <a:ext cx="111094" cy="111094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O"/>
          <p:cNvSpPr txBox="1"/>
          <p:nvPr/>
        </p:nvSpPr>
        <p:spPr>
          <a:xfrm>
            <a:off x="6618738" y="8549323"/>
            <a:ext cx="40386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</a:t>
            </a:r>
          </a:p>
        </p:txBody>
      </p:sp>
      <p:sp>
        <p:nvSpPr>
          <p:cNvPr id="211" name="线条"/>
          <p:cNvSpPr/>
          <p:nvPr/>
        </p:nvSpPr>
        <p:spPr>
          <a:xfrm flipV="1">
            <a:off x="6849567" y="6749850"/>
            <a:ext cx="1573459" cy="163631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线条"/>
          <p:cNvSpPr/>
          <p:nvPr/>
        </p:nvSpPr>
        <p:spPr>
          <a:xfrm>
            <a:off x="8346657" y="6701603"/>
            <a:ext cx="1" cy="173280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3" name="R"/>
          <p:cNvSpPr txBox="1"/>
          <p:nvPr/>
        </p:nvSpPr>
        <p:spPr>
          <a:xfrm>
            <a:off x="7047874" y="7107179"/>
            <a:ext cx="38252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214" name="x"/>
          <p:cNvSpPr txBox="1"/>
          <p:nvPr/>
        </p:nvSpPr>
        <p:spPr>
          <a:xfrm>
            <a:off x="7325118" y="8347343"/>
            <a:ext cx="318898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15" name="y"/>
          <p:cNvSpPr txBox="1"/>
          <p:nvPr/>
        </p:nvSpPr>
        <p:spPr>
          <a:xfrm>
            <a:off x="8390964" y="7287781"/>
            <a:ext cx="31204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216" name="θ"/>
          <p:cNvSpPr txBox="1"/>
          <p:nvPr/>
        </p:nvSpPr>
        <p:spPr>
          <a:xfrm>
            <a:off x="7306798" y="7947014"/>
            <a:ext cx="35553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1" sz="2900">
                <a:latin typeface="华文细黑"/>
                <a:ea typeface="华文细黑"/>
                <a:cs typeface="华文细黑"/>
                <a:sym typeface="华文细黑"/>
              </a:defRPr>
            </a:lvl1pPr>
          </a:lstStyle>
          <a:p>
            <a:pPr/>
            <a:r>
              <a:t>θ</a:t>
            </a:r>
          </a:p>
        </p:txBody>
      </p:sp>
      <p:sp>
        <p:nvSpPr>
          <p:cNvPr id="217" name="所需知识点"/>
          <p:cNvSpPr txBox="1"/>
          <p:nvPr/>
        </p:nvSpPr>
        <p:spPr>
          <a:xfrm>
            <a:off x="13565175" y="6787380"/>
            <a:ext cx="10702450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50000"/>
              </a:lnSpc>
              <a:buSzPct val="100000"/>
              <a:buChar char="•"/>
              <a:defRPr sz="40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mx = centerX + Math.cos(θ) * radiusX</a:t>
            </a:r>
          </a:p>
        </p:txBody>
      </p:sp>
      <p:sp>
        <p:nvSpPr>
          <p:cNvPr id="218" name="m"/>
          <p:cNvSpPr txBox="1"/>
          <p:nvPr/>
        </p:nvSpPr>
        <p:spPr>
          <a:xfrm>
            <a:off x="8324098" y="6234957"/>
            <a:ext cx="4457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</a:t>
            </a:r>
          </a:p>
        </p:txBody>
      </p:sp>
      <p:sp>
        <p:nvSpPr>
          <p:cNvPr id="219" name="所需知识点"/>
          <p:cNvSpPr txBox="1"/>
          <p:nvPr/>
        </p:nvSpPr>
        <p:spPr>
          <a:xfrm>
            <a:off x="13565175" y="8340604"/>
            <a:ext cx="10702450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50000"/>
              </a:lnSpc>
              <a:buSzPct val="100000"/>
              <a:buChar char="•"/>
              <a:defRPr sz="40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my = centerY + Math.sin(θ) *  radiusY</a:t>
            </a:r>
          </a:p>
        </p:txBody>
      </p:sp>
      <p:sp>
        <p:nvSpPr>
          <p:cNvPr id="220" name="椭圆运动"/>
          <p:cNvSpPr txBox="1"/>
          <p:nvPr/>
        </p:nvSpPr>
        <p:spPr>
          <a:xfrm>
            <a:off x="6419986" y="12473526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椭圆运动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3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26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224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225" name="02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227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8" name="jvascript动画"/>
          <p:cNvSpPr txBox="1"/>
          <p:nvPr/>
        </p:nvSpPr>
        <p:spPr>
          <a:xfrm>
            <a:off x="10029111" y="8176621"/>
            <a:ext cx="392430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边界检测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