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7" r:id="rId4"/>
    <p:sldId id="258" r:id="rId5"/>
    <p:sldId id="264" r:id="rId6"/>
    <p:sldId id="268" r:id="rId7"/>
    <p:sldId id="259" r:id="rId8"/>
    <p:sldId id="261" r:id="rId9"/>
    <p:sldId id="265" r:id="rId10"/>
    <p:sldId id="266" r:id="rId11"/>
    <p:sldId id="271" r:id="rId12"/>
    <p:sldId id="262" r:id="rId13"/>
    <p:sldId id="263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6172"/>
  </p:normalViewPr>
  <p:slideViewPr>
    <p:cSldViewPr snapToGrid="0" snapToObjects="1">
      <p:cViewPr varScale="1">
        <p:scale>
          <a:sx n="66" d="100"/>
          <a:sy n="66" d="100"/>
        </p:scale>
        <p:origin x="13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A3836-DCE7-7B41-A073-936DCBB3979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E5895-E0B0-7745-A098-F31139AB2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quickdraw.withgoogle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介绍下 我们的项目是</a:t>
            </a:r>
            <a:r>
              <a:rPr lang="zh-CN" altLang="en-US" dirty="0" smtClean="0"/>
              <a:t>什么 </a:t>
            </a:r>
            <a:r>
              <a:rPr lang="en-US" altLang="zh-CN" dirty="0" smtClean="0"/>
              <a:t>40s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E5895-E0B0-7745-A098-F31139AB29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87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As</a:t>
            </a:r>
            <a:r>
              <a:rPr lang="en-US" altLang="zh-CN" baseline="0" dirty="0" smtClean="0"/>
              <a:t> for the batch size, all three numbers have really close performances in terms of loss function and validation accuracy.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E5895-E0B0-7745-A098-F31139AB29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15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Based</a:t>
            </a:r>
            <a:r>
              <a:rPr lang="en-US" altLang="zh-CN" baseline="0" dirty="0" smtClean="0"/>
              <a:t> on our experiments, we finally chose 256 as the batch size, and the Adam as our optimizer.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E5895-E0B0-7745-A098-F31139AB29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76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en-US" altLang="zh-CN" baseline="0" dirty="0" smtClean="0"/>
              <a:t> this competition, we choose the mean average precision @ 3 as our evaluation metrics, as it is required by </a:t>
            </a:r>
            <a:r>
              <a:rPr lang="en-US" altLang="zh-CN" baseline="0" dirty="0" err="1" smtClean="0"/>
              <a:t>kaggle</a:t>
            </a:r>
            <a:r>
              <a:rPr lang="en-US" altLang="zh-CN" baseline="0" dirty="0" smtClean="0"/>
              <a:t>.</a:t>
            </a:r>
          </a:p>
          <a:p>
            <a:r>
              <a:rPr lang="en-US" altLang="zh-CN" baseline="0" dirty="0" smtClean="0"/>
              <a:t>After weeks of training, our model has achieved the top 1 prediction accuracy of around 60 percentage.</a:t>
            </a:r>
          </a:p>
          <a:p>
            <a:r>
              <a:rPr lang="en-US" altLang="zh-CN" baseline="0" dirty="0" smtClean="0"/>
              <a:t>And we achieve the score of MAP@3 at around 80 percentage.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E5895-E0B0-7745-A098-F31139AB29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17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Finally</a:t>
            </a:r>
            <a:r>
              <a:rPr lang="en-US" altLang="zh-CN" baseline="0" dirty="0" smtClean="0"/>
              <a:t> we fit our model to predict the top 3 labels of the test dataset</a:t>
            </a:r>
          </a:p>
          <a:p>
            <a:r>
              <a:rPr lang="en-US" altLang="zh-CN" baseline="0" dirty="0" smtClean="0"/>
              <a:t>This is our final test file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E5895-E0B0-7745-A098-F31139AB29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87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 project</a:t>
            </a:r>
            <a:r>
              <a:rPr lang="en-US" altLang="zh-CN" baseline="0" dirty="0" smtClean="0"/>
              <a:t> is sponsored by Microsoft Azure, thanks Microsoft to provide powerful virtual machines for the computation!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E5895-E0B0-7745-A098-F31139AB29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37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"Quick, Draw!"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was released as an experimental game to educate the public in a playful way about how AI works. The game prompts users to draw an image depicting a certain category, such as ”banana,” “table,” etc. The game generated more than 1B drawings, of which a subset was publicly released as the basis for this competition’s training set. That subset contains 50M drawings encompassing 340 label categories.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E5895-E0B0-7745-A098-F31139AB29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41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E5895-E0B0-7745-A098-F31139AB29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8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have a look</a:t>
            </a:r>
            <a:r>
              <a:rPr lang="en-US" baseline="0" dirty="0" smtClean="0"/>
              <a:t> at this fun game!. </a:t>
            </a:r>
            <a:r>
              <a:rPr lang="en-US" dirty="0" smtClean="0"/>
              <a:t>E</a:t>
            </a:r>
            <a:r>
              <a:rPr lang="en-US" altLang="zh-CN" dirty="0" smtClean="0"/>
              <a:t>ach time,</a:t>
            </a:r>
            <a:r>
              <a:rPr lang="en-US" altLang="zh-CN" baseline="0" dirty="0" smtClean="0"/>
              <a:t> you will be given a category to draw. The system will try to recognize your drawing.</a:t>
            </a:r>
          </a:p>
          <a:p>
            <a:r>
              <a:rPr lang="en-US" dirty="0" smtClean="0"/>
              <a:t>However,</a:t>
            </a:r>
            <a:r>
              <a:rPr lang="en-US" baseline="0" dirty="0" smtClean="0"/>
              <a:t> the system does not always work perfectly.  Sometimes however you try, it just fails to recognize what it is.</a:t>
            </a:r>
          </a:p>
          <a:p>
            <a:r>
              <a:rPr lang="en-US" baseline="0" dirty="0" smtClean="0"/>
              <a:t>This is obviously a turtle, but the system can not recognize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E5895-E0B0-7745-A098-F31139AB29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01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transfer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 err="1"/>
              <a:t>Tensorflow</a:t>
            </a:r>
            <a:r>
              <a:rPr lang="en-US" altLang="zh-CN" dirty="0"/>
              <a:t> &amp; inception V3 </a:t>
            </a:r>
            <a:r>
              <a:rPr lang="zh-CN" altLang="en-US" dirty="0"/>
              <a:t>的好坏</a:t>
            </a:r>
            <a:endParaRPr lang="en-US" altLang="zh-CN" dirty="0"/>
          </a:p>
          <a:p>
            <a:endParaRPr lang="en-US" dirty="0" smtClean="0"/>
          </a:p>
          <a:p>
            <a:r>
              <a:rPr lang="en-US" dirty="0" smtClean="0"/>
              <a:t>15s other</a:t>
            </a:r>
          </a:p>
          <a:p>
            <a:r>
              <a:rPr lang="en-US" dirty="0" smtClean="0"/>
              <a:t>60s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E5895-E0B0-7745-A098-F31139AB29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49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en-US" altLang="zh-CN" baseline="0" dirty="0" smtClean="0"/>
              <a:t> raw data are a lot of the coordinates of dots. So we first convert the dots collections into several images files.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E5895-E0B0-7745-A098-F31139AB29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51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  <a:r>
              <a:rPr lang="en-US" altLang="zh-CN" baseline="0" dirty="0" smtClean="0"/>
              <a:t> dataset contains 340 categories. So we created 20000 images for each category for training and evaluation.</a:t>
            </a:r>
          </a:p>
          <a:p>
            <a:r>
              <a:rPr lang="en-US" altLang="zh-CN" baseline="0" dirty="0" smtClean="0"/>
              <a:t>We also convert all the test data into image files as well.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E5895-E0B0-7745-A098-F31139AB29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43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Our</a:t>
            </a:r>
            <a:r>
              <a:rPr lang="en-US" altLang="zh-CN" baseline="0" dirty="0" smtClean="0"/>
              <a:t> training process is mainly about the fine-tune of the parameters of our system. We take some experiments to determine what batch size and which optimizer to choose for our model.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E5895-E0B0-7745-A098-F31139AB29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51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According to our result, the Adam optimizer seems to have the quickest drop speed</a:t>
            </a:r>
            <a:r>
              <a:rPr lang="en-US" altLang="zh-CN" baseline="0" dirty="0" smtClean="0"/>
              <a:t> of the </a:t>
            </a:r>
            <a:r>
              <a:rPr lang="en-US" altLang="zh-CN" dirty="0" smtClean="0"/>
              <a:t>loss function, as well as the quickest rising</a:t>
            </a:r>
            <a:r>
              <a:rPr lang="en-US" altLang="zh-CN" baseline="0" dirty="0" smtClean="0"/>
              <a:t> curve of the validation accuracy.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E5895-E0B0-7745-A098-F31139AB29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51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F530-2EBC-004C-9909-1881F75522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Quick, Draw! Doodle Recognition Challenge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DC763-9C52-6642-82FB-4362D7982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How accurately can you identify a doodle?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736A0E-01BC-D54A-96E5-4EC0DF47F6A1}"/>
              </a:ext>
            </a:extLst>
          </p:cNvPr>
          <p:cNvSpPr txBox="1"/>
          <p:nvPr/>
        </p:nvSpPr>
        <p:spPr>
          <a:xfrm>
            <a:off x="825491" y="3987273"/>
            <a:ext cx="2413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Meng Zhang</a:t>
            </a:r>
          </a:p>
          <a:p>
            <a:r>
              <a:rPr lang="en-US" dirty="0" err="1"/>
              <a:t>Yizhen</a:t>
            </a:r>
            <a:r>
              <a:rPr lang="en-US" dirty="0"/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423892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25"/>
                            </p:stCondLst>
                            <p:childTnLst>
                              <p:par>
                                <p:cTn id="8" presetID="34" presetClass="emph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AA326A9-0416-2C45-8BB3-1E93D7513F1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0" y="1848819"/>
            <a:ext cx="5471410" cy="338792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24D460-CA43-9B48-90A6-BDEF3238F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847" y="1848819"/>
            <a:ext cx="5797401" cy="354285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255900D-F54D-7D49-8591-71C953A7A264}"/>
              </a:ext>
            </a:extLst>
          </p:cNvPr>
          <p:cNvSpPr txBox="1">
            <a:spLocks/>
          </p:cNvSpPr>
          <p:nvPr/>
        </p:nvSpPr>
        <p:spPr>
          <a:xfrm>
            <a:off x="688300" y="696854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Comparision</a:t>
            </a:r>
            <a:r>
              <a:rPr lang="en-US" dirty="0" smtClean="0"/>
              <a:t> – Batch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9950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med" p14:dur="700" advTm="11000">
        <p15:prstTrans prst="pageCurlDouble"/>
      </p:transition>
    </mc:Choice>
    <mc:Fallback xmlns="">
      <p:transition spd="med" advTm="1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5892-FE13-1A44-965B-583029FE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2D212-71A3-9A4B-A863-CB9962D35C06}"/>
              </a:ext>
            </a:extLst>
          </p:cNvPr>
          <p:cNvSpPr txBox="1"/>
          <p:nvPr/>
        </p:nvSpPr>
        <p:spPr>
          <a:xfrm>
            <a:off x="777591" y="1837765"/>
            <a:ext cx="722525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Fine-tune Parameters</a:t>
            </a:r>
            <a:r>
              <a:rPr lang="zh-CN" altLang="en-US" sz="3200" dirty="0" smtClean="0"/>
              <a:t>：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Batch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Size: 256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Optimizer: </a:t>
            </a:r>
            <a:r>
              <a:rPr lang="en-US" altLang="zh-CN" sz="3200" dirty="0" err="1" smtClean="0"/>
              <a:t>AdamOptimizer</a:t>
            </a:r>
            <a:endParaRPr lang="en-US" altLang="zh-CN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9781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 advTm="10000">
        <p15:prstTrans prst="curtains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4720-0F79-D44C-A2C6-5DB25175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0DD7BA-6853-5246-83A8-41A4A56266B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672600" y="1837765"/>
            <a:ext cx="7581900" cy="139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A175F0-8BA6-644B-8A2F-9803930A6BAE}"/>
              </a:ext>
            </a:extLst>
          </p:cNvPr>
          <p:cNvSpPr txBox="1"/>
          <p:nvPr/>
        </p:nvSpPr>
        <p:spPr>
          <a:xfrm>
            <a:off x="494674" y="3717560"/>
            <a:ext cx="428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</a:t>
            </a:r>
            <a:r>
              <a:rPr lang="en-US" altLang="zh-CN" sz="2800" dirty="0" smtClean="0"/>
              <a:t>valuation </a:t>
            </a:r>
            <a:r>
              <a:rPr lang="en-US" altLang="zh-CN" sz="2800" dirty="0"/>
              <a:t>of our model</a:t>
            </a:r>
            <a:endParaRPr 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85801" y="4328932"/>
            <a:ext cx="9476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Top 1 prediction Accuracy: ~ 60%</a:t>
            </a:r>
          </a:p>
          <a:p>
            <a:r>
              <a:rPr lang="en-US" altLang="zh-CN" sz="2000" dirty="0" smtClean="0"/>
              <a:t>Top 3 prediction Mean Average Precision: ~ 80%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4234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27000">
        <p15:prstTrans prst="fracture"/>
      </p:transition>
    </mc:Choice>
    <mc:Fallback xmlns="">
      <p:transition spd="slow" advTm="2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500"/>
                            </p:stCondLst>
                            <p:childTnLst>
                              <p:par>
                                <p:cTn id="20" presetID="31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403A-F200-7C49-A4D9-CB0A6171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</a:t>
            </a:r>
          </a:p>
        </p:txBody>
      </p:sp>
    </p:spTree>
    <p:extLst>
      <p:ext uri="{BB962C8B-B14F-4D97-AF65-F5344CB8AC3E}">
        <p14:creationId xmlns:p14="http://schemas.microsoft.com/office/powerpoint/2010/main" val="2413321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7500">
        <p15:prstTrans prst="fallOver"/>
      </p:transition>
    </mc:Choice>
    <mc:Fallback xmlns="">
      <p:transition spd="slow" advTm="7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00" y="2347522"/>
            <a:ext cx="2795970" cy="1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49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7000">
        <p14:ripple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7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Credits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9676" y="1921397"/>
            <a:ext cx="110422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BGM:</a:t>
            </a:r>
          </a:p>
          <a:p>
            <a:r>
              <a:rPr lang="en-US" altLang="zh-CN" sz="2400" dirty="0" smtClean="0"/>
              <a:t>1. </a:t>
            </a:r>
          </a:p>
          <a:p>
            <a:r>
              <a:rPr lang="en-US" altLang="zh-CN" sz="2400" dirty="0" smtClean="0"/>
              <a:t>2. The Party Troll (song) by D1ofAquavibe https://www.youtube.com/watch?v=j9jbEIKIKTk</a:t>
            </a:r>
          </a:p>
          <a:p>
            <a:r>
              <a:rPr lang="en-US" altLang="zh-CN" sz="2400" dirty="0" smtClean="0"/>
              <a:t>3. Kevin MacLeod ~ Fluffing a Duck </a:t>
            </a:r>
          </a:p>
          <a:p>
            <a:r>
              <a:rPr lang="en-US" altLang="zh-CN" sz="2400" dirty="0" smtClean="0"/>
              <a:t>https://www.youtube.com/watch?v=Sbdutn8Q1T0</a:t>
            </a:r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Kaggle</a:t>
            </a:r>
            <a:r>
              <a:rPr lang="en-US" altLang="zh-CN" sz="2400" dirty="0" smtClean="0"/>
              <a:t> Competition and the Game:</a:t>
            </a:r>
          </a:p>
          <a:p>
            <a:r>
              <a:rPr lang="en-US" altLang="zh-CN" sz="2400" dirty="0" smtClean="0"/>
              <a:t>https://www.kaggle.com/c/quickdraw-doodle-recognition</a:t>
            </a:r>
          </a:p>
          <a:p>
            <a:r>
              <a:rPr lang="en-US" altLang="zh-CN" sz="2400" dirty="0" smtClean="0"/>
              <a:t>https://quickdraw.withgoogle.com/</a:t>
            </a:r>
            <a:endParaRPr lang="zh-CN" altLang="en-US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005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23BD-5B9A-DB48-9E82-F734C605D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 Kaggle competition</a:t>
            </a:r>
            <a:br>
              <a:rPr lang="en-US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02155C-0684-C845-A604-CCF434750347}"/>
              </a:ext>
            </a:extLst>
          </p:cNvPr>
          <p:cNvSpPr txBox="1"/>
          <p:nvPr/>
        </p:nvSpPr>
        <p:spPr>
          <a:xfrm>
            <a:off x="2000471" y="2603124"/>
            <a:ext cx="8295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6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“Quick Draw!”?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437991"/>
      </p:ext>
    </p:extLst>
  </p:cSld>
  <p:clrMapOvr>
    <a:masterClrMapping/>
  </p:clrMapOvr>
  <p:transition advTm="2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3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800"/>
                            </p:stCondLst>
                            <p:childTnLst>
                              <p:par>
                                <p:cTn id="15" presetID="26" presetClass="emph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300"/>
                            </p:stCondLst>
                            <p:childTnLst>
                              <p:par>
                                <p:cTn id="19" presetID="26" presetClass="emph" presetSubtype="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800"/>
                            </p:stCondLst>
                            <p:childTnLst>
                              <p:par>
                                <p:cTn id="23" presetID="26" presetClass="emph" presetSubtype="0" fill="hold" grpId="4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300"/>
                            </p:stCondLst>
                            <p:childTnLst>
                              <p:par>
                                <p:cTn id="27" presetID="26" presetClass="emph" presetSubtype="0" fill="hold" grpId="5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800"/>
                            </p:stCondLst>
                            <p:childTnLst>
                              <p:par>
                                <p:cTn id="31" presetID="26" presetClass="emph" presetSubtype="0" fill="hold" grpId="6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300"/>
                            </p:stCondLst>
                            <p:childTnLst>
                              <p:par>
                                <p:cTn id="35" presetID="26" presetClass="emph" presetSubtype="0" fill="hold" grpId="7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800"/>
                            </p:stCondLst>
                            <p:childTnLst>
                              <p:par>
                                <p:cTn id="39" presetID="26" presetClass="emph" presetSubtype="0" fill="hold" grpId="8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3300"/>
                            </p:stCondLst>
                            <p:childTnLst>
                              <p:par>
                                <p:cTn id="43" presetID="26" presetClass="emph" presetSubtype="0" fill="hold" grpId="9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5" grpId="3"/>
      <p:bldP spid="5" grpId="4"/>
      <p:bldP spid="5" grpId="5"/>
      <p:bldP spid="5" grpId="6"/>
      <p:bldP spid="5" grpId="7"/>
      <p:bldP spid="5" grpId="8"/>
      <p:bldP spid="5" grpId="9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AC143A-E0BA-E64D-8CDC-B3F8DB37BEC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28625" y="685800"/>
            <a:ext cx="4388810" cy="45250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03D8F2-1964-A84C-AE15-A2250881BDED}"/>
              </a:ext>
            </a:extLst>
          </p:cNvPr>
          <p:cNvSpPr txBox="1"/>
          <p:nvPr/>
        </p:nvSpPr>
        <p:spPr>
          <a:xfrm>
            <a:off x="5521124" y="544839"/>
            <a:ext cx="4680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Our </a:t>
            </a:r>
            <a:r>
              <a:rPr lang="en-US" sz="5400" dirty="0" smtClean="0"/>
              <a:t>Motivation</a:t>
            </a:r>
            <a:r>
              <a:rPr lang="en-US" sz="2400" dirty="0"/>
              <a:t>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807098" y="2532809"/>
            <a:ext cx="410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Build a </a:t>
            </a:r>
            <a:r>
              <a:rPr lang="en-US" altLang="zh-CN" sz="2400" dirty="0" smtClean="0"/>
              <a:t>BETTER </a:t>
            </a:r>
            <a:r>
              <a:rPr lang="en-US" altLang="zh-CN" sz="2400" dirty="0"/>
              <a:t>classifier for the existing Quick, Draw! </a:t>
            </a:r>
            <a:r>
              <a:rPr lang="en-US" altLang="zh-CN" sz="2400" dirty="0" smtClean="0"/>
              <a:t>dataset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419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Tm="18000">
        <p:push dir="u"/>
      </p:transition>
    </mc:Choice>
    <mc:Fallback xmlns="">
      <p:transition spd="med" advTm="18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63D1D9-7B47-FC41-BDCC-A1A10994BB46}"/>
              </a:ext>
            </a:extLst>
          </p:cNvPr>
          <p:cNvSpPr/>
          <p:nvPr/>
        </p:nvSpPr>
        <p:spPr>
          <a:xfrm>
            <a:off x="1728440" y="2352907"/>
            <a:ext cx="7895062" cy="144655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i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Show </a:t>
            </a:r>
            <a:r>
              <a:rPr lang="en-US" sz="8800" b="1" i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Time</a:t>
            </a:r>
            <a:r>
              <a:rPr lang="en-US" sz="8800" i="1" dirty="0" smtClean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!!!</a:t>
            </a:r>
            <a:endParaRPr lang="en-US" sz="8800" b="1" i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933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2000">
        <p14:flash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6" presetClass="exit" presetSubtype="21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AAE8-5376-0B48-B792-DA4A1D89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E4D8B8-AC14-7F46-AC7D-F79E6A1CD05E}"/>
              </a:ext>
            </a:extLst>
          </p:cNvPr>
          <p:cNvSpPr txBox="1"/>
          <p:nvPr/>
        </p:nvSpPr>
        <p:spPr>
          <a:xfrm>
            <a:off x="685801" y="3342806"/>
            <a:ext cx="5415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Transfer Learning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36A490A7-C1FD-EB40-91C6-8487FD62DAE2}"/>
              </a:ext>
            </a:extLst>
          </p:cNvPr>
          <p:cNvSpPr/>
          <p:nvPr/>
        </p:nvSpPr>
        <p:spPr>
          <a:xfrm>
            <a:off x="4332157" y="2668249"/>
            <a:ext cx="1019332" cy="20395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22472-E41C-0542-A150-304C981AF616}"/>
              </a:ext>
            </a:extLst>
          </p:cNvPr>
          <p:cNvSpPr txBox="1"/>
          <p:nvPr/>
        </p:nvSpPr>
        <p:spPr>
          <a:xfrm>
            <a:off x="5571028" y="2283529"/>
            <a:ext cx="3387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Tensorflow</a:t>
            </a:r>
            <a:endParaRPr 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1DF9EC-3CA8-654D-A90F-8DF9B4EEF928}"/>
              </a:ext>
            </a:extLst>
          </p:cNvPr>
          <p:cNvSpPr txBox="1"/>
          <p:nvPr/>
        </p:nvSpPr>
        <p:spPr>
          <a:xfrm>
            <a:off x="5571027" y="4278973"/>
            <a:ext cx="3387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Inception V3</a:t>
            </a:r>
          </a:p>
        </p:txBody>
      </p:sp>
    </p:spTree>
    <p:extLst>
      <p:ext uri="{BB962C8B-B14F-4D97-AF65-F5344CB8AC3E}">
        <p14:creationId xmlns:p14="http://schemas.microsoft.com/office/powerpoint/2010/main" val="3357474834"/>
      </p:ext>
    </p:extLst>
  </p:cSld>
  <p:clrMapOvr>
    <a:masterClrMapping/>
  </p:clrMapOvr>
  <p:transition spd="slow" advTm="4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E982-1881-544F-ABEF-D4B0158F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</a:t>
            </a:r>
            <a:r>
              <a:rPr lang="en-US" altLang="zh-CN" dirty="0" err="1"/>
              <a:t>SEts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965833"/>
            <a:ext cx="2844477" cy="2570069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3912243" y="2824223"/>
            <a:ext cx="1458410" cy="844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242" y="1217078"/>
            <a:ext cx="2142860" cy="16071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692" y="1217078"/>
            <a:ext cx="2142860" cy="16071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241" y="3312920"/>
            <a:ext cx="2142861" cy="160714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692" y="3312920"/>
            <a:ext cx="2142861" cy="160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73566"/>
      </p:ext>
    </p:extLst>
  </p:cSld>
  <p:clrMapOvr>
    <a:masterClrMapping/>
  </p:clrMapOvr>
  <p:transition spd="slow" advTm="15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5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E982-1881-544F-ABEF-D4B0158F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</a:t>
            </a:r>
            <a:r>
              <a:rPr lang="en-US" altLang="zh-CN" dirty="0" err="1"/>
              <a:t>SEts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F42F2C-16E3-DF47-B587-799734249118}"/>
              </a:ext>
            </a:extLst>
          </p:cNvPr>
          <p:cNvSpPr txBox="1"/>
          <p:nvPr/>
        </p:nvSpPr>
        <p:spPr>
          <a:xfrm>
            <a:off x="905141" y="2809768"/>
            <a:ext cx="6419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340 categories</a:t>
            </a:r>
          </a:p>
        </p:txBody>
      </p:sp>
      <p:sp>
        <p:nvSpPr>
          <p:cNvPr id="5" name="右箭头 4"/>
          <p:cNvSpPr/>
          <p:nvPr/>
        </p:nvSpPr>
        <p:spPr>
          <a:xfrm rot="19679965">
            <a:off x="4274888" y="2150253"/>
            <a:ext cx="1122744" cy="489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 rot="2168348">
            <a:off x="4282964" y="3532505"/>
            <a:ext cx="1122744" cy="489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076709" y="969379"/>
            <a:ext cx="4120587" cy="15480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Training &amp; evaluation </a:t>
            </a:r>
            <a:r>
              <a:rPr lang="en-US" altLang="zh-CN" sz="2400" dirty="0" smtClean="0"/>
              <a:t>data </a:t>
            </a:r>
            <a:endParaRPr lang="en-US" altLang="zh-CN" sz="2400" dirty="0"/>
          </a:p>
          <a:p>
            <a:pPr algn="ctr"/>
            <a:r>
              <a:rPr lang="en-US" altLang="zh-CN" sz="2400" dirty="0"/>
              <a:t>340 * 20000 images</a:t>
            </a:r>
          </a:p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076709" y="3394543"/>
            <a:ext cx="4120587" cy="15480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Test </a:t>
            </a:r>
            <a:r>
              <a:rPr lang="en-US" altLang="zh-CN" sz="2400" dirty="0" smtClean="0"/>
              <a:t>data</a:t>
            </a:r>
          </a:p>
          <a:p>
            <a:pPr algn="ctr"/>
            <a:r>
              <a:rPr lang="en-US" altLang="zh-CN" sz="2400" dirty="0" smtClean="0"/>
              <a:t>112199 </a:t>
            </a:r>
            <a:r>
              <a:rPr lang="en-US" altLang="zh-CN" sz="2400" dirty="0"/>
              <a:t>images</a:t>
            </a:r>
            <a:endParaRPr lang="zh-CN" altLang="en-US" sz="2400" dirty="0"/>
          </a:p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788583"/>
      </p:ext>
    </p:extLst>
  </p:cSld>
  <p:clrMapOvr>
    <a:masterClrMapping/>
  </p:clrMapOvr>
  <p:transition spd="med" advTm="17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6" presetClass="entr" presetSubtype="2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5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5892-FE13-1A44-965B-583029FE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2D212-71A3-9A4B-A863-CB9962D35C06}"/>
              </a:ext>
            </a:extLst>
          </p:cNvPr>
          <p:cNvSpPr txBox="1"/>
          <p:nvPr/>
        </p:nvSpPr>
        <p:spPr>
          <a:xfrm>
            <a:off x="777591" y="1837765"/>
            <a:ext cx="722525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Fine-tune Parameters</a:t>
            </a:r>
            <a:r>
              <a:rPr lang="zh-CN" altLang="en-US" sz="3200" dirty="0" smtClean="0"/>
              <a:t>：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Batch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Size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Optimizer</a:t>
            </a:r>
            <a:endParaRPr lang="en-US" altLang="zh-CN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1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4000">
        <p14:reveal/>
      </p:transition>
    </mc:Choice>
    <mc:Fallback xmlns="">
      <p:transition spd="slow" advTm="1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E2A1E-8446-D245-B919-8D40558FF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Comparision</a:t>
            </a:r>
            <a:r>
              <a:rPr lang="en-US" dirty="0" smtClean="0"/>
              <a:t> -- Optimizers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B1472B-4396-5D41-8190-4DF818FEDAF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280" y="1993692"/>
            <a:ext cx="5406907" cy="33479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55B971-7E27-054C-8AC1-193D8882E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066" y="1993692"/>
            <a:ext cx="5701449" cy="348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749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14000">
        <p15:prstTrans prst="curtains"/>
      </p:transition>
    </mc:Choice>
    <mc:Fallback xmlns="">
      <p:transition spd="slow" advTm="1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1855</TotalTime>
  <Words>531</Words>
  <Application>Microsoft Office PowerPoint</Application>
  <PresentationFormat>宽屏</PresentationFormat>
  <Paragraphs>87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宋体</vt:lpstr>
      <vt:lpstr>Arial</vt:lpstr>
      <vt:lpstr>Calibri</vt:lpstr>
      <vt:lpstr>Impact</vt:lpstr>
      <vt:lpstr>Times New Roman</vt:lpstr>
      <vt:lpstr>Main Event</vt:lpstr>
      <vt:lpstr>Quick, Draw! Doodle Recognition Challenge </vt:lpstr>
      <vt:lpstr>A Kaggle competition  </vt:lpstr>
      <vt:lpstr>PowerPoint 演示文稿</vt:lpstr>
      <vt:lpstr>PowerPoint 演示文稿</vt:lpstr>
      <vt:lpstr>Main Idea &amp; method</vt:lpstr>
      <vt:lpstr>DataSEts</vt:lpstr>
      <vt:lpstr>DataSEts</vt:lpstr>
      <vt:lpstr>Training</vt:lpstr>
      <vt:lpstr>Comparision -- Optimizers</vt:lpstr>
      <vt:lpstr>PowerPoint 演示文稿</vt:lpstr>
      <vt:lpstr>Training</vt:lpstr>
      <vt:lpstr>Evaluation METRICS</vt:lpstr>
      <vt:lpstr>Test Result</vt:lpstr>
      <vt:lpstr>PowerPoint 演示文稿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Quick, Draw! Doodle Recognition Challenge</dc:title>
  <dc:creator>Xue Wang</dc:creator>
  <cp:lastModifiedBy>张 礞</cp:lastModifiedBy>
  <cp:revision>40</cp:revision>
  <dcterms:created xsi:type="dcterms:W3CDTF">2018-11-29T22:24:24Z</dcterms:created>
  <dcterms:modified xsi:type="dcterms:W3CDTF">2018-12-06T17:22:51Z</dcterms:modified>
</cp:coreProperties>
</file>