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C9AD72-0076-42B8-B573-0507C166CC6C}">
  <a:tblStyle styleId="{22C9AD72-0076-42B8-B573-0507C166CC6C}" styleName="Table_0">
    <a:wholeTbl>
      <a:tcTxStyle b="off" i="off">
        <a:font>
          <a:latin typeface="Helvetica Neue"/>
          <a:ea typeface="Helvetica Neue"/>
          <a:cs typeface="Helvetica Neu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Helvetica Neue"/>
          <a:ea typeface="Helvetica Neue"/>
          <a:cs typeface="Helvetica Neue"/>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76B9"/>
          </a:solidFill>
        </a:fill>
      </a:tcStyle>
    </a:firstCol>
    <a:lastRow>
      <a:tcTxStyle b="off" i="off">
        <a:font>
          <a:latin typeface="Helvetica Neue"/>
          <a:ea typeface="Helvetica Neue"/>
          <a:cs typeface="Helvetica Neu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3797C6"/>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lastRow>
    <a:seCell>
      <a:tcTxStyle/>
    </a:seCell>
    <a:swCell>
      <a:tcTxStyle/>
    </a:swCell>
    <a:firstRow>
      <a:tcTxStyle b="on" i="off">
        <a:font>
          <a:latin typeface="Helvetica Neue"/>
          <a:ea typeface="Helvetica Neue"/>
          <a:cs typeface="Helvetica Neue"/>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4C7F"/>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ab57752f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ab57752f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b57752fea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b57752fea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b57752fea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b57752fea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b57752fea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ab57752fea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b57752fe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b57752fe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b57752fe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b57752fe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b57752fea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b57752fea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b57752fea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ab57752fea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b57752fea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b57752fea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b57752fea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ab57752fea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c27bf14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ac27bf14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b57752fe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b57752fe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c27bf14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c27bf14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c27bf14b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ac27bf14b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c27bf14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ac27bf14b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23a07aa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23a07aa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b57752fea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b57752fe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b57752fea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ab57752fea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ubuntu 16.04 서버에 접속하여, 아래 커맨드를 입력합니다.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git clone 00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cd 000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install_env.sh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./install_env.sh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진행합니다.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mysql -u root -p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비번 root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들어갑니다.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create database board;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db를 생성합니다.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start.sh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./start.sh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진행합니다.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c27bf14b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ac27bf14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ubuntu 16.04 서버에 접속하여, 아래 커맨드를 입력합니다.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git clone 00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cd 000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install_env.sh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./install_env.sh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진행합니다.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mysql -u root -p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비번 root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들어갑니다.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create database board;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db를 생성합니다.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start.sh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./start.sh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진행합니다.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c27bf14b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ac27bf14b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ubuntu 16.04 서버에 접속하여, 아래 커맨드를 입력합니다.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git clone 00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cd 000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install_env.sh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./install_env.sh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진행합니다.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mysql -u root -p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비번 root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들어갑니다.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create database board;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db를 생성합니다.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start.sh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./start.sh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진행합니다.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ac27bf14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ac27bf14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ubuntu 16.04 서버에 접속하여, 아래 커맨드를 입력합니다.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git clone 00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cd 000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install_env.sh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./install_env.sh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진행합니다.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mysql -u root -p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비번 root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들어갑니다.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create database board;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db를 생성합니다.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start.sh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./start.sh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진행합니다.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c27bf14b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c27bf14b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ubuntu 16.04 서버에 접속하여, 아래 커맨드를 입력합니다.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git clone 00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cd 000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install_env.sh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./install_env.sh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진행합니다.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mysql -u root -p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비번 root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를 들어갑니다.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create database board;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db를 생성합니다.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chmod 755 start.sh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sudo ./start.sh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진행합니다.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b57752fe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b57752fe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ab57752fe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ab57752fe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21d9b428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21d9b42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ab57752fe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ab57752fe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JMeter</a:t>
            </a:r>
            <a:r>
              <a:rPr lang="ko"/>
              <a:t>의 backend Listener 를 통해서 InfluxDB에 데이터를 넣고 실시간 데이터를 Grafana로 확인 할 수 있는 구조. </a:t>
            </a:r>
            <a:endParaRPr/>
          </a:p>
          <a:p>
            <a:pPr indent="0" lvl="0" marL="0" rtl="0" algn="l">
              <a:spcBef>
                <a:spcPts val="0"/>
              </a:spcBef>
              <a:spcAft>
                <a:spcPts val="0"/>
              </a:spcAft>
              <a:buNone/>
            </a:pPr>
            <a:r>
              <a:rPr lang="ko"/>
              <a:t>추가적으로 Telegraf를 사용하는 경우, 시스템 성능 정보도 확인 할 수 있음.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ab57752fea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ab57752fea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JMeter의 backend Listener 를 통해서 InfluxDB에 데이터를 넣고 실시간 데이터를 Grafana로 확인 할 수 있는 구조. </a:t>
            </a:r>
            <a:endParaRPr/>
          </a:p>
          <a:p>
            <a:pPr indent="0" lvl="0" marL="0" rtl="0" algn="l">
              <a:spcBef>
                <a:spcPts val="0"/>
              </a:spcBef>
              <a:spcAft>
                <a:spcPts val="0"/>
              </a:spcAft>
              <a:buNone/>
            </a:pPr>
            <a:r>
              <a:rPr lang="ko"/>
              <a:t>추가적으로 Telegraf를 사용하는 경우, 시스템 성능 정보도 확인 할 수 있음.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a23a07a6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a23a07a6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AutoNum type="arabicPeriod"/>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a23a07a6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a23a07a6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ab57752fea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ab57752fea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간단하</a:t>
            </a:r>
            <a:r>
              <a:rPr lang="ko"/>
              <a:t>게 DB 사용해보기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ko"/>
              <a:t>DB 생성 : CREATE DATABASE testdb</a:t>
            </a:r>
            <a:endParaRPr/>
          </a:p>
          <a:p>
            <a:pPr indent="-298450" lvl="0" marL="457200" rtl="0" algn="l">
              <a:spcBef>
                <a:spcPts val="0"/>
              </a:spcBef>
              <a:spcAft>
                <a:spcPts val="0"/>
              </a:spcAft>
              <a:buSzPts val="1100"/>
              <a:buAutoNum type="arabicPeriod"/>
            </a:pPr>
            <a:r>
              <a:rPr lang="ko"/>
              <a:t>DB 사용 : USE testdb</a:t>
            </a:r>
            <a:endParaRPr/>
          </a:p>
          <a:p>
            <a:pPr indent="-298450" lvl="0" marL="457200" rtl="0" algn="l">
              <a:spcBef>
                <a:spcPts val="0"/>
              </a:spcBef>
              <a:spcAft>
                <a:spcPts val="0"/>
              </a:spcAft>
              <a:buSzPts val="1100"/>
              <a:buAutoNum type="arabicPeriod"/>
            </a:pPr>
            <a:r>
              <a:rPr lang="ko"/>
              <a:t>DB 데이터 추가 : INSERT monitoring,cpu=i9,core=16,memory=32000,disk=50000</a:t>
            </a:r>
            <a:endParaRPr/>
          </a:p>
          <a:p>
            <a:pPr indent="-298450" lvl="0" marL="457200" rtl="0" algn="l">
              <a:spcBef>
                <a:spcPts val="0"/>
              </a:spcBef>
              <a:spcAft>
                <a:spcPts val="0"/>
              </a:spcAft>
              <a:buSzPts val="1100"/>
              <a:buAutoNum type="arabicPeriod"/>
            </a:pPr>
            <a:r>
              <a:rPr lang="ko"/>
              <a:t>DB 데이터 확인 : SELECT * FROM monitoring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a23a07a6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a23a07a6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influxDB</a:t>
            </a:r>
            <a:r>
              <a:rPr lang="ko"/>
              <a:t>에 jmeterdb 생성하기 </a:t>
            </a:r>
            <a:endParaRPr/>
          </a:p>
          <a:p>
            <a:pPr indent="0" lvl="0" marL="0" rtl="0" algn="l">
              <a:spcBef>
                <a:spcPts val="0"/>
              </a:spcBef>
              <a:spcAft>
                <a:spcPts val="0"/>
              </a:spcAft>
              <a:buNone/>
            </a:pPr>
            <a:r>
              <a:rPr lang="ko"/>
              <a:t>JMeter Backend Listner 에 설정하기</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ab57752fea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ab57752fea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Grafana 데이터 생성</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5496 임포트</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a23a07a6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a23a07a6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Grafana 데이</a:t>
            </a:r>
            <a:r>
              <a:rPr lang="ko"/>
              <a:t>터 생성</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5496 임포트</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b57752fea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b57752fea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ab57752fea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ab57752fea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influxDB에 jmeterdb 생성하기 </a:t>
            </a:r>
            <a:endParaRPr/>
          </a:p>
          <a:p>
            <a:pPr indent="0" lvl="0" marL="0" rtl="0" algn="l">
              <a:spcBef>
                <a:spcPts val="0"/>
              </a:spcBef>
              <a:spcAft>
                <a:spcPts val="0"/>
              </a:spcAft>
              <a:buNone/>
            </a:pPr>
            <a:r>
              <a:rPr lang="ko"/>
              <a:t>JMeter Backend Listner 에 설정하기</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b57752fea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ab57752fea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Grafana 데이터 생성</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5496 임포트</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ab57752fe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ab57752fe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ab57752fea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ab57752fea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ab57752fea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ab57752fea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b57752fe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b57752fe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b57752fea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b57752fea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b57752fea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b57752fea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b57752fe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b57752fe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b57752fe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b57752fe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52" name="Google Shape;52;p13"/>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dr.coton@gmail.com" TargetMode="External"/><Relationship Id="rId4" Type="http://schemas.openxmlformats.org/officeDocument/2006/relationships/hyperlink" Target="mailto:indigoguru@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github.com/dr-coton/Board-Restful-API-Server.git" TargetMode="External"/><Relationship Id="rId4" Type="http://schemas.openxmlformats.org/officeDocument/2006/relationships/hyperlink" Target="https://github.com/dr-coton/Board-Restful-API-Server.gi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dl.influxdata.com/influxdb/releases/influxdb-1.8.3_windows_amd64.zip" TargetMode="External"/><Relationship Id="rId4" Type="http://schemas.openxmlformats.org/officeDocument/2006/relationships/hyperlink" Target="https://dl.grafana.com/oss/release/grafana-7.3.3.windows-amd64.zi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dl.influxdata.com/influxdb/releases/influxdb-1.8.3_darwin_amd64.tar.gz" TargetMode="External"/><Relationship Id="rId4" Type="http://schemas.openxmlformats.org/officeDocument/2006/relationships/hyperlink" Target="https://dl.grafana.com/oss/release/grafana-7.3.3.darwin-amd64.tar.gz"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hyperlink" Target="https://grafana.com/grafana/dashboards/5496" TargetMode="External"/><Relationship Id="rId4" Type="http://schemas.openxmlformats.org/officeDocument/2006/relationships/hyperlink" Target="https://github.com/mderevyankoaqa/jmeter-influxdb-listener-plug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6" name="Shape 56"/>
        <p:cNvGrpSpPr/>
        <p:nvPr/>
      </p:nvGrpSpPr>
      <p:grpSpPr>
        <a:xfrm>
          <a:off x="0" y="0"/>
          <a:ext cx="0" cy="0"/>
          <a:chOff x="0" y="0"/>
          <a:chExt cx="0" cy="0"/>
        </a:xfrm>
      </p:grpSpPr>
      <p:sp>
        <p:nvSpPr>
          <p:cNvPr id="57" name="Google Shape;57;p14"/>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4"/>
          <p:cNvGrpSpPr/>
          <p:nvPr/>
        </p:nvGrpSpPr>
        <p:grpSpPr>
          <a:xfrm>
            <a:off x="4969574" y="1120650"/>
            <a:ext cx="3029365" cy="2547136"/>
            <a:chOff x="4741999" y="986350"/>
            <a:chExt cx="3029365" cy="2547136"/>
          </a:xfrm>
        </p:grpSpPr>
        <p:sp>
          <p:nvSpPr>
            <p:cNvPr id="59" name="Google Shape;59;p14"/>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4"/>
          <p:cNvGrpSpPr/>
          <p:nvPr/>
        </p:nvGrpSpPr>
        <p:grpSpPr>
          <a:xfrm>
            <a:off x="3551493" y="2697040"/>
            <a:ext cx="1286978" cy="391497"/>
            <a:chOff x="3551493" y="2562740"/>
            <a:chExt cx="1286978" cy="391497"/>
          </a:xfrm>
        </p:grpSpPr>
        <p:sp>
          <p:nvSpPr>
            <p:cNvPr id="76" name="Google Shape;76;p14"/>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4"/>
          <p:cNvSpPr txBox="1"/>
          <p:nvPr>
            <p:ph idx="1" type="subTitle"/>
          </p:nvPr>
        </p:nvSpPr>
        <p:spPr>
          <a:xfrm>
            <a:off x="286750" y="2175050"/>
            <a:ext cx="2551800" cy="3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000">
                <a:latin typeface="Open Sans"/>
                <a:ea typeface="Open Sans"/>
                <a:cs typeface="Open Sans"/>
                <a:sym typeface="Open Sans"/>
              </a:rPr>
              <a:t>차용빈 (</a:t>
            </a:r>
            <a:r>
              <a:rPr lang="ko" sz="1000" u="sng">
                <a:solidFill>
                  <a:schemeClr val="hlink"/>
                </a:solidFill>
                <a:latin typeface="Open Sans"/>
                <a:ea typeface="Open Sans"/>
                <a:cs typeface="Open Sans"/>
                <a:sym typeface="Open Sans"/>
                <a:hlinkClick r:id="rId3"/>
              </a:rPr>
              <a:t>dr.coton@gmail.com</a:t>
            </a:r>
            <a:r>
              <a:rPr lang="ko" sz="1000">
                <a:latin typeface="Open Sans"/>
                <a:ea typeface="Open Sans"/>
                <a:cs typeface="Open Sans"/>
                <a:sym typeface="Open Sans"/>
              </a:rPr>
              <a:t>)</a:t>
            </a:r>
            <a:endParaRPr sz="1000">
              <a:latin typeface="Open Sans"/>
              <a:ea typeface="Open Sans"/>
              <a:cs typeface="Open Sans"/>
              <a:sym typeface="Open Sans"/>
            </a:endParaRPr>
          </a:p>
          <a:p>
            <a:pPr indent="0" lvl="0" marL="0" rtl="0" algn="l">
              <a:spcBef>
                <a:spcPts val="0"/>
              </a:spcBef>
              <a:spcAft>
                <a:spcPts val="0"/>
              </a:spcAft>
              <a:buNone/>
            </a:pPr>
            <a:r>
              <a:rPr lang="ko" sz="1000">
                <a:latin typeface="Open Sans"/>
                <a:ea typeface="Open Sans"/>
                <a:cs typeface="Open Sans"/>
                <a:sym typeface="Open Sans"/>
              </a:rPr>
              <a:t>손영</a:t>
            </a:r>
            <a:r>
              <a:rPr lang="ko" sz="1000">
                <a:latin typeface="Open Sans"/>
                <a:ea typeface="Open Sans"/>
                <a:cs typeface="Open Sans"/>
                <a:sym typeface="Open Sans"/>
              </a:rPr>
              <a:t>수 (</a:t>
            </a:r>
            <a:r>
              <a:rPr lang="ko" sz="1000" u="sng">
                <a:solidFill>
                  <a:schemeClr val="hlink"/>
                </a:solidFill>
                <a:latin typeface="Open Sans"/>
                <a:ea typeface="Open Sans"/>
                <a:cs typeface="Open Sans"/>
                <a:sym typeface="Open Sans"/>
                <a:hlinkClick r:id="rId4"/>
              </a:rPr>
              <a:t>indigoguru@gmail.com</a:t>
            </a:r>
            <a:r>
              <a:rPr lang="ko" sz="1000">
                <a:latin typeface="Open Sans"/>
                <a:ea typeface="Open Sans"/>
                <a:cs typeface="Open Sans"/>
                <a:sym typeface="Open Sans"/>
              </a:rPr>
              <a:t>)</a:t>
            </a:r>
            <a:endParaRPr sz="1000">
              <a:latin typeface="Open Sans"/>
              <a:ea typeface="Open Sans"/>
              <a:cs typeface="Open Sans"/>
              <a:sym typeface="Open Sans"/>
            </a:endParaRPr>
          </a:p>
        </p:txBody>
      </p:sp>
      <p:sp>
        <p:nvSpPr>
          <p:cNvPr id="83" name="Google Shape;83;p14"/>
          <p:cNvSpPr txBox="1"/>
          <p:nvPr>
            <p:ph type="ctrTitle"/>
          </p:nvPr>
        </p:nvSpPr>
        <p:spPr>
          <a:xfrm>
            <a:off x="286750" y="825963"/>
            <a:ext cx="4049400" cy="138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2100">
              <a:solidFill>
                <a:schemeClr val="accent2"/>
              </a:solidFill>
              <a:latin typeface="Open Sans"/>
              <a:ea typeface="Open Sans"/>
              <a:cs typeface="Open Sans"/>
              <a:sym typeface="Open Sans"/>
            </a:endParaRPr>
          </a:p>
          <a:p>
            <a:pPr indent="0" lvl="0" marL="0" rtl="0" algn="l">
              <a:spcBef>
                <a:spcPts val="0"/>
              </a:spcBef>
              <a:spcAft>
                <a:spcPts val="0"/>
              </a:spcAft>
              <a:buNone/>
            </a:pPr>
            <a:r>
              <a:rPr b="1" lang="ko" sz="2100">
                <a:solidFill>
                  <a:schemeClr val="accent2"/>
                </a:solidFill>
                <a:latin typeface="Open Sans"/>
                <a:ea typeface="Open Sans"/>
                <a:cs typeface="Open Sans"/>
                <a:sym typeface="Open Sans"/>
              </a:rPr>
              <a:t>성능 부하 테스트 - Advanced</a:t>
            </a:r>
            <a:endParaRPr b="1" sz="2100">
              <a:solidFill>
                <a:schemeClr val="accent2"/>
              </a:solidFill>
              <a:latin typeface="Open Sans"/>
              <a:ea typeface="Open Sans"/>
              <a:cs typeface="Open Sans"/>
              <a:sym typeface="Open Sans"/>
            </a:endParaRPr>
          </a:p>
        </p:txBody>
      </p:sp>
      <p:grpSp>
        <p:nvGrpSpPr>
          <p:cNvPr id="84" name="Google Shape;84;p14"/>
          <p:cNvGrpSpPr/>
          <p:nvPr/>
        </p:nvGrpSpPr>
        <p:grpSpPr>
          <a:xfrm>
            <a:off x="5765433" y="3973585"/>
            <a:ext cx="203088" cy="412126"/>
            <a:chOff x="7764635" y="2404362"/>
            <a:chExt cx="353565" cy="717489"/>
          </a:xfrm>
        </p:grpSpPr>
        <p:sp>
          <p:nvSpPr>
            <p:cNvPr id="85" name="Google Shape;85;p14"/>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4"/>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4"/>
          <p:cNvGrpSpPr/>
          <p:nvPr/>
        </p:nvGrpSpPr>
        <p:grpSpPr>
          <a:xfrm>
            <a:off x="8071692" y="3374463"/>
            <a:ext cx="777728" cy="1334382"/>
            <a:chOff x="7825967" y="3240163"/>
            <a:chExt cx="777728" cy="1334382"/>
          </a:xfrm>
        </p:grpSpPr>
        <p:sp>
          <p:nvSpPr>
            <p:cNvPr id="90" name="Google Shape;90;p14"/>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4"/>
          <p:cNvGrpSpPr/>
          <p:nvPr/>
        </p:nvGrpSpPr>
        <p:grpSpPr>
          <a:xfrm>
            <a:off x="3929256" y="3919614"/>
            <a:ext cx="576962" cy="773332"/>
            <a:chOff x="3429656" y="3785314"/>
            <a:chExt cx="576962" cy="773332"/>
          </a:xfrm>
        </p:grpSpPr>
        <p:sp>
          <p:nvSpPr>
            <p:cNvPr id="98" name="Google Shape;98;p14"/>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4"/>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4"/>
          <p:cNvGrpSpPr/>
          <p:nvPr/>
        </p:nvGrpSpPr>
        <p:grpSpPr>
          <a:xfrm>
            <a:off x="6345231" y="2886609"/>
            <a:ext cx="1407691" cy="1286147"/>
            <a:chOff x="6117656" y="2752309"/>
            <a:chExt cx="1407691" cy="1286147"/>
          </a:xfrm>
        </p:grpSpPr>
        <p:sp>
          <p:nvSpPr>
            <p:cNvPr id="114" name="Google Shape;114;p14"/>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4"/>
          <p:cNvGrpSpPr/>
          <p:nvPr/>
        </p:nvGrpSpPr>
        <p:grpSpPr>
          <a:xfrm>
            <a:off x="3940094" y="1807838"/>
            <a:ext cx="1294564" cy="589573"/>
            <a:chOff x="3940094" y="1807838"/>
            <a:chExt cx="1294564" cy="589573"/>
          </a:xfrm>
        </p:grpSpPr>
        <p:grpSp>
          <p:nvGrpSpPr>
            <p:cNvPr id="133" name="Google Shape;133;p14"/>
            <p:cNvGrpSpPr/>
            <p:nvPr/>
          </p:nvGrpSpPr>
          <p:grpSpPr>
            <a:xfrm>
              <a:off x="3940094" y="1807838"/>
              <a:ext cx="1294564" cy="589573"/>
              <a:chOff x="3543907" y="2562740"/>
              <a:chExt cx="1294564" cy="381675"/>
            </a:xfrm>
          </p:grpSpPr>
          <p:sp>
            <p:nvSpPr>
              <p:cNvPr id="134" name="Google Shape;134;p14"/>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4"/>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14"/>
          <p:cNvGrpSpPr/>
          <p:nvPr/>
        </p:nvGrpSpPr>
        <p:grpSpPr>
          <a:xfrm>
            <a:off x="6193917" y="1459403"/>
            <a:ext cx="906007" cy="136663"/>
            <a:chOff x="5966342" y="1378202"/>
            <a:chExt cx="906007" cy="136663"/>
          </a:xfrm>
        </p:grpSpPr>
        <p:sp>
          <p:nvSpPr>
            <p:cNvPr id="143" name="Google Shape;143;p14"/>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4"/>
          <p:cNvGrpSpPr/>
          <p:nvPr/>
        </p:nvGrpSpPr>
        <p:grpSpPr>
          <a:xfrm>
            <a:off x="8042062" y="2843136"/>
            <a:ext cx="496812" cy="472595"/>
            <a:chOff x="7814487" y="2708836"/>
            <a:chExt cx="496812" cy="472595"/>
          </a:xfrm>
        </p:grpSpPr>
        <p:sp>
          <p:nvSpPr>
            <p:cNvPr id="148" name="Google Shape;148;p14"/>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4"/>
          <p:cNvGrpSpPr/>
          <p:nvPr/>
        </p:nvGrpSpPr>
        <p:grpSpPr>
          <a:xfrm>
            <a:off x="7739700" y="1512500"/>
            <a:ext cx="1109728" cy="1002828"/>
            <a:chOff x="7739700" y="1512500"/>
            <a:chExt cx="1109728" cy="1002828"/>
          </a:xfrm>
        </p:grpSpPr>
        <p:sp>
          <p:nvSpPr>
            <p:cNvPr id="151" name="Google Shape;151;p14"/>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14"/>
            <p:cNvGrpSpPr/>
            <p:nvPr/>
          </p:nvGrpSpPr>
          <p:grpSpPr>
            <a:xfrm>
              <a:off x="7808309" y="1610467"/>
              <a:ext cx="966993" cy="714803"/>
              <a:chOff x="7183784" y="1476167"/>
              <a:chExt cx="966993" cy="714803"/>
            </a:xfrm>
          </p:grpSpPr>
          <p:sp>
            <p:nvSpPr>
              <p:cNvPr id="153" name="Google Shape;153;p14"/>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9" name="Google Shape;169;p14"/>
          <p:cNvGrpSpPr/>
          <p:nvPr/>
        </p:nvGrpSpPr>
        <p:grpSpPr>
          <a:xfrm flipH="1">
            <a:off x="6415607" y="1911354"/>
            <a:ext cx="1520787" cy="2773390"/>
            <a:chOff x="-823767" y="1667843"/>
            <a:chExt cx="1580203" cy="2881743"/>
          </a:xfrm>
        </p:grpSpPr>
        <p:sp>
          <p:nvSpPr>
            <p:cNvPr id="170" name="Google Shape;170;p14"/>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4"/>
          <p:cNvGrpSpPr/>
          <p:nvPr/>
        </p:nvGrpSpPr>
        <p:grpSpPr>
          <a:xfrm>
            <a:off x="4389208" y="3195116"/>
            <a:ext cx="1579322" cy="671293"/>
            <a:chOff x="4161633" y="3060816"/>
            <a:chExt cx="1579322" cy="671293"/>
          </a:xfrm>
        </p:grpSpPr>
        <p:sp>
          <p:nvSpPr>
            <p:cNvPr id="321" name="Google Shape;321;p14"/>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14"/>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6" name="Shape 406"/>
        <p:cNvGrpSpPr/>
        <p:nvPr/>
      </p:nvGrpSpPr>
      <p:grpSpPr>
        <a:xfrm>
          <a:off x="0" y="0"/>
          <a:ext cx="0" cy="0"/>
          <a:chOff x="0" y="0"/>
          <a:chExt cx="0" cy="0"/>
        </a:xfrm>
      </p:grpSpPr>
      <p:sp>
        <p:nvSpPr>
          <p:cNvPr id="407" name="Google Shape;407;p23"/>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SSH Tunnel 작업</a:t>
            </a:r>
            <a:endParaRPr b="1" sz="2000">
              <a:latin typeface="Open Sans"/>
              <a:ea typeface="Open Sans"/>
              <a:cs typeface="Open Sans"/>
              <a:sym typeface="Open Sans"/>
            </a:endParaRPr>
          </a:p>
        </p:txBody>
      </p:sp>
      <p:cxnSp>
        <p:nvCxnSpPr>
          <p:cNvPr id="408" name="Google Shape;408;p23"/>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descr="forw-conf.png" id="409" name="Google Shape;409;p23"/>
          <p:cNvPicPr preferRelativeResize="0"/>
          <p:nvPr/>
        </p:nvPicPr>
        <p:blipFill rotWithShape="1">
          <a:blip r:embed="rId3">
            <a:alphaModFix/>
          </a:blip>
          <a:srcRect b="0" l="0" r="0" t="0"/>
          <a:stretch/>
        </p:blipFill>
        <p:spPr>
          <a:xfrm>
            <a:off x="1835550" y="1110798"/>
            <a:ext cx="5472899" cy="2228250"/>
          </a:xfrm>
          <a:prstGeom prst="rect">
            <a:avLst/>
          </a:prstGeom>
          <a:noFill/>
          <a:ln>
            <a:noFill/>
          </a:ln>
        </p:spPr>
      </p:pic>
      <p:graphicFrame>
        <p:nvGraphicFramePr>
          <p:cNvPr id="410" name="Google Shape;410;p23"/>
          <p:cNvGraphicFramePr/>
          <p:nvPr/>
        </p:nvGraphicFramePr>
        <p:xfrm>
          <a:off x="1246079" y="3693274"/>
          <a:ext cx="3000000" cy="3000000"/>
        </p:xfrm>
        <a:graphic>
          <a:graphicData uri="http://schemas.openxmlformats.org/drawingml/2006/table">
            <a:tbl>
              <a:tblPr bandRow="1">
                <a:noFill/>
                <a:tableStyleId>{22C9AD72-0076-42B8-B573-0507C166CC6C}</a:tableStyleId>
              </a:tblPr>
              <a:tblGrid>
                <a:gridCol w="6651825"/>
              </a:tblGrid>
              <a:tr h="626250">
                <a:tc>
                  <a:txBody>
                    <a:bodyPr/>
                    <a:lstStyle/>
                    <a:p>
                      <a:pPr indent="0" lvl="0" marL="0" marR="0" rtl="0" algn="l">
                        <a:lnSpc>
                          <a:spcPct val="115000"/>
                        </a:lnSpc>
                        <a:spcBef>
                          <a:spcPts val="0"/>
                        </a:spcBef>
                        <a:spcAft>
                          <a:spcPts val="0"/>
                        </a:spcAft>
                        <a:buClr>
                          <a:srgbClr val="FEADAB"/>
                        </a:buClr>
                        <a:buSzPts val="2100"/>
                        <a:buFont typeface="Courier"/>
                        <a:buNone/>
                      </a:pPr>
                      <a:r>
                        <a:rPr lang="ko" sz="1300" u="none" cap="none" strike="noStrike">
                          <a:solidFill>
                            <a:srgbClr val="FEADAB"/>
                          </a:solidFill>
                        </a:rPr>
                        <a:t>$</a:t>
                      </a:r>
                      <a:r>
                        <a:rPr lang="ko" sz="1300" u="none" cap="none" strike="noStrike">
                          <a:solidFill>
                            <a:srgbClr val="FFFFFF"/>
                          </a:solidFill>
                        </a:rPr>
                        <a:t> </a:t>
                      </a:r>
                      <a:r>
                        <a:rPr lang="ko" sz="1300" u="none" cap="none" strike="noStrike">
                          <a:solidFill>
                            <a:srgbClr val="FFFDB8"/>
                          </a:solidFill>
                        </a:rPr>
                        <a:t>export</a:t>
                      </a:r>
                      <a:r>
                        <a:rPr lang="ko" sz="1300" u="none" cap="none" strike="noStrike">
                          <a:solidFill>
                            <a:srgbClr val="FFFFFF"/>
                          </a:solidFill>
                        </a:rPr>
                        <a:t> JVM_ARGS=</a:t>
                      </a:r>
                      <a:r>
                        <a:rPr lang="ko" sz="1300" u="none" cap="none" strike="noStrike">
                          <a:solidFill>
                            <a:srgbClr val="AFF9B1"/>
                          </a:solidFill>
                          <a:latin typeface="Courier"/>
                          <a:ea typeface="Courier"/>
                          <a:cs typeface="Courier"/>
                          <a:sym typeface="Courier"/>
                        </a:rPr>
                        <a:t>"-Djava.rmi.server.hostname=localhost"</a:t>
                      </a:r>
                      <a:br>
                        <a:rPr lang="ko" sz="1300" u="none" cap="none" strike="noStrike">
                          <a:solidFill>
                            <a:srgbClr val="FFFFFF"/>
                          </a:solidFill>
                          <a:latin typeface="Helvetica Neue"/>
                          <a:ea typeface="Helvetica Neue"/>
                          <a:cs typeface="Helvetica Neue"/>
                          <a:sym typeface="Helvetica Neue"/>
                        </a:rPr>
                      </a:br>
                      <a:r>
                        <a:rPr lang="ko" sz="1300" u="none" cap="none" strike="noStrike">
                          <a:solidFill>
                            <a:srgbClr val="FEADAB"/>
                          </a:solidFill>
                        </a:rPr>
                        <a:t>$</a:t>
                      </a:r>
                      <a:r>
                        <a:rPr lang="ko" sz="1300" u="none" cap="none" strike="noStrike">
                          <a:solidFill>
                            <a:srgbClr val="FFFFFF"/>
                          </a:solidFill>
                        </a:rPr>
                        <a:t> ssh -R 4001:localhost:4001 10.0.0.2</a:t>
                      </a:r>
                      <a:endParaRPr sz="1300"/>
                    </a:p>
                  </a:txBody>
                  <a:tcPr marT="63500" marB="63500" marR="63500" marL="63500">
                    <a:lnL cap="flat" cmpd="sng" w="12700">
                      <a:solidFill>
                        <a:srgbClr val="CBCBCB"/>
                      </a:solidFill>
                      <a:prstDash val="solid"/>
                      <a:round/>
                      <a:headEnd len="sm" w="sm" type="none"/>
                      <a:tailEnd len="sm" w="sm" type="none"/>
                    </a:lnL>
                    <a:lnR cap="flat" cmpd="sng" w="12700">
                      <a:solidFill>
                        <a:srgbClr val="CBCBCB"/>
                      </a:solidFill>
                      <a:prstDash val="solid"/>
                      <a:round/>
                      <a:headEnd len="sm" w="sm" type="none"/>
                      <a:tailEnd len="sm" w="sm" type="none"/>
                    </a:lnR>
                    <a:lnT cap="flat" cmpd="sng" w="12700">
                      <a:solidFill>
                        <a:srgbClr val="CBCBCB"/>
                      </a:solidFill>
                      <a:prstDash val="solid"/>
                      <a:round/>
                      <a:headEnd len="sm" w="sm" type="none"/>
                      <a:tailEnd len="sm" w="sm" type="none"/>
                    </a:lnT>
                    <a:lnB cap="flat" cmpd="sng" w="12700">
                      <a:solidFill>
                        <a:srgbClr val="CBCBCB"/>
                      </a:solidFill>
                      <a:prstDash val="solid"/>
                      <a:round/>
                      <a:headEnd len="sm" w="sm" type="none"/>
                      <a:tailEnd len="sm" w="sm" type="none"/>
                    </a:lnB>
                    <a:solidFill>
                      <a:srgbClr val="424242"/>
                    </a:solidFill>
                  </a:tcPr>
                </a:tc>
              </a:tr>
            </a:tbl>
          </a:graphicData>
        </a:graphic>
      </p:graphicFrame>
      <p:sp>
        <p:nvSpPr>
          <p:cNvPr id="411" name="Google Shape;411;p23"/>
          <p:cNvSpPr txBox="1"/>
          <p:nvPr/>
        </p:nvSpPr>
        <p:spPr>
          <a:xfrm>
            <a:off x="267769" y="4998307"/>
            <a:ext cx="126900" cy="762000"/>
          </a:xfrm>
          <a:prstGeom prst="rect">
            <a:avLst/>
          </a:prstGeom>
          <a:noFill/>
          <a:ln>
            <a:noFill/>
          </a:ln>
        </p:spPr>
        <p:txBody>
          <a:bodyPr anchorCtr="0" anchor="ctr" bIns="50800" lIns="50800" spcFirstLastPara="1" rIns="50800" wrap="square" tIns="50800">
            <a:noAutofit/>
          </a:bodyPr>
          <a:lstStyle/>
          <a:p>
            <a:pPr indent="-165417" lvl="0" marL="266700" marR="0" rtl="0" algn="l">
              <a:lnSpc>
                <a:spcPct val="150000"/>
              </a:lnSpc>
              <a:spcBef>
                <a:spcPts val="0"/>
              </a:spcBef>
              <a:spcAft>
                <a:spcPts val="0"/>
              </a:spcAft>
              <a:buClr>
                <a:srgbClr val="000000"/>
              </a:buClr>
              <a:buSzPts val="1595"/>
              <a:buFont typeface="Helvetica Neue"/>
              <a:buNone/>
            </a:pPr>
            <a:r>
              <a:t/>
            </a:r>
            <a:endParaRPr b="0" i="0" sz="1100" u="none" cap="none" strike="noStrike">
              <a:solidFill>
                <a:srgbClr val="000000"/>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100"/>
              <a:buFont typeface="Helvetica Neue"/>
              <a:buNone/>
            </a:pPr>
            <a:r>
              <a:t/>
            </a:r>
            <a:endParaRPr b="0"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5" name="Shape 415"/>
        <p:cNvGrpSpPr/>
        <p:nvPr/>
      </p:nvGrpSpPr>
      <p:grpSpPr>
        <a:xfrm>
          <a:off x="0" y="0"/>
          <a:ext cx="0" cy="0"/>
          <a:chOff x="0" y="0"/>
          <a:chExt cx="0" cy="0"/>
        </a:xfrm>
      </p:grpSpPr>
      <p:sp>
        <p:nvSpPr>
          <p:cNvPr id="416" name="Google Shape;416;p24"/>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분산을 위한 서버 수 선정 방법</a:t>
            </a:r>
            <a:endParaRPr b="1" sz="2000">
              <a:latin typeface="Open Sans"/>
              <a:ea typeface="Open Sans"/>
              <a:cs typeface="Open Sans"/>
              <a:sym typeface="Open Sans"/>
            </a:endParaRPr>
          </a:p>
        </p:txBody>
      </p:sp>
      <p:cxnSp>
        <p:nvCxnSpPr>
          <p:cNvPr id="417" name="Google Shape;417;p24"/>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418" name="Google Shape;418;p24"/>
          <p:cNvSpPr txBox="1"/>
          <p:nvPr/>
        </p:nvSpPr>
        <p:spPr>
          <a:xfrm>
            <a:off x="745050" y="1321650"/>
            <a:ext cx="7653900" cy="2500200"/>
          </a:xfrm>
          <a:prstGeom prst="rect">
            <a:avLst/>
          </a:prstGeom>
          <a:noFill/>
          <a:ln>
            <a:noFill/>
          </a:ln>
        </p:spPr>
        <p:txBody>
          <a:bodyPr anchorCtr="0" anchor="ctr" bIns="50800" lIns="50800" spcFirstLastPara="1" rIns="50800" wrap="square" tIns="50800">
            <a:noAutofit/>
          </a:bodyPr>
          <a:lstStyle/>
          <a:p>
            <a:pPr indent="0" lvl="0" marL="0" marR="0" rtl="0" algn="l">
              <a:lnSpc>
                <a:spcPct val="200000"/>
              </a:lnSpc>
              <a:spcBef>
                <a:spcPts val="0"/>
              </a:spcBef>
              <a:spcAft>
                <a:spcPts val="0"/>
              </a:spcAft>
              <a:buClr>
                <a:srgbClr val="000000"/>
              </a:buClr>
              <a:buSzPts val="2000"/>
              <a:buFont typeface="Helvetica Neue"/>
              <a:buNone/>
            </a:pPr>
            <a:r>
              <a:rPr lang="ko">
                <a:latin typeface="Open Sans"/>
                <a:ea typeface="Open Sans"/>
                <a:cs typeface="Open Sans"/>
                <a:sym typeface="Open Sans"/>
              </a:rPr>
              <a:t>JMeter는 Java 기반이기 때문에 CPU보다는 Memory 크기에 상관관계가 크다. 보통 대게 Jmeter Server는 CPU 2Core 메모리 4GB로 환경을 맞춘다. 이 경우에 대부분의 테스트 경우에는 10,000 쓰레드까지는 문제 없이 테스트가 가능하다 </a:t>
            </a:r>
            <a:endParaRPr>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a:latin typeface="Open Sans"/>
                <a:ea typeface="Open Sans"/>
                <a:cs typeface="Open Sans"/>
                <a:sym typeface="Open Sans"/>
              </a:rPr>
              <a:t>원하는 부하 쓰레드 수에서 최대 10,000으로 나누어 Jmeter Server 를 준비하는 것이 좋다.</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2" name="Shape 422"/>
        <p:cNvGrpSpPr/>
        <p:nvPr/>
      </p:nvGrpSpPr>
      <p:grpSpPr>
        <a:xfrm>
          <a:off x="0" y="0"/>
          <a:ext cx="0" cy="0"/>
          <a:chOff x="0" y="0"/>
          <a:chExt cx="0" cy="0"/>
        </a:xfrm>
      </p:grpSpPr>
      <p:sp>
        <p:nvSpPr>
          <p:cNvPr id="423" name="Google Shape;423;p25"/>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부하 테스트 시 주의 사항</a:t>
            </a:r>
            <a:endParaRPr b="1" sz="2000">
              <a:latin typeface="Open Sans"/>
              <a:ea typeface="Open Sans"/>
              <a:cs typeface="Open Sans"/>
              <a:sym typeface="Open Sans"/>
            </a:endParaRPr>
          </a:p>
        </p:txBody>
      </p:sp>
      <p:cxnSp>
        <p:nvCxnSpPr>
          <p:cNvPr id="424" name="Google Shape;424;p25"/>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425" name="Google Shape;425;p25"/>
          <p:cNvSpPr txBox="1"/>
          <p:nvPr/>
        </p:nvSpPr>
        <p:spPr>
          <a:xfrm>
            <a:off x="745050" y="1755500"/>
            <a:ext cx="7653900" cy="2500200"/>
          </a:xfrm>
          <a:prstGeom prst="rect">
            <a:avLst/>
          </a:prstGeom>
          <a:noFill/>
          <a:ln>
            <a:noFill/>
          </a:ln>
        </p:spPr>
        <p:txBody>
          <a:bodyPr anchorCtr="0" anchor="ctr" bIns="50800" lIns="50800" spcFirstLastPara="1" rIns="50800" wrap="square" tIns="50800">
            <a:noAutofit/>
          </a:bodyPr>
          <a:lstStyle/>
          <a:p>
            <a:pPr indent="0" lvl="0" marL="0" marR="0" rtl="0" algn="l">
              <a:lnSpc>
                <a:spcPct val="200000"/>
              </a:lnSpc>
              <a:spcBef>
                <a:spcPts val="0"/>
              </a:spcBef>
              <a:spcAft>
                <a:spcPts val="0"/>
              </a:spcAft>
              <a:buClr>
                <a:srgbClr val="000000"/>
              </a:buClr>
              <a:buSzPts val="2000"/>
              <a:buFont typeface="Helvetica Neue"/>
              <a:buNone/>
            </a:pPr>
            <a:r>
              <a:rPr lang="ko">
                <a:latin typeface="Open Sans"/>
                <a:ea typeface="Open Sans"/>
                <a:cs typeface="Open Sans"/>
                <a:sym typeface="Open Sans"/>
              </a:rPr>
              <a:t>사전 테스트는 본격적인 테스트를 하기 전에 테스트가 정상적으로 수행될 수 있을지 검사하는 과정이므로 많은 수의 가상 사용자로 오랫동안 테스트하는 것이 아니라 적은 수의 가상 사용자로 스크립트를 실행해 보는 것이다. 여러 대의 부하발생기로 테스트할 예정이라면 부하발생기도 정상 동작하는지 확인해야 한다. </a:t>
            </a:r>
            <a:endParaRPr>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a:latin typeface="Open Sans"/>
                <a:ea typeface="Open Sans"/>
                <a:cs typeface="Open Sans"/>
                <a:sym typeface="Open Sans"/>
              </a:rPr>
              <a:t>결과는 View Results Tree를 활성화해서 확인한다. View Results Tree는 사전테스트에서 사용하려고 Test Plan에 추가한 것이므로 사전 테스트가 끝난 후에는 반드시 비활성화시켜야 한다. </a:t>
            </a:r>
            <a:endParaRPr>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a:latin typeface="Open Sans"/>
                <a:ea typeface="Open Sans"/>
                <a:cs typeface="Open Sans"/>
                <a:sym typeface="Open Sans"/>
              </a:rPr>
              <a:t>이를 통해 확인 해야하는 사항은 다음 장에서 소개된다.</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9" name="Shape 429"/>
        <p:cNvGrpSpPr/>
        <p:nvPr/>
      </p:nvGrpSpPr>
      <p:grpSpPr>
        <a:xfrm>
          <a:off x="0" y="0"/>
          <a:ext cx="0" cy="0"/>
          <a:chOff x="0" y="0"/>
          <a:chExt cx="0" cy="0"/>
        </a:xfrm>
      </p:grpSpPr>
      <p:sp>
        <p:nvSpPr>
          <p:cNvPr id="430" name="Google Shape;430;p26"/>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부하 테스트 시 주의 사항</a:t>
            </a:r>
            <a:endParaRPr b="1" sz="2000">
              <a:latin typeface="Open Sans"/>
              <a:ea typeface="Open Sans"/>
              <a:cs typeface="Open Sans"/>
              <a:sym typeface="Open Sans"/>
            </a:endParaRPr>
          </a:p>
        </p:txBody>
      </p:sp>
      <p:cxnSp>
        <p:nvCxnSpPr>
          <p:cNvPr id="431" name="Google Shape;431;p26"/>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432" name="Google Shape;432;p26"/>
          <p:cNvSpPr txBox="1"/>
          <p:nvPr/>
        </p:nvSpPr>
        <p:spPr>
          <a:xfrm>
            <a:off x="416450" y="1044775"/>
            <a:ext cx="32292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txBox="1"/>
          <p:nvPr/>
        </p:nvSpPr>
        <p:spPr>
          <a:xfrm>
            <a:off x="416442" y="1044775"/>
            <a:ext cx="73134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Case 1</a:t>
            </a:r>
            <a:r>
              <a:rPr b="1" lang="ko">
                <a:latin typeface="Open Sans"/>
                <a:ea typeface="Open Sans"/>
                <a:cs typeface="Open Sans"/>
                <a:sym typeface="Open Sans"/>
              </a:rPr>
              <a:t>. </a:t>
            </a:r>
            <a:r>
              <a:rPr b="1" lang="ko">
                <a:latin typeface="Open Sans"/>
                <a:ea typeface="Open Sans"/>
                <a:cs typeface="Open Sans"/>
                <a:sym typeface="Open Sans"/>
              </a:rPr>
              <a:t>Test Plan 스크립트는 정상 동작하는가?</a:t>
            </a:r>
            <a:endParaRPr>
              <a:latin typeface="Open Sans"/>
              <a:ea typeface="Open Sans"/>
              <a:cs typeface="Open Sans"/>
              <a:sym typeface="Open Sans"/>
            </a:endParaRPr>
          </a:p>
        </p:txBody>
      </p:sp>
      <p:sp>
        <p:nvSpPr>
          <p:cNvPr id="434" name="Google Shape;434;p26"/>
          <p:cNvSpPr txBox="1"/>
          <p:nvPr/>
        </p:nvSpPr>
        <p:spPr>
          <a:xfrm>
            <a:off x="745050" y="1524200"/>
            <a:ext cx="7653900" cy="2500200"/>
          </a:xfrm>
          <a:prstGeom prst="rect">
            <a:avLst/>
          </a:prstGeom>
          <a:noFill/>
          <a:ln>
            <a:noFill/>
          </a:ln>
        </p:spPr>
        <p:txBody>
          <a:bodyPr anchorCtr="0" anchor="ctr" bIns="50800" lIns="50800" spcFirstLastPara="1" rIns="50800" wrap="square" tIns="50800">
            <a:noAutofit/>
          </a:bodyPr>
          <a:lstStyle/>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때로는 Test Plan 스크립트를 작성한 시점과 실제 테스트하는 시점에서 애플리케이션의 로직이 변경되어 오류가 발생하곤 한다.</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사전 테스트에서 문제가 발견되면 개발팀과 상의해서 변경사항을 Test Plan 스크립트에 추가 또는 변경해야 한다. Test Plan 스크립트를 작성한 PC와 부하발생기의 JMeter 버전이나 확장 모듈 내용이 달라서 작성한 Test Plan 스크립트가 구동되지 않는 경우도 있으므로 꼭 버전을 맞춰준다.</a:t>
            </a:r>
            <a:endParaRPr sz="12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8" name="Shape 438"/>
        <p:cNvGrpSpPr/>
        <p:nvPr/>
      </p:nvGrpSpPr>
      <p:grpSpPr>
        <a:xfrm>
          <a:off x="0" y="0"/>
          <a:ext cx="0" cy="0"/>
          <a:chOff x="0" y="0"/>
          <a:chExt cx="0" cy="0"/>
        </a:xfrm>
      </p:grpSpPr>
      <p:sp>
        <p:nvSpPr>
          <p:cNvPr id="439" name="Google Shape;439;p27"/>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부하 테스트 시 주의 사항</a:t>
            </a:r>
            <a:endParaRPr b="1" sz="2000">
              <a:latin typeface="Open Sans"/>
              <a:ea typeface="Open Sans"/>
              <a:cs typeface="Open Sans"/>
              <a:sym typeface="Open Sans"/>
            </a:endParaRPr>
          </a:p>
        </p:txBody>
      </p:sp>
      <p:cxnSp>
        <p:nvCxnSpPr>
          <p:cNvPr id="440" name="Google Shape;440;p27"/>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441" name="Google Shape;441;p27"/>
          <p:cNvSpPr txBox="1"/>
          <p:nvPr/>
        </p:nvSpPr>
        <p:spPr>
          <a:xfrm>
            <a:off x="416450" y="1044775"/>
            <a:ext cx="32292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txBox="1"/>
          <p:nvPr/>
        </p:nvSpPr>
        <p:spPr>
          <a:xfrm>
            <a:off x="416442" y="1044775"/>
            <a:ext cx="73134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Case 2. </a:t>
            </a:r>
            <a:r>
              <a:rPr b="1" lang="ko">
                <a:latin typeface="Open Sans"/>
                <a:ea typeface="Open Sans"/>
                <a:cs typeface="Open Sans"/>
                <a:sym typeface="Open Sans"/>
              </a:rPr>
              <a:t>방화벽 및 L4 스위치 차단 확인</a:t>
            </a:r>
            <a:endParaRPr>
              <a:latin typeface="Open Sans"/>
              <a:ea typeface="Open Sans"/>
              <a:cs typeface="Open Sans"/>
              <a:sym typeface="Open Sans"/>
            </a:endParaRPr>
          </a:p>
        </p:txBody>
      </p:sp>
      <p:pic>
        <p:nvPicPr>
          <p:cNvPr descr="스크린샷 2019-08-07 오전 12.13.41.png" id="443" name="Google Shape;443;p27"/>
          <p:cNvPicPr preferRelativeResize="0"/>
          <p:nvPr/>
        </p:nvPicPr>
        <p:blipFill rotWithShape="1">
          <a:blip r:embed="rId3">
            <a:alphaModFix/>
          </a:blip>
          <a:srcRect b="0" l="0" r="0" t="0"/>
          <a:stretch/>
        </p:blipFill>
        <p:spPr>
          <a:xfrm>
            <a:off x="3485075" y="1044775"/>
            <a:ext cx="5137998" cy="3916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7" name="Shape 447"/>
        <p:cNvGrpSpPr/>
        <p:nvPr/>
      </p:nvGrpSpPr>
      <p:grpSpPr>
        <a:xfrm>
          <a:off x="0" y="0"/>
          <a:ext cx="0" cy="0"/>
          <a:chOff x="0" y="0"/>
          <a:chExt cx="0" cy="0"/>
        </a:xfrm>
      </p:grpSpPr>
      <p:sp>
        <p:nvSpPr>
          <p:cNvPr id="448" name="Google Shape;448;p28"/>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부하 테스트 시 주의 사항</a:t>
            </a:r>
            <a:endParaRPr b="1" sz="2000">
              <a:latin typeface="Open Sans"/>
              <a:ea typeface="Open Sans"/>
              <a:cs typeface="Open Sans"/>
              <a:sym typeface="Open Sans"/>
            </a:endParaRPr>
          </a:p>
        </p:txBody>
      </p:sp>
      <p:cxnSp>
        <p:nvCxnSpPr>
          <p:cNvPr id="449" name="Google Shape;449;p28"/>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450" name="Google Shape;450;p28"/>
          <p:cNvSpPr txBox="1"/>
          <p:nvPr/>
        </p:nvSpPr>
        <p:spPr>
          <a:xfrm>
            <a:off x="416450" y="1044775"/>
            <a:ext cx="32292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txBox="1"/>
          <p:nvPr/>
        </p:nvSpPr>
        <p:spPr>
          <a:xfrm>
            <a:off x="416442" y="1044775"/>
            <a:ext cx="73134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Case 2. 방화벽 및 L4 스위치 차단 확인</a:t>
            </a:r>
            <a:endParaRPr>
              <a:latin typeface="Open Sans"/>
              <a:ea typeface="Open Sans"/>
              <a:cs typeface="Open Sans"/>
              <a:sym typeface="Open Sans"/>
            </a:endParaRPr>
          </a:p>
        </p:txBody>
      </p:sp>
      <p:pic>
        <p:nvPicPr>
          <p:cNvPr descr="스크린샷 2019-08-07 오전 12.14.49.png" id="452" name="Google Shape;452;p28"/>
          <p:cNvPicPr preferRelativeResize="0"/>
          <p:nvPr/>
        </p:nvPicPr>
        <p:blipFill rotWithShape="1">
          <a:blip r:embed="rId3">
            <a:alphaModFix/>
          </a:blip>
          <a:srcRect b="0" l="0" r="0" t="0"/>
          <a:stretch/>
        </p:blipFill>
        <p:spPr>
          <a:xfrm>
            <a:off x="4523275" y="1044775"/>
            <a:ext cx="3605925" cy="377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6" name="Shape 456"/>
        <p:cNvGrpSpPr/>
        <p:nvPr/>
      </p:nvGrpSpPr>
      <p:grpSpPr>
        <a:xfrm>
          <a:off x="0" y="0"/>
          <a:ext cx="0" cy="0"/>
          <a:chOff x="0" y="0"/>
          <a:chExt cx="0" cy="0"/>
        </a:xfrm>
      </p:grpSpPr>
      <p:sp>
        <p:nvSpPr>
          <p:cNvPr id="457" name="Google Shape;457;p29"/>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부하 테스트 시 주의 사항</a:t>
            </a:r>
            <a:endParaRPr b="1" sz="2000">
              <a:latin typeface="Open Sans"/>
              <a:ea typeface="Open Sans"/>
              <a:cs typeface="Open Sans"/>
              <a:sym typeface="Open Sans"/>
            </a:endParaRPr>
          </a:p>
        </p:txBody>
      </p:sp>
      <p:cxnSp>
        <p:nvCxnSpPr>
          <p:cNvPr id="458" name="Google Shape;458;p29"/>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459" name="Google Shape;459;p29"/>
          <p:cNvSpPr txBox="1"/>
          <p:nvPr/>
        </p:nvSpPr>
        <p:spPr>
          <a:xfrm>
            <a:off x="416450" y="1044775"/>
            <a:ext cx="32292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txBox="1"/>
          <p:nvPr/>
        </p:nvSpPr>
        <p:spPr>
          <a:xfrm>
            <a:off x="416442" y="1044775"/>
            <a:ext cx="73134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Case 3. </a:t>
            </a:r>
            <a:r>
              <a:rPr b="1" lang="ko">
                <a:latin typeface="Open Sans"/>
                <a:ea typeface="Open Sans"/>
                <a:cs typeface="Open Sans"/>
                <a:sym typeface="Open Sans"/>
              </a:rPr>
              <a:t>JMeter Controller의 CPU 사용률</a:t>
            </a:r>
            <a:endParaRPr>
              <a:latin typeface="Open Sans"/>
              <a:ea typeface="Open Sans"/>
              <a:cs typeface="Open Sans"/>
              <a:sym typeface="Open Sans"/>
            </a:endParaRPr>
          </a:p>
        </p:txBody>
      </p:sp>
      <p:sp>
        <p:nvSpPr>
          <p:cNvPr id="461" name="Google Shape;461;p29"/>
          <p:cNvSpPr txBox="1"/>
          <p:nvPr/>
        </p:nvSpPr>
        <p:spPr>
          <a:xfrm>
            <a:off x="745050" y="1950025"/>
            <a:ext cx="7653900" cy="2500200"/>
          </a:xfrm>
          <a:prstGeom prst="rect">
            <a:avLst/>
          </a:prstGeom>
          <a:noFill/>
          <a:ln>
            <a:noFill/>
          </a:ln>
        </p:spPr>
        <p:txBody>
          <a:bodyPr anchorCtr="0" anchor="ctr" bIns="50800" lIns="50800" spcFirstLastPara="1" rIns="50800" wrap="square" tIns="50800">
            <a:noAutofit/>
          </a:bodyPr>
          <a:lstStyle/>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분산 테스트를 할 때 jmeter controller는 Test Plan 스크립트의 로직을 수행하는 것이 아니라 단순히 jmeter-server에서 전달되는 결과를 취합해서 화면에 보여주는 역할을 한다. 그러므로 CPU 사용률이 높다면 결과 취합 과정에서 어떤 문제가 발생한 것이다.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이런 문제는 결과 취합 모드가 Standard일 때 자주 발생한다. Standard 모드일 때에는 테스트 결과를 실시간으로 전달받아서 바로 화면에 결과를 업데이트하므로 결과를 손쉽게 확인할 수 있지만, 여러 대의 jmeter-server의 결과를 한 대의 jmeter controller에서 취합하다 보니 용량이 부족할 때가 많다.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가장 쉬운 해결 방법은 결과 취합 모드를 Statistical 모드로 변경하는 것이다. Statistical 모드일 때에는 jmeter-server에서 결과를 취합한 후 평균과 합만 jmeter controller로 보내므로 jmeter controller의 부하가 눈에 띄게 줄어든다.</a:t>
            </a:r>
            <a:endParaRPr sz="12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5" name="Shape 465"/>
        <p:cNvGrpSpPr/>
        <p:nvPr/>
      </p:nvGrpSpPr>
      <p:grpSpPr>
        <a:xfrm>
          <a:off x="0" y="0"/>
          <a:ext cx="0" cy="0"/>
          <a:chOff x="0" y="0"/>
          <a:chExt cx="0" cy="0"/>
        </a:xfrm>
      </p:grpSpPr>
      <p:sp>
        <p:nvSpPr>
          <p:cNvPr id="466" name="Google Shape;466;p30"/>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부하 테스트 시 주의 사항</a:t>
            </a:r>
            <a:endParaRPr b="1" sz="2000">
              <a:latin typeface="Open Sans"/>
              <a:ea typeface="Open Sans"/>
              <a:cs typeface="Open Sans"/>
              <a:sym typeface="Open Sans"/>
            </a:endParaRPr>
          </a:p>
        </p:txBody>
      </p:sp>
      <p:cxnSp>
        <p:nvCxnSpPr>
          <p:cNvPr id="467" name="Google Shape;467;p30"/>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468" name="Google Shape;468;p30"/>
          <p:cNvSpPr txBox="1"/>
          <p:nvPr/>
        </p:nvSpPr>
        <p:spPr>
          <a:xfrm>
            <a:off x="416450" y="1044775"/>
            <a:ext cx="32292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txBox="1"/>
          <p:nvPr/>
        </p:nvSpPr>
        <p:spPr>
          <a:xfrm>
            <a:off x="416442" y="1044775"/>
            <a:ext cx="73134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Case 4. JMeter Server의 CPU 사용률</a:t>
            </a:r>
            <a:endParaRPr>
              <a:latin typeface="Open Sans"/>
              <a:ea typeface="Open Sans"/>
              <a:cs typeface="Open Sans"/>
              <a:sym typeface="Open Sans"/>
            </a:endParaRPr>
          </a:p>
        </p:txBody>
      </p:sp>
      <p:sp>
        <p:nvSpPr>
          <p:cNvPr id="470" name="Google Shape;470;p30"/>
          <p:cNvSpPr txBox="1"/>
          <p:nvPr/>
        </p:nvSpPr>
        <p:spPr>
          <a:xfrm>
            <a:off x="745050" y="1669500"/>
            <a:ext cx="7653900" cy="2500200"/>
          </a:xfrm>
          <a:prstGeom prst="rect">
            <a:avLst/>
          </a:prstGeom>
          <a:noFill/>
          <a:ln>
            <a:noFill/>
          </a:ln>
        </p:spPr>
        <p:txBody>
          <a:bodyPr anchorCtr="0" anchor="ctr" bIns="50800" lIns="50800" spcFirstLastPara="1" rIns="50800" wrap="square" tIns="50800">
            <a:noAutofit/>
          </a:bodyPr>
          <a:lstStyle/>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Jmeter-server는 실제로 Test Plan 스크립트의 로직이 실행되는 부분이므로 CPU를 많이 사용하는 로직이 스크립트에 포함되어 있다. 가장 쉬운 해결 방법은 jmeter-server를 증설하는 것이다.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서버 증설로 한 대에서 구동되는 가상 사용자의 수를 줄여주면 CPU 부하도 함께 줄어든다. 증설이 힘든 상황이라면 BeanShell이나 If Controller 등 CPU를 많이 사용하는 요소를 제거하고 Test Plan 스크립트를 재구성해야 한다.</a:t>
            </a:r>
            <a:endParaRPr sz="12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4" name="Shape 474"/>
        <p:cNvGrpSpPr/>
        <p:nvPr/>
      </p:nvGrpSpPr>
      <p:grpSpPr>
        <a:xfrm>
          <a:off x="0" y="0"/>
          <a:ext cx="0" cy="0"/>
          <a:chOff x="0" y="0"/>
          <a:chExt cx="0" cy="0"/>
        </a:xfrm>
      </p:grpSpPr>
      <p:sp>
        <p:nvSpPr>
          <p:cNvPr id="475" name="Google Shape;475;p31"/>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부하 테스트 시 주의 사항</a:t>
            </a:r>
            <a:endParaRPr b="1" sz="2000">
              <a:latin typeface="Open Sans"/>
              <a:ea typeface="Open Sans"/>
              <a:cs typeface="Open Sans"/>
              <a:sym typeface="Open Sans"/>
            </a:endParaRPr>
          </a:p>
        </p:txBody>
      </p:sp>
      <p:cxnSp>
        <p:nvCxnSpPr>
          <p:cNvPr id="476" name="Google Shape;476;p31"/>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477" name="Google Shape;477;p31"/>
          <p:cNvSpPr txBox="1"/>
          <p:nvPr/>
        </p:nvSpPr>
        <p:spPr>
          <a:xfrm>
            <a:off x="416450" y="1044775"/>
            <a:ext cx="32292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txBox="1"/>
          <p:nvPr/>
        </p:nvSpPr>
        <p:spPr>
          <a:xfrm>
            <a:off x="416442" y="1044775"/>
            <a:ext cx="73134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Case 5. </a:t>
            </a:r>
            <a:r>
              <a:rPr b="1" lang="ko">
                <a:latin typeface="Open Sans"/>
                <a:ea typeface="Open Sans"/>
                <a:cs typeface="Open Sans"/>
                <a:sym typeface="Open Sans"/>
              </a:rPr>
              <a:t>스위치의 IP Hash 방식</a:t>
            </a:r>
            <a:endParaRPr>
              <a:latin typeface="Open Sans"/>
              <a:ea typeface="Open Sans"/>
              <a:cs typeface="Open Sans"/>
              <a:sym typeface="Open Sans"/>
            </a:endParaRPr>
          </a:p>
        </p:txBody>
      </p:sp>
      <p:sp>
        <p:nvSpPr>
          <p:cNvPr id="479" name="Google Shape;479;p31"/>
          <p:cNvSpPr txBox="1"/>
          <p:nvPr/>
        </p:nvSpPr>
        <p:spPr>
          <a:xfrm>
            <a:off x="745050" y="1974300"/>
            <a:ext cx="7653900" cy="2500200"/>
          </a:xfrm>
          <a:prstGeom prst="rect">
            <a:avLst/>
          </a:prstGeom>
          <a:noFill/>
          <a:ln>
            <a:noFill/>
          </a:ln>
        </p:spPr>
        <p:txBody>
          <a:bodyPr anchorCtr="0" anchor="ctr" bIns="50800" lIns="50800" spcFirstLastPara="1" rIns="50800" wrap="square" tIns="50800">
            <a:noAutofit/>
          </a:bodyPr>
          <a:lstStyle/>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한 대의 서비스 서버로 테스트 요청이 몰리는 현상은 L4 스위치를 사용하는 환경에서 흔히 발생하는 문제다. 대부분 L4의 Hash 방식은 요청 클라이언트의 IP를 기준으로 서비스 서버를 할당하므로 한 대의 부하발생기에 아무리 많은 가상 사용자가 생성되어 있어도 모두 하나의 서버로 몰릴 수밖에 없게 된다.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이를 해결하는 방식은 최대한 여러개의 IP를 준비하는 것이다. 외부 환경에서 테스트하는 경우에는 각기 다른 공인IP를 가지고 있어야 하며, 테스트를 망 안에서 하는 경우에는 많은 수의 부하 발생기 (jmeter-server)를 준비하거나 HTTP Request 에서 IP를 여러개 추가 해주는 방식이 있다.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HTTP Request 에서 Source IP를 가변으로 변경하면 된다. 이때 여러 개의 IP를 준비할 수 있는 상황이어야 한다. 이 IP를 CSV 파일로 준비하여 Source IP 에 추가하면 된다.</a:t>
            </a:r>
            <a:endParaRPr sz="12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3" name="Shape 483"/>
        <p:cNvGrpSpPr/>
        <p:nvPr/>
      </p:nvGrpSpPr>
      <p:grpSpPr>
        <a:xfrm>
          <a:off x="0" y="0"/>
          <a:ext cx="0" cy="0"/>
          <a:chOff x="0" y="0"/>
          <a:chExt cx="0" cy="0"/>
        </a:xfrm>
      </p:grpSpPr>
      <p:sp>
        <p:nvSpPr>
          <p:cNvPr id="484" name="Google Shape;484;p32"/>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AWS EC2와 SSM을 활용한 분산 테스트</a:t>
            </a:r>
            <a:endParaRPr b="1" sz="2000">
              <a:latin typeface="Open Sans"/>
              <a:ea typeface="Open Sans"/>
              <a:cs typeface="Open Sans"/>
              <a:sym typeface="Open Sans"/>
            </a:endParaRPr>
          </a:p>
        </p:txBody>
      </p:sp>
      <p:cxnSp>
        <p:nvCxnSpPr>
          <p:cNvPr id="485" name="Google Shape;485;p32"/>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id="486" name="Google Shape;486;p32"/>
          <p:cNvPicPr preferRelativeResize="0"/>
          <p:nvPr/>
        </p:nvPicPr>
        <p:blipFill>
          <a:blip r:embed="rId3">
            <a:alphaModFix/>
          </a:blip>
          <a:stretch>
            <a:fillRect/>
          </a:stretch>
        </p:blipFill>
        <p:spPr>
          <a:xfrm>
            <a:off x="152400" y="758638"/>
            <a:ext cx="8839201" cy="41383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7" name="Shape 337"/>
        <p:cNvGrpSpPr/>
        <p:nvPr/>
      </p:nvGrpSpPr>
      <p:grpSpPr>
        <a:xfrm>
          <a:off x="0" y="0"/>
          <a:ext cx="0" cy="0"/>
          <a:chOff x="0" y="0"/>
          <a:chExt cx="0" cy="0"/>
        </a:xfrm>
      </p:grpSpPr>
      <p:sp>
        <p:nvSpPr>
          <p:cNvPr id="338" name="Google Shape;338;p15"/>
          <p:cNvSpPr txBox="1"/>
          <p:nvPr/>
        </p:nvSpPr>
        <p:spPr>
          <a:xfrm>
            <a:off x="875400" y="986550"/>
            <a:ext cx="7393200" cy="2473200"/>
          </a:xfrm>
          <a:prstGeom prst="rect">
            <a:avLst/>
          </a:prstGeom>
          <a:noFill/>
          <a:ln>
            <a:noFill/>
          </a:ln>
        </p:spPr>
        <p:txBody>
          <a:bodyPr anchorCtr="0" anchor="t" bIns="91425" lIns="91425" spcFirstLastPara="1" rIns="91425" wrap="square" tIns="91425">
            <a:noAutofit/>
          </a:bodyPr>
          <a:lstStyle/>
          <a:p>
            <a:pPr indent="0" lvl="0" marL="0" marR="72000" rtl="0" algn="l">
              <a:lnSpc>
                <a:spcPct val="150000"/>
              </a:lnSpc>
              <a:spcBef>
                <a:spcPts val="0"/>
              </a:spcBef>
              <a:spcAft>
                <a:spcPts val="0"/>
              </a:spcAft>
              <a:buNone/>
            </a:pPr>
            <a:r>
              <a:rPr lang="ko" sz="1100">
                <a:latin typeface="Open Sans SemiBold"/>
                <a:ea typeface="Open Sans SemiBold"/>
                <a:cs typeface="Open Sans SemiBold"/>
                <a:sym typeface="Open Sans SemiBold"/>
              </a:rPr>
              <a:t>이 강의에서 여러분은 실제 서버에 테스트 스크립트를 작성하여 성능 테스트와 부하 테스트를 진행하는 과정에 대해서 학습할 수 있습니다. 이 강의를 충분히 학습한다면, 다양한 서버 및 다양한 조건에서의 성능 테스트를 직접 운영할 수 있으며 이를 바탕으로 성능 개선 및 장애 대응을 할 수 있습니다. </a:t>
            </a:r>
            <a:endParaRPr sz="1100">
              <a:latin typeface="Open Sans SemiBold"/>
              <a:ea typeface="Open Sans SemiBold"/>
              <a:cs typeface="Open Sans SemiBold"/>
              <a:sym typeface="Open Sans SemiBold"/>
            </a:endParaRPr>
          </a:p>
          <a:p>
            <a:pPr indent="0" lvl="0" marL="0" marR="72000" rtl="0" algn="l">
              <a:lnSpc>
                <a:spcPct val="150000"/>
              </a:lnSpc>
              <a:spcBef>
                <a:spcPts val="0"/>
              </a:spcBef>
              <a:spcAft>
                <a:spcPts val="0"/>
              </a:spcAft>
              <a:buNone/>
            </a:pPr>
            <a:r>
              <a:t/>
            </a:r>
            <a:endParaRPr sz="1100">
              <a:latin typeface="Open Sans SemiBold"/>
              <a:ea typeface="Open Sans SemiBold"/>
              <a:cs typeface="Open Sans SemiBold"/>
              <a:sym typeface="Open Sans SemiBold"/>
            </a:endParaRPr>
          </a:p>
          <a:p>
            <a:pPr indent="0" lvl="0" marL="0" marR="72000" rtl="0" algn="l">
              <a:lnSpc>
                <a:spcPct val="150000"/>
              </a:lnSpc>
              <a:spcBef>
                <a:spcPts val="0"/>
              </a:spcBef>
              <a:spcAft>
                <a:spcPts val="0"/>
              </a:spcAft>
              <a:buNone/>
            </a:pPr>
            <a:r>
              <a:rPr lang="ko" sz="1100">
                <a:latin typeface="Open Sans SemiBold"/>
                <a:ea typeface="Open Sans SemiBold"/>
                <a:cs typeface="Open Sans SemiBold"/>
                <a:sym typeface="Open Sans SemiBold"/>
              </a:rPr>
              <a:t>이 강의는 테스트를 하는 방법에 대한 강의이며, 실습으로 강의가 구성되어 있습니다. </a:t>
            </a:r>
            <a:r>
              <a:rPr lang="ko" sz="1100">
                <a:solidFill>
                  <a:srgbClr val="FF0000"/>
                </a:solidFill>
                <a:latin typeface="Open Sans SemiBold"/>
                <a:ea typeface="Open Sans SemiBold"/>
                <a:cs typeface="Open Sans SemiBold"/>
                <a:sym typeface="Open Sans SemiBold"/>
              </a:rPr>
              <a:t>basic과 advanced 과정</a:t>
            </a:r>
            <a:r>
              <a:rPr lang="ko" sz="1100">
                <a:latin typeface="Open Sans SemiBold"/>
                <a:ea typeface="Open Sans SemiBold"/>
                <a:cs typeface="Open Sans SemiBold"/>
                <a:sym typeface="Open Sans SemiBold"/>
              </a:rPr>
              <a:t>으로 나뉘어 있으며, </a:t>
            </a:r>
            <a:endParaRPr sz="1100">
              <a:latin typeface="Open Sans SemiBold"/>
              <a:ea typeface="Open Sans SemiBold"/>
              <a:cs typeface="Open Sans SemiBold"/>
              <a:sym typeface="Open Sans SemiBold"/>
            </a:endParaRPr>
          </a:p>
          <a:p>
            <a:pPr indent="0" lvl="0" marL="0" marR="72000" rtl="0" algn="l">
              <a:lnSpc>
                <a:spcPct val="150000"/>
              </a:lnSpc>
              <a:spcBef>
                <a:spcPts val="0"/>
              </a:spcBef>
              <a:spcAft>
                <a:spcPts val="0"/>
              </a:spcAft>
              <a:buNone/>
            </a:pPr>
            <a:r>
              <a:t/>
            </a:r>
            <a:endParaRPr sz="1100">
              <a:latin typeface="Open Sans SemiBold"/>
              <a:ea typeface="Open Sans SemiBold"/>
              <a:cs typeface="Open Sans SemiBold"/>
              <a:sym typeface="Open Sans SemiBold"/>
            </a:endParaRPr>
          </a:p>
          <a:p>
            <a:pPr indent="0" lvl="0" marL="0" marR="72000" rtl="0" algn="l">
              <a:lnSpc>
                <a:spcPct val="150000"/>
              </a:lnSpc>
              <a:spcBef>
                <a:spcPts val="0"/>
              </a:spcBef>
              <a:spcAft>
                <a:spcPts val="0"/>
              </a:spcAft>
              <a:buNone/>
            </a:pPr>
            <a:r>
              <a:rPr b="1" lang="ko" sz="1100" u="sng">
                <a:solidFill>
                  <a:srgbClr val="FF0000"/>
                </a:solidFill>
                <a:latin typeface="Open Sans"/>
                <a:ea typeface="Open Sans"/>
                <a:cs typeface="Open Sans"/>
                <a:sym typeface="Open Sans"/>
              </a:rPr>
              <a:t>basic 과정</a:t>
            </a:r>
            <a:r>
              <a:rPr lang="ko" sz="1100">
                <a:latin typeface="Open Sans SemiBold"/>
                <a:ea typeface="Open Sans SemiBold"/>
                <a:cs typeface="Open Sans SemiBold"/>
                <a:sym typeface="Open Sans SemiBold"/>
              </a:rPr>
              <a:t>은 </a:t>
            </a:r>
            <a:r>
              <a:rPr lang="ko" sz="1100" u="sng">
                <a:solidFill>
                  <a:srgbClr val="FF0000"/>
                </a:solidFill>
                <a:latin typeface="Open Sans SemiBold"/>
                <a:ea typeface="Open Sans SemiBold"/>
                <a:cs typeface="Open Sans SemiBold"/>
                <a:sym typeface="Open Sans SemiBold"/>
              </a:rPr>
              <a:t>성능 부하 테스트에 간략한 개요와 간단한 실습</a:t>
            </a:r>
            <a:r>
              <a:rPr lang="ko" sz="1100">
                <a:latin typeface="Open Sans SemiBold"/>
                <a:ea typeface="Open Sans SemiBold"/>
                <a:cs typeface="Open Sans SemiBold"/>
                <a:sym typeface="Open Sans SemiBold"/>
              </a:rPr>
              <a:t>에 대해서 다루고 있으며,</a:t>
            </a:r>
            <a:endParaRPr sz="1100">
              <a:latin typeface="Open Sans SemiBold"/>
              <a:ea typeface="Open Sans SemiBold"/>
              <a:cs typeface="Open Sans SemiBold"/>
              <a:sym typeface="Open Sans SemiBold"/>
            </a:endParaRPr>
          </a:p>
          <a:p>
            <a:pPr indent="0" lvl="0" marL="0" marR="72000" rtl="0" algn="l">
              <a:lnSpc>
                <a:spcPct val="150000"/>
              </a:lnSpc>
              <a:spcBef>
                <a:spcPts val="0"/>
              </a:spcBef>
              <a:spcAft>
                <a:spcPts val="0"/>
              </a:spcAft>
              <a:buNone/>
            </a:pPr>
            <a:r>
              <a:t/>
            </a:r>
            <a:endParaRPr sz="1100">
              <a:latin typeface="Open Sans SemiBold"/>
              <a:ea typeface="Open Sans SemiBold"/>
              <a:cs typeface="Open Sans SemiBold"/>
              <a:sym typeface="Open Sans SemiBold"/>
            </a:endParaRPr>
          </a:p>
          <a:p>
            <a:pPr indent="0" lvl="0" marL="0" marR="72000" rtl="0" algn="l">
              <a:lnSpc>
                <a:spcPct val="150000"/>
              </a:lnSpc>
              <a:spcBef>
                <a:spcPts val="0"/>
              </a:spcBef>
              <a:spcAft>
                <a:spcPts val="0"/>
              </a:spcAft>
              <a:buNone/>
            </a:pPr>
            <a:r>
              <a:rPr b="1" lang="ko" sz="1100" u="sng">
                <a:solidFill>
                  <a:srgbClr val="FF0000"/>
                </a:solidFill>
                <a:latin typeface="Open Sans"/>
                <a:ea typeface="Open Sans"/>
                <a:cs typeface="Open Sans"/>
                <a:sym typeface="Open Sans"/>
              </a:rPr>
              <a:t>advanced 과정</a:t>
            </a:r>
            <a:r>
              <a:rPr lang="ko" sz="1100">
                <a:latin typeface="Open Sans SemiBold"/>
                <a:ea typeface="Open Sans SemiBold"/>
                <a:cs typeface="Open Sans SemiBold"/>
                <a:sym typeface="Open Sans SemiBold"/>
              </a:rPr>
              <a:t>은 </a:t>
            </a:r>
            <a:r>
              <a:rPr lang="ko" sz="1100" u="sng">
                <a:solidFill>
                  <a:srgbClr val="FF0000"/>
                </a:solidFill>
                <a:latin typeface="Open Sans SemiBold"/>
                <a:ea typeface="Open Sans SemiBold"/>
                <a:cs typeface="Open Sans SemiBold"/>
                <a:sym typeface="Open Sans SemiBold"/>
              </a:rPr>
              <a:t>실제 서버를 생성하여 테스트 하는 방법을 다루고 있으며, 상세한 성능 부하 테스트의 지표들을 시각화 하고 관리 하는 방법</a:t>
            </a:r>
            <a:r>
              <a:rPr lang="ko" sz="1100">
                <a:latin typeface="Open Sans SemiBold"/>
                <a:ea typeface="Open Sans SemiBold"/>
                <a:cs typeface="Open Sans SemiBold"/>
                <a:sym typeface="Open Sans SemiBold"/>
              </a:rPr>
              <a:t>에 대해서 소개하고 있습니다. </a:t>
            </a:r>
            <a:endParaRPr sz="1100">
              <a:latin typeface="Open Sans SemiBold"/>
              <a:ea typeface="Open Sans SemiBold"/>
              <a:cs typeface="Open Sans SemiBold"/>
              <a:sym typeface="Open Sans SemiBold"/>
            </a:endParaRPr>
          </a:p>
          <a:p>
            <a:pPr indent="0" lvl="0" marL="0" marR="72000" rtl="0" algn="l">
              <a:lnSpc>
                <a:spcPct val="150000"/>
              </a:lnSpc>
              <a:spcBef>
                <a:spcPts val="0"/>
              </a:spcBef>
              <a:spcAft>
                <a:spcPts val="0"/>
              </a:spcAft>
              <a:buNone/>
            </a:pPr>
            <a:r>
              <a:t/>
            </a:r>
            <a:endParaRPr sz="1100">
              <a:latin typeface="Open Sans SemiBold"/>
              <a:ea typeface="Open Sans SemiBold"/>
              <a:cs typeface="Open Sans SemiBold"/>
              <a:sym typeface="Open Sans SemiBold"/>
            </a:endParaRPr>
          </a:p>
          <a:p>
            <a:pPr indent="0" lvl="0" marL="0" marR="72000" rtl="0" algn="l">
              <a:lnSpc>
                <a:spcPct val="150000"/>
              </a:lnSpc>
              <a:spcBef>
                <a:spcPts val="0"/>
              </a:spcBef>
              <a:spcAft>
                <a:spcPts val="0"/>
              </a:spcAft>
              <a:buNone/>
            </a:pPr>
            <a:r>
              <a:rPr lang="ko" sz="1100">
                <a:latin typeface="Open Sans SemiBold"/>
                <a:ea typeface="Open Sans SemiBold"/>
                <a:cs typeface="Open Sans SemiBold"/>
                <a:sym typeface="Open Sans SemiBold"/>
              </a:rPr>
              <a:t>대규모 부하 테스트에 대한 내용은 별도의 강의로 구성하고 있으며, 간략한 개요는 advanced 과정 마지막 부분에 언급됩니다.</a:t>
            </a:r>
            <a:r>
              <a:rPr lang="ko" sz="1100">
                <a:solidFill>
                  <a:srgbClr val="595959"/>
                </a:solidFill>
                <a:latin typeface="Open Sans SemiBold"/>
                <a:ea typeface="Open Sans SemiBold"/>
                <a:cs typeface="Open Sans SemiBold"/>
                <a:sym typeface="Open Sans SemiBold"/>
              </a:rPr>
              <a:t> </a:t>
            </a:r>
            <a:endParaRPr sz="1100">
              <a:solidFill>
                <a:srgbClr val="595959"/>
              </a:solidFill>
              <a:latin typeface="Open Sans SemiBold"/>
              <a:ea typeface="Open Sans SemiBold"/>
              <a:cs typeface="Open Sans SemiBold"/>
              <a:sym typeface="Open Sans SemiBold"/>
            </a:endParaRPr>
          </a:p>
          <a:p>
            <a:pPr indent="0" lvl="0" marL="0" marR="72000" rtl="0" algn="l">
              <a:lnSpc>
                <a:spcPct val="150000"/>
              </a:lnSpc>
              <a:spcBef>
                <a:spcPts val="0"/>
              </a:spcBef>
              <a:spcAft>
                <a:spcPts val="0"/>
              </a:spcAft>
              <a:buNone/>
            </a:pPr>
            <a:r>
              <a:t/>
            </a:r>
            <a:endParaRPr sz="1100">
              <a:solidFill>
                <a:srgbClr val="595959"/>
              </a:solidFill>
              <a:latin typeface="Open Sans SemiBold"/>
              <a:ea typeface="Open Sans SemiBold"/>
              <a:cs typeface="Open Sans SemiBold"/>
              <a:sym typeface="Open Sans SemiBold"/>
            </a:endParaRPr>
          </a:p>
        </p:txBody>
      </p:sp>
      <p:sp>
        <p:nvSpPr>
          <p:cNvPr id="339" name="Google Shape;339;p15"/>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강의 소개</a:t>
            </a:r>
            <a:endParaRPr b="1" sz="2000">
              <a:latin typeface="Open Sans"/>
              <a:ea typeface="Open Sans"/>
              <a:cs typeface="Open Sans"/>
              <a:sym typeface="Open Sans"/>
            </a:endParaRPr>
          </a:p>
        </p:txBody>
      </p:sp>
      <p:cxnSp>
        <p:nvCxnSpPr>
          <p:cNvPr id="340" name="Google Shape;340;p15"/>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0" name="Shape 490"/>
        <p:cNvGrpSpPr/>
        <p:nvPr/>
      </p:nvGrpSpPr>
      <p:grpSpPr>
        <a:xfrm>
          <a:off x="0" y="0"/>
          <a:ext cx="0" cy="0"/>
          <a:chOff x="0" y="0"/>
          <a:chExt cx="0" cy="0"/>
        </a:xfrm>
      </p:grpSpPr>
      <p:sp>
        <p:nvSpPr>
          <p:cNvPr id="491" name="Google Shape;491;p33"/>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Run Script 예시 - 초기 설정</a:t>
            </a:r>
            <a:endParaRPr b="1" sz="2000">
              <a:latin typeface="Open Sans"/>
              <a:ea typeface="Open Sans"/>
              <a:cs typeface="Open Sans"/>
              <a:sym typeface="Open Sans"/>
            </a:endParaRPr>
          </a:p>
        </p:txBody>
      </p:sp>
      <p:cxnSp>
        <p:nvCxnSpPr>
          <p:cNvPr id="492" name="Google Shape;492;p33"/>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493" name="Google Shape;493;p33"/>
          <p:cNvSpPr txBox="1"/>
          <p:nvPr/>
        </p:nvSpPr>
        <p:spPr>
          <a:xfrm>
            <a:off x="794100" y="1098300"/>
            <a:ext cx="7555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200">
                <a:latin typeface="Courier New"/>
                <a:ea typeface="Courier New"/>
                <a:cs typeface="Courier New"/>
                <a:sym typeface="Courier New"/>
              </a:rPr>
              <a:t># </a:t>
            </a:r>
            <a:r>
              <a:rPr b="1" lang="ko" sz="1200">
                <a:latin typeface="Courier New"/>
                <a:ea typeface="Courier New"/>
                <a:cs typeface="Courier New"/>
                <a:sym typeface="Courier New"/>
              </a:rPr>
              <a:t>setup.sh</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apt-get update</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apt-get install -y openjdk-8-jre</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apt install -y openjdk-18-jdk-headless</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apt-get install -y htop</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apt install -y unzip</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cd /</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mkdir jmeter</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cd jmeter</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wget https://storage.s3.ap-northeast-2.amazonaws.com/apache-jmeter-5.3.zip</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unzip apache-jmeter-5.3.zip</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wget https://storage.s3.ap-northeast-2.amazonaws.com/test.jmx</a:t>
            </a:r>
            <a:endParaRPr b="1" sz="12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7" name="Shape 497"/>
        <p:cNvGrpSpPr/>
        <p:nvPr/>
      </p:nvGrpSpPr>
      <p:grpSpPr>
        <a:xfrm>
          <a:off x="0" y="0"/>
          <a:ext cx="0" cy="0"/>
          <a:chOff x="0" y="0"/>
          <a:chExt cx="0" cy="0"/>
        </a:xfrm>
      </p:grpSpPr>
      <p:sp>
        <p:nvSpPr>
          <p:cNvPr id="498" name="Google Shape;498;p34"/>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ko" sz="2000">
                <a:latin typeface="Open Sans"/>
                <a:ea typeface="Open Sans"/>
                <a:cs typeface="Open Sans"/>
                <a:sym typeface="Open Sans"/>
              </a:rPr>
              <a:t>Run Script 예시 - 테스트 진행</a:t>
            </a:r>
            <a:endParaRPr b="1" sz="2000">
              <a:latin typeface="Open Sans"/>
              <a:ea typeface="Open Sans"/>
              <a:cs typeface="Open Sans"/>
              <a:sym typeface="Open Sans"/>
            </a:endParaRPr>
          </a:p>
        </p:txBody>
      </p:sp>
      <p:cxnSp>
        <p:nvCxnSpPr>
          <p:cNvPr id="499" name="Google Shape;499;p34"/>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00" name="Google Shape;500;p34"/>
          <p:cNvSpPr txBox="1"/>
          <p:nvPr/>
        </p:nvSpPr>
        <p:spPr>
          <a:xfrm>
            <a:off x="794100" y="1098300"/>
            <a:ext cx="7555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ko" sz="1200">
                <a:latin typeface="Courier New"/>
                <a:ea typeface="Courier New"/>
                <a:cs typeface="Courier New"/>
                <a:sym typeface="Courier New"/>
              </a:rPr>
              <a:t># start.sh</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ko" sz="1200">
                <a:latin typeface="Courier New"/>
                <a:ea typeface="Courier New"/>
                <a:cs typeface="Courier New"/>
                <a:sym typeface="Courier New"/>
              </a:rPr>
              <a:t>cd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ko" sz="1200">
                <a:latin typeface="Courier New"/>
                <a:ea typeface="Courier New"/>
                <a:cs typeface="Courier New"/>
                <a:sym typeface="Courier New"/>
              </a:rPr>
              <a:t>sudo ./jmeter/apache-jmeter-5.3/bin/shutdown.sh</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ko" sz="1200">
                <a:latin typeface="Courier New"/>
                <a:ea typeface="Courier New"/>
                <a:cs typeface="Courier New"/>
                <a:sym typeface="Courier New"/>
              </a:rPr>
              <a:t>sudo rm -rf /jmeter/test.jmx</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ko" sz="1200">
                <a:latin typeface="Courier New"/>
                <a:ea typeface="Courier New"/>
                <a:cs typeface="Courier New"/>
                <a:sym typeface="Courier New"/>
              </a:rPr>
              <a:t>cd /jmeter</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ko" sz="1200">
                <a:latin typeface="Courier New"/>
                <a:ea typeface="Courier New"/>
                <a:cs typeface="Courier New"/>
                <a:sym typeface="Courier New"/>
              </a:rPr>
              <a:t>sudo wget https://storage.s3.ap-northeast-2.amazonaws.com/test.jmx</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ko" sz="1200">
                <a:latin typeface="Courier New"/>
                <a:ea typeface="Courier New"/>
                <a:cs typeface="Courier New"/>
                <a:sym typeface="Courier New"/>
              </a:rPr>
              <a:t>cd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ko" sz="1200">
                <a:latin typeface="Courier New"/>
                <a:ea typeface="Courier New"/>
                <a:cs typeface="Courier New"/>
                <a:sym typeface="Courier New"/>
              </a:rPr>
              <a:t>sudo nohup ./jmeter/apache-jmeter-5.3/bin/jmeter.sh -n -t /jmeter/test.jmx&amp;</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4" name="Shape 504"/>
        <p:cNvGrpSpPr/>
        <p:nvPr/>
      </p:nvGrpSpPr>
      <p:grpSpPr>
        <a:xfrm>
          <a:off x="0" y="0"/>
          <a:ext cx="0" cy="0"/>
          <a:chOff x="0" y="0"/>
          <a:chExt cx="0" cy="0"/>
        </a:xfrm>
      </p:grpSpPr>
      <p:sp>
        <p:nvSpPr>
          <p:cNvPr id="505" name="Google Shape;505;p35"/>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AWS EC2와 SSM을 활용한 분산 테스트</a:t>
            </a:r>
            <a:endParaRPr b="1" sz="2000">
              <a:latin typeface="Open Sans"/>
              <a:ea typeface="Open Sans"/>
              <a:cs typeface="Open Sans"/>
              <a:sym typeface="Open Sans"/>
            </a:endParaRPr>
          </a:p>
        </p:txBody>
      </p:sp>
      <p:cxnSp>
        <p:nvCxnSpPr>
          <p:cNvPr id="506" name="Google Shape;506;p35"/>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07" name="Google Shape;507;p35"/>
          <p:cNvSpPr txBox="1"/>
          <p:nvPr/>
        </p:nvSpPr>
        <p:spPr>
          <a:xfrm>
            <a:off x="416450" y="1273375"/>
            <a:ext cx="32292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txBox="1"/>
          <p:nvPr/>
        </p:nvSpPr>
        <p:spPr>
          <a:xfrm>
            <a:off x="416442" y="1044775"/>
            <a:ext cx="73134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Q. 동시접속자 30만명 테스트 환경을 1시간 테스트 하면 얼마나 비용이 나올까?</a:t>
            </a:r>
            <a:endParaRPr>
              <a:latin typeface="Open Sans"/>
              <a:ea typeface="Open Sans"/>
              <a:cs typeface="Open Sans"/>
              <a:sym typeface="Open Sans"/>
            </a:endParaRPr>
          </a:p>
        </p:txBody>
      </p:sp>
      <p:sp>
        <p:nvSpPr>
          <p:cNvPr id="509" name="Google Shape;509;p35"/>
          <p:cNvSpPr txBox="1"/>
          <p:nvPr/>
        </p:nvSpPr>
        <p:spPr>
          <a:xfrm>
            <a:off x="435225" y="1614850"/>
            <a:ext cx="3390000" cy="886500"/>
          </a:xfrm>
          <a:prstGeom prst="rect">
            <a:avLst/>
          </a:prstGeom>
          <a:noFill/>
          <a:ln>
            <a:noFill/>
          </a:ln>
        </p:spPr>
        <p:txBody>
          <a:bodyPr anchorCtr="0" anchor="ctr" bIns="32750" lIns="32750" spcFirstLastPara="1" rIns="32750" wrap="square" tIns="32750">
            <a:noAutofit/>
          </a:bodyPr>
          <a:lstStyle/>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CPU 2코어, 메모리 4GB 가상 머신 사용 </a:t>
            </a:r>
            <a:endParaRPr sz="1200">
              <a:latin typeface="Open Sans"/>
              <a:ea typeface="Open Sans"/>
              <a:cs typeface="Open Sans"/>
              <a:sym typeface="Open Sans"/>
            </a:endParaRPr>
          </a:p>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가상 머신 1대 당 동시접속자 1만명 배정 </a:t>
            </a:r>
            <a:endParaRPr sz="1200">
              <a:latin typeface="Open Sans"/>
              <a:ea typeface="Open Sans"/>
              <a:cs typeface="Open Sans"/>
              <a:sym typeface="Open Sans"/>
            </a:endParaRPr>
          </a:p>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가상 머신 총 30대 사용</a:t>
            </a:r>
            <a:endParaRPr sz="1200">
              <a:latin typeface="Open Sans"/>
              <a:ea typeface="Open Sans"/>
              <a:cs typeface="Open Sans"/>
              <a:sym typeface="Open Sans"/>
            </a:endParaRPr>
          </a:p>
        </p:txBody>
      </p:sp>
      <p:sp>
        <p:nvSpPr>
          <p:cNvPr id="510" name="Google Shape;510;p35"/>
          <p:cNvSpPr/>
          <p:nvPr/>
        </p:nvSpPr>
        <p:spPr>
          <a:xfrm>
            <a:off x="4045800" y="1794850"/>
            <a:ext cx="526200" cy="52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p>
        </p:txBody>
      </p:sp>
      <p:sp>
        <p:nvSpPr>
          <p:cNvPr id="511" name="Google Shape;511;p35"/>
          <p:cNvSpPr txBox="1"/>
          <p:nvPr/>
        </p:nvSpPr>
        <p:spPr>
          <a:xfrm>
            <a:off x="4972150" y="1614850"/>
            <a:ext cx="3390000" cy="886500"/>
          </a:xfrm>
          <a:prstGeom prst="rect">
            <a:avLst/>
          </a:prstGeom>
          <a:noFill/>
          <a:ln>
            <a:noFill/>
          </a:ln>
        </p:spPr>
        <p:txBody>
          <a:bodyPr anchorCtr="0" anchor="ctr" bIns="32750" lIns="32750" spcFirstLastPara="1" rIns="32750" wrap="square" tIns="32750">
            <a:noAutofit/>
          </a:bodyPr>
          <a:lstStyle/>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AWS 기준, t3a.medium 사이즈 사용.</a:t>
            </a:r>
            <a:endParaRPr sz="1200">
              <a:latin typeface="Open Sans"/>
              <a:ea typeface="Open Sans"/>
              <a:cs typeface="Open Sans"/>
              <a:sym typeface="Open Sans"/>
            </a:endParaRPr>
          </a:p>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네트워크 비용은 계산하지 않음. </a:t>
            </a:r>
            <a:endParaRPr sz="1200">
              <a:latin typeface="Open Sans"/>
              <a:ea typeface="Open Sans"/>
              <a:cs typeface="Open Sans"/>
              <a:sym typeface="Open Sans"/>
            </a:endParaRPr>
          </a:p>
        </p:txBody>
      </p:sp>
      <p:sp>
        <p:nvSpPr>
          <p:cNvPr id="512" name="Google Shape;512;p35"/>
          <p:cNvSpPr txBox="1"/>
          <p:nvPr/>
        </p:nvSpPr>
        <p:spPr>
          <a:xfrm>
            <a:off x="1089350" y="3168400"/>
            <a:ext cx="5967600" cy="886500"/>
          </a:xfrm>
          <a:prstGeom prst="rect">
            <a:avLst/>
          </a:prstGeom>
          <a:noFill/>
          <a:ln>
            <a:noFill/>
          </a:ln>
        </p:spPr>
        <p:txBody>
          <a:bodyPr anchorCtr="0" anchor="ctr" bIns="32750" lIns="32750" spcFirstLastPara="1" rIns="32750" wrap="square" tIns="32750">
            <a:noAutofit/>
          </a:bodyPr>
          <a:lstStyle/>
          <a:p>
            <a:pPr indent="0" lvl="0" marL="0" rtl="0" algn="l">
              <a:lnSpc>
                <a:spcPct val="150000"/>
              </a:lnSpc>
              <a:spcBef>
                <a:spcPts val="0"/>
              </a:spcBef>
              <a:spcAft>
                <a:spcPts val="0"/>
              </a:spcAft>
              <a:buNone/>
            </a:pPr>
            <a:r>
              <a:rPr b="1" lang="ko" sz="1200">
                <a:solidFill>
                  <a:schemeClr val="dk1"/>
                </a:solidFill>
                <a:latin typeface="Open Sans"/>
                <a:ea typeface="Open Sans"/>
                <a:cs typeface="Open Sans"/>
                <a:sym typeface="Open Sans"/>
              </a:rPr>
              <a:t>t3a.medium (서울) 기준, 시간 당 0.0468$ </a:t>
            </a:r>
            <a:endParaRPr b="1" sz="12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ko" sz="1200">
                <a:solidFill>
                  <a:schemeClr val="dk1"/>
                </a:solidFill>
                <a:latin typeface="Open Sans"/>
                <a:ea typeface="Open Sans"/>
                <a:cs typeface="Open Sans"/>
                <a:sym typeface="Open Sans"/>
              </a:rPr>
              <a:t>=&gt; 0.0468$ X 30대 = 1.404$ (약 1,500원)</a:t>
            </a:r>
            <a:endParaRPr sz="12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ko" sz="1200">
                <a:solidFill>
                  <a:schemeClr val="dk1"/>
                </a:solidFill>
                <a:latin typeface="Open Sans"/>
                <a:ea typeface="Open Sans"/>
                <a:cs typeface="Open Sans"/>
                <a:sym typeface="Open Sans"/>
              </a:rPr>
              <a:t>=&gt; 스토리지 비용 및 네트워크 비용 합 대략 (600원)</a:t>
            </a:r>
            <a:endParaRPr sz="12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ko" sz="1200">
                <a:solidFill>
                  <a:schemeClr val="dk1"/>
                </a:solidFill>
                <a:latin typeface="Open Sans"/>
                <a:ea typeface="Open Sans"/>
                <a:cs typeface="Open Sans"/>
                <a:sym typeface="Open Sans"/>
              </a:rPr>
              <a:t>=&gt; </a:t>
            </a:r>
            <a:r>
              <a:rPr b="1" lang="ko" sz="1200">
                <a:solidFill>
                  <a:schemeClr val="dk1"/>
                </a:solidFill>
                <a:latin typeface="Open Sans"/>
                <a:ea typeface="Open Sans"/>
                <a:cs typeface="Open Sans"/>
                <a:sym typeface="Open Sans"/>
              </a:rPr>
              <a:t>총 2,100원 예상 </a:t>
            </a:r>
            <a:endParaRPr b="1" sz="12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6" name="Shape 516"/>
        <p:cNvGrpSpPr/>
        <p:nvPr/>
      </p:nvGrpSpPr>
      <p:grpSpPr>
        <a:xfrm>
          <a:off x="0" y="0"/>
          <a:ext cx="0" cy="0"/>
          <a:chOff x="0" y="0"/>
          <a:chExt cx="0" cy="0"/>
        </a:xfrm>
      </p:grpSpPr>
      <p:sp>
        <p:nvSpPr>
          <p:cNvPr id="517" name="Google Shape;517;p36"/>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AWS EC2와 SSM을 활용한 분산 테스트</a:t>
            </a:r>
            <a:endParaRPr b="1" sz="2000">
              <a:latin typeface="Open Sans"/>
              <a:ea typeface="Open Sans"/>
              <a:cs typeface="Open Sans"/>
              <a:sym typeface="Open Sans"/>
            </a:endParaRPr>
          </a:p>
        </p:txBody>
      </p:sp>
      <p:cxnSp>
        <p:nvCxnSpPr>
          <p:cNvPr id="518" name="Google Shape;518;p36"/>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19" name="Google Shape;519;p36"/>
          <p:cNvSpPr txBox="1"/>
          <p:nvPr/>
        </p:nvSpPr>
        <p:spPr>
          <a:xfrm>
            <a:off x="416450" y="1273375"/>
            <a:ext cx="32292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txBox="1"/>
          <p:nvPr/>
        </p:nvSpPr>
        <p:spPr>
          <a:xfrm>
            <a:off x="416442" y="1044775"/>
            <a:ext cx="73134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Q. 동시접속자 3만명 테스트 환경을 1주</a:t>
            </a:r>
            <a:r>
              <a:rPr b="1" lang="ko">
                <a:latin typeface="Open Sans"/>
                <a:ea typeface="Open Sans"/>
                <a:cs typeface="Open Sans"/>
                <a:sym typeface="Open Sans"/>
              </a:rPr>
              <a:t>일 장시간 </a:t>
            </a:r>
            <a:r>
              <a:rPr b="1" lang="ko">
                <a:latin typeface="Open Sans"/>
                <a:ea typeface="Open Sans"/>
                <a:cs typeface="Open Sans"/>
                <a:sym typeface="Open Sans"/>
              </a:rPr>
              <a:t>테스트 하면 얼마나 비용이 나올까?</a:t>
            </a:r>
            <a:endParaRPr>
              <a:latin typeface="Open Sans"/>
              <a:ea typeface="Open Sans"/>
              <a:cs typeface="Open Sans"/>
              <a:sym typeface="Open Sans"/>
            </a:endParaRPr>
          </a:p>
        </p:txBody>
      </p:sp>
      <p:sp>
        <p:nvSpPr>
          <p:cNvPr id="521" name="Google Shape;521;p36"/>
          <p:cNvSpPr txBox="1"/>
          <p:nvPr/>
        </p:nvSpPr>
        <p:spPr>
          <a:xfrm>
            <a:off x="435225" y="1614850"/>
            <a:ext cx="3390000" cy="886500"/>
          </a:xfrm>
          <a:prstGeom prst="rect">
            <a:avLst/>
          </a:prstGeom>
          <a:noFill/>
          <a:ln>
            <a:noFill/>
          </a:ln>
        </p:spPr>
        <p:txBody>
          <a:bodyPr anchorCtr="0" anchor="ctr" bIns="32750" lIns="32750" spcFirstLastPara="1" rIns="32750" wrap="square" tIns="32750">
            <a:noAutofit/>
          </a:bodyPr>
          <a:lstStyle/>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CPU </a:t>
            </a:r>
            <a:r>
              <a:rPr lang="ko" sz="1200">
                <a:latin typeface="Open Sans"/>
                <a:ea typeface="Open Sans"/>
                <a:cs typeface="Open Sans"/>
                <a:sym typeface="Open Sans"/>
              </a:rPr>
              <a:t>2</a:t>
            </a:r>
            <a:r>
              <a:rPr lang="ko" sz="1200">
                <a:latin typeface="Open Sans"/>
                <a:ea typeface="Open Sans"/>
                <a:cs typeface="Open Sans"/>
                <a:sym typeface="Open Sans"/>
              </a:rPr>
              <a:t>코어, 메모리 </a:t>
            </a:r>
            <a:r>
              <a:rPr lang="ko" sz="1200">
                <a:latin typeface="Open Sans"/>
                <a:ea typeface="Open Sans"/>
                <a:cs typeface="Open Sans"/>
                <a:sym typeface="Open Sans"/>
              </a:rPr>
              <a:t>4</a:t>
            </a:r>
            <a:r>
              <a:rPr lang="ko" sz="1200">
                <a:latin typeface="Open Sans"/>
                <a:ea typeface="Open Sans"/>
                <a:cs typeface="Open Sans"/>
                <a:sym typeface="Open Sans"/>
              </a:rPr>
              <a:t>GB 가상 머신 사용 </a:t>
            </a:r>
            <a:endParaRPr sz="1200">
              <a:latin typeface="Open Sans"/>
              <a:ea typeface="Open Sans"/>
              <a:cs typeface="Open Sans"/>
              <a:sym typeface="Open Sans"/>
            </a:endParaRPr>
          </a:p>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가상 머신 1대 당 동시접속자 </a:t>
            </a:r>
            <a:r>
              <a:rPr lang="ko" sz="1200">
                <a:latin typeface="Open Sans"/>
                <a:ea typeface="Open Sans"/>
                <a:cs typeface="Open Sans"/>
                <a:sym typeface="Open Sans"/>
              </a:rPr>
              <a:t>1만명 배정 </a:t>
            </a:r>
            <a:endParaRPr sz="1200">
              <a:latin typeface="Open Sans"/>
              <a:ea typeface="Open Sans"/>
              <a:cs typeface="Open Sans"/>
              <a:sym typeface="Open Sans"/>
            </a:endParaRPr>
          </a:p>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가상 머신 총 3대 사용</a:t>
            </a:r>
            <a:endParaRPr sz="1200">
              <a:latin typeface="Open Sans"/>
              <a:ea typeface="Open Sans"/>
              <a:cs typeface="Open Sans"/>
              <a:sym typeface="Open Sans"/>
            </a:endParaRPr>
          </a:p>
        </p:txBody>
      </p:sp>
      <p:sp>
        <p:nvSpPr>
          <p:cNvPr id="522" name="Google Shape;522;p36"/>
          <p:cNvSpPr/>
          <p:nvPr/>
        </p:nvSpPr>
        <p:spPr>
          <a:xfrm>
            <a:off x="4045800" y="1794850"/>
            <a:ext cx="526200" cy="52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p>
        </p:txBody>
      </p:sp>
      <p:sp>
        <p:nvSpPr>
          <p:cNvPr id="523" name="Google Shape;523;p36"/>
          <p:cNvSpPr txBox="1"/>
          <p:nvPr/>
        </p:nvSpPr>
        <p:spPr>
          <a:xfrm>
            <a:off x="4972150" y="1614850"/>
            <a:ext cx="3390000" cy="886500"/>
          </a:xfrm>
          <a:prstGeom prst="rect">
            <a:avLst/>
          </a:prstGeom>
          <a:noFill/>
          <a:ln>
            <a:noFill/>
          </a:ln>
        </p:spPr>
        <p:txBody>
          <a:bodyPr anchorCtr="0" anchor="ctr" bIns="32750" lIns="32750" spcFirstLastPara="1" rIns="32750" wrap="square" tIns="32750">
            <a:noAutofit/>
          </a:bodyPr>
          <a:lstStyle/>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AWS 기준, t3a.medium 사이즈 사용.</a:t>
            </a:r>
            <a:endParaRPr sz="1200">
              <a:latin typeface="Open Sans"/>
              <a:ea typeface="Open Sans"/>
              <a:cs typeface="Open Sans"/>
              <a:sym typeface="Open Sans"/>
            </a:endParaRPr>
          </a:p>
          <a:p>
            <a:pPr indent="-304800" lvl="0" marL="457200" marR="0" rtl="0" algn="l">
              <a:lnSpc>
                <a:spcPct val="150000"/>
              </a:lnSpc>
              <a:spcBef>
                <a:spcPts val="0"/>
              </a:spcBef>
              <a:spcAft>
                <a:spcPts val="0"/>
              </a:spcAft>
              <a:buSzPts val="1200"/>
              <a:buFont typeface="Open Sans"/>
              <a:buChar char="●"/>
            </a:pPr>
            <a:r>
              <a:rPr lang="ko" sz="1200">
                <a:latin typeface="Open Sans"/>
                <a:ea typeface="Open Sans"/>
                <a:cs typeface="Open Sans"/>
                <a:sym typeface="Open Sans"/>
              </a:rPr>
              <a:t>네트워크 비용은 계산하지 않음. </a:t>
            </a:r>
            <a:endParaRPr sz="1200">
              <a:latin typeface="Open Sans"/>
              <a:ea typeface="Open Sans"/>
              <a:cs typeface="Open Sans"/>
              <a:sym typeface="Open Sans"/>
            </a:endParaRPr>
          </a:p>
        </p:txBody>
      </p:sp>
      <p:sp>
        <p:nvSpPr>
          <p:cNvPr id="524" name="Google Shape;524;p36"/>
          <p:cNvSpPr txBox="1"/>
          <p:nvPr/>
        </p:nvSpPr>
        <p:spPr>
          <a:xfrm>
            <a:off x="1089350" y="3168400"/>
            <a:ext cx="5967600" cy="886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None/>
            </a:pPr>
            <a:r>
              <a:rPr b="1" lang="ko" sz="1200">
                <a:latin typeface="Open Sans"/>
                <a:ea typeface="Open Sans"/>
                <a:cs typeface="Open Sans"/>
                <a:sym typeface="Open Sans"/>
              </a:rPr>
              <a:t>t3a.medium (서울) 기준, 시간 당 0.0468$</a:t>
            </a:r>
            <a:r>
              <a:rPr lang="ko" sz="1200">
                <a:latin typeface="Open Sans"/>
                <a:ea typeface="Open Sans"/>
                <a:cs typeface="Open Sans"/>
                <a:sym typeface="Open Sans"/>
              </a:rPr>
              <a:t> </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=&gt; 0.0468$ X 3대 X 24시</a:t>
            </a:r>
            <a:r>
              <a:rPr lang="ko" sz="1200">
                <a:latin typeface="Open Sans"/>
                <a:ea typeface="Open Sans"/>
                <a:cs typeface="Open Sans"/>
                <a:sym typeface="Open Sans"/>
              </a:rPr>
              <a:t>간 X 7일</a:t>
            </a:r>
            <a:r>
              <a:rPr lang="ko" sz="1200">
                <a:latin typeface="Open Sans"/>
                <a:ea typeface="Open Sans"/>
                <a:cs typeface="Open Sans"/>
                <a:sym typeface="Open Sans"/>
              </a:rPr>
              <a:t> = </a:t>
            </a:r>
            <a:r>
              <a:rPr lang="ko" sz="1200">
                <a:latin typeface="Open Sans"/>
                <a:ea typeface="Open Sans"/>
                <a:cs typeface="Open Sans"/>
                <a:sym typeface="Open Sans"/>
              </a:rPr>
              <a:t>23.5872</a:t>
            </a:r>
            <a:r>
              <a:rPr lang="ko" sz="1200">
                <a:latin typeface="Open Sans"/>
                <a:ea typeface="Open Sans"/>
                <a:cs typeface="Open Sans"/>
                <a:sym typeface="Open Sans"/>
              </a:rPr>
              <a:t>$ (약 28,000원)</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=&gt; 스토리지 비용 및 네트워크 비용 합 대략 (9,600원)</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=&gt; </a:t>
            </a:r>
            <a:r>
              <a:rPr b="1" lang="ko" sz="1200">
                <a:latin typeface="Open Sans"/>
                <a:ea typeface="Open Sans"/>
                <a:cs typeface="Open Sans"/>
                <a:sym typeface="Open Sans"/>
              </a:rPr>
              <a:t>총 37,600원 예상 </a:t>
            </a:r>
            <a:endParaRPr b="1" sz="12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8" name="Shape 528"/>
        <p:cNvGrpSpPr/>
        <p:nvPr/>
      </p:nvGrpSpPr>
      <p:grpSpPr>
        <a:xfrm>
          <a:off x="0" y="0"/>
          <a:ext cx="0" cy="0"/>
          <a:chOff x="0" y="0"/>
          <a:chExt cx="0" cy="0"/>
        </a:xfrm>
      </p:grpSpPr>
      <p:sp>
        <p:nvSpPr>
          <p:cNvPr id="529" name="Google Shape;529;p37"/>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웹 서버 설치</a:t>
            </a:r>
            <a:endParaRPr b="1" sz="2000">
              <a:latin typeface="Open Sans"/>
              <a:ea typeface="Open Sans"/>
              <a:cs typeface="Open Sans"/>
              <a:sym typeface="Open Sans"/>
            </a:endParaRPr>
          </a:p>
        </p:txBody>
      </p:sp>
      <p:cxnSp>
        <p:nvCxnSpPr>
          <p:cNvPr id="530" name="Google Shape;530;p37"/>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31" name="Google Shape;531;p37"/>
          <p:cNvSpPr/>
          <p:nvPr/>
        </p:nvSpPr>
        <p:spPr>
          <a:xfrm>
            <a:off x="1981099" y="1213826"/>
            <a:ext cx="1455000" cy="1462800"/>
          </a:xfrm>
          <a:prstGeom prst="ellipse">
            <a:avLst/>
          </a:prstGeom>
          <a:solidFill>
            <a:srgbClr val="FFFFFF"/>
          </a:solidFill>
          <a:ln cap="flat" cmpd="sng" w="19050">
            <a:solidFill>
              <a:srgbClr val="000000"/>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900"/>
              <a:buFont typeface="Helvetica Neue"/>
              <a:buNone/>
            </a:pPr>
            <a:r>
              <a:rPr b="1" i="0" lang="ko" sz="1500" u="none" cap="none" strike="noStrike">
                <a:solidFill>
                  <a:srgbClr val="000000"/>
                </a:solidFill>
                <a:latin typeface="Open Sans"/>
                <a:ea typeface="Open Sans"/>
                <a:cs typeface="Open Sans"/>
                <a:sym typeface="Open Sans"/>
              </a:rPr>
              <a:t>Node.js </a:t>
            </a:r>
            <a:br>
              <a:rPr b="1" i="0" lang="ko" sz="1500" u="none" cap="none" strike="noStrike">
                <a:solidFill>
                  <a:srgbClr val="000000"/>
                </a:solidFill>
                <a:latin typeface="Open Sans"/>
                <a:ea typeface="Open Sans"/>
                <a:cs typeface="Open Sans"/>
                <a:sym typeface="Open Sans"/>
              </a:rPr>
            </a:br>
            <a:r>
              <a:rPr b="1" i="0" lang="ko" sz="1500" u="none" cap="none" strike="noStrike">
                <a:solidFill>
                  <a:srgbClr val="000000"/>
                </a:solidFill>
                <a:latin typeface="Open Sans"/>
                <a:ea typeface="Open Sans"/>
                <a:cs typeface="Open Sans"/>
                <a:sym typeface="Open Sans"/>
              </a:rPr>
              <a:t>설치</a:t>
            </a:r>
            <a:endParaRPr sz="1500">
              <a:latin typeface="Open Sans"/>
              <a:ea typeface="Open Sans"/>
              <a:cs typeface="Open Sans"/>
              <a:sym typeface="Open Sans"/>
            </a:endParaRPr>
          </a:p>
        </p:txBody>
      </p:sp>
      <p:sp>
        <p:nvSpPr>
          <p:cNvPr id="532" name="Google Shape;532;p37"/>
          <p:cNvSpPr/>
          <p:nvPr/>
        </p:nvSpPr>
        <p:spPr>
          <a:xfrm>
            <a:off x="3844495" y="1213826"/>
            <a:ext cx="1455000" cy="1462800"/>
          </a:xfrm>
          <a:prstGeom prst="ellipse">
            <a:avLst/>
          </a:prstGeom>
          <a:solidFill>
            <a:srgbClr val="FFFFFF"/>
          </a:solidFill>
          <a:ln cap="flat" cmpd="sng" w="19050">
            <a:solidFill>
              <a:srgbClr val="000000"/>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900"/>
              <a:buFont typeface="Helvetica Neue"/>
              <a:buNone/>
            </a:pPr>
            <a:r>
              <a:rPr b="1" i="0" lang="ko" sz="1500" u="none" cap="none" strike="noStrike">
                <a:solidFill>
                  <a:srgbClr val="000000"/>
                </a:solidFill>
                <a:latin typeface="Open Sans"/>
                <a:ea typeface="Open Sans"/>
                <a:cs typeface="Open Sans"/>
                <a:sym typeface="Open Sans"/>
              </a:rPr>
              <a:t>MySQL </a:t>
            </a:r>
            <a:br>
              <a:rPr b="1" i="0" lang="ko" sz="1500" u="none" cap="none" strike="noStrike">
                <a:solidFill>
                  <a:srgbClr val="000000"/>
                </a:solidFill>
                <a:latin typeface="Open Sans"/>
                <a:ea typeface="Open Sans"/>
                <a:cs typeface="Open Sans"/>
                <a:sym typeface="Open Sans"/>
              </a:rPr>
            </a:br>
            <a:r>
              <a:rPr b="1" i="0" lang="ko" sz="1500" u="none" cap="none" strike="noStrike">
                <a:solidFill>
                  <a:srgbClr val="000000"/>
                </a:solidFill>
                <a:latin typeface="Open Sans"/>
                <a:ea typeface="Open Sans"/>
                <a:cs typeface="Open Sans"/>
                <a:sym typeface="Open Sans"/>
              </a:rPr>
              <a:t>설치</a:t>
            </a:r>
            <a:endParaRPr sz="1500">
              <a:latin typeface="Open Sans"/>
              <a:ea typeface="Open Sans"/>
              <a:cs typeface="Open Sans"/>
              <a:sym typeface="Open Sans"/>
            </a:endParaRPr>
          </a:p>
        </p:txBody>
      </p:sp>
      <p:sp>
        <p:nvSpPr>
          <p:cNvPr id="533" name="Google Shape;533;p37"/>
          <p:cNvSpPr/>
          <p:nvPr/>
        </p:nvSpPr>
        <p:spPr>
          <a:xfrm>
            <a:off x="5707892" y="1213826"/>
            <a:ext cx="1455000" cy="1462800"/>
          </a:xfrm>
          <a:prstGeom prst="ellipse">
            <a:avLst/>
          </a:prstGeom>
          <a:solidFill>
            <a:srgbClr val="FFFFFF"/>
          </a:solidFill>
          <a:ln cap="flat" cmpd="sng" w="19050">
            <a:solidFill>
              <a:srgbClr val="000000"/>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900"/>
              <a:buFont typeface="Helvetica Neue"/>
              <a:buNone/>
            </a:pPr>
            <a:r>
              <a:rPr b="1" i="0" lang="ko" sz="1500" u="none" cap="none" strike="noStrike">
                <a:solidFill>
                  <a:srgbClr val="000000"/>
                </a:solidFill>
                <a:latin typeface="Open Sans"/>
                <a:ea typeface="Open Sans"/>
                <a:cs typeface="Open Sans"/>
                <a:sym typeface="Open Sans"/>
              </a:rPr>
              <a:t>MySQL </a:t>
            </a:r>
            <a:br>
              <a:rPr b="1" i="0" lang="ko" sz="1500" u="none" cap="none" strike="noStrike">
                <a:solidFill>
                  <a:srgbClr val="000000"/>
                </a:solidFill>
                <a:latin typeface="Open Sans"/>
                <a:ea typeface="Open Sans"/>
                <a:cs typeface="Open Sans"/>
                <a:sym typeface="Open Sans"/>
              </a:rPr>
            </a:br>
            <a:r>
              <a:rPr b="1" i="0" lang="ko" sz="1500" u="none" cap="none" strike="noStrike">
                <a:solidFill>
                  <a:srgbClr val="000000"/>
                </a:solidFill>
                <a:latin typeface="Open Sans"/>
                <a:ea typeface="Open Sans"/>
                <a:cs typeface="Open Sans"/>
                <a:sym typeface="Open Sans"/>
              </a:rPr>
              <a:t>설정</a:t>
            </a:r>
            <a:endParaRPr sz="1500">
              <a:latin typeface="Open Sans"/>
              <a:ea typeface="Open Sans"/>
              <a:cs typeface="Open Sans"/>
              <a:sym typeface="Open Sans"/>
            </a:endParaRPr>
          </a:p>
        </p:txBody>
      </p:sp>
      <p:sp>
        <p:nvSpPr>
          <p:cNvPr id="534" name="Google Shape;534;p37"/>
          <p:cNvSpPr/>
          <p:nvPr/>
        </p:nvSpPr>
        <p:spPr>
          <a:xfrm>
            <a:off x="3026492" y="3021935"/>
            <a:ext cx="1455000" cy="1462800"/>
          </a:xfrm>
          <a:prstGeom prst="ellipse">
            <a:avLst/>
          </a:prstGeom>
          <a:solidFill>
            <a:srgbClr val="FFFFFF"/>
          </a:solidFill>
          <a:ln cap="flat" cmpd="sng" w="19050">
            <a:solidFill>
              <a:srgbClr val="000000"/>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900"/>
              <a:buFont typeface="Helvetica Neue"/>
              <a:buNone/>
            </a:pPr>
            <a:r>
              <a:rPr b="1" i="0" lang="ko" sz="1500" u="none" cap="none" strike="noStrike">
                <a:solidFill>
                  <a:srgbClr val="000000"/>
                </a:solidFill>
                <a:latin typeface="Open Sans"/>
                <a:ea typeface="Open Sans"/>
                <a:cs typeface="Open Sans"/>
                <a:sym typeface="Open Sans"/>
              </a:rPr>
              <a:t>DB 쿼리 생성</a:t>
            </a:r>
            <a:endParaRPr sz="1500">
              <a:latin typeface="Open Sans"/>
              <a:ea typeface="Open Sans"/>
              <a:cs typeface="Open Sans"/>
              <a:sym typeface="Open Sans"/>
            </a:endParaRPr>
          </a:p>
        </p:txBody>
      </p:sp>
      <p:sp>
        <p:nvSpPr>
          <p:cNvPr id="535" name="Google Shape;535;p37"/>
          <p:cNvSpPr/>
          <p:nvPr/>
        </p:nvSpPr>
        <p:spPr>
          <a:xfrm>
            <a:off x="4867773" y="3021935"/>
            <a:ext cx="1455000" cy="1462800"/>
          </a:xfrm>
          <a:prstGeom prst="ellipse">
            <a:avLst/>
          </a:prstGeom>
          <a:solidFill>
            <a:srgbClr val="FFFFFF"/>
          </a:solidFill>
          <a:ln cap="flat" cmpd="sng" w="19050">
            <a:solidFill>
              <a:srgbClr val="000000"/>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900"/>
              <a:buFont typeface="Helvetica Neue"/>
              <a:buNone/>
            </a:pPr>
            <a:r>
              <a:rPr b="1" i="0" lang="ko" sz="1500" u="none" cap="none" strike="noStrike">
                <a:solidFill>
                  <a:srgbClr val="000000"/>
                </a:solidFill>
                <a:latin typeface="Open Sans"/>
                <a:ea typeface="Open Sans"/>
                <a:cs typeface="Open Sans"/>
                <a:sym typeface="Open Sans"/>
              </a:rPr>
              <a:t>서버 클러스터 실행</a:t>
            </a:r>
            <a:endParaRPr sz="15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9" name="Shape 539"/>
        <p:cNvGrpSpPr/>
        <p:nvPr/>
      </p:nvGrpSpPr>
      <p:grpSpPr>
        <a:xfrm>
          <a:off x="0" y="0"/>
          <a:ext cx="0" cy="0"/>
          <a:chOff x="0" y="0"/>
          <a:chExt cx="0" cy="0"/>
        </a:xfrm>
      </p:grpSpPr>
      <p:sp>
        <p:nvSpPr>
          <p:cNvPr id="540" name="Google Shape;540;p38"/>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웹 서버 설치</a:t>
            </a:r>
            <a:endParaRPr b="1" sz="2000">
              <a:latin typeface="Open Sans"/>
              <a:ea typeface="Open Sans"/>
              <a:cs typeface="Open Sans"/>
              <a:sym typeface="Open Sans"/>
            </a:endParaRPr>
          </a:p>
        </p:txBody>
      </p:sp>
      <p:cxnSp>
        <p:nvCxnSpPr>
          <p:cNvPr id="541" name="Google Shape;541;p38"/>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42" name="Google Shape;542;p38"/>
          <p:cNvSpPr txBox="1"/>
          <p:nvPr/>
        </p:nvSpPr>
        <p:spPr>
          <a:xfrm>
            <a:off x="794100" y="1015425"/>
            <a:ext cx="7555800" cy="3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200">
                <a:latin typeface="Courier New"/>
                <a:ea typeface="Courier New"/>
                <a:cs typeface="Courier New"/>
                <a:sym typeface="Courier New"/>
              </a:rPr>
              <a:t># Code Clone </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git clone </a:t>
            </a:r>
            <a:r>
              <a:rPr b="1" lang="ko" sz="1200" u="sng">
                <a:solidFill>
                  <a:schemeClr val="hlink"/>
                </a:solidFill>
                <a:latin typeface="Courier New"/>
                <a:ea typeface="Courier New"/>
                <a:cs typeface="Courier New"/>
                <a:sym typeface="Courier New"/>
                <a:hlinkClick r:id="rId3"/>
              </a:rPr>
              <a:t>https://github.com/dr-coton/Board-Restful-API-Server.git</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cd </a:t>
            </a:r>
            <a:r>
              <a:rPr b="1" lang="ko" sz="1200" u="sng">
                <a:solidFill>
                  <a:schemeClr val="accent5"/>
                </a:solidFill>
                <a:latin typeface="Courier New"/>
                <a:ea typeface="Courier New"/>
                <a:cs typeface="Courier New"/>
                <a:sym typeface="Courier New"/>
                <a:hlinkClick r:id="rId4">
                  <a:extLst>
                    <a:ext uri="{A12FA001-AC4F-418D-AE19-62706E023703}">
                      <ahyp:hlinkClr val="tx"/>
                    </a:ext>
                  </a:extLst>
                </a:hlinkClick>
              </a:rPr>
              <a:t>Board-Restful-API-Server</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chmod 755 install_env.sh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sudo ./install_env.sh</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 password : root</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mysql -u root -p</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create database board;</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 Start </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npm install </a:t>
            </a:r>
            <a:endParaRPr b="1" sz="1200">
              <a:latin typeface="Courier New"/>
              <a:ea typeface="Courier New"/>
              <a:cs typeface="Courier New"/>
              <a:sym typeface="Courier New"/>
            </a:endParaRPr>
          </a:p>
          <a:p>
            <a:pPr indent="0" lvl="0" marL="0" rtl="0" algn="l">
              <a:spcBef>
                <a:spcPts val="0"/>
              </a:spcBef>
              <a:spcAft>
                <a:spcPts val="0"/>
              </a:spcAft>
              <a:buNone/>
            </a:pPr>
            <a:r>
              <a:rPr b="1" lang="ko" sz="1200">
                <a:latin typeface="Courier New"/>
                <a:ea typeface="Courier New"/>
                <a:cs typeface="Courier New"/>
                <a:sym typeface="Courier New"/>
              </a:rPr>
              <a:t>npm run dev</a:t>
            </a:r>
            <a:endParaRPr b="1" sz="120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6" name="Shape 546"/>
        <p:cNvGrpSpPr/>
        <p:nvPr/>
      </p:nvGrpSpPr>
      <p:grpSpPr>
        <a:xfrm>
          <a:off x="0" y="0"/>
          <a:ext cx="0" cy="0"/>
          <a:chOff x="0" y="0"/>
          <a:chExt cx="0" cy="0"/>
        </a:xfrm>
      </p:grpSpPr>
      <p:sp>
        <p:nvSpPr>
          <p:cNvPr id="547" name="Google Shape;547;p39"/>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API  구성</a:t>
            </a:r>
            <a:endParaRPr b="1" sz="2000">
              <a:latin typeface="Open Sans"/>
              <a:ea typeface="Open Sans"/>
              <a:cs typeface="Open Sans"/>
              <a:sym typeface="Open Sans"/>
            </a:endParaRPr>
          </a:p>
        </p:txBody>
      </p:sp>
      <p:cxnSp>
        <p:nvCxnSpPr>
          <p:cNvPr id="548" name="Google Shape;548;p39"/>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id="549" name="Google Shape;549;p39"/>
          <p:cNvPicPr preferRelativeResize="0"/>
          <p:nvPr/>
        </p:nvPicPr>
        <p:blipFill>
          <a:blip r:embed="rId3">
            <a:alphaModFix/>
          </a:blip>
          <a:stretch>
            <a:fillRect/>
          </a:stretch>
        </p:blipFill>
        <p:spPr>
          <a:xfrm>
            <a:off x="1255188" y="1112125"/>
            <a:ext cx="6633626" cy="3353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3" name="Shape 553"/>
        <p:cNvGrpSpPr/>
        <p:nvPr/>
      </p:nvGrpSpPr>
      <p:grpSpPr>
        <a:xfrm>
          <a:off x="0" y="0"/>
          <a:ext cx="0" cy="0"/>
          <a:chOff x="0" y="0"/>
          <a:chExt cx="0" cy="0"/>
        </a:xfrm>
      </p:grpSpPr>
      <p:sp>
        <p:nvSpPr>
          <p:cNvPr id="554" name="Google Shape;554;p40"/>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게시판 api (1)</a:t>
            </a:r>
            <a:endParaRPr b="1" sz="2000">
              <a:latin typeface="Open Sans"/>
              <a:ea typeface="Open Sans"/>
              <a:cs typeface="Open Sans"/>
              <a:sym typeface="Open Sans"/>
            </a:endParaRPr>
          </a:p>
        </p:txBody>
      </p:sp>
      <p:cxnSp>
        <p:nvCxnSpPr>
          <p:cNvPr id="555" name="Google Shape;555;p40"/>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56" name="Google Shape;556;p40"/>
          <p:cNvSpPr txBox="1"/>
          <p:nvPr/>
        </p:nvSpPr>
        <p:spPr>
          <a:xfrm>
            <a:off x="929000" y="1130975"/>
            <a:ext cx="3524400" cy="232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a:latin typeface="Open Sans"/>
                <a:ea typeface="Open Sans"/>
                <a:cs typeface="Open Sans"/>
                <a:sym typeface="Open Sans"/>
              </a:rPr>
              <a:t>회원가입</a:t>
            </a:r>
            <a:endParaRPr b="1">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POST /signup</a:t>
            </a:r>
            <a:r>
              <a:rPr lang="ko" sz="1200">
                <a:latin typeface="Open Sans"/>
                <a:ea typeface="Open Sans"/>
                <a:cs typeface="Open Sans"/>
                <a:sym typeface="Open Sans"/>
              </a:rPr>
              <a:t>?</a:t>
            </a:r>
            <a:r>
              <a:rPr lang="ko" sz="1200">
                <a:latin typeface="Open Sans"/>
                <a:ea typeface="Open Sans"/>
                <a:cs typeface="Open Sans"/>
                <a:sym typeface="Open Sans"/>
              </a:rPr>
              <a:t> HTTP/1.1</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Host: 127.0.0.1:5000</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Content-Type: application/json</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Content-Length: 67</a:t>
            </a:r>
            <a:endParaRPr sz="1200">
              <a:latin typeface="Open Sans"/>
              <a:ea typeface="Open Sans"/>
              <a:cs typeface="Open Sans"/>
              <a:sym typeface="Open Sans"/>
            </a:endParaRPr>
          </a:p>
          <a:p>
            <a:pPr indent="0" lvl="0" marL="0" rtl="0" algn="l">
              <a:lnSpc>
                <a:spcPct val="150000"/>
              </a:lnSpc>
              <a:spcBef>
                <a:spcPts val="0"/>
              </a:spcBef>
              <a:spcAft>
                <a:spcPts val="0"/>
              </a:spcAft>
              <a:buNone/>
            </a:pPr>
            <a:r>
              <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    "id" : "test",</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    "name" : "test",</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    "password" : "test"</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a:t>
            </a:r>
            <a:endParaRPr sz="1200">
              <a:latin typeface="Open Sans"/>
              <a:ea typeface="Open Sans"/>
              <a:cs typeface="Open Sans"/>
              <a:sym typeface="Open Sans"/>
            </a:endParaRPr>
          </a:p>
        </p:txBody>
      </p:sp>
      <p:sp>
        <p:nvSpPr>
          <p:cNvPr id="557" name="Google Shape;557;p40"/>
          <p:cNvSpPr txBox="1"/>
          <p:nvPr/>
        </p:nvSpPr>
        <p:spPr>
          <a:xfrm>
            <a:off x="5215000" y="113097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ko">
                <a:latin typeface="Open Sans"/>
                <a:ea typeface="Open Sans"/>
                <a:cs typeface="Open Sans"/>
                <a:sym typeface="Open Sans"/>
              </a:rPr>
              <a:t>로그인</a:t>
            </a:r>
            <a:r>
              <a:rPr lang="ko" sz="1200">
                <a:latin typeface="Open Sans"/>
                <a:ea typeface="Open Sans"/>
                <a:cs typeface="Open Sans"/>
                <a:sym typeface="Open Sans"/>
              </a:rPr>
              <a:t> </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POST /signin HTTP/1.1</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Host: 127.0.0.1:5000</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Content-Type: application/json</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Content-Length: 46</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    "id" : "test",</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    "password" : "test"</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1" name="Shape 561"/>
        <p:cNvGrpSpPr/>
        <p:nvPr/>
      </p:nvGrpSpPr>
      <p:grpSpPr>
        <a:xfrm>
          <a:off x="0" y="0"/>
          <a:ext cx="0" cy="0"/>
          <a:chOff x="0" y="0"/>
          <a:chExt cx="0" cy="0"/>
        </a:xfrm>
      </p:grpSpPr>
      <p:sp>
        <p:nvSpPr>
          <p:cNvPr id="562" name="Google Shape;562;p41"/>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게시판 api (2)</a:t>
            </a:r>
            <a:endParaRPr b="1" sz="2000">
              <a:latin typeface="Open Sans"/>
              <a:ea typeface="Open Sans"/>
              <a:cs typeface="Open Sans"/>
              <a:sym typeface="Open Sans"/>
            </a:endParaRPr>
          </a:p>
        </p:txBody>
      </p:sp>
      <p:cxnSp>
        <p:nvCxnSpPr>
          <p:cNvPr id="563" name="Google Shape;563;p41"/>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64" name="Google Shape;564;p41"/>
          <p:cNvSpPr txBox="1"/>
          <p:nvPr/>
        </p:nvSpPr>
        <p:spPr>
          <a:xfrm>
            <a:off x="929000" y="1130975"/>
            <a:ext cx="3524400" cy="232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a:latin typeface="Open Sans"/>
                <a:ea typeface="Open Sans"/>
                <a:cs typeface="Open Sans"/>
                <a:sym typeface="Open Sans"/>
              </a:rPr>
              <a:t>글쓰기</a:t>
            </a:r>
            <a:endParaRPr b="1">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POST /article/write HTTP/1.1</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Host: 127.0.0.1:5000</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Authorization: bearer XXXXXXXXXXXXXXXXXXX</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Content-Type: application/json</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Content-Length: 96</a:t>
            </a:r>
            <a:endParaRPr sz="1200">
              <a:latin typeface="Open Sans"/>
              <a:ea typeface="Open Sans"/>
              <a:cs typeface="Open Sans"/>
              <a:sym typeface="Open Sans"/>
            </a:endParaRPr>
          </a:p>
          <a:p>
            <a:pPr indent="0" lvl="0" marL="0" rtl="0" algn="l">
              <a:lnSpc>
                <a:spcPct val="150000"/>
              </a:lnSpc>
              <a:spcBef>
                <a:spcPts val="0"/>
              </a:spcBef>
              <a:spcAft>
                <a:spcPts val="0"/>
              </a:spcAft>
              <a:buNone/>
            </a:pPr>
            <a:r>
              <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    "title" : "akldsjkljalkdjklada",</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    "contents" : "asdfasfjakjl;dkasl;fjal;fjk;lajfkl; "</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a:t>
            </a:r>
            <a:endParaRPr sz="1200">
              <a:latin typeface="Open Sans"/>
              <a:ea typeface="Open Sans"/>
              <a:cs typeface="Open Sans"/>
              <a:sym typeface="Open Sans"/>
            </a:endParaRPr>
          </a:p>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565" name="Google Shape;565;p41"/>
          <p:cNvSpPr txBox="1"/>
          <p:nvPr/>
        </p:nvSpPr>
        <p:spPr>
          <a:xfrm>
            <a:off x="5215000" y="113097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ko">
                <a:latin typeface="Open Sans"/>
                <a:ea typeface="Open Sans"/>
                <a:cs typeface="Open Sans"/>
                <a:sym typeface="Open Sans"/>
              </a:rPr>
              <a:t>전체 게시글 가져오기</a:t>
            </a:r>
            <a:endParaRPr sz="1200">
              <a:latin typeface="Open Sans"/>
              <a:ea typeface="Open Sans"/>
              <a:cs typeface="Open Sans"/>
              <a:sym typeface="Open Sans"/>
            </a:endParaRPr>
          </a:p>
          <a:p>
            <a:pPr indent="0" lvl="0" marL="0" marR="0" rtl="0" algn="l">
              <a:lnSpc>
                <a:spcPct val="150000"/>
              </a:lnSpc>
              <a:spcBef>
                <a:spcPts val="0"/>
              </a:spcBef>
              <a:spcAft>
                <a:spcPts val="0"/>
              </a:spcAft>
              <a:buClr>
                <a:schemeClr val="dk1"/>
              </a:buClr>
              <a:buSzPts val="1100"/>
              <a:buFont typeface="Arial"/>
              <a:buNone/>
            </a:pPr>
            <a:r>
              <a:rPr lang="ko" sz="1200">
                <a:latin typeface="Open Sans"/>
                <a:ea typeface="Open Sans"/>
                <a:cs typeface="Open Sans"/>
                <a:sym typeface="Open Sans"/>
              </a:rPr>
              <a:t>GET /article/all HTTP/1.1</a:t>
            </a:r>
            <a:endParaRPr sz="1200">
              <a:latin typeface="Open Sans"/>
              <a:ea typeface="Open Sans"/>
              <a:cs typeface="Open Sans"/>
              <a:sym typeface="Open Sans"/>
            </a:endParaRPr>
          </a:p>
          <a:p>
            <a:pPr indent="0" lvl="0" marL="0" marR="0" rtl="0" algn="l">
              <a:lnSpc>
                <a:spcPct val="150000"/>
              </a:lnSpc>
              <a:spcBef>
                <a:spcPts val="0"/>
              </a:spcBef>
              <a:spcAft>
                <a:spcPts val="0"/>
              </a:spcAft>
              <a:buClr>
                <a:schemeClr val="dk1"/>
              </a:buClr>
              <a:buSzPts val="1100"/>
              <a:buFont typeface="Arial"/>
              <a:buNone/>
            </a:pPr>
            <a:r>
              <a:rPr lang="ko" sz="1200">
                <a:latin typeface="Open Sans"/>
                <a:ea typeface="Open Sans"/>
                <a:cs typeface="Open Sans"/>
                <a:sym typeface="Open Sans"/>
              </a:rPr>
              <a:t>Host: 127.0.0.1:5000</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Authorization: bearer </a:t>
            </a:r>
            <a:r>
              <a:rPr lang="ko" sz="1200">
                <a:solidFill>
                  <a:schemeClr val="dk1"/>
                </a:solidFill>
                <a:latin typeface="Open Sans"/>
                <a:ea typeface="Open Sans"/>
                <a:cs typeface="Open Sans"/>
                <a:sym typeface="Open Sans"/>
              </a:rPr>
              <a:t>XXXXXXXXXXXXXXXXXXX</a:t>
            </a:r>
            <a:endParaRPr sz="12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9" name="Shape 569"/>
        <p:cNvGrpSpPr/>
        <p:nvPr/>
      </p:nvGrpSpPr>
      <p:grpSpPr>
        <a:xfrm>
          <a:off x="0" y="0"/>
          <a:ext cx="0" cy="0"/>
          <a:chOff x="0" y="0"/>
          <a:chExt cx="0" cy="0"/>
        </a:xfrm>
      </p:grpSpPr>
      <p:sp>
        <p:nvSpPr>
          <p:cNvPr id="570" name="Google Shape;570;p42"/>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게시판 api (3)</a:t>
            </a:r>
            <a:endParaRPr b="1" sz="2000">
              <a:latin typeface="Open Sans"/>
              <a:ea typeface="Open Sans"/>
              <a:cs typeface="Open Sans"/>
              <a:sym typeface="Open Sans"/>
            </a:endParaRPr>
          </a:p>
        </p:txBody>
      </p:sp>
      <p:cxnSp>
        <p:nvCxnSpPr>
          <p:cNvPr id="571" name="Google Shape;571;p42"/>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72" name="Google Shape;572;p42"/>
          <p:cNvSpPr txBox="1"/>
          <p:nvPr/>
        </p:nvSpPr>
        <p:spPr>
          <a:xfrm>
            <a:off x="929000" y="1130975"/>
            <a:ext cx="3524400" cy="232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a:latin typeface="Open Sans"/>
                <a:ea typeface="Open Sans"/>
                <a:cs typeface="Open Sans"/>
                <a:sym typeface="Open Sans"/>
              </a:rPr>
              <a:t>특정 글 조회 하기</a:t>
            </a:r>
            <a:endParaRPr b="1">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GET /article/1 HTTP/1.1</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Host: 127.0.0.1:5000</a:t>
            </a:r>
            <a:endParaRPr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Authorization: bearer </a:t>
            </a:r>
            <a:r>
              <a:rPr lang="ko" sz="1200">
                <a:solidFill>
                  <a:schemeClr val="dk1"/>
                </a:solidFill>
                <a:latin typeface="Open Sans"/>
                <a:ea typeface="Open Sans"/>
                <a:cs typeface="Open Sans"/>
                <a:sym typeface="Open Sans"/>
              </a:rPr>
              <a:t>XXXXXXXXXXXXXXXXXXX</a:t>
            </a:r>
            <a:endParaRPr sz="1200">
              <a:latin typeface="Open Sans"/>
              <a:ea typeface="Open Sans"/>
              <a:cs typeface="Open Sans"/>
              <a:sym typeface="Open Sans"/>
            </a:endParaRPr>
          </a:p>
        </p:txBody>
      </p:sp>
      <p:sp>
        <p:nvSpPr>
          <p:cNvPr id="573" name="Google Shape;573;p42"/>
          <p:cNvSpPr txBox="1"/>
          <p:nvPr/>
        </p:nvSpPr>
        <p:spPr>
          <a:xfrm>
            <a:off x="5215000" y="113097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ko">
                <a:latin typeface="Open Sans"/>
                <a:ea typeface="Open Sans"/>
                <a:cs typeface="Open Sans"/>
                <a:sym typeface="Open Sans"/>
              </a:rPr>
              <a:t>게시글 검색하기</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GET /article/search/akldsjkljalkdjklada HTTP/1.1</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Host: 127.0.0.1:5000</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rPr lang="ko" sz="1200">
                <a:latin typeface="Open Sans"/>
                <a:ea typeface="Open Sans"/>
                <a:cs typeface="Open Sans"/>
                <a:sym typeface="Open Sans"/>
              </a:rPr>
              <a:t>Authorization: bearer </a:t>
            </a:r>
            <a:r>
              <a:rPr lang="ko" sz="1200">
                <a:solidFill>
                  <a:schemeClr val="dk1"/>
                </a:solidFill>
                <a:latin typeface="Open Sans"/>
                <a:ea typeface="Open Sans"/>
                <a:cs typeface="Open Sans"/>
                <a:sym typeface="Open Sans"/>
              </a:rPr>
              <a:t>XXXXXXXXXXXXXXXXXXX</a:t>
            </a:r>
            <a:endParaRPr sz="1200">
              <a:latin typeface="Open Sans"/>
              <a:ea typeface="Open Sans"/>
              <a:cs typeface="Open Sans"/>
              <a:sym typeface="Open Sans"/>
            </a:endParaRPr>
          </a:p>
          <a:p>
            <a:pPr indent="0" lvl="0" marL="0" marR="0" rtl="0" algn="l">
              <a:lnSpc>
                <a:spcPct val="150000"/>
              </a:lnSpc>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4" name="Shape 344"/>
        <p:cNvGrpSpPr/>
        <p:nvPr/>
      </p:nvGrpSpPr>
      <p:grpSpPr>
        <a:xfrm>
          <a:off x="0" y="0"/>
          <a:ext cx="0" cy="0"/>
          <a:chOff x="0" y="0"/>
          <a:chExt cx="0" cy="0"/>
        </a:xfrm>
      </p:grpSpPr>
      <p:sp>
        <p:nvSpPr>
          <p:cNvPr id="345" name="Google Shape;345;p16"/>
          <p:cNvSpPr txBox="1"/>
          <p:nvPr/>
        </p:nvSpPr>
        <p:spPr>
          <a:xfrm>
            <a:off x="1601200" y="1382750"/>
            <a:ext cx="2704500" cy="2473200"/>
          </a:xfrm>
          <a:prstGeom prst="rect">
            <a:avLst/>
          </a:prstGeom>
          <a:noFill/>
          <a:ln>
            <a:noFill/>
          </a:ln>
        </p:spPr>
        <p:txBody>
          <a:bodyPr anchorCtr="0" anchor="t" bIns="91425" lIns="91425" spcFirstLastPara="1" rIns="91425" wrap="square" tIns="91425">
            <a:noAutofit/>
          </a:bodyPr>
          <a:lstStyle/>
          <a:p>
            <a:pPr indent="0" lvl="0" marL="0" marR="72000" rtl="0" algn="l">
              <a:lnSpc>
                <a:spcPct val="200000"/>
              </a:lnSpc>
              <a:spcBef>
                <a:spcPts val="1000"/>
              </a:spcBef>
              <a:spcAft>
                <a:spcPts val="0"/>
              </a:spcAft>
              <a:buNone/>
            </a:pPr>
            <a:r>
              <a:rPr lang="ko" sz="1100">
                <a:latin typeface="Open Sans SemiBold"/>
                <a:ea typeface="Open Sans SemiBold"/>
                <a:cs typeface="Open Sans SemiBold"/>
                <a:sym typeface="Open Sans SemiBold"/>
              </a:rPr>
              <a:t>1. 성능, 부하 테스트 개요 </a:t>
            </a:r>
            <a:endParaRPr sz="1100">
              <a:latin typeface="Open Sans SemiBold"/>
              <a:ea typeface="Open Sans SemiBold"/>
              <a:cs typeface="Open Sans SemiBold"/>
              <a:sym typeface="Open Sans SemiBold"/>
            </a:endParaRPr>
          </a:p>
          <a:p>
            <a:pPr indent="0" lvl="0" marL="0" marR="72000" rtl="0" algn="l">
              <a:lnSpc>
                <a:spcPct val="200000"/>
              </a:lnSpc>
              <a:spcBef>
                <a:spcPts val="1000"/>
              </a:spcBef>
              <a:spcAft>
                <a:spcPts val="0"/>
              </a:spcAft>
              <a:buNone/>
            </a:pPr>
            <a:r>
              <a:rPr lang="ko" sz="1100">
                <a:latin typeface="Open Sans SemiBold"/>
                <a:ea typeface="Open Sans SemiBold"/>
                <a:cs typeface="Open Sans SemiBold"/>
                <a:sym typeface="Open Sans SemiBold"/>
              </a:rPr>
              <a:t>2. Apache JMeter 개요 </a:t>
            </a:r>
            <a:endParaRPr sz="1100">
              <a:latin typeface="Open Sans SemiBold"/>
              <a:ea typeface="Open Sans SemiBold"/>
              <a:cs typeface="Open Sans SemiBold"/>
              <a:sym typeface="Open Sans SemiBold"/>
            </a:endParaRPr>
          </a:p>
          <a:p>
            <a:pPr indent="0" lvl="0" marL="0" marR="72000" rtl="0" algn="l">
              <a:lnSpc>
                <a:spcPct val="200000"/>
              </a:lnSpc>
              <a:spcBef>
                <a:spcPts val="1000"/>
              </a:spcBef>
              <a:spcAft>
                <a:spcPts val="0"/>
              </a:spcAft>
              <a:buNone/>
            </a:pPr>
            <a:r>
              <a:rPr lang="ko" sz="1100">
                <a:latin typeface="Open Sans SemiBold"/>
                <a:ea typeface="Open Sans SemiBold"/>
                <a:cs typeface="Open Sans SemiBold"/>
                <a:sym typeface="Open Sans SemiBold"/>
              </a:rPr>
              <a:t>3. Apache JMeter 스크립트 작성 방법</a:t>
            </a:r>
            <a:endParaRPr sz="1100">
              <a:latin typeface="Open Sans SemiBold"/>
              <a:ea typeface="Open Sans SemiBold"/>
              <a:cs typeface="Open Sans SemiBold"/>
              <a:sym typeface="Open Sans SemiBold"/>
            </a:endParaRPr>
          </a:p>
          <a:p>
            <a:pPr indent="0" lvl="0" marL="0" marR="72000" rtl="0" algn="l">
              <a:lnSpc>
                <a:spcPct val="200000"/>
              </a:lnSpc>
              <a:spcBef>
                <a:spcPts val="1000"/>
              </a:spcBef>
              <a:spcAft>
                <a:spcPts val="0"/>
              </a:spcAft>
              <a:buNone/>
            </a:pPr>
            <a:r>
              <a:rPr lang="ko" sz="1100">
                <a:latin typeface="Open Sans SemiBold"/>
                <a:ea typeface="Open Sans SemiBold"/>
                <a:cs typeface="Open Sans SemiBold"/>
                <a:sym typeface="Open Sans SemiBold"/>
              </a:rPr>
              <a:t>4. Apache JMeter Plugin </a:t>
            </a:r>
            <a:endParaRPr sz="1100">
              <a:latin typeface="Open Sans SemiBold"/>
              <a:ea typeface="Open Sans SemiBold"/>
              <a:cs typeface="Open Sans SemiBold"/>
              <a:sym typeface="Open Sans SemiBold"/>
            </a:endParaRPr>
          </a:p>
          <a:p>
            <a:pPr indent="0" lvl="0" marL="0" marR="72000" rtl="0" algn="l">
              <a:lnSpc>
                <a:spcPct val="200000"/>
              </a:lnSpc>
              <a:spcBef>
                <a:spcPts val="1000"/>
              </a:spcBef>
              <a:spcAft>
                <a:spcPts val="0"/>
              </a:spcAft>
              <a:buNone/>
            </a:pPr>
            <a:r>
              <a:rPr lang="ko" sz="1100">
                <a:latin typeface="Open Sans SemiBold"/>
                <a:ea typeface="Open Sans SemiBold"/>
                <a:cs typeface="Open Sans SemiBold"/>
                <a:sym typeface="Open Sans SemiBold"/>
              </a:rPr>
              <a:t>5. 결과 데이터 분석 방법 </a:t>
            </a:r>
            <a:endParaRPr sz="1100">
              <a:latin typeface="Open Sans SemiBold"/>
              <a:ea typeface="Open Sans SemiBold"/>
              <a:cs typeface="Open Sans SemiBold"/>
              <a:sym typeface="Open Sans SemiBold"/>
            </a:endParaRPr>
          </a:p>
        </p:txBody>
      </p:sp>
      <p:sp>
        <p:nvSpPr>
          <p:cNvPr id="346" name="Google Shape;346;p16"/>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목차</a:t>
            </a:r>
            <a:endParaRPr b="1" sz="2000">
              <a:latin typeface="Open Sans"/>
              <a:ea typeface="Open Sans"/>
              <a:cs typeface="Open Sans"/>
              <a:sym typeface="Open Sans"/>
            </a:endParaRPr>
          </a:p>
        </p:txBody>
      </p:sp>
      <p:cxnSp>
        <p:nvCxnSpPr>
          <p:cNvPr id="347" name="Google Shape;347;p16"/>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348" name="Google Shape;348;p16"/>
          <p:cNvSpPr txBox="1"/>
          <p:nvPr/>
        </p:nvSpPr>
        <p:spPr>
          <a:xfrm>
            <a:off x="4838300" y="1382750"/>
            <a:ext cx="2704500" cy="2473200"/>
          </a:xfrm>
          <a:prstGeom prst="rect">
            <a:avLst/>
          </a:prstGeom>
          <a:noFill/>
          <a:ln>
            <a:noFill/>
          </a:ln>
        </p:spPr>
        <p:txBody>
          <a:bodyPr anchorCtr="0" anchor="t" bIns="91425" lIns="91425" spcFirstLastPara="1" rIns="91425" wrap="square" tIns="91425">
            <a:noAutofit/>
          </a:bodyPr>
          <a:lstStyle/>
          <a:p>
            <a:pPr indent="0" lvl="0" marL="0" marR="72000" rtl="0" algn="l">
              <a:lnSpc>
                <a:spcPct val="200000"/>
              </a:lnSpc>
              <a:spcBef>
                <a:spcPts val="1000"/>
              </a:spcBef>
              <a:spcAft>
                <a:spcPts val="0"/>
              </a:spcAft>
              <a:buNone/>
            </a:pPr>
            <a:r>
              <a:rPr lang="ko" sz="1100">
                <a:latin typeface="Open Sans SemiBold"/>
                <a:ea typeface="Open Sans SemiBold"/>
                <a:cs typeface="Open Sans SemiBold"/>
                <a:sym typeface="Open Sans SemiBold"/>
              </a:rPr>
              <a:t>1. 대규모 부하 분산 테스트 개요 </a:t>
            </a:r>
            <a:endParaRPr sz="1100">
              <a:latin typeface="Open Sans SemiBold"/>
              <a:ea typeface="Open Sans SemiBold"/>
              <a:cs typeface="Open Sans SemiBold"/>
              <a:sym typeface="Open Sans SemiBold"/>
            </a:endParaRPr>
          </a:p>
          <a:p>
            <a:pPr indent="0" lvl="0" marL="0" marR="72000" rtl="0" algn="l">
              <a:lnSpc>
                <a:spcPct val="200000"/>
              </a:lnSpc>
              <a:spcBef>
                <a:spcPts val="1000"/>
              </a:spcBef>
              <a:spcAft>
                <a:spcPts val="0"/>
              </a:spcAft>
              <a:buNone/>
            </a:pPr>
            <a:r>
              <a:rPr lang="ko" sz="1100">
                <a:latin typeface="Open Sans SemiBold"/>
                <a:ea typeface="Open Sans SemiBold"/>
                <a:cs typeface="Open Sans SemiBold"/>
                <a:sym typeface="Open Sans SemiBold"/>
              </a:rPr>
              <a:t>2. 웹 서버 설치 </a:t>
            </a:r>
            <a:endParaRPr sz="1100">
              <a:latin typeface="Open Sans SemiBold"/>
              <a:ea typeface="Open Sans SemiBold"/>
              <a:cs typeface="Open Sans SemiBold"/>
              <a:sym typeface="Open Sans SemiBold"/>
            </a:endParaRPr>
          </a:p>
          <a:p>
            <a:pPr indent="0" lvl="0" marL="0" marR="72000" rtl="0" algn="l">
              <a:lnSpc>
                <a:spcPct val="200000"/>
              </a:lnSpc>
              <a:spcBef>
                <a:spcPts val="1000"/>
              </a:spcBef>
              <a:spcAft>
                <a:spcPts val="0"/>
              </a:spcAft>
              <a:buNone/>
            </a:pPr>
            <a:r>
              <a:rPr lang="ko" sz="1100">
                <a:latin typeface="Open Sans SemiBold"/>
                <a:ea typeface="Open Sans SemiBold"/>
                <a:cs typeface="Open Sans SemiBold"/>
                <a:sym typeface="Open Sans SemiBold"/>
              </a:rPr>
              <a:t>3. 실전 부하 테스트 스크립트 작성</a:t>
            </a:r>
            <a:endParaRPr sz="1100">
              <a:latin typeface="Open Sans SemiBold"/>
              <a:ea typeface="Open Sans SemiBold"/>
              <a:cs typeface="Open Sans SemiBold"/>
              <a:sym typeface="Open Sans SemiBold"/>
            </a:endParaRPr>
          </a:p>
          <a:p>
            <a:pPr indent="0" lvl="0" marL="0" marR="72000" rtl="0" algn="l">
              <a:lnSpc>
                <a:spcPct val="200000"/>
              </a:lnSpc>
              <a:spcBef>
                <a:spcPts val="1000"/>
              </a:spcBef>
              <a:spcAft>
                <a:spcPts val="0"/>
              </a:spcAft>
              <a:buClr>
                <a:schemeClr val="dk1"/>
              </a:buClr>
              <a:buSzPts val="1100"/>
              <a:buFont typeface="Arial"/>
              <a:buNone/>
            </a:pPr>
            <a:r>
              <a:rPr lang="ko" sz="1100">
                <a:solidFill>
                  <a:schemeClr val="dk1"/>
                </a:solidFill>
                <a:latin typeface="Open Sans SemiBold"/>
                <a:ea typeface="Open Sans SemiBold"/>
                <a:cs typeface="Open Sans SemiBold"/>
                <a:sym typeface="Open Sans SemiBold"/>
              </a:rPr>
              <a:t>4. JMeter 데이터 시각화 </a:t>
            </a:r>
            <a:endParaRPr sz="1100">
              <a:latin typeface="Open Sans SemiBold"/>
              <a:ea typeface="Open Sans SemiBold"/>
              <a:cs typeface="Open Sans SemiBold"/>
              <a:sym typeface="Open Sans SemiBold"/>
            </a:endParaRPr>
          </a:p>
          <a:p>
            <a:pPr indent="0" lvl="0" marL="0" marR="72000" rtl="0" algn="l">
              <a:lnSpc>
                <a:spcPct val="200000"/>
              </a:lnSpc>
              <a:spcBef>
                <a:spcPts val="1000"/>
              </a:spcBef>
              <a:spcAft>
                <a:spcPts val="0"/>
              </a:spcAft>
              <a:buNone/>
            </a:pPr>
            <a:r>
              <a:rPr lang="ko" sz="1100">
                <a:latin typeface="Open Sans SemiBold"/>
                <a:ea typeface="Open Sans SemiBold"/>
                <a:cs typeface="Open Sans SemiBold"/>
                <a:sym typeface="Open Sans SemiBold"/>
              </a:rPr>
              <a:t>5. 실전 </a:t>
            </a:r>
            <a:r>
              <a:rPr lang="ko" sz="1100">
                <a:latin typeface="Open Sans SemiBold"/>
                <a:ea typeface="Open Sans SemiBold"/>
                <a:cs typeface="Open Sans SemiBold"/>
                <a:sym typeface="Open Sans SemiBold"/>
              </a:rPr>
              <a:t>웹 서버 성능 진단</a:t>
            </a:r>
            <a:endParaRPr sz="1100">
              <a:latin typeface="Open Sans SemiBold"/>
              <a:ea typeface="Open Sans SemiBold"/>
              <a:cs typeface="Open Sans SemiBold"/>
              <a:sym typeface="Open Sans SemiBold"/>
            </a:endParaRPr>
          </a:p>
        </p:txBody>
      </p:sp>
      <p:sp>
        <p:nvSpPr>
          <p:cNvPr id="349" name="Google Shape;349;p16"/>
          <p:cNvSpPr txBox="1"/>
          <p:nvPr/>
        </p:nvSpPr>
        <p:spPr>
          <a:xfrm>
            <a:off x="1453450" y="948050"/>
            <a:ext cx="3000000" cy="384900"/>
          </a:xfrm>
          <a:prstGeom prst="rect">
            <a:avLst/>
          </a:prstGeom>
          <a:noFill/>
          <a:ln>
            <a:noFill/>
          </a:ln>
        </p:spPr>
        <p:txBody>
          <a:bodyPr anchorCtr="0" anchor="t" bIns="91425" lIns="91425" spcFirstLastPara="1" rIns="91425" wrap="square" tIns="91425">
            <a:noAutofit/>
          </a:bodyPr>
          <a:lstStyle/>
          <a:p>
            <a:pPr indent="0" lvl="0" marL="0" marR="72000" rtl="0" algn="ctr">
              <a:lnSpc>
                <a:spcPct val="150000"/>
              </a:lnSpc>
              <a:spcBef>
                <a:spcPts val="0"/>
              </a:spcBef>
              <a:spcAft>
                <a:spcPts val="0"/>
              </a:spcAft>
              <a:buNone/>
            </a:pPr>
            <a:r>
              <a:rPr b="1" lang="ko" sz="1200" u="sng">
                <a:solidFill>
                  <a:srgbClr val="FF0000"/>
                </a:solidFill>
                <a:latin typeface="Open Sans"/>
                <a:ea typeface="Open Sans"/>
                <a:cs typeface="Open Sans"/>
                <a:sym typeface="Open Sans"/>
              </a:rPr>
              <a:t>Basic 과정</a:t>
            </a:r>
            <a:endParaRPr sz="1200">
              <a:latin typeface="Open Sans"/>
              <a:ea typeface="Open Sans"/>
              <a:cs typeface="Open Sans"/>
              <a:sym typeface="Open Sans"/>
            </a:endParaRPr>
          </a:p>
        </p:txBody>
      </p:sp>
      <p:sp>
        <p:nvSpPr>
          <p:cNvPr id="350" name="Google Shape;350;p16"/>
          <p:cNvSpPr txBox="1"/>
          <p:nvPr/>
        </p:nvSpPr>
        <p:spPr>
          <a:xfrm>
            <a:off x="4690550" y="948050"/>
            <a:ext cx="3000000" cy="384900"/>
          </a:xfrm>
          <a:prstGeom prst="rect">
            <a:avLst/>
          </a:prstGeom>
          <a:noFill/>
          <a:ln>
            <a:noFill/>
          </a:ln>
        </p:spPr>
        <p:txBody>
          <a:bodyPr anchorCtr="0" anchor="t" bIns="91425" lIns="91425" spcFirstLastPara="1" rIns="91425" wrap="square" tIns="91425">
            <a:noAutofit/>
          </a:bodyPr>
          <a:lstStyle/>
          <a:p>
            <a:pPr indent="0" lvl="0" marL="0" marR="72000" rtl="0" algn="ctr">
              <a:lnSpc>
                <a:spcPct val="150000"/>
              </a:lnSpc>
              <a:spcBef>
                <a:spcPts val="0"/>
              </a:spcBef>
              <a:spcAft>
                <a:spcPts val="0"/>
              </a:spcAft>
              <a:buNone/>
            </a:pPr>
            <a:r>
              <a:rPr b="1" lang="ko" sz="1200" u="sng">
                <a:solidFill>
                  <a:srgbClr val="FF0000"/>
                </a:solidFill>
                <a:latin typeface="Open Sans"/>
                <a:ea typeface="Open Sans"/>
                <a:cs typeface="Open Sans"/>
                <a:sym typeface="Open Sans"/>
              </a:rPr>
              <a:t>Advanced 과정</a:t>
            </a:r>
            <a:endParaRPr sz="1200">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7" name="Shape 577"/>
        <p:cNvGrpSpPr/>
        <p:nvPr/>
      </p:nvGrpSpPr>
      <p:grpSpPr>
        <a:xfrm>
          <a:off x="0" y="0"/>
          <a:ext cx="0" cy="0"/>
          <a:chOff x="0" y="0"/>
          <a:chExt cx="0" cy="0"/>
        </a:xfrm>
      </p:grpSpPr>
      <p:sp>
        <p:nvSpPr>
          <p:cNvPr id="578" name="Google Shape;578;p43"/>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실전 부하 테스트 스크립트 작성</a:t>
            </a:r>
            <a:endParaRPr b="1" sz="2000">
              <a:latin typeface="Open Sans"/>
              <a:ea typeface="Open Sans"/>
              <a:cs typeface="Open Sans"/>
              <a:sym typeface="Open Sans"/>
            </a:endParaRPr>
          </a:p>
        </p:txBody>
      </p:sp>
      <p:cxnSp>
        <p:nvCxnSpPr>
          <p:cNvPr id="579" name="Google Shape;579;p43"/>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80" name="Google Shape;580;p43"/>
          <p:cNvSpPr txBox="1"/>
          <p:nvPr/>
        </p:nvSpPr>
        <p:spPr>
          <a:xfrm>
            <a:off x="3136350" y="1840800"/>
            <a:ext cx="2871300" cy="14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a:t>본 내용은 </a:t>
            </a:r>
            <a:r>
              <a:rPr b="1" lang="ko"/>
              <a:t>라이브</a:t>
            </a:r>
            <a:r>
              <a:rPr b="1" lang="ko"/>
              <a:t>로 진행됩니다.</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4" name="Shape 584"/>
        <p:cNvGrpSpPr/>
        <p:nvPr/>
      </p:nvGrpSpPr>
      <p:grpSpPr>
        <a:xfrm>
          <a:off x="0" y="0"/>
          <a:ext cx="0" cy="0"/>
          <a:chOff x="0" y="0"/>
          <a:chExt cx="0" cy="0"/>
        </a:xfrm>
      </p:grpSpPr>
      <p:sp>
        <p:nvSpPr>
          <p:cNvPr id="585" name="Google Shape;585;p44"/>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실전 부하 테스트 스크립트 작성</a:t>
            </a:r>
            <a:endParaRPr b="1" sz="2000">
              <a:latin typeface="Open Sans"/>
              <a:ea typeface="Open Sans"/>
              <a:cs typeface="Open Sans"/>
              <a:sym typeface="Open Sans"/>
            </a:endParaRPr>
          </a:p>
        </p:txBody>
      </p:sp>
      <p:cxnSp>
        <p:nvCxnSpPr>
          <p:cNvPr id="586" name="Google Shape;586;p44"/>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587" name="Google Shape;587;p44"/>
          <p:cNvSpPr txBox="1"/>
          <p:nvPr/>
        </p:nvSpPr>
        <p:spPr>
          <a:xfrm>
            <a:off x="3136350" y="1840800"/>
            <a:ext cx="2871300" cy="14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a:t>본 내용은 라이브로 진행됩니다.</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1" name="Shape 591"/>
        <p:cNvGrpSpPr/>
        <p:nvPr/>
      </p:nvGrpSpPr>
      <p:grpSpPr>
        <a:xfrm>
          <a:off x="0" y="0"/>
          <a:ext cx="0" cy="0"/>
          <a:chOff x="0" y="0"/>
          <a:chExt cx="0" cy="0"/>
        </a:xfrm>
      </p:grpSpPr>
      <p:sp>
        <p:nvSpPr>
          <p:cNvPr id="592" name="Google Shape;592;p45"/>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JMeter 데이터 시각화</a:t>
            </a:r>
            <a:endParaRPr b="1" sz="2000">
              <a:latin typeface="Open Sans"/>
              <a:ea typeface="Open Sans"/>
              <a:cs typeface="Open Sans"/>
              <a:sym typeface="Open Sans"/>
            </a:endParaRPr>
          </a:p>
        </p:txBody>
      </p:sp>
      <p:cxnSp>
        <p:nvCxnSpPr>
          <p:cNvPr id="593" name="Google Shape;593;p45"/>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id="594" name="Google Shape;594;p45"/>
          <p:cNvPicPr preferRelativeResize="0"/>
          <p:nvPr/>
        </p:nvPicPr>
        <p:blipFill>
          <a:blip r:embed="rId3">
            <a:alphaModFix/>
          </a:blip>
          <a:stretch>
            <a:fillRect/>
          </a:stretch>
        </p:blipFill>
        <p:spPr>
          <a:xfrm>
            <a:off x="5215836" y="1742626"/>
            <a:ext cx="2229801" cy="484063"/>
          </a:xfrm>
          <a:prstGeom prst="rect">
            <a:avLst/>
          </a:prstGeom>
          <a:noFill/>
          <a:ln>
            <a:noFill/>
          </a:ln>
        </p:spPr>
      </p:pic>
      <p:pic>
        <p:nvPicPr>
          <p:cNvPr id="595" name="Google Shape;595;p45"/>
          <p:cNvPicPr preferRelativeResize="0"/>
          <p:nvPr/>
        </p:nvPicPr>
        <p:blipFill>
          <a:blip r:embed="rId4">
            <a:alphaModFix/>
          </a:blip>
          <a:stretch>
            <a:fillRect/>
          </a:stretch>
        </p:blipFill>
        <p:spPr>
          <a:xfrm>
            <a:off x="5267530" y="3520812"/>
            <a:ext cx="2126406" cy="484063"/>
          </a:xfrm>
          <a:prstGeom prst="rect">
            <a:avLst/>
          </a:prstGeom>
          <a:noFill/>
          <a:ln>
            <a:noFill/>
          </a:ln>
        </p:spPr>
      </p:pic>
      <p:pic>
        <p:nvPicPr>
          <p:cNvPr id="596" name="Google Shape;596;p45"/>
          <p:cNvPicPr preferRelativeResize="0"/>
          <p:nvPr/>
        </p:nvPicPr>
        <p:blipFill>
          <a:blip r:embed="rId5">
            <a:alphaModFix/>
          </a:blip>
          <a:stretch>
            <a:fillRect/>
          </a:stretch>
        </p:blipFill>
        <p:spPr>
          <a:xfrm>
            <a:off x="1698361" y="1742625"/>
            <a:ext cx="1523029" cy="484057"/>
          </a:xfrm>
          <a:prstGeom prst="rect">
            <a:avLst/>
          </a:prstGeom>
          <a:noFill/>
          <a:ln>
            <a:noFill/>
          </a:ln>
        </p:spPr>
      </p:pic>
      <p:cxnSp>
        <p:nvCxnSpPr>
          <p:cNvPr id="597" name="Google Shape;597;p45"/>
          <p:cNvCxnSpPr>
            <a:stCxn id="596" idx="3"/>
            <a:endCxn id="594" idx="1"/>
          </p:cNvCxnSpPr>
          <p:nvPr/>
        </p:nvCxnSpPr>
        <p:spPr>
          <a:xfrm>
            <a:off x="3221389" y="1984654"/>
            <a:ext cx="1994400" cy="0"/>
          </a:xfrm>
          <a:prstGeom prst="straightConnector1">
            <a:avLst/>
          </a:prstGeom>
          <a:noFill/>
          <a:ln cap="flat" cmpd="sng" w="28575">
            <a:solidFill>
              <a:schemeClr val="dk2"/>
            </a:solidFill>
            <a:prstDash val="solid"/>
            <a:round/>
            <a:headEnd len="med" w="med" type="none"/>
            <a:tailEnd len="med" w="med" type="triangle"/>
          </a:ln>
        </p:spPr>
      </p:cxnSp>
      <p:cxnSp>
        <p:nvCxnSpPr>
          <p:cNvPr id="598" name="Google Shape;598;p45"/>
          <p:cNvCxnSpPr>
            <a:stCxn id="594" idx="2"/>
            <a:endCxn id="595" idx="0"/>
          </p:cNvCxnSpPr>
          <p:nvPr/>
        </p:nvCxnSpPr>
        <p:spPr>
          <a:xfrm>
            <a:off x="6330736" y="2226690"/>
            <a:ext cx="0" cy="12942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2" name="Shape 602"/>
        <p:cNvGrpSpPr/>
        <p:nvPr/>
      </p:nvGrpSpPr>
      <p:grpSpPr>
        <a:xfrm>
          <a:off x="0" y="0"/>
          <a:ext cx="0" cy="0"/>
          <a:chOff x="0" y="0"/>
          <a:chExt cx="0" cy="0"/>
        </a:xfrm>
      </p:grpSpPr>
      <p:sp>
        <p:nvSpPr>
          <p:cNvPr id="603" name="Google Shape;603;p46"/>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JMeter 데이터 시각화</a:t>
            </a:r>
            <a:endParaRPr b="1" sz="2000">
              <a:latin typeface="Open Sans"/>
              <a:ea typeface="Open Sans"/>
              <a:cs typeface="Open Sans"/>
              <a:sym typeface="Open Sans"/>
            </a:endParaRPr>
          </a:p>
        </p:txBody>
      </p:sp>
      <p:cxnSp>
        <p:nvCxnSpPr>
          <p:cNvPr id="604" name="Google Shape;604;p46"/>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id="605" name="Google Shape;605;p46"/>
          <p:cNvPicPr preferRelativeResize="0"/>
          <p:nvPr/>
        </p:nvPicPr>
        <p:blipFill>
          <a:blip r:embed="rId3">
            <a:alphaModFix/>
          </a:blip>
          <a:stretch>
            <a:fillRect/>
          </a:stretch>
        </p:blipFill>
        <p:spPr>
          <a:xfrm>
            <a:off x="539563" y="1039924"/>
            <a:ext cx="8064877" cy="3610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9" name="Shape 609"/>
        <p:cNvGrpSpPr/>
        <p:nvPr/>
      </p:nvGrpSpPr>
      <p:grpSpPr>
        <a:xfrm>
          <a:off x="0" y="0"/>
          <a:ext cx="0" cy="0"/>
          <a:chOff x="0" y="0"/>
          <a:chExt cx="0" cy="0"/>
        </a:xfrm>
      </p:grpSpPr>
      <p:sp>
        <p:nvSpPr>
          <p:cNvPr id="610" name="Google Shape;610;p47"/>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설치 - Windows</a:t>
            </a:r>
            <a:endParaRPr b="1" sz="2000">
              <a:latin typeface="Open Sans"/>
              <a:ea typeface="Open Sans"/>
              <a:cs typeface="Open Sans"/>
              <a:sym typeface="Open Sans"/>
            </a:endParaRPr>
          </a:p>
        </p:txBody>
      </p:sp>
      <p:cxnSp>
        <p:nvCxnSpPr>
          <p:cNvPr id="611" name="Google Shape;611;p47"/>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612" name="Google Shape;612;p47"/>
          <p:cNvSpPr txBox="1"/>
          <p:nvPr/>
        </p:nvSpPr>
        <p:spPr>
          <a:xfrm>
            <a:off x="416450" y="1044775"/>
            <a:ext cx="3748200" cy="6522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InfluxDB Install</a:t>
            </a:r>
            <a:endParaRPr>
              <a:latin typeface="Open Sans"/>
              <a:ea typeface="Open Sans"/>
              <a:cs typeface="Open Sans"/>
              <a:sym typeface="Open Sans"/>
            </a:endParaRPr>
          </a:p>
        </p:txBody>
      </p:sp>
      <p:sp>
        <p:nvSpPr>
          <p:cNvPr id="613" name="Google Shape;613;p47"/>
          <p:cNvSpPr txBox="1"/>
          <p:nvPr/>
        </p:nvSpPr>
        <p:spPr>
          <a:xfrm>
            <a:off x="585072" y="1696999"/>
            <a:ext cx="3748200" cy="184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ko" u="sng">
                <a:solidFill>
                  <a:schemeClr val="hlink"/>
                </a:solidFill>
                <a:hlinkClick r:id="rId3"/>
              </a:rPr>
              <a:t>https://dl.influxdata.com/influxdb/releases/influxdb-1.8.3_windows_amd64.zip</a:t>
            </a:r>
            <a:r>
              <a:rPr lang="ko"/>
              <a:t> 다운로드 진행 </a:t>
            </a:r>
            <a:endParaRPr/>
          </a:p>
          <a:p>
            <a:pPr indent="-317500" lvl="0" marL="457200" rtl="0" algn="l">
              <a:lnSpc>
                <a:spcPct val="150000"/>
              </a:lnSpc>
              <a:spcBef>
                <a:spcPts val="0"/>
              </a:spcBef>
              <a:spcAft>
                <a:spcPts val="0"/>
              </a:spcAft>
              <a:buSzPts val="1400"/>
              <a:buAutoNum type="arabicPeriod"/>
            </a:pPr>
            <a:r>
              <a:rPr lang="ko"/>
              <a:t>압축 해제</a:t>
            </a:r>
            <a:endParaRPr/>
          </a:p>
          <a:p>
            <a:pPr indent="-317500" lvl="0" marL="457200" rtl="0" algn="l">
              <a:lnSpc>
                <a:spcPct val="150000"/>
              </a:lnSpc>
              <a:spcBef>
                <a:spcPts val="0"/>
              </a:spcBef>
              <a:spcAft>
                <a:spcPts val="0"/>
              </a:spcAft>
              <a:buSzPts val="1400"/>
              <a:buAutoNum type="arabicPeriod"/>
            </a:pPr>
            <a:r>
              <a:rPr lang="ko"/>
              <a:t>influxd.exe 실행 </a:t>
            </a:r>
            <a:endParaRPr/>
          </a:p>
          <a:p>
            <a:pPr indent="-317500" lvl="0" marL="457200" rtl="0" algn="l">
              <a:lnSpc>
                <a:spcPct val="150000"/>
              </a:lnSpc>
              <a:spcBef>
                <a:spcPts val="0"/>
              </a:spcBef>
              <a:spcAft>
                <a:spcPts val="0"/>
              </a:spcAft>
              <a:buSzPts val="1400"/>
              <a:buAutoNum type="arabicPeriod"/>
            </a:pPr>
            <a:r>
              <a:rPr lang="ko"/>
              <a:t>influx.exe 실행 </a:t>
            </a:r>
            <a:endParaRPr/>
          </a:p>
        </p:txBody>
      </p:sp>
      <p:sp>
        <p:nvSpPr>
          <p:cNvPr id="614" name="Google Shape;614;p47"/>
          <p:cNvSpPr txBox="1"/>
          <p:nvPr/>
        </p:nvSpPr>
        <p:spPr>
          <a:xfrm>
            <a:off x="4761175" y="1044775"/>
            <a:ext cx="3748200" cy="6522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Grafana</a:t>
            </a:r>
            <a:r>
              <a:rPr b="1" lang="ko">
                <a:latin typeface="Open Sans"/>
                <a:ea typeface="Open Sans"/>
                <a:cs typeface="Open Sans"/>
                <a:sym typeface="Open Sans"/>
              </a:rPr>
              <a:t> Install</a:t>
            </a:r>
            <a:endParaRPr>
              <a:latin typeface="Open Sans"/>
              <a:ea typeface="Open Sans"/>
              <a:cs typeface="Open Sans"/>
              <a:sym typeface="Open Sans"/>
            </a:endParaRPr>
          </a:p>
        </p:txBody>
      </p:sp>
      <p:sp>
        <p:nvSpPr>
          <p:cNvPr id="615" name="Google Shape;615;p47"/>
          <p:cNvSpPr txBox="1"/>
          <p:nvPr/>
        </p:nvSpPr>
        <p:spPr>
          <a:xfrm>
            <a:off x="4929797" y="1696999"/>
            <a:ext cx="3748200" cy="184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ko" u="sng">
                <a:solidFill>
                  <a:schemeClr val="accent5"/>
                </a:solidFill>
                <a:hlinkClick r:id="rId4">
                  <a:extLst>
                    <a:ext uri="{A12FA001-AC4F-418D-AE19-62706E023703}">
                      <ahyp:hlinkClr val="tx"/>
                    </a:ext>
                  </a:extLst>
                </a:hlinkClick>
              </a:rPr>
              <a:t>https://dl.grafana.com/oss/release/grafana-7.3.3.windows-amd64.zip</a:t>
            </a:r>
            <a:r>
              <a:rPr lang="ko">
                <a:solidFill>
                  <a:schemeClr val="dk1"/>
                </a:solidFill>
              </a:rPr>
              <a:t> </a:t>
            </a:r>
            <a:r>
              <a:rPr lang="ko"/>
              <a:t>다운로드 진행 </a:t>
            </a:r>
            <a:endParaRPr/>
          </a:p>
          <a:p>
            <a:pPr indent="-317500" lvl="0" marL="457200" rtl="0" algn="l">
              <a:lnSpc>
                <a:spcPct val="150000"/>
              </a:lnSpc>
              <a:spcBef>
                <a:spcPts val="0"/>
              </a:spcBef>
              <a:spcAft>
                <a:spcPts val="0"/>
              </a:spcAft>
              <a:buSzPts val="1400"/>
              <a:buAutoNum type="arabicPeriod"/>
            </a:pPr>
            <a:r>
              <a:rPr lang="ko"/>
              <a:t>압축 해제</a:t>
            </a:r>
            <a:endParaRPr/>
          </a:p>
          <a:p>
            <a:pPr indent="-317500" lvl="0" marL="457200" rtl="0" algn="l">
              <a:lnSpc>
                <a:spcPct val="150000"/>
              </a:lnSpc>
              <a:spcBef>
                <a:spcPts val="0"/>
              </a:spcBef>
              <a:spcAft>
                <a:spcPts val="0"/>
              </a:spcAft>
              <a:buSzPts val="1400"/>
              <a:buAutoNum type="arabicPeriod"/>
            </a:pPr>
            <a:r>
              <a:rPr lang="ko">
                <a:solidFill>
                  <a:schemeClr val="dk1"/>
                </a:solidFill>
              </a:rPr>
              <a:t>grafana-server 실행 </a:t>
            </a:r>
            <a:r>
              <a:rPr lang="ko"/>
              <a:t> </a:t>
            </a:r>
            <a:endParaRPr/>
          </a:p>
          <a:p>
            <a:pPr indent="-317500" lvl="0" marL="457200" rtl="0" algn="l">
              <a:lnSpc>
                <a:spcPct val="150000"/>
              </a:lnSpc>
              <a:spcBef>
                <a:spcPts val="0"/>
              </a:spcBef>
              <a:spcAft>
                <a:spcPts val="0"/>
              </a:spcAft>
              <a:buSzPts val="1400"/>
              <a:buAutoNum type="arabicPeriod"/>
            </a:pPr>
            <a:r>
              <a:rPr lang="ko">
                <a:solidFill>
                  <a:schemeClr val="dk1"/>
                </a:solidFill>
              </a:rPr>
              <a:t>localhost:3000 접속 후 admin/admin 으로 접속</a:t>
            </a:r>
            <a:r>
              <a:rPr lang="ko"/>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9" name="Shape 619"/>
        <p:cNvGrpSpPr/>
        <p:nvPr/>
      </p:nvGrpSpPr>
      <p:grpSpPr>
        <a:xfrm>
          <a:off x="0" y="0"/>
          <a:ext cx="0" cy="0"/>
          <a:chOff x="0" y="0"/>
          <a:chExt cx="0" cy="0"/>
        </a:xfrm>
      </p:grpSpPr>
      <p:sp>
        <p:nvSpPr>
          <p:cNvPr id="620" name="Google Shape;620;p48"/>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설치 - MacOS</a:t>
            </a:r>
            <a:endParaRPr b="1" sz="2000">
              <a:latin typeface="Open Sans"/>
              <a:ea typeface="Open Sans"/>
              <a:cs typeface="Open Sans"/>
              <a:sym typeface="Open Sans"/>
            </a:endParaRPr>
          </a:p>
        </p:txBody>
      </p:sp>
      <p:cxnSp>
        <p:nvCxnSpPr>
          <p:cNvPr id="621" name="Google Shape;621;p48"/>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622" name="Google Shape;622;p48"/>
          <p:cNvSpPr txBox="1"/>
          <p:nvPr/>
        </p:nvSpPr>
        <p:spPr>
          <a:xfrm>
            <a:off x="416446" y="1197175"/>
            <a:ext cx="39102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InfluxDB Install (</a:t>
            </a:r>
            <a:r>
              <a:rPr b="1" lang="ko">
                <a:latin typeface="Open Sans"/>
                <a:ea typeface="Open Sans"/>
                <a:cs typeface="Open Sans"/>
                <a:sym typeface="Open Sans"/>
              </a:rPr>
              <a:t>binaries) </a:t>
            </a:r>
            <a:endParaRPr sz="1100">
              <a:solidFill>
                <a:srgbClr val="FF0000"/>
              </a:solidFill>
              <a:latin typeface="Open Sans"/>
              <a:ea typeface="Open Sans"/>
              <a:cs typeface="Open Sans"/>
              <a:sym typeface="Open Sans"/>
            </a:endParaRPr>
          </a:p>
        </p:txBody>
      </p:sp>
      <p:sp>
        <p:nvSpPr>
          <p:cNvPr id="623" name="Google Shape;623;p48"/>
          <p:cNvSpPr txBox="1"/>
          <p:nvPr/>
        </p:nvSpPr>
        <p:spPr>
          <a:xfrm>
            <a:off x="584775" y="1640275"/>
            <a:ext cx="3741900" cy="606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Open Sans"/>
              <a:buAutoNum type="arabicPeriod"/>
            </a:pPr>
            <a:r>
              <a:rPr lang="ko" u="sng">
                <a:solidFill>
                  <a:schemeClr val="hlink"/>
                </a:solidFill>
                <a:latin typeface="Open Sans"/>
                <a:ea typeface="Open Sans"/>
                <a:cs typeface="Open Sans"/>
                <a:sym typeface="Open Sans"/>
                <a:hlinkClick r:id="rId3"/>
              </a:rPr>
              <a:t>https://dl.influxdata.com/influxdb/releases/influxdb-1.8.3_darwin_amd64.tar.gz</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AutoNum type="arabicPeriod"/>
            </a:pPr>
            <a:r>
              <a:rPr lang="ko">
                <a:latin typeface="Open Sans"/>
                <a:ea typeface="Open Sans"/>
                <a:cs typeface="Open Sans"/>
                <a:sym typeface="Open Sans"/>
              </a:rPr>
              <a:t>tar zxvf influxdb-1.8.3_darwin_amd64.tar.gz</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AutoNum type="arabicPeriod"/>
            </a:pPr>
            <a:r>
              <a:rPr lang="ko">
                <a:latin typeface="Open Sans"/>
                <a:ea typeface="Open Sans"/>
                <a:cs typeface="Open Sans"/>
                <a:sym typeface="Open Sans"/>
              </a:rPr>
              <a:t>./usr/bin/influxd (파인더에서 Command를 누른 상태에서 열기 추천)</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AutoNum type="arabicPeriod"/>
            </a:pPr>
            <a:r>
              <a:rPr lang="ko">
                <a:latin typeface="Open Sans"/>
                <a:ea typeface="Open Sans"/>
                <a:cs typeface="Open Sans"/>
                <a:sym typeface="Open Sans"/>
              </a:rPr>
              <a:t>./usr/bin/influx </a:t>
            </a:r>
            <a:r>
              <a:rPr lang="ko">
                <a:solidFill>
                  <a:schemeClr val="dk1"/>
                </a:solidFill>
                <a:latin typeface="Open Sans"/>
                <a:ea typeface="Open Sans"/>
                <a:cs typeface="Open Sans"/>
                <a:sym typeface="Open Sans"/>
              </a:rPr>
              <a:t>(파인더에서 Command를 누른 상태에서 열기 추천)</a:t>
            </a:r>
            <a:endParaRPr>
              <a:latin typeface="Open Sans"/>
              <a:ea typeface="Open Sans"/>
              <a:cs typeface="Open Sans"/>
              <a:sym typeface="Open Sans"/>
            </a:endParaRPr>
          </a:p>
          <a:p>
            <a:pPr indent="0" lvl="0" marL="457200" marR="101600" rtl="0" algn="l">
              <a:lnSpc>
                <a:spcPct val="141176"/>
              </a:lnSpc>
              <a:spcBef>
                <a:spcPts val="0"/>
              </a:spcBef>
              <a:spcAft>
                <a:spcPts val="800"/>
              </a:spcAft>
              <a:buNone/>
            </a:pPr>
            <a:r>
              <a:t/>
            </a:r>
            <a:endParaRPr/>
          </a:p>
        </p:txBody>
      </p:sp>
      <p:sp>
        <p:nvSpPr>
          <p:cNvPr id="624" name="Google Shape;624;p48"/>
          <p:cNvSpPr txBox="1"/>
          <p:nvPr/>
        </p:nvSpPr>
        <p:spPr>
          <a:xfrm>
            <a:off x="4828921" y="1197175"/>
            <a:ext cx="39102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a:latin typeface="Open Sans"/>
                <a:ea typeface="Open Sans"/>
                <a:cs typeface="Open Sans"/>
                <a:sym typeface="Open Sans"/>
              </a:rPr>
              <a:t>Grafana Install (binaries) </a:t>
            </a:r>
            <a:endParaRPr sz="1100">
              <a:solidFill>
                <a:srgbClr val="FF0000"/>
              </a:solidFill>
              <a:latin typeface="Open Sans"/>
              <a:ea typeface="Open Sans"/>
              <a:cs typeface="Open Sans"/>
              <a:sym typeface="Open Sans"/>
            </a:endParaRPr>
          </a:p>
        </p:txBody>
      </p:sp>
      <p:sp>
        <p:nvSpPr>
          <p:cNvPr id="625" name="Google Shape;625;p48"/>
          <p:cNvSpPr txBox="1"/>
          <p:nvPr/>
        </p:nvSpPr>
        <p:spPr>
          <a:xfrm>
            <a:off x="4997250" y="1640275"/>
            <a:ext cx="3741900" cy="606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Open Sans"/>
              <a:buAutoNum type="arabicPeriod"/>
            </a:pPr>
            <a:r>
              <a:rPr lang="ko">
                <a:uFill>
                  <a:noFill/>
                </a:uFill>
                <a:latin typeface="Open Sans"/>
                <a:ea typeface="Open Sans"/>
                <a:cs typeface="Open Sans"/>
                <a:sym typeface="Open Sans"/>
                <a:hlinkClick r:id="rId4"/>
              </a:rPr>
              <a:t>https://dl.grafana.com/oss/release/grafana-7.3.3.darwin-amd64.tar.gz</a:t>
            </a:r>
            <a:endParaRPr>
              <a:highlight>
                <a:srgbClr val="F2F4FF"/>
              </a:highlight>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AutoNum type="arabicPeriod"/>
            </a:pPr>
            <a:r>
              <a:rPr lang="ko">
                <a:latin typeface="Open Sans"/>
                <a:ea typeface="Open Sans"/>
                <a:cs typeface="Open Sans"/>
                <a:sym typeface="Open Sans"/>
              </a:rPr>
              <a:t>tar -zxvf grafana-7.3.3.darwin-amd64.tar.gz</a:t>
            </a:r>
            <a:endParaRPr>
              <a:highlight>
                <a:srgbClr val="F2F4FF"/>
              </a:highlight>
              <a:latin typeface="Open Sans"/>
              <a:ea typeface="Open Sans"/>
              <a:cs typeface="Open Sans"/>
              <a:sym typeface="Open Sans"/>
            </a:endParaRPr>
          </a:p>
          <a:p>
            <a:pPr indent="-317500" lvl="0" marL="457200" rtl="0" algn="l">
              <a:lnSpc>
                <a:spcPct val="150000"/>
              </a:lnSpc>
              <a:spcBef>
                <a:spcPts val="0"/>
              </a:spcBef>
              <a:spcAft>
                <a:spcPts val="0"/>
              </a:spcAft>
              <a:buClr>
                <a:srgbClr val="FF0000"/>
              </a:buClr>
              <a:buSzPts val="1400"/>
              <a:buFont typeface="Open Sans"/>
              <a:buAutoNum type="arabicPeriod"/>
            </a:pPr>
            <a:r>
              <a:rPr lang="ko">
                <a:solidFill>
                  <a:srgbClr val="FF0000"/>
                </a:solidFill>
                <a:latin typeface="Open Sans"/>
                <a:ea typeface="Open Sans"/>
                <a:cs typeface="Open Sans"/>
                <a:sym typeface="Open Sans"/>
              </a:rPr>
              <a:t>./bin/grafana-server web </a:t>
            </a:r>
            <a:endParaRPr>
              <a:solidFill>
                <a:srgbClr val="FF0000"/>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9" name="Shape 629"/>
        <p:cNvGrpSpPr/>
        <p:nvPr/>
      </p:nvGrpSpPr>
      <p:grpSpPr>
        <a:xfrm>
          <a:off x="0" y="0"/>
          <a:ext cx="0" cy="0"/>
          <a:chOff x="0" y="0"/>
          <a:chExt cx="0" cy="0"/>
        </a:xfrm>
      </p:grpSpPr>
      <p:sp>
        <p:nvSpPr>
          <p:cNvPr id="630" name="Google Shape;630;p49"/>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InfluxDB 생성</a:t>
            </a:r>
            <a:endParaRPr b="1" sz="2000">
              <a:latin typeface="Open Sans"/>
              <a:ea typeface="Open Sans"/>
              <a:cs typeface="Open Sans"/>
              <a:sym typeface="Open Sans"/>
            </a:endParaRPr>
          </a:p>
        </p:txBody>
      </p:sp>
      <p:cxnSp>
        <p:nvCxnSpPr>
          <p:cNvPr id="631" name="Google Shape;631;p49"/>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632" name="Google Shape;632;p49"/>
          <p:cNvSpPr txBox="1"/>
          <p:nvPr/>
        </p:nvSpPr>
        <p:spPr>
          <a:xfrm>
            <a:off x="338975" y="938800"/>
            <a:ext cx="6096600" cy="166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a:latin typeface="Open Sans"/>
                <a:ea typeface="Open Sans"/>
                <a:cs typeface="Open Sans"/>
                <a:sym typeface="Open Sans"/>
              </a:rPr>
              <a:t>간단하게 DB 사용해보기 </a:t>
            </a:r>
            <a:endParaRPr b="1">
              <a:latin typeface="Open Sans"/>
              <a:ea typeface="Open Sans"/>
              <a:cs typeface="Open Sans"/>
              <a:sym typeface="Open Sans"/>
            </a:endParaRPr>
          </a:p>
          <a:p>
            <a:pPr indent="0" lvl="0" marL="0" rtl="0" algn="l">
              <a:lnSpc>
                <a:spcPct val="150000"/>
              </a:lnSpc>
              <a:spcBef>
                <a:spcPts val="0"/>
              </a:spcBef>
              <a:spcAft>
                <a:spcPts val="0"/>
              </a:spcAft>
              <a:buNone/>
            </a:pPr>
            <a:r>
              <a:t/>
            </a:r>
            <a:endParaRPr b="1" sz="1200">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AutoNum type="arabicPeriod"/>
            </a:pPr>
            <a:r>
              <a:rPr lang="ko" sz="1200">
                <a:latin typeface="Open Sans"/>
                <a:ea typeface="Open Sans"/>
                <a:cs typeface="Open Sans"/>
                <a:sym typeface="Open Sans"/>
              </a:rPr>
              <a:t>DB 생성 : CREATE DATABASE testdb</a:t>
            </a:r>
            <a:endParaRPr sz="1200">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AutoNum type="arabicPeriod"/>
            </a:pPr>
            <a:r>
              <a:rPr lang="ko" sz="1200">
                <a:latin typeface="Open Sans"/>
                <a:ea typeface="Open Sans"/>
                <a:cs typeface="Open Sans"/>
                <a:sym typeface="Open Sans"/>
              </a:rPr>
              <a:t>DB 사용 : USE testdb</a:t>
            </a:r>
            <a:endParaRPr sz="1200">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AutoNum type="arabicPeriod"/>
            </a:pPr>
            <a:r>
              <a:rPr lang="ko" sz="1200">
                <a:latin typeface="Open Sans"/>
                <a:ea typeface="Open Sans"/>
                <a:cs typeface="Open Sans"/>
                <a:sym typeface="Open Sans"/>
              </a:rPr>
              <a:t>DB 데이터 추가 : INSERT monitoring cpu=i9,core=16,memory=32000,disk=50000</a:t>
            </a:r>
            <a:endParaRPr sz="1200">
              <a:latin typeface="Open Sans"/>
              <a:ea typeface="Open Sans"/>
              <a:cs typeface="Open Sans"/>
              <a:sym typeface="Open Sans"/>
            </a:endParaRPr>
          </a:p>
          <a:p>
            <a:pPr indent="-304800" lvl="0" marL="457200" rtl="0" algn="l">
              <a:lnSpc>
                <a:spcPct val="150000"/>
              </a:lnSpc>
              <a:spcBef>
                <a:spcPts val="0"/>
              </a:spcBef>
              <a:spcAft>
                <a:spcPts val="0"/>
              </a:spcAft>
              <a:buClr>
                <a:schemeClr val="dk1"/>
              </a:buClr>
              <a:buSzPts val="1200"/>
              <a:buAutoNum type="arabicPeriod"/>
            </a:pPr>
            <a:r>
              <a:rPr lang="ko" sz="1200">
                <a:latin typeface="Open Sans"/>
                <a:ea typeface="Open Sans"/>
                <a:cs typeface="Open Sans"/>
                <a:sym typeface="Open Sans"/>
              </a:rPr>
              <a:t>DB 데이터 확인 : SELECT * FROM monitoring </a:t>
            </a:r>
            <a:endParaRPr sz="1200">
              <a:latin typeface="Open Sans"/>
              <a:ea typeface="Open Sans"/>
              <a:cs typeface="Open Sans"/>
              <a:sym typeface="Open Sans"/>
            </a:endParaRPr>
          </a:p>
          <a:p>
            <a:pPr indent="0" lvl="0" marL="0" rtl="0" algn="l">
              <a:lnSpc>
                <a:spcPct val="150000"/>
              </a:lnSpc>
              <a:spcBef>
                <a:spcPts val="0"/>
              </a:spcBef>
              <a:spcAft>
                <a:spcPts val="0"/>
              </a:spcAft>
              <a:buNone/>
            </a:pPr>
            <a:r>
              <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ko">
                <a:latin typeface="Open Sans"/>
                <a:ea typeface="Open Sans"/>
                <a:cs typeface="Open Sans"/>
                <a:sym typeface="Open Sans"/>
              </a:rPr>
              <a:t>실습을 위한 DB 생성</a:t>
            </a:r>
            <a:endParaRPr b="1">
              <a:latin typeface="Open Sans"/>
              <a:ea typeface="Open Sans"/>
              <a:cs typeface="Open Sans"/>
              <a:sym typeface="Open Sans"/>
            </a:endParaRPr>
          </a:p>
          <a:p>
            <a:pPr indent="0" lvl="0" marL="0" rtl="0" algn="l">
              <a:lnSpc>
                <a:spcPct val="150000"/>
              </a:lnSpc>
              <a:spcBef>
                <a:spcPts val="0"/>
              </a:spcBef>
              <a:spcAft>
                <a:spcPts val="0"/>
              </a:spcAft>
              <a:buNone/>
            </a:pPr>
            <a:r>
              <a:t/>
            </a:r>
            <a:endParaRPr b="1" sz="1200">
              <a:latin typeface="Open Sans"/>
              <a:ea typeface="Open Sans"/>
              <a:cs typeface="Open Sans"/>
              <a:sym typeface="Open Sans"/>
            </a:endParaRPr>
          </a:p>
          <a:p>
            <a:pPr indent="0" lvl="0" marL="0" rtl="0" algn="l">
              <a:lnSpc>
                <a:spcPct val="150000"/>
              </a:lnSpc>
              <a:spcBef>
                <a:spcPts val="0"/>
              </a:spcBef>
              <a:spcAft>
                <a:spcPts val="0"/>
              </a:spcAft>
              <a:buNone/>
            </a:pPr>
            <a:r>
              <a:rPr lang="ko" sz="1200">
                <a:latin typeface="Open Sans"/>
                <a:ea typeface="Open Sans"/>
                <a:cs typeface="Open Sans"/>
                <a:sym typeface="Open Sans"/>
              </a:rPr>
              <a:t>CREATE DATABASE jmeter</a:t>
            </a:r>
            <a:endParaRPr sz="12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6" name="Shape 636"/>
        <p:cNvGrpSpPr/>
        <p:nvPr/>
      </p:nvGrpSpPr>
      <p:grpSpPr>
        <a:xfrm>
          <a:off x="0" y="0"/>
          <a:ext cx="0" cy="0"/>
          <a:chOff x="0" y="0"/>
          <a:chExt cx="0" cy="0"/>
        </a:xfrm>
      </p:grpSpPr>
      <p:sp>
        <p:nvSpPr>
          <p:cNvPr id="637" name="Google Shape;637;p50"/>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JMeter Backend Listener</a:t>
            </a:r>
            <a:endParaRPr b="1" sz="2000">
              <a:latin typeface="Open Sans"/>
              <a:ea typeface="Open Sans"/>
              <a:cs typeface="Open Sans"/>
              <a:sym typeface="Open Sans"/>
            </a:endParaRPr>
          </a:p>
        </p:txBody>
      </p:sp>
      <p:cxnSp>
        <p:nvCxnSpPr>
          <p:cNvPr id="638" name="Google Shape;638;p50"/>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id="639" name="Google Shape;639;p50"/>
          <p:cNvPicPr preferRelativeResize="0"/>
          <p:nvPr/>
        </p:nvPicPr>
        <p:blipFill>
          <a:blip r:embed="rId3">
            <a:alphaModFix/>
          </a:blip>
          <a:stretch>
            <a:fillRect/>
          </a:stretch>
        </p:blipFill>
        <p:spPr>
          <a:xfrm>
            <a:off x="368875" y="1177300"/>
            <a:ext cx="8406249" cy="3305650"/>
          </a:xfrm>
          <a:prstGeom prst="rect">
            <a:avLst/>
          </a:prstGeom>
          <a:noFill/>
          <a:ln>
            <a:noFill/>
          </a:ln>
        </p:spPr>
      </p:pic>
      <p:sp>
        <p:nvSpPr>
          <p:cNvPr id="640" name="Google Shape;640;p50"/>
          <p:cNvSpPr/>
          <p:nvPr/>
        </p:nvSpPr>
        <p:spPr>
          <a:xfrm>
            <a:off x="4572000" y="3073775"/>
            <a:ext cx="2263500" cy="118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2108625" y="1981650"/>
            <a:ext cx="3915600" cy="21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5" name="Shape 645"/>
        <p:cNvGrpSpPr/>
        <p:nvPr/>
      </p:nvGrpSpPr>
      <p:grpSpPr>
        <a:xfrm>
          <a:off x="0" y="0"/>
          <a:ext cx="0" cy="0"/>
          <a:chOff x="0" y="0"/>
          <a:chExt cx="0" cy="0"/>
        </a:xfrm>
      </p:grpSpPr>
      <p:sp>
        <p:nvSpPr>
          <p:cNvPr id="646" name="Google Shape;646;p51"/>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Grafana 설정</a:t>
            </a:r>
            <a:endParaRPr b="1" sz="2000">
              <a:latin typeface="Open Sans"/>
              <a:ea typeface="Open Sans"/>
              <a:cs typeface="Open Sans"/>
              <a:sym typeface="Open Sans"/>
            </a:endParaRPr>
          </a:p>
        </p:txBody>
      </p:sp>
      <p:cxnSp>
        <p:nvCxnSpPr>
          <p:cNvPr id="647" name="Google Shape;647;p51"/>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id="648" name="Google Shape;648;p51"/>
          <p:cNvPicPr preferRelativeResize="0"/>
          <p:nvPr/>
        </p:nvPicPr>
        <p:blipFill rotWithShape="1">
          <a:blip r:embed="rId3">
            <a:alphaModFix/>
          </a:blip>
          <a:srcRect b="49225" l="0" r="48786" t="0"/>
          <a:stretch/>
        </p:blipFill>
        <p:spPr>
          <a:xfrm>
            <a:off x="574738" y="1154975"/>
            <a:ext cx="3814500" cy="3204674"/>
          </a:xfrm>
          <a:prstGeom prst="rect">
            <a:avLst/>
          </a:prstGeom>
          <a:noFill/>
          <a:ln>
            <a:noFill/>
          </a:ln>
        </p:spPr>
      </p:pic>
      <p:pic>
        <p:nvPicPr>
          <p:cNvPr id="649" name="Google Shape;649;p51"/>
          <p:cNvPicPr preferRelativeResize="0"/>
          <p:nvPr/>
        </p:nvPicPr>
        <p:blipFill rotWithShape="1">
          <a:blip r:embed="rId3">
            <a:alphaModFix/>
          </a:blip>
          <a:srcRect b="0" l="0" r="48786" t="49225"/>
          <a:stretch/>
        </p:blipFill>
        <p:spPr>
          <a:xfrm>
            <a:off x="4754763" y="1154975"/>
            <a:ext cx="3814500" cy="320468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3" name="Shape 653"/>
        <p:cNvGrpSpPr/>
        <p:nvPr/>
      </p:nvGrpSpPr>
      <p:grpSpPr>
        <a:xfrm>
          <a:off x="0" y="0"/>
          <a:ext cx="0" cy="0"/>
          <a:chOff x="0" y="0"/>
          <a:chExt cx="0" cy="0"/>
        </a:xfrm>
      </p:grpSpPr>
      <p:sp>
        <p:nvSpPr>
          <p:cNvPr id="654" name="Google Shape;654;p52"/>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Grafana Dashboard 설정</a:t>
            </a:r>
            <a:endParaRPr b="1" sz="2000">
              <a:latin typeface="Open Sans"/>
              <a:ea typeface="Open Sans"/>
              <a:cs typeface="Open Sans"/>
              <a:sym typeface="Open Sans"/>
            </a:endParaRPr>
          </a:p>
        </p:txBody>
      </p:sp>
      <p:cxnSp>
        <p:nvCxnSpPr>
          <p:cNvPr id="655" name="Google Shape;655;p52"/>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656" name="Google Shape;656;p52"/>
          <p:cNvSpPr txBox="1"/>
          <p:nvPr/>
        </p:nvSpPr>
        <p:spPr>
          <a:xfrm>
            <a:off x="819075" y="1142300"/>
            <a:ext cx="6526200" cy="21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Open Sans"/>
                <a:ea typeface="Open Sans"/>
                <a:cs typeface="Open Sans"/>
                <a:sym typeface="Open Sans"/>
              </a:rPr>
              <a:t>Grafana의 Community Dashboard를 Import하기</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ko">
                <a:latin typeface="Open Sans"/>
                <a:ea typeface="Open Sans"/>
                <a:cs typeface="Open Sans"/>
                <a:sym typeface="Open Sans"/>
              </a:rPr>
              <a:t>별도 플러그인 설치 없이 사용하는 대시보드 </a:t>
            </a:r>
            <a:r>
              <a:rPr lang="ko" u="sng">
                <a:solidFill>
                  <a:schemeClr val="hlink"/>
                </a:solidFill>
                <a:latin typeface="Open Sans"/>
                <a:ea typeface="Open Sans"/>
                <a:cs typeface="Open Sans"/>
                <a:sym typeface="Open Sans"/>
                <a:hlinkClick r:id="rId3"/>
              </a:rPr>
              <a:t>https://grafana.com/grafana/dashboards/5496</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ko">
                <a:latin typeface="Open Sans"/>
                <a:ea typeface="Open Sans"/>
                <a:cs typeface="Open Sans"/>
                <a:sym typeface="Open Sans"/>
              </a:rPr>
              <a:t>별</a:t>
            </a:r>
            <a:r>
              <a:rPr lang="ko">
                <a:latin typeface="Open Sans"/>
                <a:ea typeface="Open Sans"/>
                <a:cs typeface="Open Sans"/>
                <a:sym typeface="Open Sans"/>
              </a:rPr>
              <a:t>도 플러그인을 설치하여 사용하는 대시보드 </a:t>
            </a:r>
            <a:r>
              <a:rPr lang="ko" u="sng">
                <a:solidFill>
                  <a:schemeClr val="hlink"/>
                </a:solidFill>
                <a:latin typeface="Open Sans"/>
                <a:ea typeface="Open Sans"/>
                <a:cs typeface="Open Sans"/>
                <a:sym typeface="Open Sans"/>
                <a:hlinkClick r:id="rId4"/>
              </a:rPr>
              <a:t>https://github.com/mderevyankoaqa/jmeter-influxdb-listener-plugin</a:t>
            </a:r>
            <a:r>
              <a:rPr lang="ko">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4" name="Shape 354"/>
        <p:cNvGrpSpPr/>
        <p:nvPr/>
      </p:nvGrpSpPr>
      <p:grpSpPr>
        <a:xfrm>
          <a:off x="0" y="0"/>
          <a:ext cx="0" cy="0"/>
          <a:chOff x="0" y="0"/>
          <a:chExt cx="0" cy="0"/>
        </a:xfrm>
      </p:grpSpPr>
      <p:sp>
        <p:nvSpPr>
          <p:cNvPr id="355" name="Google Shape;355;p17"/>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대규모 부하 분산 테스트 개요</a:t>
            </a:r>
            <a:endParaRPr b="1" sz="2000">
              <a:latin typeface="Open Sans"/>
              <a:ea typeface="Open Sans"/>
              <a:cs typeface="Open Sans"/>
              <a:sym typeface="Open Sans"/>
            </a:endParaRPr>
          </a:p>
        </p:txBody>
      </p:sp>
      <p:cxnSp>
        <p:nvCxnSpPr>
          <p:cNvPr id="356" name="Google Shape;356;p17"/>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357" name="Google Shape;357;p17"/>
          <p:cNvSpPr txBox="1"/>
          <p:nvPr/>
        </p:nvSpPr>
        <p:spPr>
          <a:xfrm>
            <a:off x="1269300" y="857700"/>
            <a:ext cx="6605400" cy="12093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ko" sz="1200">
                <a:solidFill>
                  <a:schemeClr val="dk1"/>
                </a:solidFill>
                <a:latin typeface="Open Sans"/>
                <a:ea typeface="Open Sans"/>
                <a:cs typeface="Open Sans"/>
                <a:sym typeface="Open Sans"/>
              </a:rPr>
              <a:t>대용량 부하 분산 테스트는 한 대의 부하발생기로는 불가능하고, 여러 대의 부하발생기를 병렬로 연결해서 동시에 테스트를 해야만 한다. JMeter는 이런 환경을 구축하기 위해 복수의 jmeter-server를 원격에서 실행할 수 있는 Remote Testing 기능을 제공한다. </a:t>
            </a:r>
            <a:endParaRPr sz="1200">
              <a:latin typeface="Open Sans"/>
              <a:ea typeface="Open Sans"/>
              <a:cs typeface="Open Sans"/>
              <a:sym typeface="Open Sans"/>
            </a:endParaRPr>
          </a:p>
        </p:txBody>
      </p:sp>
      <p:pic>
        <p:nvPicPr>
          <p:cNvPr descr="이미지" id="358" name="Google Shape;358;p17"/>
          <p:cNvPicPr preferRelativeResize="0"/>
          <p:nvPr/>
        </p:nvPicPr>
        <p:blipFill rotWithShape="1">
          <a:blip r:embed="rId3">
            <a:alphaModFix/>
          </a:blip>
          <a:srcRect b="0" l="0" r="0" t="0"/>
          <a:stretch/>
        </p:blipFill>
        <p:spPr>
          <a:xfrm>
            <a:off x="400275" y="2175420"/>
            <a:ext cx="4063051" cy="2615776"/>
          </a:xfrm>
          <a:prstGeom prst="rect">
            <a:avLst/>
          </a:prstGeom>
          <a:noFill/>
          <a:ln>
            <a:noFill/>
          </a:ln>
        </p:spPr>
      </p:pic>
      <p:sp>
        <p:nvSpPr>
          <p:cNvPr id="359" name="Google Shape;359;p17"/>
          <p:cNvSpPr txBox="1"/>
          <p:nvPr/>
        </p:nvSpPr>
        <p:spPr>
          <a:xfrm>
            <a:off x="4571996" y="2357250"/>
            <a:ext cx="35307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sz="1200">
                <a:latin typeface="Open Sans"/>
                <a:ea typeface="Open Sans"/>
                <a:cs typeface="Open Sans"/>
                <a:sym typeface="Open Sans"/>
              </a:rPr>
              <a:t>JMeter Controller</a:t>
            </a:r>
            <a:endParaRPr b="1" sz="1200">
              <a:latin typeface="Open Sans"/>
              <a:ea typeface="Open Sans"/>
              <a:cs typeface="Open Sans"/>
              <a:sym typeface="Open Sans"/>
            </a:endParaRPr>
          </a:p>
        </p:txBody>
      </p:sp>
      <p:sp>
        <p:nvSpPr>
          <p:cNvPr id="360" name="Google Shape;360;p17"/>
          <p:cNvSpPr txBox="1"/>
          <p:nvPr/>
        </p:nvSpPr>
        <p:spPr>
          <a:xfrm>
            <a:off x="4571996" y="3376063"/>
            <a:ext cx="3530700" cy="214500"/>
          </a:xfrm>
          <a:prstGeom prst="rect">
            <a:avLst/>
          </a:prstGeom>
          <a:noFill/>
          <a:ln>
            <a:noFill/>
          </a:ln>
        </p:spPr>
        <p:txBody>
          <a:bodyPr anchorCtr="0" anchor="ctr" bIns="32750" lIns="32750" spcFirstLastPara="1" rIns="32750" wrap="square" tIns="32750">
            <a:noAutofit/>
          </a:bodyPr>
          <a:lstStyle/>
          <a:p>
            <a:pPr indent="0" lvl="0" marL="0" marR="0" rtl="0" algn="l">
              <a:lnSpc>
                <a:spcPct val="150000"/>
              </a:lnSpc>
              <a:spcBef>
                <a:spcPts val="0"/>
              </a:spcBef>
              <a:spcAft>
                <a:spcPts val="0"/>
              </a:spcAft>
              <a:buClr>
                <a:srgbClr val="FFFFFF"/>
              </a:buClr>
              <a:buSzPts val="1300"/>
              <a:buFont typeface="Helvetica Neue"/>
              <a:buNone/>
            </a:pPr>
            <a:r>
              <a:rPr b="1" lang="ko" sz="1200">
                <a:latin typeface="Open Sans"/>
                <a:ea typeface="Open Sans"/>
                <a:cs typeface="Open Sans"/>
                <a:sym typeface="Open Sans"/>
              </a:rPr>
              <a:t>JMeter Server</a:t>
            </a:r>
            <a:endParaRPr b="1" sz="1200">
              <a:latin typeface="Open Sans"/>
              <a:ea typeface="Open Sans"/>
              <a:cs typeface="Open Sans"/>
              <a:sym typeface="Open Sans"/>
            </a:endParaRPr>
          </a:p>
        </p:txBody>
      </p:sp>
      <p:sp>
        <p:nvSpPr>
          <p:cNvPr id="361" name="Google Shape;361;p17"/>
          <p:cNvSpPr txBox="1"/>
          <p:nvPr/>
        </p:nvSpPr>
        <p:spPr>
          <a:xfrm>
            <a:off x="4572000" y="2571750"/>
            <a:ext cx="3354000" cy="687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ko" sz="1000">
                <a:solidFill>
                  <a:schemeClr val="dk1"/>
                </a:solidFill>
                <a:latin typeface="Open Sans"/>
                <a:ea typeface="Open Sans"/>
                <a:cs typeface="Open Sans"/>
                <a:sym typeface="Open Sans"/>
              </a:rPr>
              <a:t>실제로 부하를 발생시키는 jmeter-server에 명령을 전달하는 Master 역할을 수행하는 노드다.</a:t>
            </a:r>
            <a:endParaRPr sz="1000">
              <a:latin typeface="Open Sans"/>
              <a:ea typeface="Open Sans"/>
              <a:cs typeface="Open Sans"/>
              <a:sym typeface="Open Sans"/>
            </a:endParaRPr>
          </a:p>
        </p:txBody>
      </p:sp>
      <p:sp>
        <p:nvSpPr>
          <p:cNvPr id="362" name="Google Shape;362;p17"/>
          <p:cNvSpPr txBox="1"/>
          <p:nvPr/>
        </p:nvSpPr>
        <p:spPr>
          <a:xfrm>
            <a:off x="4660350" y="3613700"/>
            <a:ext cx="3354000" cy="687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ko" sz="1000">
                <a:solidFill>
                  <a:schemeClr val="dk1"/>
                </a:solidFill>
                <a:latin typeface="Open Sans"/>
                <a:ea typeface="Open Sans"/>
                <a:cs typeface="Open Sans"/>
                <a:sym typeface="Open Sans"/>
              </a:rPr>
              <a:t>실제로 부하를 발생하는 노드로, jmeter controller에서 받은 명령을 수행하고 그 결과값을 다시 jmeter controller로 전달하는 Slave역할을 한다.</a:t>
            </a:r>
            <a:endParaRPr sz="1000">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0" name="Shape 660"/>
        <p:cNvGrpSpPr/>
        <p:nvPr/>
      </p:nvGrpSpPr>
      <p:grpSpPr>
        <a:xfrm>
          <a:off x="0" y="0"/>
          <a:ext cx="0" cy="0"/>
          <a:chOff x="0" y="0"/>
          <a:chExt cx="0" cy="0"/>
        </a:xfrm>
      </p:grpSpPr>
      <p:pic>
        <p:nvPicPr>
          <p:cNvPr id="661" name="Google Shape;661;p53"/>
          <p:cNvPicPr preferRelativeResize="0"/>
          <p:nvPr/>
        </p:nvPicPr>
        <p:blipFill rotWithShape="1">
          <a:blip r:embed="rId3">
            <a:alphaModFix/>
          </a:blip>
          <a:srcRect b="0" l="0" r="22558" t="0"/>
          <a:stretch/>
        </p:blipFill>
        <p:spPr>
          <a:xfrm>
            <a:off x="253413" y="1145425"/>
            <a:ext cx="8637174" cy="3522500"/>
          </a:xfrm>
          <a:prstGeom prst="rect">
            <a:avLst/>
          </a:prstGeom>
          <a:noFill/>
          <a:ln>
            <a:noFill/>
          </a:ln>
        </p:spPr>
      </p:pic>
      <p:sp>
        <p:nvSpPr>
          <p:cNvPr id="662" name="Google Shape;662;p53"/>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md</a:t>
            </a:r>
            <a:r>
              <a:rPr b="1" lang="ko" sz="2000">
                <a:latin typeface="Open Sans"/>
                <a:ea typeface="Open Sans"/>
                <a:cs typeface="Open Sans"/>
                <a:sym typeface="Open Sans"/>
              </a:rPr>
              <a:t> Backend Listener</a:t>
            </a:r>
            <a:endParaRPr b="1" sz="2000">
              <a:latin typeface="Open Sans"/>
              <a:ea typeface="Open Sans"/>
              <a:cs typeface="Open Sans"/>
              <a:sym typeface="Open Sans"/>
            </a:endParaRPr>
          </a:p>
        </p:txBody>
      </p:sp>
      <p:cxnSp>
        <p:nvCxnSpPr>
          <p:cNvPr id="663" name="Google Shape;663;p53"/>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664" name="Google Shape;664;p53"/>
          <p:cNvSpPr/>
          <p:nvPr/>
        </p:nvSpPr>
        <p:spPr>
          <a:xfrm>
            <a:off x="5743375" y="2703875"/>
            <a:ext cx="1284900" cy="1928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3"/>
          <p:cNvSpPr/>
          <p:nvPr/>
        </p:nvSpPr>
        <p:spPr>
          <a:xfrm>
            <a:off x="1765125" y="1867175"/>
            <a:ext cx="3915600" cy="21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9" name="Shape 669"/>
        <p:cNvGrpSpPr/>
        <p:nvPr/>
      </p:nvGrpSpPr>
      <p:grpSpPr>
        <a:xfrm>
          <a:off x="0" y="0"/>
          <a:ext cx="0" cy="0"/>
          <a:chOff x="0" y="0"/>
          <a:chExt cx="0" cy="0"/>
        </a:xfrm>
      </p:grpSpPr>
      <p:sp>
        <p:nvSpPr>
          <p:cNvPr id="670" name="Google Shape;670;p54"/>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md 플러그인 </a:t>
            </a:r>
            <a:r>
              <a:rPr b="1" lang="ko" sz="2000">
                <a:latin typeface="Open Sans"/>
                <a:ea typeface="Open Sans"/>
                <a:cs typeface="Open Sans"/>
                <a:sym typeface="Open Sans"/>
              </a:rPr>
              <a:t>Grafana 설정</a:t>
            </a:r>
            <a:endParaRPr b="1" sz="2000">
              <a:latin typeface="Open Sans"/>
              <a:ea typeface="Open Sans"/>
              <a:cs typeface="Open Sans"/>
              <a:sym typeface="Open Sans"/>
            </a:endParaRPr>
          </a:p>
        </p:txBody>
      </p:sp>
      <p:cxnSp>
        <p:nvCxnSpPr>
          <p:cNvPr id="671" name="Google Shape;671;p54"/>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672" name="Google Shape;672;p54"/>
          <p:cNvSpPr txBox="1"/>
          <p:nvPr/>
        </p:nvSpPr>
        <p:spPr>
          <a:xfrm>
            <a:off x="819075" y="1142300"/>
            <a:ext cx="6526200" cy="21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Open Sans"/>
                <a:ea typeface="Open Sans"/>
                <a:cs typeface="Open Sans"/>
                <a:sym typeface="Open Sans"/>
              </a:rPr>
              <a:t>md Grafana Dashboard 인 경우, 대시보드 일부 수정 (전체 평균 응답시간 지표 추가)</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lang="ko">
                <a:latin typeface="Open Sans"/>
                <a:ea typeface="Open Sans"/>
                <a:cs typeface="Open Sans"/>
                <a:sym typeface="Open Sans"/>
              </a:rPr>
              <a:t>=&gt; Average Response Times 판넬에서 Edit 후 아래와 같이 쿼리 추가</a:t>
            </a:r>
            <a:endParaRPr>
              <a:latin typeface="Open Sans"/>
              <a:ea typeface="Open Sans"/>
              <a:cs typeface="Open Sans"/>
              <a:sym typeface="Open Sans"/>
            </a:endParaRPr>
          </a:p>
        </p:txBody>
      </p:sp>
      <p:pic>
        <p:nvPicPr>
          <p:cNvPr id="673" name="Google Shape;673;p54"/>
          <p:cNvPicPr preferRelativeResize="0"/>
          <p:nvPr/>
        </p:nvPicPr>
        <p:blipFill>
          <a:blip r:embed="rId3">
            <a:alphaModFix/>
          </a:blip>
          <a:stretch>
            <a:fillRect/>
          </a:stretch>
        </p:blipFill>
        <p:spPr>
          <a:xfrm>
            <a:off x="755825" y="2360151"/>
            <a:ext cx="7632349" cy="2310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7" name="Shape 677"/>
        <p:cNvGrpSpPr/>
        <p:nvPr/>
      </p:nvGrpSpPr>
      <p:grpSpPr>
        <a:xfrm>
          <a:off x="0" y="0"/>
          <a:ext cx="0" cy="0"/>
          <a:chOff x="0" y="0"/>
          <a:chExt cx="0" cy="0"/>
        </a:xfrm>
      </p:grpSpPr>
      <p:sp>
        <p:nvSpPr>
          <p:cNvPr id="678" name="Google Shape;678;p55"/>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웹 서버 모니터링</a:t>
            </a:r>
            <a:endParaRPr b="1" sz="2000">
              <a:latin typeface="Open Sans"/>
              <a:ea typeface="Open Sans"/>
              <a:cs typeface="Open Sans"/>
              <a:sym typeface="Open Sans"/>
            </a:endParaRPr>
          </a:p>
        </p:txBody>
      </p:sp>
      <p:cxnSp>
        <p:nvCxnSpPr>
          <p:cNvPr id="679" name="Google Shape;679;p55"/>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id="680" name="Google Shape;680;p55"/>
          <p:cNvPicPr preferRelativeResize="0"/>
          <p:nvPr/>
        </p:nvPicPr>
        <p:blipFill>
          <a:blip r:embed="rId3">
            <a:alphaModFix/>
          </a:blip>
          <a:stretch>
            <a:fillRect/>
          </a:stretch>
        </p:blipFill>
        <p:spPr>
          <a:xfrm>
            <a:off x="767887" y="867050"/>
            <a:ext cx="7608227" cy="3983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4" name="Shape 684"/>
        <p:cNvGrpSpPr/>
        <p:nvPr/>
      </p:nvGrpSpPr>
      <p:grpSpPr>
        <a:xfrm>
          <a:off x="0" y="0"/>
          <a:ext cx="0" cy="0"/>
          <a:chOff x="0" y="0"/>
          <a:chExt cx="0" cy="0"/>
        </a:xfrm>
      </p:grpSpPr>
      <p:sp>
        <p:nvSpPr>
          <p:cNvPr id="685" name="Google Shape;685;p56"/>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웹 서버 모니터링</a:t>
            </a:r>
            <a:endParaRPr b="1" sz="2000">
              <a:latin typeface="Open Sans"/>
              <a:ea typeface="Open Sans"/>
              <a:cs typeface="Open Sans"/>
              <a:sym typeface="Open Sans"/>
            </a:endParaRPr>
          </a:p>
        </p:txBody>
      </p:sp>
      <p:cxnSp>
        <p:nvCxnSpPr>
          <p:cNvPr id="686" name="Google Shape;686;p56"/>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id="687" name="Google Shape;687;p56"/>
          <p:cNvPicPr preferRelativeResize="0"/>
          <p:nvPr/>
        </p:nvPicPr>
        <p:blipFill>
          <a:blip r:embed="rId3">
            <a:alphaModFix/>
          </a:blip>
          <a:stretch>
            <a:fillRect/>
          </a:stretch>
        </p:blipFill>
        <p:spPr>
          <a:xfrm>
            <a:off x="332588" y="864300"/>
            <a:ext cx="8478824" cy="39366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1" name="Shape 691"/>
        <p:cNvGrpSpPr/>
        <p:nvPr/>
      </p:nvGrpSpPr>
      <p:grpSpPr>
        <a:xfrm>
          <a:off x="0" y="0"/>
          <a:ext cx="0" cy="0"/>
          <a:chOff x="0" y="0"/>
          <a:chExt cx="0" cy="0"/>
        </a:xfrm>
      </p:grpSpPr>
      <p:sp>
        <p:nvSpPr>
          <p:cNvPr id="692" name="Google Shape;692;p57"/>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실전 웹 서버 성능 진단</a:t>
            </a:r>
            <a:endParaRPr b="1" sz="2000">
              <a:latin typeface="Open Sans"/>
              <a:ea typeface="Open Sans"/>
              <a:cs typeface="Open Sans"/>
              <a:sym typeface="Open Sans"/>
            </a:endParaRPr>
          </a:p>
        </p:txBody>
      </p:sp>
      <p:cxnSp>
        <p:nvCxnSpPr>
          <p:cNvPr id="693" name="Google Shape;693;p57"/>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694" name="Google Shape;694;p57"/>
          <p:cNvSpPr txBox="1"/>
          <p:nvPr/>
        </p:nvSpPr>
        <p:spPr>
          <a:xfrm>
            <a:off x="3136350" y="1840800"/>
            <a:ext cx="2871300" cy="14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a:t>본 내용은 라이브로 진행됩니다.</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6" name="Shape 366"/>
        <p:cNvGrpSpPr/>
        <p:nvPr/>
      </p:nvGrpSpPr>
      <p:grpSpPr>
        <a:xfrm>
          <a:off x="0" y="0"/>
          <a:ext cx="0" cy="0"/>
          <a:chOff x="0" y="0"/>
          <a:chExt cx="0" cy="0"/>
        </a:xfrm>
      </p:grpSpPr>
      <p:sp>
        <p:nvSpPr>
          <p:cNvPr id="367" name="Google Shape;367;p18"/>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JMeter Controller 설정</a:t>
            </a:r>
            <a:endParaRPr b="1" sz="2000">
              <a:latin typeface="Open Sans"/>
              <a:ea typeface="Open Sans"/>
              <a:cs typeface="Open Sans"/>
              <a:sym typeface="Open Sans"/>
            </a:endParaRPr>
          </a:p>
        </p:txBody>
      </p:sp>
      <p:cxnSp>
        <p:nvCxnSpPr>
          <p:cNvPr id="368" name="Google Shape;368;p18"/>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369" name="Google Shape;369;p18"/>
          <p:cNvSpPr txBox="1"/>
          <p:nvPr/>
        </p:nvSpPr>
        <p:spPr>
          <a:xfrm>
            <a:off x="745050" y="943450"/>
            <a:ext cx="7653900" cy="2165700"/>
          </a:xfrm>
          <a:prstGeom prst="rect">
            <a:avLst/>
          </a:prstGeom>
          <a:noFill/>
          <a:ln>
            <a:noFill/>
          </a:ln>
        </p:spPr>
        <p:txBody>
          <a:bodyPr anchorCtr="0" anchor="ctr" bIns="50800" lIns="50800" spcFirstLastPara="1" rIns="50800" wrap="square" tIns="50800">
            <a:noAutofit/>
          </a:bodyPr>
          <a:lstStyle/>
          <a:p>
            <a:pPr indent="0" lvl="0" marL="0" marR="0" rtl="0" algn="l">
              <a:lnSpc>
                <a:spcPct val="200000"/>
              </a:lnSpc>
              <a:spcBef>
                <a:spcPts val="0"/>
              </a:spcBef>
              <a:spcAft>
                <a:spcPts val="0"/>
              </a:spcAft>
              <a:buClr>
                <a:srgbClr val="000000"/>
              </a:buClr>
              <a:buSzPts val="2000"/>
              <a:buFont typeface="Helvetica Neue"/>
              <a:buNone/>
            </a:pPr>
            <a:r>
              <a:rPr i="0" lang="ko" sz="1200" u="none" cap="none" strike="noStrike">
                <a:solidFill>
                  <a:srgbClr val="000000"/>
                </a:solidFill>
                <a:latin typeface="Open Sans"/>
                <a:ea typeface="Open Sans"/>
                <a:cs typeface="Open Sans"/>
                <a:sym typeface="Open Sans"/>
              </a:rPr>
              <a:t>JMETER_HOME/bin/jmeter.properties 파일을 편집한다. jmeter-server 접속을 위한 IP 설정과 결과 데이터를 받아오는 방식을 설정한다.</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i="0" sz="1200" u="none" cap="none" strike="noStrike">
              <a:solidFill>
                <a:srgbClr val="000000"/>
              </a:solidFill>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i="0" lang="ko" sz="1200" u="none" cap="none" strike="noStrike">
                <a:solidFill>
                  <a:srgbClr val="000000"/>
                </a:solidFill>
                <a:latin typeface="Open Sans"/>
                <a:ea typeface="Open Sans"/>
                <a:cs typeface="Open Sans"/>
                <a:sym typeface="Open Sans"/>
              </a:rPr>
              <a:t>jmeter controller에서 접속할 remote jmeter-server의 정보를 입력하는 부분이다. 다음과 같이 콤마(,)로 구분된 IP 리스트를 적어준다. 포트 정보를 별도로 입력해주지 않으면 1099로 설정된다. </a:t>
            </a:r>
            <a:endParaRPr sz="1200">
              <a:latin typeface="Open Sans"/>
              <a:ea typeface="Open Sans"/>
              <a:cs typeface="Open Sans"/>
              <a:sym typeface="Open Sans"/>
            </a:endParaRPr>
          </a:p>
        </p:txBody>
      </p:sp>
      <p:graphicFrame>
        <p:nvGraphicFramePr>
          <p:cNvPr id="370" name="Google Shape;370;p18"/>
          <p:cNvGraphicFramePr/>
          <p:nvPr/>
        </p:nvGraphicFramePr>
        <p:xfrm>
          <a:off x="745041" y="3418048"/>
          <a:ext cx="3000000" cy="3000000"/>
        </p:xfrm>
        <a:graphic>
          <a:graphicData uri="http://schemas.openxmlformats.org/drawingml/2006/table">
            <a:tbl>
              <a:tblPr bandRow="1">
                <a:noFill/>
                <a:tableStyleId>{22C9AD72-0076-42B8-B573-0507C166CC6C}</a:tableStyleId>
              </a:tblPr>
              <a:tblGrid>
                <a:gridCol w="7403875"/>
              </a:tblGrid>
              <a:tr h="534675">
                <a:tc>
                  <a:txBody>
                    <a:bodyPr/>
                    <a:lstStyle/>
                    <a:p>
                      <a:pPr indent="0" lvl="0" marL="0" marR="0" rtl="0" algn="l">
                        <a:lnSpc>
                          <a:spcPct val="115000"/>
                        </a:lnSpc>
                        <a:spcBef>
                          <a:spcPts val="0"/>
                        </a:spcBef>
                        <a:spcAft>
                          <a:spcPts val="0"/>
                        </a:spcAft>
                        <a:buClr>
                          <a:srgbClr val="FFFFFF"/>
                        </a:buClr>
                        <a:buSzPts val="2200"/>
                        <a:buFont typeface="Courier"/>
                        <a:buNone/>
                      </a:pPr>
                      <a:r>
                        <a:rPr b="1" lang="ko" sz="1500" u="none" cap="none" strike="noStrike">
                          <a:solidFill>
                            <a:srgbClr val="FFFFFF"/>
                          </a:solidFill>
                          <a:latin typeface="Open Sans"/>
                          <a:ea typeface="Open Sans"/>
                          <a:cs typeface="Open Sans"/>
                          <a:sym typeface="Open Sans"/>
                        </a:rPr>
                        <a:t>remote_hosts=10.0.0.2,10.0.0.3,...,10.0.0.n</a:t>
                      </a:r>
                      <a:endParaRPr b="1" sz="1500">
                        <a:latin typeface="Open Sans"/>
                        <a:ea typeface="Open Sans"/>
                        <a:cs typeface="Open Sans"/>
                        <a:sym typeface="Open Sans"/>
                      </a:endParaRPr>
                    </a:p>
                  </a:txBody>
                  <a:tcPr marT="63500" marB="63500" marR="63500" marL="63500" anchor="ctr">
                    <a:lnL cap="flat" cmpd="sng" w="12700">
                      <a:solidFill>
                        <a:srgbClr val="CBCBCB"/>
                      </a:solidFill>
                      <a:prstDash val="solid"/>
                      <a:round/>
                      <a:headEnd len="sm" w="sm" type="none"/>
                      <a:tailEnd len="sm" w="sm" type="none"/>
                    </a:lnL>
                    <a:lnR cap="flat" cmpd="sng" w="12700">
                      <a:solidFill>
                        <a:srgbClr val="CBCBCB"/>
                      </a:solidFill>
                      <a:prstDash val="solid"/>
                      <a:round/>
                      <a:headEnd len="sm" w="sm" type="none"/>
                      <a:tailEnd len="sm" w="sm" type="none"/>
                    </a:lnR>
                    <a:lnT cap="flat" cmpd="sng" w="12700">
                      <a:solidFill>
                        <a:srgbClr val="CBCBCB"/>
                      </a:solidFill>
                      <a:prstDash val="solid"/>
                      <a:round/>
                      <a:headEnd len="sm" w="sm" type="none"/>
                      <a:tailEnd len="sm" w="sm" type="none"/>
                    </a:lnT>
                    <a:lnB cap="flat" cmpd="sng" w="12700">
                      <a:solidFill>
                        <a:srgbClr val="CBCBCB"/>
                      </a:solidFill>
                      <a:prstDash val="solid"/>
                      <a:round/>
                      <a:headEnd len="sm" w="sm" type="none"/>
                      <a:tailEnd len="sm" w="sm" type="none"/>
                    </a:lnB>
                    <a:solidFill>
                      <a:srgbClr val="42424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4" name="Shape 374"/>
        <p:cNvGrpSpPr/>
        <p:nvPr/>
      </p:nvGrpSpPr>
      <p:grpSpPr>
        <a:xfrm>
          <a:off x="0" y="0"/>
          <a:ext cx="0" cy="0"/>
          <a:chOff x="0" y="0"/>
          <a:chExt cx="0" cy="0"/>
        </a:xfrm>
      </p:grpSpPr>
      <p:sp>
        <p:nvSpPr>
          <p:cNvPr id="375" name="Google Shape;375;p19"/>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통신 포트 설정 변경</a:t>
            </a:r>
            <a:endParaRPr b="1" sz="2000">
              <a:latin typeface="Open Sans"/>
              <a:ea typeface="Open Sans"/>
              <a:cs typeface="Open Sans"/>
              <a:sym typeface="Open Sans"/>
            </a:endParaRPr>
          </a:p>
        </p:txBody>
      </p:sp>
      <p:cxnSp>
        <p:nvCxnSpPr>
          <p:cNvPr id="376" name="Google Shape;376;p19"/>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377" name="Google Shape;377;p19"/>
          <p:cNvSpPr txBox="1"/>
          <p:nvPr/>
        </p:nvSpPr>
        <p:spPr>
          <a:xfrm>
            <a:off x="611250" y="941400"/>
            <a:ext cx="7921500" cy="2240700"/>
          </a:xfrm>
          <a:prstGeom prst="rect">
            <a:avLst/>
          </a:prstGeom>
          <a:noFill/>
          <a:ln>
            <a:noFill/>
          </a:ln>
        </p:spPr>
        <p:txBody>
          <a:bodyPr anchorCtr="0" anchor="ctr" bIns="50800" lIns="50800" spcFirstLastPara="1" rIns="50800" wrap="square" tIns="50800">
            <a:noAutofit/>
          </a:bodyPr>
          <a:lstStyle/>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jmeter controller와 jmeter-server 사이에 방화벽이 존재한다면 특정 포트를 별도로 설정해야 한다. 그래야만 방화벽에 해당 포트를 등록하고 통신할 수 있다.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t/>
            </a:r>
            <a:endParaRPr sz="1200">
              <a:latin typeface="Open Sans"/>
              <a:ea typeface="Open Sans"/>
              <a:cs typeface="Open Sans"/>
              <a:sym typeface="Open Sans"/>
            </a:endParaRPr>
          </a:p>
          <a:p>
            <a:pPr indent="0" lvl="0" marL="0" marR="0" rtl="0" algn="l">
              <a:lnSpc>
                <a:spcPct val="200000"/>
              </a:lnSpc>
              <a:spcBef>
                <a:spcPts val="0"/>
              </a:spcBef>
              <a:spcAft>
                <a:spcPts val="0"/>
              </a:spcAft>
              <a:buClr>
                <a:srgbClr val="000000"/>
              </a:buClr>
              <a:buSzPts val="2000"/>
              <a:buFont typeface="Helvetica Neue"/>
              <a:buNone/>
            </a:pPr>
            <a:r>
              <a:rPr lang="ko" sz="1200">
                <a:latin typeface="Open Sans"/>
                <a:ea typeface="Open Sans"/>
                <a:cs typeface="Open Sans"/>
                <a:sym typeface="Open Sans"/>
              </a:rPr>
              <a:t>JMeter는 jmeter controller와 jmeter - server 사이에 양방향 통신이 가능해야 한다. Remote Start 버튼을 누르면 처음에는 jmeter controller가 jmeter-server의 서버 포트를 이용해서 접속하지만, 실제로 테스트가 실행되면 서로 RMI(Remote Method Invocation) 포트를 이용해서 정보를 주고받는다.</a:t>
            </a:r>
            <a:endParaRPr sz="1200">
              <a:latin typeface="Open Sans"/>
              <a:ea typeface="Open Sans"/>
              <a:cs typeface="Open Sans"/>
              <a:sym typeface="Open Sans"/>
            </a:endParaRPr>
          </a:p>
        </p:txBody>
      </p:sp>
      <p:pic>
        <p:nvPicPr>
          <p:cNvPr descr="jmeter-connections.png" id="378" name="Google Shape;378;p19"/>
          <p:cNvPicPr preferRelativeResize="0"/>
          <p:nvPr/>
        </p:nvPicPr>
        <p:blipFill rotWithShape="1">
          <a:blip r:embed="rId3">
            <a:alphaModFix/>
          </a:blip>
          <a:srcRect b="0" l="0" r="0" t="0"/>
          <a:stretch/>
        </p:blipFill>
        <p:spPr>
          <a:xfrm>
            <a:off x="2349862" y="3109150"/>
            <a:ext cx="4444276" cy="171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2" name="Shape 382"/>
        <p:cNvGrpSpPr/>
        <p:nvPr/>
      </p:nvGrpSpPr>
      <p:grpSpPr>
        <a:xfrm>
          <a:off x="0" y="0"/>
          <a:ext cx="0" cy="0"/>
          <a:chOff x="0" y="0"/>
          <a:chExt cx="0" cy="0"/>
        </a:xfrm>
      </p:grpSpPr>
      <p:sp>
        <p:nvSpPr>
          <p:cNvPr id="383" name="Google Shape;383;p20"/>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통신 포트 설정 변경</a:t>
            </a:r>
            <a:endParaRPr b="1" sz="2000">
              <a:latin typeface="Open Sans"/>
              <a:ea typeface="Open Sans"/>
              <a:cs typeface="Open Sans"/>
              <a:sym typeface="Open Sans"/>
            </a:endParaRPr>
          </a:p>
        </p:txBody>
      </p:sp>
      <p:cxnSp>
        <p:nvCxnSpPr>
          <p:cNvPr id="384" name="Google Shape;384;p20"/>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sp>
        <p:nvSpPr>
          <p:cNvPr id="385" name="Google Shape;385;p20"/>
          <p:cNvSpPr txBox="1"/>
          <p:nvPr/>
        </p:nvSpPr>
        <p:spPr>
          <a:xfrm>
            <a:off x="2806646" y="1244425"/>
            <a:ext cx="3530700" cy="2145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None/>
            </a:pPr>
            <a:r>
              <a:rPr b="1" lang="ko" sz="1200">
                <a:latin typeface="Open Sans"/>
                <a:ea typeface="Open Sans"/>
                <a:cs typeface="Open Sans"/>
                <a:sym typeface="Open Sans"/>
              </a:rPr>
              <a:t>jmeter-server 설정</a:t>
            </a:r>
            <a:endParaRPr b="1" sz="1200">
              <a:latin typeface="Open Sans"/>
              <a:ea typeface="Open Sans"/>
              <a:cs typeface="Open Sans"/>
              <a:sym typeface="Open Sans"/>
            </a:endParaRPr>
          </a:p>
        </p:txBody>
      </p:sp>
      <p:graphicFrame>
        <p:nvGraphicFramePr>
          <p:cNvPr id="386" name="Google Shape;386;p20"/>
          <p:cNvGraphicFramePr/>
          <p:nvPr/>
        </p:nvGraphicFramePr>
        <p:xfrm>
          <a:off x="2237404" y="1642153"/>
          <a:ext cx="3000000" cy="3000000"/>
        </p:xfrm>
        <a:graphic>
          <a:graphicData uri="http://schemas.openxmlformats.org/drawingml/2006/table">
            <a:tbl>
              <a:tblPr bandRow="1">
                <a:noFill/>
                <a:tableStyleId>{22C9AD72-0076-42B8-B573-0507C166CC6C}</a:tableStyleId>
              </a:tblPr>
              <a:tblGrid>
                <a:gridCol w="4669200"/>
              </a:tblGrid>
              <a:tr h="384900">
                <a:tc>
                  <a:txBody>
                    <a:bodyPr/>
                    <a:lstStyle/>
                    <a:p>
                      <a:pPr indent="0" lvl="0" marL="0" marR="0" rtl="0" algn="l">
                        <a:lnSpc>
                          <a:spcPct val="115000"/>
                        </a:lnSpc>
                        <a:spcBef>
                          <a:spcPts val="0"/>
                        </a:spcBef>
                        <a:spcAft>
                          <a:spcPts val="0"/>
                        </a:spcAft>
                        <a:buClr>
                          <a:srgbClr val="FFFFFF"/>
                        </a:buClr>
                        <a:buSzPts val="2200"/>
                        <a:buFont typeface="Courier"/>
                        <a:buNone/>
                      </a:pPr>
                      <a:r>
                        <a:rPr lang="ko" sz="1300" u="none" cap="none" strike="noStrike">
                          <a:solidFill>
                            <a:srgbClr val="FFFFFF"/>
                          </a:solidFill>
                          <a:latin typeface="Courier"/>
                          <a:ea typeface="Courier"/>
                          <a:cs typeface="Courier"/>
                          <a:sym typeface="Courier"/>
                        </a:rPr>
                        <a:t>server_port=2099</a:t>
                      </a:r>
                      <a:br>
                        <a:rPr lang="ko" sz="1300" u="none" cap="none" strike="noStrike">
                          <a:solidFill>
                            <a:srgbClr val="FFFFFF"/>
                          </a:solidFill>
                          <a:latin typeface="Courier"/>
                          <a:ea typeface="Courier"/>
                          <a:cs typeface="Courier"/>
                          <a:sym typeface="Courier"/>
                        </a:rPr>
                      </a:br>
                      <a:r>
                        <a:rPr lang="ko" sz="1300" u="none" cap="none" strike="noStrike">
                          <a:solidFill>
                            <a:srgbClr val="FFFFFF"/>
                          </a:solidFill>
                          <a:latin typeface="Courier"/>
                          <a:ea typeface="Courier"/>
                          <a:cs typeface="Courier"/>
                          <a:sym typeface="Courier"/>
                        </a:rPr>
                        <a:t>server.rmi.localport=4000</a:t>
                      </a:r>
                      <a:endParaRPr sz="500"/>
                    </a:p>
                  </a:txBody>
                  <a:tcPr marT="63500" marB="63500" marR="63500" marL="63500">
                    <a:lnL cap="flat" cmpd="sng" w="12700">
                      <a:solidFill>
                        <a:srgbClr val="CBCBCB"/>
                      </a:solidFill>
                      <a:prstDash val="solid"/>
                      <a:round/>
                      <a:headEnd len="sm" w="sm" type="none"/>
                      <a:tailEnd len="sm" w="sm" type="none"/>
                    </a:lnL>
                    <a:lnR cap="flat" cmpd="sng" w="12700">
                      <a:solidFill>
                        <a:srgbClr val="CBCBCB"/>
                      </a:solidFill>
                      <a:prstDash val="solid"/>
                      <a:round/>
                      <a:headEnd len="sm" w="sm" type="none"/>
                      <a:tailEnd len="sm" w="sm" type="none"/>
                    </a:lnR>
                    <a:lnT cap="flat" cmpd="sng" w="12700">
                      <a:solidFill>
                        <a:srgbClr val="CBCBCB"/>
                      </a:solidFill>
                      <a:prstDash val="solid"/>
                      <a:round/>
                      <a:headEnd len="sm" w="sm" type="none"/>
                      <a:tailEnd len="sm" w="sm" type="none"/>
                    </a:lnT>
                    <a:lnB cap="flat" cmpd="sng" w="12700">
                      <a:solidFill>
                        <a:srgbClr val="CBCBCB"/>
                      </a:solidFill>
                      <a:prstDash val="solid"/>
                      <a:round/>
                      <a:headEnd len="sm" w="sm" type="none"/>
                      <a:tailEnd len="sm" w="sm" type="none"/>
                    </a:lnB>
                    <a:solidFill>
                      <a:srgbClr val="424242"/>
                    </a:solidFill>
                  </a:tcPr>
                </a:tc>
              </a:tr>
            </a:tbl>
          </a:graphicData>
        </a:graphic>
      </p:graphicFrame>
      <p:sp>
        <p:nvSpPr>
          <p:cNvPr id="387" name="Google Shape;387;p20"/>
          <p:cNvSpPr txBox="1"/>
          <p:nvPr/>
        </p:nvSpPr>
        <p:spPr>
          <a:xfrm>
            <a:off x="2806646" y="2769300"/>
            <a:ext cx="3530700" cy="2145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None/>
            </a:pPr>
            <a:r>
              <a:rPr b="1" lang="ko" sz="1200">
                <a:latin typeface="Open Sans"/>
                <a:ea typeface="Open Sans"/>
                <a:cs typeface="Open Sans"/>
                <a:sym typeface="Open Sans"/>
              </a:rPr>
              <a:t>jmeter controller 설정</a:t>
            </a:r>
            <a:endParaRPr b="1" sz="1200">
              <a:latin typeface="Open Sans"/>
              <a:ea typeface="Open Sans"/>
              <a:cs typeface="Open Sans"/>
              <a:sym typeface="Open Sans"/>
            </a:endParaRPr>
          </a:p>
        </p:txBody>
      </p:sp>
      <p:graphicFrame>
        <p:nvGraphicFramePr>
          <p:cNvPr id="388" name="Google Shape;388;p20"/>
          <p:cNvGraphicFramePr/>
          <p:nvPr/>
        </p:nvGraphicFramePr>
        <p:xfrm>
          <a:off x="2237391" y="3229026"/>
          <a:ext cx="3000000" cy="3000000"/>
        </p:xfrm>
        <a:graphic>
          <a:graphicData uri="http://schemas.openxmlformats.org/drawingml/2006/table">
            <a:tbl>
              <a:tblPr bandRow="1">
                <a:noFill/>
                <a:tableStyleId>{22C9AD72-0076-42B8-B573-0507C166CC6C}</a:tableStyleId>
              </a:tblPr>
              <a:tblGrid>
                <a:gridCol w="4669200"/>
              </a:tblGrid>
              <a:tr h="584200">
                <a:tc>
                  <a:txBody>
                    <a:bodyPr/>
                    <a:lstStyle/>
                    <a:p>
                      <a:pPr indent="0" lvl="0" marL="0" marR="0" rtl="0" algn="l">
                        <a:lnSpc>
                          <a:spcPct val="115000"/>
                        </a:lnSpc>
                        <a:spcBef>
                          <a:spcPts val="0"/>
                        </a:spcBef>
                        <a:spcAft>
                          <a:spcPts val="0"/>
                        </a:spcAft>
                        <a:buClr>
                          <a:srgbClr val="FFFFFF"/>
                        </a:buClr>
                        <a:buSzPts val="2200"/>
                        <a:buFont typeface="Courier"/>
                        <a:buNone/>
                      </a:pPr>
                      <a:r>
                        <a:rPr lang="ko" sz="1300" u="none" cap="none" strike="noStrike">
                          <a:solidFill>
                            <a:srgbClr val="FFFFFF"/>
                          </a:solidFill>
                          <a:latin typeface="Courier"/>
                          <a:ea typeface="Courier"/>
                          <a:cs typeface="Courier"/>
                          <a:sym typeface="Courier"/>
                        </a:rPr>
                        <a:t>remote_hosts=10.0.0.2:2099</a:t>
                      </a:r>
                      <a:br>
                        <a:rPr lang="ko" sz="1300" u="none" cap="none" strike="noStrike">
                          <a:solidFill>
                            <a:srgbClr val="FFFFFF"/>
                          </a:solidFill>
                          <a:latin typeface="Courier"/>
                          <a:ea typeface="Courier"/>
                          <a:cs typeface="Courier"/>
                          <a:sym typeface="Courier"/>
                        </a:rPr>
                      </a:br>
                      <a:r>
                        <a:rPr lang="ko" sz="1300" u="none" cap="none" strike="noStrike">
                          <a:solidFill>
                            <a:srgbClr val="FFFFFF"/>
                          </a:solidFill>
                          <a:latin typeface="Courier"/>
                          <a:ea typeface="Courier"/>
                          <a:cs typeface="Courier"/>
                          <a:sym typeface="Courier"/>
                        </a:rPr>
                        <a:t>client.rmi.localport=4001</a:t>
                      </a:r>
                      <a:endParaRPr sz="1300"/>
                    </a:p>
                  </a:txBody>
                  <a:tcPr marT="63500" marB="63500" marR="63500" marL="63500">
                    <a:lnL cap="flat" cmpd="sng" w="12700">
                      <a:solidFill>
                        <a:srgbClr val="CBCBCB"/>
                      </a:solidFill>
                      <a:prstDash val="solid"/>
                      <a:round/>
                      <a:headEnd len="sm" w="sm" type="none"/>
                      <a:tailEnd len="sm" w="sm" type="none"/>
                    </a:lnL>
                    <a:lnR cap="flat" cmpd="sng" w="12700">
                      <a:solidFill>
                        <a:srgbClr val="CBCBCB"/>
                      </a:solidFill>
                      <a:prstDash val="solid"/>
                      <a:round/>
                      <a:headEnd len="sm" w="sm" type="none"/>
                      <a:tailEnd len="sm" w="sm" type="none"/>
                    </a:lnR>
                    <a:lnT cap="flat" cmpd="sng" w="12700">
                      <a:solidFill>
                        <a:srgbClr val="CBCBCB"/>
                      </a:solidFill>
                      <a:prstDash val="solid"/>
                      <a:round/>
                      <a:headEnd len="sm" w="sm" type="none"/>
                      <a:tailEnd len="sm" w="sm" type="none"/>
                    </a:lnT>
                    <a:lnB cap="flat" cmpd="sng" w="12700">
                      <a:solidFill>
                        <a:srgbClr val="CBCBCB"/>
                      </a:solidFill>
                      <a:prstDash val="solid"/>
                      <a:round/>
                      <a:headEnd len="sm" w="sm" type="none"/>
                      <a:tailEnd len="sm" w="sm" type="none"/>
                    </a:lnB>
                    <a:solidFill>
                      <a:srgbClr val="42424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2" name="Shape 392"/>
        <p:cNvGrpSpPr/>
        <p:nvPr/>
      </p:nvGrpSpPr>
      <p:grpSpPr>
        <a:xfrm>
          <a:off x="0" y="0"/>
          <a:ext cx="0" cy="0"/>
          <a:chOff x="0" y="0"/>
          <a:chExt cx="0" cy="0"/>
        </a:xfrm>
      </p:grpSpPr>
      <p:sp>
        <p:nvSpPr>
          <p:cNvPr id="393" name="Google Shape;393;p21"/>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SSH Tunnel 작업</a:t>
            </a:r>
            <a:endParaRPr b="1" sz="2000">
              <a:latin typeface="Open Sans"/>
              <a:ea typeface="Open Sans"/>
              <a:cs typeface="Open Sans"/>
              <a:sym typeface="Open Sans"/>
            </a:endParaRPr>
          </a:p>
        </p:txBody>
      </p:sp>
      <p:cxnSp>
        <p:nvCxnSpPr>
          <p:cNvPr id="394" name="Google Shape;394;p21"/>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descr="firewalls.jpg" id="395" name="Google Shape;395;p21"/>
          <p:cNvPicPr preferRelativeResize="0"/>
          <p:nvPr/>
        </p:nvPicPr>
        <p:blipFill rotWithShape="1">
          <a:blip r:embed="rId3">
            <a:alphaModFix/>
          </a:blip>
          <a:srcRect b="0" l="0" r="0" t="0"/>
          <a:stretch/>
        </p:blipFill>
        <p:spPr>
          <a:xfrm>
            <a:off x="2037575" y="968800"/>
            <a:ext cx="5068859"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9" name="Shape 399"/>
        <p:cNvGrpSpPr/>
        <p:nvPr/>
      </p:nvGrpSpPr>
      <p:grpSpPr>
        <a:xfrm>
          <a:off x="0" y="0"/>
          <a:ext cx="0" cy="0"/>
          <a:chOff x="0" y="0"/>
          <a:chExt cx="0" cy="0"/>
        </a:xfrm>
      </p:grpSpPr>
      <p:sp>
        <p:nvSpPr>
          <p:cNvPr id="400" name="Google Shape;400;p22"/>
          <p:cNvSpPr txBox="1"/>
          <p:nvPr>
            <p:ph idx="4294967295" type="ctrTitle"/>
          </p:nvPr>
        </p:nvSpPr>
        <p:spPr>
          <a:xfrm>
            <a:off x="2237395" y="221338"/>
            <a:ext cx="4669200" cy="3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2000">
                <a:latin typeface="Open Sans"/>
                <a:ea typeface="Open Sans"/>
                <a:cs typeface="Open Sans"/>
                <a:sym typeface="Open Sans"/>
              </a:rPr>
              <a:t>SSH Tunnel 작업</a:t>
            </a:r>
            <a:endParaRPr b="1" sz="2000">
              <a:latin typeface="Open Sans"/>
              <a:ea typeface="Open Sans"/>
              <a:cs typeface="Open Sans"/>
              <a:sym typeface="Open Sans"/>
            </a:endParaRPr>
          </a:p>
        </p:txBody>
      </p:sp>
      <p:cxnSp>
        <p:nvCxnSpPr>
          <p:cNvPr id="401" name="Google Shape;401;p22"/>
          <p:cNvCxnSpPr/>
          <p:nvPr/>
        </p:nvCxnSpPr>
        <p:spPr>
          <a:xfrm>
            <a:off x="2895000" y="634550"/>
            <a:ext cx="3354000" cy="0"/>
          </a:xfrm>
          <a:prstGeom prst="straightConnector1">
            <a:avLst/>
          </a:prstGeom>
          <a:noFill/>
          <a:ln cap="flat" cmpd="sng" w="28575">
            <a:solidFill>
              <a:srgbClr val="000000"/>
            </a:solidFill>
            <a:prstDash val="solid"/>
            <a:round/>
            <a:headEnd len="med" w="med" type="none"/>
            <a:tailEnd len="med" w="med" type="none"/>
          </a:ln>
        </p:spPr>
      </p:cxnSp>
      <p:pic>
        <p:nvPicPr>
          <p:cNvPr descr="forw-connections.jpg" id="402" name="Google Shape;402;p22"/>
          <p:cNvPicPr preferRelativeResize="0"/>
          <p:nvPr/>
        </p:nvPicPr>
        <p:blipFill rotWithShape="1">
          <a:blip r:embed="rId3">
            <a:alphaModFix/>
          </a:blip>
          <a:srcRect b="0" l="0" r="0" t="0"/>
          <a:stretch/>
        </p:blipFill>
        <p:spPr>
          <a:xfrm>
            <a:off x="1952811" y="980788"/>
            <a:ext cx="5238375" cy="38165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