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58" r:id="rId4"/>
    <p:sldId id="264" r:id="rId5"/>
    <p:sldId id="257" r:id="rId6"/>
    <p:sldId id="265" r:id="rId7"/>
    <p:sldId id="259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2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9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79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04" r:id="rId5"/>
    <p:sldLayoutId id="2147483710" r:id="rId6"/>
    <p:sldLayoutId id="2147483711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eanbonner.com/2010/09/25/shelving-it-why-bookshelves-have-become-outdated-and-obsolete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A5E26-8D43-48B4-BBA4-E2D5B4833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8172" b="75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F2B0F-F18B-41CC-97E8-58C1E462D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051695"/>
            <a:ext cx="8933796" cy="3301355"/>
          </a:xfrm>
        </p:spPr>
        <p:txBody>
          <a:bodyPr>
            <a:normAutofit/>
          </a:bodyPr>
          <a:lstStyle/>
          <a:p>
            <a:r>
              <a:rPr lang="en-US" sz="4000" dirty="0"/>
              <a:t>Implementing A Quantum Travelling Salesman Algorithm for </a:t>
            </a:r>
            <a:r>
              <a:rPr lang="en-US" sz="4000" dirty="0" err="1"/>
              <a:t>ibm</a:t>
            </a:r>
            <a:r>
              <a:rPr lang="en-US" sz="4000" dirty="0"/>
              <a:t> </a:t>
            </a:r>
            <a:r>
              <a:rPr lang="en-US" sz="4000" dirty="0" err="1"/>
              <a:t>qiskit</a:t>
            </a:r>
            <a:r>
              <a:rPr lang="en-US" sz="4000" dirty="0"/>
              <a:t> aqua</a:t>
            </a:r>
            <a:br>
              <a:rPr lang="en-US" sz="40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Allison Newman</a:t>
            </a:r>
            <a:br>
              <a:rPr lang="en-US" sz="2400" dirty="0"/>
            </a:br>
            <a:r>
              <a:rPr lang="en-US" sz="2400" dirty="0"/>
              <a:t>dept. of computing</a:t>
            </a:r>
            <a:br>
              <a:rPr lang="en-US" sz="2400" dirty="0"/>
            </a:br>
            <a:r>
              <a:rPr lang="en-US" sz="2400" dirty="0" err="1"/>
              <a:t>mcnair</a:t>
            </a:r>
            <a:r>
              <a:rPr lang="en-US" sz="2400" dirty="0"/>
              <a:t> program 2019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1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ook shelf&#10;&#10;Description automatically generated">
            <a:extLst>
              <a:ext uri="{FF2B5EF4-FFF2-40B4-BE49-F238E27FC236}">
                <a16:creationId xmlns:a16="http://schemas.microsoft.com/office/drawing/2014/main" id="{346D6F5C-7425-463F-8AC1-E97C31957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184" r="-1" b="352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1EAD2-2661-477E-9D8D-9149F1ED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1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US" sz="4000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654E-9E64-42CA-B297-6E2FE604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50" y="2852792"/>
            <a:ext cx="4633415" cy="25721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Special thanks to:</a:t>
            </a:r>
          </a:p>
          <a:p>
            <a:r>
              <a:rPr lang="en-US" dirty="0"/>
              <a:t>Dr. Michael Garrett</a:t>
            </a:r>
          </a:p>
          <a:p>
            <a:r>
              <a:rPr lang="en-US" dirty="0"/>
              <a:t>Dr. Michelle Hurley</a:t>
            </a:r>
          </a:p>
          <a:p>
            <a:r>
              <a:rPr lang="en-US" dirty="0"/>
              <a:t>Dr. Dinah </a:t>
            </a:r>
            <a:r>
              <a:rPr lang="en-US" dirty="0" err="1"/>
              <a:t>DeFord</a:t>
            </a:r>
            <a:endParaRPr lang="en-US" dirty="0"/>
          </a:p>
          <a:p>
            <a:r>
              <a:rPr lang="en-US" dirty="0"/>
              <a:t>Meagan Stark</a:t>
            </a:r>
          </a:p>
          <a:p>
            <a:r>
              <a:rPr lang="en-US" dirty="0"/>
              <a:t>Dr. Michael Briggs</a:t>
            </a:r>
          </a:p>
          <a:p>
            <a:r>
              <a:rPr lang="en-US" dirty="0"/>
              <a:t>2019 McNair Scholars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FEFC3-2B63-4211-BC9D-E5DB7A8EF2D7}"/>
              </a:ext>
            </a:extLst>
          </p:cNvPr>
          <p:cNvSpPr txBox="1"/>
          <p:nvPr/>
        </p:nvSpPr>
        <p:spPr>
          <a:xfrm>
            <a:off x="9851454" y="6657945"/>
            <a:ext cx="233749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blog.seanbonner.com/2010/09/25/shelving-it-why-bookshelves-have-become-outdated-and-obsolet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46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EBE522-C5BF-41A2-A5ED-EA599513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54" y="751821"/>
            <a:ext cx="5367165" cy="53671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A920-DB15-4A19-964D-7C1F713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en-US" sz="4400"/>
              <a:t>P vs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1C97-947E-43C0-AFD9-D23A7528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3" y="6106178"/>
            <a:ext cx="5367165" cy="56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By </a:t>
            </a:r>
            <a:r>
              <a:rPr lang="en-US" sz="1400" dirty="0" err="1"/>
              <a:t>Cmglee</a:t>
            </a:r>
            <a:r>
              <a:rPr lang="en-US" sz="1400" dirty="0"/>
              <a:t> - Own work, CC BY-SA 4.0, https://</a:t>
            </a:r>
            <a:r>
              <a:rPr lang="en-US" sz="1400" dirty="0" err="1"/>
              <a:t>commons.wikimedia.org</a:t>
            </a:r>
            <a:r>
              <a:rPr lang="en-US" sz="1400" dirty="0"/>
              <a:t>/w/</a:t>
            </a:r>
            <a:r>
              <a:rPr lang="en-US" sz="1400" dirty="0" err="1"/>
              <a:t>index.php?curid</a:t>
            </a:r>
            <a:r>
              <a:rPr lang="en-US" sz="1400" dirty="0"/>
              <a:t>=50321072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99051-2158-43FE-83C6-86FA796A13D5}"/>
              </a:ext>
            </a:extLst>
          </p:cNvPr>
          <p:cNvSpPr txBox="1"/>
          <p:nvPr/>
        </p:nvSpPr>
        <p:spPr>
          <a:xfrm>
            <a:off x="6769099" y="1873819"/>
            <a:ext cx="501821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Greatest Problem in Computer Science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P (Polynomial Time)</a:t>
            </a:r>
            <a:r>
              <a:rPr lang="en-US" sz="2000" dirty="0"/>
              <a:t>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The set of problems whose solutions can be deterministically computed by an algorithm with polynomial time complexity [1].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NP (Non-deterministic Polynomial Time)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Requires exponential time to solve deterministically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Approximation or Probabilistic (Non-deterministic) Algorithms to avoid exponential time</a:t>
            </a:r>
          </a:p>
        </p:txBody>
      </p:sp>
    </p:spTree>
    <p:extLst>
      <p:ext uri="{BB962C8B-B14F-4D97-AF65-F5344CB8AC3E}">
        <p14:creationId xmlns:p14="http://schemas.microsoft.com/office/powerpoint/2010/main" val="376931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CD50-EB69-4EE9-BA83-71A97886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65" y="354646"/>
            <a:ext cx="10058400" cy="1371600"/>
          </a:xfrm>
        </p:spPr>
        <p:txBody>
          <a:bodyPr/>
          <a:lstStyle/>
          <a:p>
            <a:r>
              <a:rPr lang="en-US" dirty="0"/>
              <a:t>TRAVELLING SALESMAN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615BC-B58C-46EC-891E-00B8C586CC6A}"/>
              </a:ext>
            </a:extLst>
          </p:cNvPr>
          <p:cNvSpPr txBox="1"/>
          <p:nvPr/>
        </p:nvSpPr>
        <p:spPr>
          <a:xfrm>
            <a:off x="7906010" y="4616278"/>
            <a:ext cx="339032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→ B → C → D → A= 17 miles</a:t>
            </a:r>
          </a:p>
          <a:p>
            <a:r>
              <a:rPr lang="en-US" dirty="0"/>
              <a:t>A → B → D → C → A= 22 miles</a:t>
            </a:r>
          </a:p>
          <a:p>
            <a:r>
              <a:rPr lang="en-US" dirty="0"/>
              <a:t>A → C → B → D → A= 19 miles</a:t>
            </a:r>
          </a:p>
          <a:p>
            <a:r>
              <a:rPr lang="en-US" dirty="0"/>
              <a:t>A → C → D → B → A= 22 miles</a:t>
            </a:r>
          </a:p>
          <a:p>
            <a:r>
              <a:rPr lang="en-US" dirty="0"/>
              <a:t>A → D → B → C → A= 19 miles</a:t>
            </a:r>
          </a:p>
          <a:p>
            <a:r>
              <a:rPr lang="en-US" dirty="0"/>
              <a:t>A → D → C → B → A= 17 miles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265509D-5E49-40E8-84C3-34CD9CD04874}"/>
              </a:ext>
            </a:extLst>
          </p:cNvPr>
          <p:cNvGrpSpPr/>
          <p:nvPr/>
        </p:nvGrpSpPr>
        <p:grpSpPr>
          <a:xfrm>
            <a:off x="7172026" y="541245"/>
            <a:ext cx="4905455" cy="4099499"/>
            <a:chOff x="5665956" y="1148417"/>
            <a:chExt cx="4905455" cy="409949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01CA9C8-08CE-4DD2-84B3-CFE683C0C26E}"/>
                </a:ext>
              </a:extLst>
            </p:cNvPr>
            <p:cNvGrpSpPr/>
            <p:nvPr/>
          </p:nvGrpSpPr>
          <p:grpSpPr>
            <a:xfrm>
              <a:off x="5665956" y="1148417"/>
              <a:ext cx="4364039" cy="4099499"/>
              <a:chOff x="7073415" y="1380929"/>
              <a:chExt cx="4364039" cy="409949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B38040F-35F7-49DA-AA1D-0C9B8D7E04F5}"/>
                  </a:ext>
                </a:extLst>
              </p:cNvPr>
              <p:cNvGrpSpPr/>
              <p:nvPr/>
            </p:nvGrpSpPr>
            <p:grpSpPr>
              <a:xfrm>
                <a:off x="7173185" y="1619659"/>
                <a:ext cx="4264269" cy="3618682"/>
                <a:chOff x="7120431" y="1975275"/>
                <a:chExt cx="4264269" cy="3618682"/>
              </a:xfrm>
            </p:grpSpPr>
            <p:pic>
              <p:nvPicPr>
                <p:cNvPr id="7" name="Graphic 6" descr="House">
                  <a:extLst>
                    <a:ext uri="{FF2B5EF4-FFF2-40B4-BE49-F238E27FC236}">
                      <a16:creationId xmlns:a16="http://schemas.microsoft.com/office/drawing/2014/main" id="{7D767566-7995-41EA-8A90-6FAA5DC63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8700" y="467955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Store">
                  <a:extLst>
                    <a:ext uri="{FF2B5EF4-FFF2-40B4-BE49-F238E27FC236}">
                      <a16:creationId xmlns:a16="http://schemas.microsoft.com/office/drawing/2014/main" id="{F8382B10-CBCA-41EB-A791-FF98D13332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0431" y="305910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Home">
                  <a:extLst>
                    <a:ext uri="{FF2B5EF4-FFF2-40B4-BE49-F238E27FC236}">
                      <a16:creationId xmlns:a16="http://schemas.microsoft.com/office/drawing/2014/main" id="{77C84C46-8A4C-45E8-8969-EC413A7D0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8700" y="19752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Building">
                  <a:extLst>
                    <a:ext uri="{FF2B5EF4-FFF2-40B4-BE49-F238E27FC236}">
                      <a16:creationId xmlns:a16="http://schemas.microsoft.com/office/drawing/2014/main" id="{1810A66E-D047-4E57-A0BB-0FBC810B32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0300" y="3308339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75CD986-5CF7-4D42-9BB6-161C918E4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7480" y="2809875"/>
                  <a:ext cx="741220" cy="477641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EC6E8DD-B58E-435C-B3E3-22FDEFBF1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4831" y="3979217"/>
                  <a:ext cx="913869" cy="940195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9D244780-9993-4FAE-9957-08DBDE1E9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3100" y="2889675"/>
                  <a:ext cx="719100" cy="539325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7F15327-9994-454D-BBA8-753ED2939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61685" y="4260893"/>
                  <a:ext cx="620515" cy="697969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0C694FF-9EC5-4A0F-8161-3F1D6B94609B}"/>
                    </a:ext>
                  </a:extLst>
                </p:cNvPr>
                <p:cNvCxnSpPr>
                  <a:cxnSpLocks/>
                  <a:stCxn id="7" idx="0"/>
                  <a:endCxn id="11" idx="2"/>
                </p:cNvCxnSpPr>
                <p:nvPr/>
              </p:nvCxnSpPr>
              <p:spPr>
                <a:xfrm flipV="1">
                  <a:off x="9405900" y="2889675"/>
                  <a:ext cx="0" cy="1789882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09A2C74-9346-42E2-95F9-CA51A8FF2853}"/>
                    </a:ext>
                  </a:extLst>
                </p:cNvPr>
                <p:cNvCxnSpPr>
                  <a:cxnSpLocks/>
                  <a:endCxn id="13" idx="1"/>
                </p:cNvCxnSpPr>
                <p:nvPr/>
              </p:nvCxnSpPr>
              <p:spPr>
                <a:xfrm>
                  <a:off x="8124092" y="3620826"/>
                  <a:ext cx="2346208" cy="144713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C104B85-2035-472C-BFED-A4588C934703}"/>
                    </a:ext>
                  </a:extLst>
                </p:cNvPr>
                <p:cNvSpPr/>
                <p:nvPr/>
              </p:nvSpPr>
              <p:spPr>
                <a:xfrm>
                  <a:off x="7686600" y="2618074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BF2DB6-55D3-45B1-B47D-3CDA09E1BE95}"/>
                    </a:ext>
                  </a:extLst>
                </p:cNvPr>
                <p:cNvSpPr/>
                <p:nvPr/>
              </p:nvSpPr>
              <p:spPr>
                <a:xfrm>
                  <a:off x="7554023" y="4326501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42227B-0C3F-4B75-86E3-A6D229779D2B}"/>
                    </a:ext>
                  </a:extLst>
                </p:cNvPr>
                <p:cNvSpPr/>
                <p:nvPr/>
              </p:nvSpPr>
              <p:spPr>
                <a:xfrm rot="184998">
                  <a:off x="8341169" y="3295790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A06BD3D-6E8F-4BAA-A54D-4ACD685D5991}"/>
                    </a:ext>
                  </a:extLst>
                </p:cNvPr>
                <p:cNvSpPr/>
                <p:nvPr/>
              </p:nvSpPr>
              <p:spPr>
                <a:xfrm>
                  <a:off x="9217838" y="3941304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9EB81DA-6E4A-4CEE-A521-48F0CEF2D318}"/>
                    </a:ext>
                  </a:extLst>
                </p:cNvPr>
                <p:cNvSpPr/>
                <p:nvPr/>
              </p:nvSpPr>
              <p:spPr>
                <a:xfrm>
                  <a:off x="10019430" y="2697849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85D90EA-8428-41DB-85C1-A42421D4701D}"/>
                    </a:ext>
                  </a:extLst>
                </p:cNvPr>
                <p:cNvSpPr/>
                <p:nvPr/>
              </p:nvSpPr>
              <p:spPr>
                <a:xfrm>
                  <a:off x="10051162" y="4529266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5 mi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D2FC0B8-7F58-4A08-83F0-3D345FB4DFC2}"/>
                  </a:ext>
                </a:extLst>
              </p:cNvPr>
              <p:cNvSpPr/>
              <p:nvPr/>
            </p:nvSpPr>
            <p:spPr>
              <a:xfrm>
                <a:off x="7073415" y="2476136"/>
                <a:ext cx="112553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 w="12700" cmpd="sng">
                      <a:solidFill>
                        <a:schemeClr val="accent1"/>
                      </a:solidFill>
                      <a:prstDash val="solid"/>
                    </a:ln>
                    <a:effectLst/>
                  </a:rPr>
                  <a:t>B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F04A58-0D88-4F68-8816-B01F12CAD4BD}"/>
                  </a:ext>
                </a:extLst>
              </p:cNvPr>
              <p:cNvSpPr/>
              <p:nvPr/>
            </p:nvSpPr>
            <p:spPr>
              <a:xfrm>
                <a:off x="8895884" y="5018763"/>
                <a:ext cx="112553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 cmpd="sng">
                      <a:solidFill>
                        <a:schemeClr val="accent1"/>
                      </a:solidFill>
                      <a:prstDash val="solid"/>
                    </a:ln>
                  </a:rPr>
                  <a:t>A</a:t>
                </a:r>
                <a:endParaRPr lang="en-US" sz="2400" b="1" cap="none" spc="0" dirty="0">
                  <a:ln w="12700" cmpd="sng">
                    <a:solidFill>
                      <a:schemeClr val="accent1"/>
                    </a:solidFill>
                    <a:prstDash val="solid"/>
                  </a:ln>
                  <a:effectLst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1841F0-3CB1-4284-A10F-3CF5DE54C1F1}"/>
                  </a:ext>
                </a:extLst>
              </p:cNvPr>
              <p:cNvSpPr/>
              <p:nvPr/>
            </p:nvSpPr>
            <p:spPr>
              <a:xfrm>
                <a:off x="8895884" y="1380929"/>
                <a:ext cx="112553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 cmpd="sng">
                      <a:solidFill>
                        <a:schemeClr val="accent1"/>
                      </a:solidFill>
                      <a:prstDash val="solid"/>
                    </a:ln>
                  </a:rPr>
                  <a:t>C</a:t>
                </a:r>
                <a:endParaRPr lang="en-US" sz="2400" b="1" cap="none" spc="0" dirty="0">
                  <a:ln w="12700" cmpd="sng">
                    <a:solidFill>
                      <a:schemeClr val="accent1"/>
                    </a:solidFill>
                    <a:prstDash val="solid"/>
                  </a:ln>
                  <a:effectLst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2FA45C-8A6E-46A8-BD0D-6BA718BAB98D}"/>
                </a:ext>
              </a:extLst>
            </p:cNvPr>
            <p:cNvSpPr/>
            <p:nvPr/>
          </p:nvSpPr>
          <p:spPr>
            <a:xfrm>
              <a:off x="9445872" y="2965655"/>
              <a:ext cx="11255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 cmpd="sng">
                    <a:solidFill>
                      <a:schemeClr val="accent1"/>
                    </a:solidFill>
                    <a:prstDash val="solid"/>
                  </a:ln>
                </a:rPr>
                <a:t>D</a:t>
              </a:r>
              <a:endParaRPr lang="en-US" sz="2400" b="1" cap="none" spc="0" dirty="0">
                <a:ln w="12700" cmpd="sng">
                  <a:solidFill>
                    <a:schemeClr val="accent1"/>
                  </a:solidFill>
                  <a:prstDash val="solid"/>
                </a:ln>
                <a:effectLst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C62EB3-8357-4DA8-AE5C-50894D6702BC}"/>
              </a:ext>
            </a:extLst>
          </p:cNvPr>
          <p:cNvSpPr txBox="1"/>
          <p:nvPr/>
        </p:nvSpPr>
        <p:spPr>
          <a:xfrm>
            <a:off x="578448" y="1614575"/>
            <a:ext cx="64949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Start at “home” city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Find shortest route to visit all other cities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Return home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Practical applications in: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Routing Logistics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Analyzing Genome Sequences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CNC machine automation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82320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CD50-EB69-4EE9-BA83-71A97886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65" y="354646"/>
            <a:ext cx="10058400" cy="1371600"/>
          </a:xfrm>
        </p:spPr>
        <p:txBody>
          <a:bodyPr/>
          <a:lstStyle/>
          <a:p>
            <a:r>
              <a:rPr lang="en-US" dirty="0"/>
              <a:t>TRAVELLING SALESMAN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615BC-B58C-46EC-891E-00B8C586CC6A}"/>
              </a:ext>
            </a:extLst>
          </p:cNvPr>
          <p:cNvSpPr txBox="1"/>
          <p:nvPr/>
        </p:nvSpPr>
        <p:spPr>
          <a:xfrm>
            <a:off x="7906010" y="4616278"/>
            <a:ext cx="336502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→ B → C → D → A= 17 miles</a:t>
            </a:r>
          </a:p>
          <a:p>
            <a:r>
              <a:rPr lang="en-US" dirty="0"/>
              <a:t>A → B → D → C → A= 22 miles</a:t>
            </a:r>
          </a:p>
          <a:p>
            <a:r>
              <a:rPr lang="en-US" dirty="0"/>
              <a:t>A → C → B → D → A= 19 miles</a:t>
            </a:r>
          </a:p>
          <a:p>
            <a:r>
              <a:rPr lang="en-US" dirty="0"/>
              <a:t>A → C → D → B → A= 22 miles</a:t>
            </a:r>
          </a:p>
          <a:p>
            <a:r>
              <a:rPr lang="en-US" dirty="0"/>
              <a:t>A → D → B → C → A= 19 miles</a:t>
            </a:r>
          </a:p>
          <a:p>
            <a:r>
              <a:rPr lang="en-US" b="1" dirty="0">
                <a:solidFill>
                  <a:srgbClr val="C00000"/>
                </a:solidFill>
              </a:rPr>
              <a:t>A → D → C → B → A= 17 miles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265509D-5E49-40E8-84C3-34CD9CD04874}"/>
              </a:ext>
            </a:extLst>
          </p:cNvPr>
          <p:cNvGrpSpPr/>
          <p:nvPr/>
        </p:nvGrpSpPr>
        <p:grpSpPr>
          <a:xfrm>
            <a:off x="7172026" y="541245"/>
            <a:ext cx="4905455" cy="4099499"/>
            <a:chOff x="5665956" y="1148417"/>
            <a:chExt cx="4905455" cy="409949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01CA9C8-08CE-4DD2-84B3-CFE683C0C26E}"/>
                </a:ext>
              </a:extLst>
            </p:cNvPr>
            <p:cNvGrpSpPr/>
            <p:nvPr/>
          </p:nvGrpSpPr>
          <p:grpSpPr>
            <a:xfrm>
              <a:off x="5665956" y="1148417"/>
              <a:ext cx="4364039" cy="4099499"/>
              <a:chOff x="7073415" y="1380929"/>
              <a:chExt cx="4364039" cy="409949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B38040F-35F7-49DA-AA1D-0C9B8D7E04F5}"/>
                  </a:ext>
                </a:extLst>
              </p:cNvPr>
              <p:cNvGrpSpPr/>
              <p:nvPr/>
            </p:nvGrpSpPr>
            <p:grpSpPr>
              <a:xfrm>
                <a:off x="7173185" y="1619659"/>
                <a:ext cx="4264269" cy="3618682"/>
                <a:chOff x="7120431" y="1975275"/>
                <a:chExt cx="4264269" cy="3618682"/>
              </a:xfrm>
            </p:grpSpPr>
            <p:pic>
              <p:nvPicPr>
                <p:cNvPr id="7" name="Graphic 6" descr="House">
                  <a:extLst>
                    <a:ext uri="{FF2B5EF4-FFF2-40B4-BE49-F238E27FC236}">
                      <a16:creationId xmlns:a16="http://schemas.microsoft.com/office/drawing/2014/main" id="{7D767566-7995-41EA-8A90-6FAA5DC63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8700" y="467955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Store">
                  <a:extLst>
                    <a:ext uri="{FF2B5EF4-FFF2-40B4-BE49-F238E27FC236}">
                      <a16:creationId xmlns:a16="http://schemas.microsoft.com/office/drawing/2014/main" id="{F8382B10-CBCA-41EB-A791-FF98D13332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0431" y="305910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Home">
                  <a:extLst>
                    <a:ext uri="{FF2B5EF4-FFF2-40B4-BE49-F238E27FC236}">
                      <a16:creationId xmlns:a16="http://schemas.microsoft.com/office/drawing/2014/main" id="{77C84C46-8A4C-45E8-8969-EC413A7D0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8700" y="19752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Building">
                  <a:extLst>
                    <a:ext uri="{FF2B5EF4-FFF2-40B4-BE49-F238E27FC236}">
                      <a16:creationId xmlns:a16="http://schemas.microsoft.com/office/drawing/2014/main" id="{1810A66E-D047-4E57-A0BB-0FBC810B32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70300" y="3308339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75CD986-5CF7-4D42-9BB6-161C918E4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7480" y="2809875"/>
                  <a:ext cx="741220" cy="477641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EC6E8DD-B58E-435C-B3E3-22FDEFBF1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4831" y="3979217"/>
                  <a:ext cx="913869" cy="940195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9D244780-9993-4FAE-9957-08DBDE1E9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63100" y="2889675"/>
                  <a:ext cx="719100" cy="539325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7F15327-9994-454D-BBA8-753ED2939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61685" y="4260893"/>
                  <a:ext cx="620515" cy="697969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0C694FF-9EC5-4A0F-8161-3F1D6B94609B}"/>
                    </a:ext>
                  </a:extLst>
                </p:cNvPr>
                <p:cNvCxnSpPr>
                  <a:cxnSpLocks/>
                  <a:stCxn id="7" idx="0"/>
                  <a:endCxn id="11" idx="2"/>
                </p:cNvCxnSpPr>
                <p:nvPr/>
              </p:nvCxnSpPr>
              <p:spPr>
                <a:xfrm flipV="1">
                  <a:off x="9405900" y="2889675"/>
                  <a:ext cx="0" cy="1789882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09A2C74-9346-42E2-95F9-CA51A8FF2853}"/>
                    </a:ext>
                  </a:extLst>
                </p:cNvPr>
                <p:cNvCxnSpPr>
                  <a:cxnSpLocks/>
                  <a:endCxn id="13" idx="1"/>
                </p:cNvCxnSpPr>
                <p:nvPr/>
              </p:nvCxnSpPr>
              <p:spPr>
                <a:xfrm>
                  <a:off x="8124092" y="3620826"/>
                  <a:ext cx="2346208" cy="144713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C104B85-2035-472C-BFED-A4588C934703}"/>
                    </a:ext>
                  </a:extLst>
                </p:cNvPr>
                <p:cNvSpPr/>
                <p:nvPr/>
              </p:nvSpPr>
              <p:spPr>
                <a:xfrm>
                  <a:off x="7686600" y="2618074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3BF2DB6-55D3-45B1-B47D-3CDA09E1BE95}"/>
                    </a:ext>
                  </a:extLst>
                </p:cNvPr>
                <p:cNvSpPr/>
                <p:nvPr/>
              </p:nvSpPr>
              <p:spPr>
                <a:xfrm>
                  <a:off x="7554023" y="4326501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942227B-0C3F-4B75-86E3-A6D229779D2B}"/>
                    </a:ext>
                  </a:extLst>
                </p:cNvPr>
                <p:cNvSpPr/>
                <p:nvPr/>
              </p:nvSpPr>
              <p:spPr>
                <a:xfrm rot="184998">
                  <a:off x="8341169" y="3295790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A06BD3D-6E8F-4BAA-A54D-4ACD685D5991}"/>
                    </a:ext>
                  </a:extLst>
                </p:cNvPr>
                <p:cNvSpPr/>
                <p:nvPr/>
              </p:nvSpPr>
              <p:spPr>
                <a:xfrm>
                  <a:off x="9217838" y="3941304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9EB81DA-6E4A-4CEE-A521-48F0CEF2D318}"/>
                    </a:ext>
                  </a:extLst>
                </p:cNvPr>
                <p:cNvSpPr/>
                <p:nvPr/>
              </p:nvSpPr>
              <p:spPr>
                <a:xfrm>
                  <a:off x="10019430" y="2697849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 mi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85D90EA-8428-41DB-85C1-A42421D4701D}"/>
                    </a:ext>
                  </a:extLst>
                </p:cNvPr>
                <p:cNvSpPr/>
                <p:nvPr/>
              </p:nvSpPr>
              <p:spPr>
                <a:xfrm>
                  <a:off x="10051162" y="4529266"/>
                  <a:ext cx="1125539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b="1" cap="none" spc="0" dirty="0">
                      <a:ln w="12700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5 mi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D2FC0B8-7F58-4A08-83F0-3D345FB4DFC2}"/>
                  </a:ext>
                </a:extLst>
              </p:cNvPr>
              <p:cNvSpPr/>
              <p:nvPr/>
            </p:nvSpPr>
            <p:spPr>
              <a:xfrm>
                <a:off x="7073415" y="2476136"/>
                <a:ext cx="112553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 w="12700" cmpd="sng">
                      <a:solidFill>
                        <a:schemeClr val="accent1"/>
                      </a:solidFill>
                      <a:prstDash val="solid"/>
                    </a:ln>
                    <a:effectLst/>
                  </a:rPr>
                  <a:t>B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F04A58-0D88-4F68-8816-B01F12CAD4BD}"/>
                  </a:ext>
                </a:extLst>
              </p:cNvPr>
              <p:cNvSpPr/>
              <p:nvPr/>
            </p:nvSpPr>
            <p:spPr>
              <a:xfrm>
                <a:off x="8895884" y="5018763"/>
                <a:ext cx="112553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 cmpd="sng">
                      <a:solidFill>
                        <a:schemeClr val="accent1"/>
                      </a:solidFill>
                      <a:prstDash val="solid"/>
                    </a:ln>
                  </a:rPr>
                  <a:t>A</a:t>
                </a:r>
                <a:endParaRPr lang="en-US" sz="2400" b="1" cap="none" spc="0" dirty="0">
                  <a:ln w="12700" cmpd="sng">
                    <a:solidFill>
                      <a:schemeClr val="accent1"/>
                    </a:solidFill>
                    <a:prstDash val="solid"/>
                  </a:ln>
                  <a:effectLst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1841F0-3CB1-4284-A10F-3CF5DE54C1F1}"/>
                  </a:ext>
                </a:extLst>
              </p:cNvPr>
              <p:cNvSpPr/>
              <p:nvPr/>
            </p:nvSpPr>
            <p:spPr>
              <a:xfrm>
                <a:off x="8895884" y="1380929"/>
                <a:ext cx="112553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 cmpd="sng">
                      <a:solidFill>
                        <a:schemeClr val="accent1"/>
                      </a:solidFill>
                      <a:prstDash val="solid"/>
                    </a:ln>
                  </a:rPr>
                  <a:t>C</a:t>
                </a:r>
                <a:endParaRPr lang="en-US" sz="2400" b="1" cap="none" spc="0" dirty="0">
                  <a:ln w="12700" cmpd="sng">
                    <a:solidFill>
                      <a:schemeClr val="accent1"/>
                    </a:solidFill>
                    <a:prstDash val="solid"/>
                  </a:ln>
                  <a:effectLst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2FA45C-8A6E-46A8-BD0D-6BA718BAB98D}"/>
                </a:ext>
              </a:extLst>
            </p:cNvPr>
            <p:cNvSpPr/>
            <p:nvPr/>
          </p:nvSpPr>
          <p:spPr>
            <a:xfrm>
              <a:off x="9445872" y="2965655"/>
              <a:ext cx="112553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 cmpd="sng">
                    <a:solidFill>
                      <a:schemeClr val="accent1"/>
                    </a:solidFill>
                    <a:prstDash val="solid"/>
                  </a:ln>
                </a:rPr>
                <a:t>D</a:t>
              </a:r>
              <a:endParaRPr lang="en-US" sz="2400" b="1" cap="none" spc="0" dirty="0">
                <a:ln w="12700" cmpd="sng">
                  <a:solidFill>
                    <a:schemeClr val="accent1"/>
                  </a:solidFill>
                  <a:prstDash val="solid"/>
                </a:ln>
                <a:effectLst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AA9EE8-4BFC-47F4-BDF0-C3D091223156}"/>
                  </a:ext>
                </a:extLst>
              </p:cNvPr>
              <p:cNvSpPr txBox="1"/>
              <p:nvPr/>
            </p:nvSpPr>
            <p:spPr>
              <a:xfrm>
                <a:off x="578448" y="1614575"/>
                <a:ext cx="6652317" cy="4334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Brute Force Method: O(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Tours: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: </a:t>
                </a:r>
                <a:r>
                  <a:rPr lang="en-US" sz="2400" dirty="0"/>
                  <a:t>n=20</a:t>
                </a:r>
                <a:r>
                  <a:rPr lang="en-US" sz="2400"/>
                  <a:t>: 60,800,000,000,000,000</a:t>
                </a:r>
                <a:endParaRPr lang="en-US" sz="2400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Checking 3 billion tours per second, this takes 38 years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Held &amp; Karp [2]: O(</a:t>
                </a:r>
                <a:r>
                  <a:rPr lang="en-US" sz="2400" dirty="0" err="1"/>
                  <a:t>n</a:t>
                </a:r>
                <a:r>
                  <a:rPr lang="en-US" sz="2400" baseline="30000" dirty="0" err="1"/>
                  <a:t>2</a:t>
                </a:r>
                <a:r>
                  <a:rPr lang="en-US" sz="2400" dirty="0" err="1"/>
                  <a:t>2</a:t>
                </a:r>
                <a:r>
                  <a:rPr lang="en-US" sz="2400" baseline="30000" dirty="0" err="1"/>
                  <a:t>n</a:t>
                </a:r>
                <a:r>
                  <a:rPr lang="en-US" sz="2400" dirty="0"/>
                  <a:t>)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@ n=20: 1,048576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Applegate’s Concorde [3]: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World Record: @ n=85,900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Took 192 CPU Years on 250 processors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AA9EE8-4BFC-47F4-BDF0-C3D091223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8" y="1614575"/>
                <a:ext cx="6652317" cy="4334072"/>
              </a:xfrm>
              <a:prstGeom prst="rect">
                <a:avLst/>
              </a:prstGeom>
              <a:blipFill>
                <a:blip r:embed="rId10"/>
                <a:stretch>
                  <a:fillRect l="-1283" t="-1125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05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75ED3984-33D0-4772-BEB1-44FB85E8C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7" r="24791" b="1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4C7F-AD62-41B5-9CE2-650A66C0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QUANTUM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CEC5E-8F23-4DC7-B31D-70D88F7A3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7542" y="2538919"/>
                <a:ext cx="5279530" cy="389154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 </a:t>
                </a:r>
                <a:r>
                  <a:rPr lang="en-US" sz="2400" b="1" dirty="0"/>
                  <a:t>Qubit </a:t>
                </a:r>
                <a:r>
                  <a:rPr lang="en-US" sz="2400" dirty="0"/>
                  <a:t>(Quantum Bit)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Measured as either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|1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Quantum Superposition</a:t>
                </a:r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Exists as both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|1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Quantum Entanglement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Change in state of one qubit effects the states of all qubits in the system [4].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Inherent parallelism leads to faster computing over classical computers [5]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CEC5E-8F23-4DC7-B31D-70D88F7A3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7542" y="2538919"/>
                <a:ext cx="5279530" cy="3891547"/>
              </a:xfrm>
              <a:blipFill>
                <a:blip r:embed="rId3"/>
                <a:stretch>
                  <a:fillRect l="-1501" t="-1721" r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C04DAEA-4FEF-4986-BA7E-AF7236E514E1}"/>
              </a:ext>
            </a:extLst>
          </p:cNvPr>
          <p:cNvSpPr txBox="1"/>
          <p:nvPr/>
        </p:nvSpPr>
        <p:spPr>
          <a:xfrm>
            <a:off x="424928" y="6401604"/>
            <a:ext cx="296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www.research.ibm.com</a:t>
            </a:r>
            <a:r>
              <a:rPr lang="en-US" sz="1400" dirty="0"/>
              <a:t>/</a:t>
            </a:r>
            <a:r>
              <a:rPr lang="en-US" sz="1400" dirty="0" err="1"/>
              <a:t>ibm</a:t>
            </a:r>
            <a:r>
              <a:rPr lang="en-US" sz="1400" dirty="0"/>
              <a:t>-q/</a:t>
            </a:r>
          </a:p>
        </p:txBody>
      </p:sp>
    </p:spTree>
    <p:extLst>
      <p:ext uri="{BB962C8B-B14F-4D97-AF65-F5344CB8AC3E}">
        <p14:creationId xmlns:p14="http://schemas.microsoft.com/office/powerpoint/2010/main" val="323674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0B81-B3CB-4D5D-B380-5A473FE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455104"/>
            <a:ext cx="4957553" cy="1645920"/>
          </a:xfrm>
        </p:spPr>
        <p:txBody>
          <a:bodyPr>
            <a:normAutofit/>
          </a:bodyPr>
          <a:lstStyle/>
          <a:p>
            <a:r>
              <a:rPr lang="en-US" sz="3000" b="1" i="1" dirty="0"/>
              <a:t>Efficient quantum algorithm for solving travelling salesman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F420A8-0D6B-4AD3-9385-BBA07D7EB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73" y="892221"/>
            <a:ext cx="4024802" cy="5127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1E2D-0D41-43EF-9FFA-3F376A3A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49" y="1824577"/>
            <a:ext cx="4957554" cy="385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 </a:t>
            </a:r>
            <a:r>
              <a:rPr lang="en-US" i="1" dirty="0"/>
              <a:t>et al. </a:t>
            </a:r>
            <a:r>
              <a:rPr lang="en-US" dirty="0"/>
              <a:t>(2018)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4F3B4-F9AD-430F-B61D-F0B927704683}"/>
              </a:ext>
            </a:extLst>
          </p:cNvPr>
          <p:cNvGrpSpPr/>
          <p:nvPr/>
        </p:nvGrpSpPr>
        <p:grpSpPr>
          <a:xfrm>
            <a:off x="6624756" y="2293018"/>
            <a:ext cx="3933605" cy="2604298"/>
            <a:chOff x="6624756" y="2293017"/>
            <a:chExt cx="4785208" cy="311570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500E3B-AC7A-4370-9794-C0AE1076A9B3}"/>
                </a:ext>
              </a:extLst>
            </p:cNvPr>
            <p:cNvGrpSpPr/>
            <p:nvPr/>
          </p:nvGrpSpPr>
          <p:grpSpPr>
            <a:xfrm>
              <a:off x="6624757" y="2293017"/>
              <a:ext cx="4060727" cy="830652"/>
              <a:chOff x="6624756" y="2627125"/>
              <a:chExt cx="4060727" cy="830652"/>
            </a:xfrm>
          </p:grpSpPr>
          <p:pic>
            <p:nvPicPr>
              <p:cNvPr id="7" name="Picture 6" descr="A picture containing object&#10;&#10;Description automatically generated">
                <a:extLst>
                  <a:ext uri="{FF2B5EF4-FFF2-40B4-BE49-F238E27FC236}">
                    <a16:creationId xmlns:a16="http://schemas.microsoft.com/office/drawing/2014/main" id="{1DFEFAB4-D0E0-4FF9-A4D0-EE068553C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4756" y="2627125"/>
                <a:ext cx="1303133" cy="8306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4245D4E-D67C-433D-BE83-EAEBC2858D61}"/>
                      </a:ext>
                    </a:extLst>
                  </p:cNvPr>
                  <p:cNvSpPr txBox="1"/>
                  <p:nvPr/>
                </p:nvSpPr>
                <p:spPr>
                  <a:xfrm>
                    <a:off x="8052533" y="2627125"/>
                    <a:ext cx="2632950" cy="8100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Pauli-X (Not Gate):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|1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4245D4E-D67C-433D-BE83-EAEBC2858D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2533" y="2627125"/>
                    <a:ext cx="2632950" cy="8100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54" t="-32432" r="-3944" b="-1081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A598AC-CE60-49D7-AC7D-57842802BAE9}"/>
                </a:ext>
              </a:extLst>
            </p:cNvPr>
            <p:cNvGrpSpPr/>
            <p:nvPr/>
          </p:nvGrpSpPr>
          <p:grpSpPr>
            <a:xfrm>
              <a:off x="6624756" y="3435544"/>
              <a:ext cx="4015408" cy="830652"/>
              <a:chOff x="6624756" y="3885510"/>
              <a:chExt cx="4015408" cy="83065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6A40975-B790-4F89-B709-3C43AA188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4756" y="3885510"/>
                <a:ext cx="1303133" cy="8306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B401C5-54EC-4D96-85AD-DF8C71E1A3E4}"/>
                  </a:ext>
                </a:extLst>
              </p:cNvPr>
              <p:cNvSpPr txBox="1"/>
              <p:nvPr/>
            </p:nvSpPr>
            <p:spPr>
              <a:xfrm>
                <a:off x="8052534" y="3898077"/>
                <a:ext cx="2587630" cy="773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Hadamard Gate:</a:t>
                </a:r>
              </a:p>
              <a:p>
                <a:r>
                  <a:rPr lang="en-US" dirty="0"/>
                  <a:t>Superposes the Qubit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67F24F-57FE-48E2-B4CB-C9A3673CA4F8}"/>
                </a:ext>
              </a:extLst>
            </p:cNvPr>
            <p:cNvGrpSpPr/>
            <p:nvPr/>
          </p:nvGrpSpPr>
          <p:grpSpPr>
            <a:xfrm>
              <a:off x="6624756" y="4578071"/>
              <a:ext cx="4785208" cy="830652"/>
              <a:chOff x="6624755" y="5188705"/>
              <a:chExt cx="4785208" cy="83065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9E2E3A-B4E2-447C-8793-25F0ED22E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4755" y="5188705"/>
                <a:ext cx="1303133" cy="83065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4DCC59-9BAE-435E-BE02-48AD8024F64B}"/>
                  </a:ext>
                </a:extLst>
              </p:cNvPr>
              <p:cNvSpPr txBox="1"/>
              <p:nvPr/>
            </p:nvSpPr>
            <p:spPr>
              <a:xfrm>
                <a:off x="8052533" y="5188705"/>
                <a:ext cx="3357430" cy="773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Controlled </a:t>
                </a:r>
                <a:r>
                  <a:rPr lang="en-US" b="1" dirty="0" err="1"/>
                  <a:t>Unitaries</a:t>
                </a:r>
                <a:r>
                  <a:rPr lang="en-US" b="1" dirty="0"/>
                  <a:t>:</a:t>
                </a:r>
              </a:p>
              <a:p>
                <a:r>
                  <a:rPr lang="en-US" dirty="0"/>
                  <a:t>Performs the algorithm logic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8C30C8-6643-426D-935A-24FF9CF24B38}"/>
              </a:ext>
            </a:extLst>
          </p:cNvPr>
          <p:cNvSpPr txBox="1"/>
          <p:nvPr/>
        </p:nvSpPr>
        <p:spPr>
          <a:xfrm>
            <a:off x="6468490" y="5011500"/>
            <a:ext cx="5068513" cy="12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Quantum Fourier Transform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Measurement output to classical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Find minimum using Grover’s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97063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718B-42C6-4F43-BE65-6B6E916E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IBM </a:t>
            </a:r>
            <a:r>
              <a:rPr lang="en-US" dirty="0" err="1"/>
              <a:t>Qiskit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026" name="Picture 2" descr="Qiskit Aqua logo">
            <a:extLst>
              <a:ext uri="{FF2B5EF4-FFF2-40B4-BE49-F238E27FC236}">
                <a16:creationId xmlns:a16="http://schemas.microsoft.com/office/drawing/2014/main" id="{7BE0CD2B-E70A-4617-9928-641B705F8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1230863"/>
            <a:ext cx="4414438" cy="4414438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ECCC-3936-4A4E-860A-C1DB250E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031023"/>
            <a:ext cx="5193450" cy="433460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Open-Source Project to provide Quantum Algorithms to Applied Science Research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Inspire the improvement of quantum computers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Noisy Intermediate-Scale Quantum (</a:t>
            </a:r>
            <a:r>
              <a:rPr lang="en-US" sz="2400" dirty="0" err="1"/>
              <a:t>NISQ</a:t>
            </a:r>
            <a:r>
              <a:rPr lang="en-US" sz="2400" dirty="0"/>
              <a:t>) Computers [7]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Noisy: Increasing number of qubits and gates causes errors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Intermediate-Scale: 50-100 qubits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Currently 4 quantum computers available for use with 5, 14, or 20 qubits available [8]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E5445-D532-4CFF-9BC6-759093E8AE6D}"/>
              </a:ext>
            </a:extLst>
          </p:cNvPr>
          <p:cNvSpPr txBox="1"/>
          <p:nvPr/>
        </p:nvSpPr>
        <p:spPr>
          <a:xfrm>
            <a:off x="1122231" y="5667435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qiskit.org</a:t>
            </a:r>
            <a:r>
              <a:rPr lang="en-US" sz="1400" dirty="0"/>
              <a:t>/aqua</a:t>
            </a:r>
          </a:p>
        </p:txBody>
      </p:sp>
    </p:spTree>
    <p:extLst>
      <p:ext uri="{BB962C8B-B14F-4D97-AF65-F5344CB8AC3E}">
        <p14:creationId xmlns:p14="http://schemas.microsoft.com/office/powerpoint/2010/main" val="316249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C5D-16D4-4869-BB7D-AAC165D0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F9AA-7C45-4FDF-9DCB-F2FC2831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dirty="0"/>
              <a:t>Mathematical analysis </a:t>
            </a:r>
            <a:r>
              <a:rPr lang="en-US" sz="2800" dirty="0"/>
              <a:t>of the proposed algorithm for efficacy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completion of </a:t>
            </a:r>
            <a:r>
              <a:rPr lang="en-US" sz="2800" b="1" dirty="0"/>
              <a:t>code</a:t>
            </a:r>
            <a:r>
              <a:rPr lang="en-US" sz="2800" dirty="0"/>
              <a:t> to be implemented on the IBM Q Experience platform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A </a:t>
            </a:r>
            <a:r>
              <a:rPr lang="en-US" sz="2800" b="1" dirty="0" err="1"/>
              <a:t>Jupyter</a:t>
            </a:r>
            <a:r>
              <a:rPr lang="en-US" sz="2800" b="1" dirty="0"/>
              <a:t> Notebook </a:t>
            </a:r>
            <a:r>
              <a:rPr lang="en-US" sz="2800" dirty="0"/>
              <a:t>to serve as documentation and tutorials on using the algorithm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An interactive environment that allows the execution of code, formatting in HTML and LaTeX [9]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Limitations: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Currently no quantum computer exists that can run practical applications of this algorithm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390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5CA4-9AEA-4D47-B469-C16555BB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1D38-3EDC-4FC8-BD0D-C15FF32C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103119"/>
            <a:ext cx="11060723" cy="4315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M. R. </a:t>
            </a:r>
            <a:r>
              <a:rPr lang="en-US" dirty="0" err="1"/>
              <a:t>Garey</a:t>
            </a:r>
            <a:r>
              <a:rPr lang="en-US" dirty="0"/>
              <a:t> and D. S. Johnson, </a:t>
            </a:r>
            <a:r>
              <a:rPr lang="en-US" i="1" dirty="0"/>
              <a:t>Computers and intractability: a guide to the theory of NP-completeness</a:t>
            </a:r>
            <a:r>
              <a:rPr lang="en-US" dirty="0"/>
              <a:t>. New York [</a:t>
            </a:r>
            <a:r>
              <a:rPr lang="en-US" dirty="0" err="1"/>
              <a:t>u.a</a:t>
            </a:r>
            <a:r>
              <a:rPr lang="en-US" dirty="0"/>
              <a:t>: Freeman, 2009.</a:t>
            </a:r>
          </a:p>
          <a:p>
            <a:pPr marL="0" indent="0">
              <a:buNone/>
            </a:pPr>
            <a:r>
              <a:rPr lang="en-US" dirty="0"/>
              <a:t>[2] M. Held and R. M. Karp, “A Dynamic Programming Approach to Sequencing Problems,” </a:t>
            </a:r>
            <a:r>
              <a:rPr lang="en-US" i="1" dirty="0"/>
              <a:t>J. Soc. Ind. Appl. Math.</a:t>
            </a:r>
            <a:r>
              <a:rPr lang="en-US" dirty="0"/>
              <a:t>, vol. 10, no. 1, pp. 196–210, 1962.</a:t>
            </a:r>
          </a:p>
          <a:p>
            <a:pPr marL="0" indent="0">
              <a:buNone/>
            </a:pPr>
            <a:r>
              <a:rPr lang="en-US" dirty="0"/>
              <a:t>[3] D. L. Applegate, R. E. Bixby, V. </a:t>
            </a:r>
            <a:r>
              <a:rPr lang="en-US" dirty="0" err="1"/>
              <a:t>Chvatal</a:t>
            </a:r>
            <a:r>
              <a:rPr lang="en-US" dirty="0"/>
              <a:t>, and W. J. Cook, </a:t>
            </a:r>
            <a:r>
              <a:rPr lang="en-US" i="1" dirty="0"/>
              <a:t>The Travelling Salesman Problem: A Computational Study</a:t>
            </a:r>
            <a:r>
              <a:rPr lang="en-US" dirty="0"/>
              <a:t>. Princeton University Press, 2006.</a:t>
            </a:r>
          </a:p>
          <a:p>
            <a:pPr marL="0" indent="0">
              <a:buNone/>
            </a:pPr>
            <a:r>
              <a:rPr lang="en-US" dirty="0"/>
              <a:t>[4] “The Golden Ticket,” </a:t>
            </a:r>
            <a:r>
              <a:rPr lang="en-US" i="1" dirty="0"/>
              <a:t>Princeton University Press</a:t>
            </a:r>
            <a:r>
              <a:rPr lang="en-US" dirty="0"/>
              <a:t>. [Online]. Available: https://</a:t>
            </a:r>
            <a:r>
              <a:rPr lang="en-US" dirty="0" err="1"/>
              <a:t>press.princeton.edu</a:t>
            </a:r>
            <a:r>
              <a:rPr lang="en-US" dirty="0"/>
              <a:t>/titles/</a:t>
            </a:r>
            <a:r>
              <a:rPr lang="en-US" dirty="0" err="1"/>
              <a:t>9937.html</a:t>
            </a:r>
            <a:r>
              <a:rPr lang="en-US" dirty="0"/>
              <a:t>. [Accessed: 15-Jul-2019].</a:t>
            </a:r>
          </a:p>
          <a:p>
            <a:pPr marL="0" indent="0">
              <a:buNone/>
            </a:pPr>
            <a:r>
              <a:rPr lang="en-US" dirty="0"/>
              <a:t>[5] E. National Academies of Sciences, </a:t>
            </a:r>
            <a:r>
              <a:rPr lang="en-US" i="1" dirty="0"/>
              <a:t>Quantum Computing: Progress and Prospects</a:t>
            </a:r>
            <a:r>
              <a:rPr lang="en-US" dirty="0"/>
              <a:t>. 2018.</a:t>
            </a:r>
          </a:p>
          <a:p>
            <a:pPr marL="0" indent="0">
              <a:buNone/>
            </a:pPr>
            <a:r>
              <a:rPr lang="en-US" dirty="0"/>
              <a:t>[6] K. Srinivasan, S. Satyajit, B. K. Behera, and P. K. </a:t>
            </a:r>
            <a:r>
              <a:rPr lang="en-US" dirty="0" err="1"/>
              <a:t>Panigrahi</a:t>
            </a:r>
            <a:r>
              <a:rPr lang="en-US" dirty="0"/>
              <a:t>, “Efficient quantum algorithm for solving travelling salesman problem: An IBM quantum experience,” </a:t>
            </a:r>
            <a:r>
              <a:rPr lang="en-US" i="1" dirty="0" err="1"/>
              <a:t>ArXiv180510928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[7] J. </a:t>
            </a:r>
            <a:r>
              <a:rPr lang="en-US" dirty="0" err="1"/>
              <a:t>Preskill</a:t>
            </a:r>
            <a:r>
              <a:rPr lang="en-US" dirty="0"/>
              <a:t>, “Quantum Computing in the </a:t>
            </a:r>
            <a:r>
              <a:rPr lang="en-US" dirty="0" err="1"/>
              <a:t>NISQ</a:t>
            </a:r>
            <a:r>
              <a:rPr lang="en-US" dirty="0"/>
              <a:t> era and beyond,” </a:t>
            </a:r>
            <a:r>
              <a:rPr lang="en-US" i="1" dirty="0" err="1"/>
              <a:t>ArXiv180100862</a:t>
            </a:r>
            <a:r>
              <a:rPr lang="en-US" i="1" dirty="0"/>
              <a:t> Cond-Mat </a:t>
            </a:r>
            <a:r>
              <a:rPr lang="en-US" i="1" dirty="0" err="1"/>
              <a:t>Physicsquant</a:t>
            </a:r>
            <a:r>
              <a:rPr lang="en-US" i="1" dirty="0"/>
              <a:t>-Ph</a:t>
            </a:r>
            <a:r>
              <a:rPr lang="en-US" dirty="0"/>
              <a:t>, Jan. 2018.</a:t>
            </a:r>
          </a:p>
          <a:p>
            <a:pPr marL="0" indent="0">
              <a:buNone/>
            </a:pPr>
            <a:r>
              <a:rPr lang="en-US" dirty="0"/>
              <a:t>[8] “Quantum devices &amp; simulators,” </a:t>
            </a:r>
            <a:r>
              <a:rPr lang="en-US" i="1" dirty="0"/>
              <a:t>IBM Q</a:t>
            </a:r>
            <a:r>
              <a:rPr lang="en-US" dirty="0"/>
              <a:t>, 05-Jun-2018. [Online]. Available: https://</a:t>
            </a:r>
            <a:r>
              <a:rPr lang="en-US" dirty="0" err="1"/>
              <a:t>www.research.ibm.com</a:t>
            </a:r>
            <a:r>
              <a:rPr lang="en-US" dirty="0"/>
              <a:t>/</a:t>
            </a:r>
            <a:r>
              <a:rPr lang="en-US" dirty="0" err="1"/>
              <a:t>ibm</a:t>
            </a:r>
            <a:r>
              <a:rPr lang="en-US" dirty="0"/>
              <a:t>-q/technology/devices/. [Accessed: 15-Jul-2019].</a:t>
            </a:r>
          </a:p>
          <a:p>
            <a:pPr marL="0" indent="0">
              <a:buNone/>
            </a:pPr>
            <a:r>
              <a:rPr lang="en-US" dirty="0"/>
              <a:t>[9] “Project </a:t>
            </a:r>
            <a:r>
              <a:rPr lang="en-US" dirty="0" err="1"/>
              <a:t>Jupyter</a:t>
            </a:r>
            <a:r>
              <a:rPr lang="en-US" dirty="0"/>
              <a:t>.” [Online]. Available: https://</a:t>
            </a:r>
            <a:r>
              <a:rPr lang="en-US" dirty="0" err="1"/>
              <a:t>www.jupyter.org</a:t>
            </a:r>
            <a:r>
              <a:rPr lang="en-US" dirty="0"/>
              <a:t>. [Accessed: 16-Jul-2019].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43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2E4E8"/>
      </a:lt2>
      <a:accent1>
        <a:srgbClr val="AF9F7F"/>
      </a:accent1>
      <a:accent2>
        <a:srgbClr val="BA8E7F"/>
      </a:accent2>
      <a:accent3>
        <a:srgbClr val="C4929B"/>
      </a:accent3>
      <a:accent4>
        <a:srgbClr val="BA7FA1"/>
      </a:accent4>
      <a:accent5>
        <a:srgbClr val="C28FC2"/>
      </a:accent5>
      <a:accent6>
        <a:srgbClr val="A17FBA"/>
      </a:accent6>
      <a:hlink>
        <a:srgbClr val="6980AE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966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Garamond</vt:lpstr>
      <vt:lpstr>Wingdings</vt:lpstr>
      <vt:lpstr>SavonVTI</vt:lpstr>
      <vt:lpstr>Implementing A Quantum Travelling Salesman Algorithm for ibm qiskit aqua   Allison Newman dept. of computing mcnair program 2019</vt:lpstr>
      <vt:lpstr>P vs NP</vt:lpstr>
      <vt:lpstr>TRAVELLING SALESMAN</vt:lpstr>
      <vt:lpstr>TRAVELLING SALESMAN</vt:lpstr>
      <vt:lpstr>QUANTUM COMPUTING</vt:lpstr>
      <vt:lpstr>Efficient quantum algorithm for solving travelling salesman problem</vt:lpstr>
      <vt:lpstr>IBM Qiskit</vt:lpstr>
      <vt:lpstr>Proposal</vt:lpstr>
      <vt:lpstr>References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Quantum Travelling Salesman Algorithm for ibm qiskit aqua   Allison Newman dept. of computing mcnair program 2019</dc:title>
  <dc:creator>Allison Newman</dc:creator>
  <cp:lastModifiedBy>Allison Newman</cp:lastModifiedBy>
  <cp:revision>16</cp:revision>
  <dcterms:created xsi:type="dcterms:W3CDTF">2019-07-21T19:58:49Z</dcterms:created>
  <dcterms:modified xsi:type="dcterms:W3CDTF">2019-07-23T14:46:32Z</dcterms:modified>
</cp:coreProperties>
</file>