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5" r:id="rId2"/>
    <p:sldId id="286" r:id="rId3"/>
    <p:sldId id="275" r:id="rId4"/>
    <p:sldId id="283" r:id="rId5"/>
    <p:sldId id="282" r:id="rId6"/>
    <p:sldId id="284" r:id="rId7"/>
    <p:sldId id="287" r:id="rId8"/>
    <p:sldId id="304" r:id="rId9"/>
    <p:sldId id="337" r:id="rId10"/>
    <p:sldId id="277" r:id="rId11"/>
    <p:sldId id="298" r:id="rId12"/>
    <p:sldId id="325" r:id="rId13"/>
    <p:sldId id="320" r:id="rId14"/>
    <p:sldId id="321" r:id="rId15"/>
    <p:sldId id="326" r:id="rId16"/>
    <p:sldId id="327" r:id="rId17"/>
    <p:sldId id="322" r:id="rId18"/>
    <p:sldId id="323" r:id="rId19"/>
    <p:sldId id="314" r:id="rId20"/>
    <p:sldId id="317" r:id="rId21"/>
    <p:sldId id="319" r:id="rId22"/>
    <p:sldId id="316" r:id="rId23"/>
    <p:sldId id="318" r:id="rId24"/>
    <p:sldId id="315" r:id="rId25"/>
    <p:sldId id="332" r:id="rId26"/>
    <p:sldId id="296" r:id="rId27"/>
    <p:sldId id="329" r:id="rId28"/>
    <p:sldId id="334" r:id="rId29"/>
    <p:sldId id="335" r:id="rId30"/>
    <p:sldId id="333" r:id="rId31"/>
    <p:sldId id="301" r:id="rId32"/>
    <p:sldId id="330" r:id="rId33"/>
    <p:sldId id="331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9E5A"/>
    <a:srgbClr val="84828C"/>
    <a:srgbClr val="CE3031"/>
    <a:srgbClr val="F7B600"/>
    <a:srgbClr val="293094"/>
    <a:srgbClr val="18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18E1F-6749-4227-AAA7-DEAD8FEFBCF0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50880-5148-4BFA-AF80-23C4DB81F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48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05B-83B8-4593-92A2-C014EE746BCF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70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05B-83B8-4593-92A2-C014EE746BCF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04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05B-83B8-4593-92A2-C014EE746BCF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68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05B-83B8-4593-92A2-C014EE746BCF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37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05B-83B8-4593-92A2-C014EE746BCF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99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05B-83B8-4593-92A2-C014EE746BCF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5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05B-83B8-4593-92A2-C014EE746BCF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82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05B-83B8-4593-92A2-C014EE746BCF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14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05B-83B8-4593-92A2-C014EE746BCF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14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05B-83B8-4593-92A2-C014EE746BCF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26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1405B-83B8-4593-92A2-C014EE746BCF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14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1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72000" y="1997839"/>
            <a:ext cx="56605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REGRAS PARA APRESENTAÇÃO DE SLIDES – TCM CONTABILIDADE</a:t>
            </a:r>
          </a:p>
        </p:txBody>
      </p:sp>
      <p:sp>
        <p:nvSpPr>
          <p:cNvPr id="3" name="Retângulo 2"/>
          <p:cNvSpPr/>
          <p:nvPr/>
        </p:nvSpPr>
        <p:spPr>
          <a:xfrm>
            <a:off x="370118" y="326573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sp>
        <p:nvSpPr>
          <p:cNvPr id="4" name="Retângulo 3"/>
          <p:cNvSpPr/>
          <p:nvPr/>
        </p:nvSpPr>
        <p:spPr>
          <a:xfrm>
            <a:off x="1" y="2"/>
            <a:ext cx="3701143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112" y="2889705"/>
            <a:ext cx="3979366" cy="124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844872" y="2873837"/>
            <a:ext cx="53471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5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TravelGO</a:t>
            </a:r>
            <a:endParaRPr lang="pt-BR" sz="35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592000" y="3543099"/>
            <a:ext cx="3600000" cy="9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>
              <a:solidFill>
                <a:srgbClr val="184994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734300" y="3778657"/>
            <a:ext cx="441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+mj-lt"/>
                <a:cs typeface="Calibri" panose="020F0502020204030204" pitchFamily="34" charset="0"/>
              </a:rPr>
              <a:t>TCM – Contabilidade – 2020/1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734300" y="4152961"/>
            <a:ext cx="441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>
                    <a:lumMod val="95000"/>
                  </a:schemeClr>
                </a:solidFill>
                <a:latin typeface="+mj-lt"/>
                <a:cs typeface="Calibri" panose="020F0502020204030204" pitchFamily="34" charset="0"/>
              </a:rPr>
              <a:t>Hudson Uriel Ferreira</a:t>
            </a:r>
          </a:p>
        </p:txBody>
      </p:sp>
      <p:pic>
        <p:nvPicPr>
          <p:cNvPr id="16" name="Gráfico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235" y="1942416"/>
            <a:ext cx="2435230" cy="243523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4022174" y="4391490"/>
            <a:ext cx="2646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Aero Matics Light" panose="020B0303060101010101" pitchFamily="34" charset="0"/>
                <a:ea typeface="Roboto" pitchFamily="2" charset="0"/>
                <a:cs typeface="Aero Matics Light" panose="020B0303060101010101" pitchFamily="34" charset="0"/>
              </a:rPr>
              <a:t>Travel</a:t>
            </a:r>
            <a:r>
              <a:rPr lang="en-US" sz="4000" b="1" dirty="0">
                <a:solidFill>
                  <a:srgbClr val="00B050"/>
                </a:solidFill>
                <a:latin typeface="Aero Matics Display" panose="020B0603060101010101" pitchFamily="34" charset="0"/>
                <a:ea typeface="Roboto" pitchFamily="2" charset="0"/>
                <a:cs typeface="Aero Matics Display" panose="020B0603060101010101" pitchFamily="34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42325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5882" y="2308190"/>
            <a:ext cx="11513605" cy="378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A </a:t>
            </a:r>
            <a:r>
              <a:rPr lang="pt-BR" sz="3001" b="1" dirty="0" err="1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TravelGo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 é uma </a:t>
            </a:r>
            <a:r>
              <a:rPr lang="pt-BR" sz="3001" b="1" dirty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agência de turismo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especializada em oferecer</a:t>
            </a:r>
            <a:r>
              <a:rPr lang="pt-BR" sz="3001" b="1" dirty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 pacotes de viagens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 nacionais e internacionais.</a:t>
            </a:r>
          </a:p>
          <a:p>
            <a:pPr marL="342909" indent="-342909">
              <a:buFont typeface="Arial" panose="020B0604020202020204" pitchFamily="34" charset="0"/>
              <a:buChar char="•"/>
            </a:pPr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Sua sede está localizada em </a:t>
            </a:r>
            <a:r>
              <a:rPr lang="pt-BR" sz="3001" b="1" dirty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Contagem - MG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 possui filiais distribuídas por todo  Brasil.</a:t>
            </a:r>
          </a:p>
          <a:p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Foi </a:t>
            </a:r>
            <a:r>
              <a:rPr lang="pt-BR" sz="3001" b="1" dirty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fundada em 2002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 por Eduarda Linda da Silva e Antônio Luiz Sossegado da Lua.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55882" y="1181241"/>
            <a:ext cx="5235269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Conheça a </a:t>
            </a:r>
            <a:r>
              <a:rPr lang="pt-BR" sz="300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TravelGO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55882" y="330929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Empresa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93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5882" y="2308190"/>
            <a:ext cx="11513605" cy="1477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A </a:t>
            </a:r>
            <a:r>
              <a:rPr lang="pt-BR" sz="3001" b="1" dirty="0" err="1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TravelGO</a:t>
            </a:r>
            <a:r>
              <a:rPr lang="pt-BR" sz="3001" dirty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oferta </a:t>
            </a:r>
            <a:r>
              <a:rPr lang="pt-BR" sz="3001" b="1" dirty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pacotes de viagem nacionais e internacionais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, de duração entre 1 semana e 3 meses. Os nossos principais pacotes internacionais são: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55882" y="330929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Nossos Produtos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95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5881" y="1783222"/>
            <a:ext cx="6310233" cy="4248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PACOTE EUROPA =3 meses de viagens pela Europa (ITÁLIA, FRANÇA, SUIÇA E PORTUGAL) = R$ 7.500,00/pessoa</a:t>
            </a:r>
          </a:p>
          <a:p>
            <a:pPr marL="342909" indent="-342909">
              <a:buFont typeface="Arial" panose="020B0604020202020204" pitchFamily="34" charset="0"/>
              <a:buChar char="•"/>
            </a:pPr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PACOTE ÁSIA = 3 meses de viagens pelo oriente (CHINA, JAPÃP, ÍNDIA, TAILÂNDIA) = R$ 12.500/pessoa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55882" y="330930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Pacotes Internacionais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6C9F611C-6E07-4756-9F42-CDA3358ED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07" y="1367960"/>
            <a:ext cx="957636" cy="95763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415903" y="1181241"/>
            <a:ext cx="5784098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Conheça o mundo com a </a:t>
            </a:r>
            <a:r>
              <a:rPr lang="pt-BR" sz="300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TravelGO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4" name="Retângulo 3"/>
          <p:cNvSpPr/>
          <p:nvPr/>
        </p:nvSpPr>
        <p:spPr>
          <a:xfrm>
            <a:off x="6625171" y="2723358"/>
            <a:ext cx="4977412" cy="1939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9" indent="-342909" algn="just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PACOTE EUA = 2 meses de viagens pelos (DISNEY, LAS VEGAS, HOLLYWOOD, NY) = R$ 4.500,00/pessoa</a:t>
            </a:r>
          </a:p>
        </p:txBody>
      </p:sp>
    </p:spTree>
    <p:extLst>
      <p:ext uri="{BB962C8B-B14F-4D97-AF65-F5344CB8AC3E}">
        <p14:creationId xmlns:p14="http://schemas.microsoft.com/office/powerpoint/2010/main" val="8412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5883" y="1783223"/>
            <a:ext cx="6690357" cy="4248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Pacote Rio/Nordeste = 1 mês e 15 dias de viagens pelas praias Rio de Janeiro e do Nordeste do Brasil= 2.500/pessoa</a:t>
            </a:r>
          </a:p>
          <a:p>
            <a:pPr marL="342909" indent="-342909">
              <a:buFont typeface="Arial" panose="020B0604020202020204" pitchFamily="34" charset="0"/>
              <a:buChar char="•"/>
            </a:pPr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Pacote Brasil= 3 meses de viagens pelas principais cidades e destinos turísticos do nosso país = 3.500/pessoa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55882" y="330930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Pacotes Nacionais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415903" y="1181241"/>
            <a:ext cx="5784098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Conheça o Brasil com a </a:t>
            </a:r>
            <a:r>
              <a:rPr lang="pt-BR" sz="300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TravelGO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!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5DEAEA94-5A87-4472-B9B6-A513B4B0F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71" y="1367960"/>
            <a:ext cx="1172356" cy="11723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ED7312AF-8B0A-4A87-A302-9D8062929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604" y="1945678"/>
            <a:ext cx="2790684" cy="279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5881" y="1783223"/>
            <a:ext cx="11491833" cy="332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A </a:t>
            </a:r>
            <a:r>
              <a:rPr lang="pt-BR" sz="300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TravelGO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 disponibiliza em todo mês de </a:t>
            </a:r>
            <a:r>
              <a:rPr lang="pt-BR" sz="3001" b="1" dirty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Maio e Junho 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promoções especiais para o dias das mães e o mês das noivas. O objetivo destas promoções é atrair potenciais clientes e promover o </a:t>
            </a:r>
            <a:r>
              <a:rPr lang="pt-BR" sz="3001" b="1" dirty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turismo nacional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.</a:t>
            </a:r>
          </a:p>
          <a:p>
            <a:pPr marL="342909" indent="-342909">
              <a:buFont typeface="Arial" panose="020B0604020202020204" pitchFamily="34" charset="0"/>
              <a:buChar char="•"/>
            </a:pPr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Nestas promoções, </a:t>
            </a:r>
            <a:r>
              <a:rPr lang="pt-BR" sz="3001" b="1" dirty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viagens de mães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(e até 3 filhos) tem desconto de </a:t>
            </a:r>
            <a:r>
              <a:rPr lang="pt-BR" sz="3001" b="1" dirty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30% nos pacotes nacionais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 .</a:t>
            </a:r>
            <a:endParaRPr lang="pt-BR" sz="3001" u="sng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55882" y="330930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Promoção Especial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55882" y="1181241"/>
            <a:ext cx="5784098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Promoção do mês de Maio/Junho</a:t>
            </a:r>
          </a:p>
        </p:txBody>
      </p:sp>
    </p:spTree>
    <p:extLst>
      <p:ext uri="{BB962C8B-B14F-4D97-AF65-F5344CB8AC3E}">
        <p14:creationId xmlns:p14="http://schemas.microsoft.com/office/powerpoint/2010/main" val="7000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5881" y="1783223"/>
            <a:ext cx="11491833" cy="332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A </a:t>
            </a:r>
            <a:r>
              <a:rPr lang="pt-BR" sz="300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TravelGO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 disponibiliza em todo mês de </a:t>
            </a:r>
            <a:r>
              <a:rPr lang="pt-BR" sz="3001" b="1" dirty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Maio e Junho 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promoções especiais para o dias das mães e o mês das noivas. O objetivo destas promoções é atrair potenciais clientes e promover o </a:t>
            </a:r>
            <a:r>
              <a:rPr lang="pt-BR" sz="3001" b="1" dirty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turismo nacional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.</a:t>
            </a:r>
          </a:p>
          <a:p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Na promoção das noivas, promovemos a </a:t>
            </a:r>
            <a:r>
              <a:rPr lang="pt-BR" sz="3001" b="1" dirty="0">
                <a:solidFill>
                  <a:srgbClr val="089E5A"/>
                </a:solidFill>
                <a:latin typeface="+mj-lt"/>
                <a:cs typeface="Calibri" panose="020F0502020204030204" pitchFamily="34" charset="0"/>
              </a:rPr>
              <a:t>lua de mel do casal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 com descontos de até 50% para o destino escolhido.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55882" y="330930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Promoção Especial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55882" y="1181241"/>
            <a:ext cx="5784098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Promoção do mês de Maio/Junho</a:t>
            </a:r>
          </a:p>
        </p:txBody>
      </p:sp>
    </p:spTree>
    <p:extLst>
      <p:ext uri="{BB962C8B-B14F-4D97-AF65-F5344CB8AC3E}">
        <p14:creationId xmlns:p14="http://schemas.microsoft.com/office/powerpoint/2010/main" val="8873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5882" y="2308190"/>
            <a:ext cx="11513605" cy="1939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O </a:t>
            </a: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Objeto Social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da </a:t>
            </a:r>
            <a:r>
              <a:rPr lang="pt-BR" sz="300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TravelGO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 é:</a:t>
            </a:r>
          </a:p>
          <a:p>
            <a:pPr marL="800120" lvl="1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Ofertar pacotes de viagem nacionais e internacionais diversos, a preços competitivos, buscando parcerias comerciais e fortalecendo o comércio e turismo local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55882" y="330929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Objeto Social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5882" y="2308190"/>
            <a:ext cx="11513605" cy="378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As  </a:t>
            </a: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Subclasses CNAE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dos nossos produtos são:</a:t>
            </a:r>
          </a:p>
          <a:p>
            <a:pPr marL="800120" lvl="1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Atividade Primária:</a:t>
            </a:r>
          </a:p>
          <a:p>
            <a:pPr marL="1257331" lvl="2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7911-2/00  Agências de viagens</a:t>
            </a:r>
          </a:p>
          <a:p>
            <a:pPr marL="800120" lvl="1" indent="-342909">
              <a:buFont typeface="Arial" panose="020B0604020202020204" pitchFamily="34" charset="0"/>
              <a:buChar char="•"/>
            </a:pPr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800120" lvl="1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Atividades Secundária:</a:t>
            </a:r>
          </a:p>
          <a:p>
            <a:pPr marL="1257331" lvl="2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7912-1/00  Operadores turísticos</a:t>
            </a:r>
          </a:p>
          <a:p>
            <a:pPr marL="1257331" lvl="2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7990-2/00  Serviços de reservas e outros serviços de turismo não especificados anteriormente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55882" y="330929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CNAE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2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5882" y="2006578"/>
            <a:ext cx="11513605" cy="4710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Nome Fantasia: </a:t>
            </a:r>
            <a:r>
              <a:rPr lang="pt-BR" sz="300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TravelGO</a:t>
            </a:r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Nome de Registro: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Linda &amp; </a:t>
            </a:r>
            <a:r>
              <a:rPr lang="pt-BR" sz="300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Sossegado Turismo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LTDA</a:t>
            </a: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Enquadramento Jurídico: 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206-2 Sociedade Empresária Limitada</a:t>
            </a:r>
          </a:p>
          <a:p>
            <a:pPr marL="342909" indent="-342909">
              <a:buFont typeface="Arial" panose="020B0604020202020204" pitchFamily="34" charset="0"/>
              <a:buChar char="•"/>
            </a:pPr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CNPJ: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46.790.465/0001-94</a:t>
            </a: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Inscrição Estadual (NIRE):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 989.936.045/9268</a:t>
            </a:r>
          </a:p>
          <a:p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Data de Fundação: 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15/02/2002</a:t>
            </a: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Sede: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Contagem, MG</a:t>
            </a:r>
          </a:p>
          <a:p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55882" y="330930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Informações de Registro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4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757478"/>
            <a:ext cx="992130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é um </a:t>
            </a:r>
            <a:r>
              <a:rPr lang="pt-BR" sz="3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de base 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a criação dos slides para apresentação do TCM de Contabilidade.</a:t>
            </a:r>
          </a:p>
          <a:p>
            <a:pPr algn="just"/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Você poderá escolher os </a:t>
            </a:r>
            <a:r>
              <a:rPr lang="pt-BR" sz="3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modelos</a:t>
            </a:r>
            <a:r>
              <a:rPr lang="pt-BR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slide que preferir para a sua apresentação! Não tenha medo de </a:t>
            </a:r>
            <a:r>
              <a:rPr lang="pt-BR" sz="3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excluir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aqueles que não for utilizar.</a:t>
            </a:r>
          </a:p>
          <a:p>
            <a:pPr algn="just"/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quiser, monte um </a:t>
            </a:r>
            <a:r>
              <a:rPr lang="pt-BR" sz="35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personalizado ou utilize um existente. Só </a:t>
            </a:r>
            <a:r>
              <a:rPr lang="pt-BR" sz="3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não se esqueça 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incluir todos os itens que serão apresentados:</a:t>
            </a:r>
          </a:p>
        </p:txBody>
      </p:sp>
      <p:sp>
        <p:nvSpPr>
          <p:cNvPr id="3" name="Retângulo 2"/>
          <p:cNvSpPr/>
          <p:nvPr/>
        </p:nvSpPr>
        <p:spPr>
          <a:xfrm>
            <a:off x="370118" y="326573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71556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5882" y="2006578"/>
            <a:ext cx="6459301" cy="517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Endereço da Matriz: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Avenida João de Deus Costa, nº 1345 – Centro – Contagem</a:t>
            </a:r>
          </a:p>
          <a:p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Este endereço foi escolhido devido a </a:t>
            </a: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baixa concorrência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existente na região, e a proximidade da capital, Belo Horizonte, onde há </a:t>
            </a: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filiais gerenciais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da empresa.</a:t>
            </a:r>
          </a:p>
          <a:p>
            <a:pPr marL="342909" indent="-342909">
              <a:buFont typeface="Arial" panose="020B0604020202020204" pitchFamily="34" charset="0"/>
              <a:buChar char="•"/>
            </a:pPr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55882" y="330930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Informações de Localização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0C56368F-6040-4CFA-BA4C-BFD245D0B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184" y="2006578"/>
            <a:ext cx="5101330" cy="41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2844226"/>
            <a:ext cx="99213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o grupo preferir, poderá incluir o mapa com a localização da empresa em um </a:t>
            </a:r>
            <a:r>
              <a:rPr lang="pt-BR" sz="3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 separado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3" name="Retângulo 2"/>
          <p:cNvSpPr/>
          <p:nvPr/>
        </p:nvSpPr>
        <p:spPr>
          <a:xfrm>
            <a:off x="370118" y="326573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293815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5882" y="2006575"/>
            <a:ext cx="11513605" cy="332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Endereço da Matriz: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Avenida João de Deus Costa, nº 1345 – Centro – Contagem</a:t>
            </a:r>
          </a:p>
          <a:p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Este endereço foi escolhido devido a </a:t>
            </a: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baixa concorrência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existente na região, e a proximidade da capital, Belo Horizonte, onde há </a:t>
            </a: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filiais gerenciais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da empresa.</a:t>
            </a:r>
          </a:p>
          <a:p>
            <a:pPr marL="342909" indent="-342909">
              <a:buFont typeface="Arial" panose="020B0604020202020204" pitchFamily="34" charset="0"/>
              <a:buChar char="•"/>
            </a:pPr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55882" y="330930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Informações de Localização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81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55882" y="330930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Informações de Localização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0C56368F-6040-4CFA-BA4C-BFD245D0B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82" y="1250781"/>
            <a:ext cx="6266690" cy="504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5882" y="2006575"/>
            <a:ext cx="11513605" cy="332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Receita Bruta Anual: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R$ 4,5 milhões</a:t>
            </a: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Número de Funcionários (Matriz):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 37</a:t>
            </a:r>
          </a:p>
          <a:p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Enquadramento Tributário: 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Simples </a:t>
            </a:r>
            <a:r>
              <a:rPr lang="pt-BR" sz="300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Nacional</a:t>
            </a:r>
          </a:p>
          <a:p>
            <a:pPr marL="342909" indent="-342909">
              <a:buFont typeface="Arial" panose="020B0604020202020204" pitchFamily="34" charset="0"/>
              <a:buChar char="•"/>
            </a:pPr>
            <a:endParaRPr lang="pt-BR" sz="300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Porte da Empresa (Receita Bruta): </a:t>
            </a:r>
            <a:r>
              <a:rPr lang="pt-BR" sz="300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EPP</a:t>
            </a: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Porte da Empresa (Funcionários): </a:t>
            </a:r>
            <a:r>
              <a:rPr lang="pt-BR" sz="300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EPP</a:t>
            </a:r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55882" y="330930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Informações Tributárias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60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5882" y="2006575"/>
            <a:ext cx="11513605" cy="2401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Capital Social: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R$ </a:t>
            </a:r>
            <a:r>
              <a:rPr lang="pt-BR" sz="300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75.000,00</a:t>
            </a: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3001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Nº de Quotas: </a:t>
            </a:r>
            <a:r>
              <a:rPr lang="pt-BR" sz="300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75 quotas de R$ 1.000,00</a:t>
            </a:r>
          </a:p>
          <a:p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800109" lvl="1" indent="-342909">
              <a:buFont typeface="Arial" panose="020B0604020202020204" pitchFamily="34" charset="0"/>
              <a:buChar char="•"/>
            </a:pPr>
            <a:r>
              <a:rPr lang="pt-BR" sz="3001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Eduarda Linda da </a:t>
            </a:r>
            <a:r>
              <a:rPr lang="pt-BR" sz="3001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Silva:</a:t>
            </a:r>
            <a:r>
              <a:rPr lang="pt-BR" sz="300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  R$ 45.000 = 45 quotas</a:t>
            </a:r>
          </a:p>
          <a:p>
            <a:pPr marL="800109" lvl="1" indent="-342909">
              <a:buFont typeface="Arial" panose="020B0604020202020204" pitchFamily="34" charset="0"/>
              <a:buChar char="•"/>
            </a:pPr>
            <a:r>
              <a:rPr lang="pt-BR" sz="3001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Antônio Luiz Sossegado da Lua:</a:t>
            </a:r>
            <a:r>
              <a:rPr lang="pt-BR" sz="300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R$ </a:t>
            </a:r>
            <a:r>
              <a:rPr lang="pt-BR" sz="300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30.000 </a:t>
            </a:r>
            <a:r>
              <a:rPr lang="pt-BR" sz="300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= </a:t>
            </a:r>
            <a:r>
              <a:rPr lang="pt-BR" sz="300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30 quotas</a:t>
            </a:r>
            <a:endParaRPr lang="pt-BR" sz="300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55882" y="330930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Capital Social</a:t>
            </a:r>
            <a:endParaRPr lang="pt-BR" sz="4000" b="1" dirty="0">
              <a:solidFill>
                <a:srgbClr val="089E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58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1497702"/>
            <a:ext cx="99213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grupo deverá preencher, separadamente o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</a:t>
            </a:r>
            <a:r>
              <a:rPr lang="pt-BR" sz="3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Comprovante de CNPJ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pt-BR" sz="35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Após devidamente preenchido, deve-se tirar um </a:t>
            </a:r>
            <a:r>
              <a:rPr lang="pt-BR" sz="3500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 documento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anexá-lo nesta apresentação.</a:t>
            </a:r>
          </a:p>
          <a:p>
            <a:pPr algn="ctr"/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Modelo de Comprovante deverá ser, também,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impresso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0118" y="326573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386625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55882" y="330930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Comprovante CNPJ</a:t>
            </a:r>
            <a:endParaRPr lang="pt-BR" sz="4000" b="1" dirty="0">
              <a:solidFill>
                <a:srgbClr val="089E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2" y="1367963"/>
            <a:ext cx="3550214" cy="512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1497702"/>
            <a:ext cx="99213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grupo deverá preencher, separadamente a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 de Fundação da Empresa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ctr"/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Após devidamente preenchida, a mesma deverá ser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impressa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assinada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 então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fotografada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A foto deverá ser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anexada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nesta apresentação.</a:t>
            </a:r>
          </a:p>
        </p:txBody>
      </p:sp>
      <p:sp>
        <p:nvSpPr>
          <p:cNvPr id="3" name="Retângulo 2"/>
          <p:cNvSpPr/>
          <p:nvPr/>
        </p:nvSpPr>
        <p:spPr>
          <a:xfrm>
            <a:off x="370118" y="326573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104646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959094"/>
            <a:ext cx="992130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atas devem ser escrita em um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único parágrafo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mesma deve conter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nome completo de todos os integrantes do grupo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Os CPFs deverão ser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gerados aleatoriamente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em sites especializados, como o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4Devs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endereços e demais detalhes poderão ser inventados.</a:t>
            </a:r>
          </a:p>
        </p:txBody>
      </p:sp>
      <p:sp>
        <p:nvSpPr>
          <p:cNvPr id="3" name="Retângulo 2"/>
          <p:cNvSpPr/>
          <p:nvPr/>
        </p:nvSpPr>
        <p:spPr>
          <a:xfrm>
            <a:off x="370118" y="326573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6064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1497703"/>
            <a:ext cx="9921308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62" indent="-514362" algn="just">
              <a:buAutoNum type="arabicParenR"/>
            </a:pP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Capa = 1º Slide</a:t>
            </a:r>
          </a:p>
          <a:p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a) Título do Trabalho  = Nome da sua empresa</a:t>
            </a:r>
          </a:p>
          <a:p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b) Subtítulo = TCM – Contabilidade – 2020/1</a:t>
            </a:r>
          </a:p>
          <a:p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c) Nome de todos os integrantes do grupo</a:t>
            </a:r>
          </a:p>
          <a:p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d) Logo da sua empresa</a:t>
            </a:r>
          </a:p>
        </p:txBody>
      </p:sp>
      <p:sp>
        <p:nvSpPr>
          <p:cNvPr id="3" name="Retângulo 2"/>
          <p:cNvSpPr/>
          <p:nvPr/>
        </p:nvSpPr>
        <p:spPr>
          <a:xfrm>
            <a:off x="370118" y="326573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48987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55882" y="330930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 de Fundação</a:t>
            </a:r>
            <a:endParaRPr lang="pt-BR" sz="4000" b="1" dirty="0">
              <a:solidFill>
                <a:srgbClr val="089E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82" y="1253663"/>
            <a:ext cx="5368618" cy="507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959094"/>
            <a:ext cx="992130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slide com as referências bibliográficas deverá utilizar o </a:t>
            </a:r>
            <a:r>
              <a:rPr lang="pt-BR" sz="3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mesmo </a:t>
            </a:r>
            <a:r>
              <a:rPr lang="pt-BR" sz="3500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</a:t>
            </a:r>
            <a:r>
              <a:rPr lang="pt-BR" sz="3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dos demais slides.</a:t>
            </a:r>
          </a:p>
          <a:p>
            <a:pPr algn="ctr"/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sz="3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tamanho da fonte 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 referências poderá ser </a:t>
            </a:r>
            <a:r>
              <a:rPr lang="pt-BR" sz="3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os demais slides (exemplo: 20 ponto)</a:t>
            </a:r>
          </a:p>
          <a:p>
            <a:pPr algn="ctr"/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Todas as </a:t>
            </a:r>
            <a:r>
              <a:rPr lang="pt-BR" sz="3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aulas publicadas no site 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possuem uma sessão com as referências bibliográficas já formatadas nas </a:t>
            </a:r>
            <a:r>
              <a:rPr lang="pt-BR" sz="3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normas ABNT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Retângulo 2"/>
          <p:cNvSpPr/>
          <p:nvPr/>
        </p:nvSpPr>
        <p:spPr>
          <a:xfrm>
            <a:off x="370118" y="326573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196599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3"/>
            <a:ext cx="12195176" cy="68526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55882" y="330930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Referências Bibliográficas</a:t>
            </a:r>
            <a:endParaRPr lang="pt-BR" sz="4000" b="1" dirty="0">
              <a:solidFill>
                <a:srgbClr val="089E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1043257"/>
            <a:ext cx="72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801">
              <a:solidFill>
                <a:srgbClr val="293094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55882" y="1841242"/>
            <a:ext cx="117095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BACARJI, Alencar Garcia. Formação 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Incial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 e Continuada Auxiliar Administrativo. Curitiba: Instituto Federal do Paraná, 2012. Disponível em https://bit.ly/3e9aqsA. Acesso em 20 de mar. de 2020.</a:t>
            </a:r>
          </a:p>
          <a:p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BRASIL. Lei nº 9.394, de 20 de dezembro de 1996. Estabelece as Diretrizes e Bases da Educação Nacional. Diário Oficial da União. Brasília, DF. Disponível em: https://bit.ly/3cKPWEK. Acesso em: 24 abr. de 2020.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BRASIL. CFA. Resolução Normativa CFA nº 537, de 22 de março de 2018. Aprova o Código de Ética dos Profissionais de Administração previsto na Lei nº 4.769, de 09 de setembro de 1965. Disponível em https://bit.ly/2QCq6dz. Acesso 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en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 20 de mar. de 2020.</a:t>
            </a:r>
          </a:p>
          <a:p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ESTRADA, R. J. S.; NETO, L. M.; AUGUSTIN, E. S. Planejamento estratégico pessoal. Revista de Ciências da Administração, Florianópolis, p. 118-145, jan. 2011. ISSN 2175-8077. Disponível em: https://bit.ly/2KyefK1. Acesso em: 24 abr. de 2020.</a:t>
            </a:r>
          </a:p>
          <a:p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9" indent="-342909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...</a:t>
            </a:r>
          </a:p>
          <a:p>
            <a:pPr marL="342909" indent="-342909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6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844872" y="2873837"/>
            <a:ext cx="53471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500" b="1" dirty="0" smtClean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Muito obrigado!</a:t>
            </a:r>
            <a:endParaRPr lang="pt-BR" sz="3500" b="1" dirty="0">
              <a:solidFill>
                <a:srgbClr val="089E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592000" y="3543099"/>
            <a:ext cx="36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>
              <a:solidFill>
                <a:srgbClr val="089E5A"/>
              </a:solidFill>
            </a:endParaRPr>
          </a:p>
        </p:txBody>
      </p:sp>
      <p:pic>
        <p:nvPicPr>
          <p:cNvPr id="16" name="Gráfico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35" y="1942416"/>
            <a:ext cx="2435230" cy="243523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2650574" y="4391490"/>
            <a:ext cx="2646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ero Matics Light" panose="020B0303060101010101" pitchFamily="34" charset="0"/>
                <a:ea typeface="Roboto" pitchFamily="2" charset="0"/>
                <a:cs typeface="Aero Matics Light" panose="020B0303060101010101" pitchFamily="34" charset="0"/>
              </a:rPr>
              <a:t>Travel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Aero Matics Display" panose="020B0603060101010101" pitchFamily="34" charset="0"/>
                <a:ea typeface="Roboto" pitchFamily="2" charset="0"/>
                <a:cs typeface="Aero Matics Display" panose="020B0603060101010101" pitchFamily="34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93262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1497704"/>
            <a:ext cx="992130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Slides de Conteúdo</a:t>
            </a:r>
          </a:p>
          <a:p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a) Título do Slide</a:t>
            </a:r>
          </a:p>
          <a:p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b) Textos, tópicos, tabelas, imagens...</a:t>
            </a:r>
          </a:p>
          <a:p>
            <a:endParaRPr lang="pt-BR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Você poderá utilizar </a:t>
            </a:r>
            <a:r>
              <a:rPr lang="pt-BR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quantos slides quiser</a:t>
            </a: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 No entanto, é altamente recomendável que se mantenha um padrão nos mesmos (</a:t>
            </a:r>
            <a:r>
              <a:rPr lang="pt-BR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identidade visual</a:t>
            </a: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pt-BR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0118" y="326573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22880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1497702"/>
            <a:ext cx="99213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3) Referências Bibliográficas = Penúltimo Slide</a:t>
            </a:r>
          </a:p>
          <a:p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a) Título do Slide</a:t>
            </a:r>
          </a:p>
          <a:p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b)  Insira todas as referências de sites, livros, artigos e recursos que você utilizou para fazer o trabalho. As referências devem ser colocadas nas </a:t>
            </a:r>
            <a:r>
              <a:rPr lang="pt-BR" sz="2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regras da ABNT</a:t>
            </a:r>
          </a:p>
          <a:p>
            <a:endParaRPr lang="pt-BR" sz="25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 as referências ocupem mais de um slide, mantenha o </a:t>
            </a:r>
            <a:r>
              <a:rPr lang="pt-BR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cabeçalhoem</a:t>
            </a: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todos eles</a:t>
            </a:r>
            <a:endParaRPr lang="pt-BR" sz="25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0118" y="326573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291281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1497703"/>
            <a:ext cx="992130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4) Slide Final</a:t>
            </a:r>
          </a:p>
          <a:p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a) Insira a logo da sua empresa junto ao slogan. Se quiser, poderá inserir também uma mensagem de agradecimento.</a:t>
            </a:r>
          </a:p>
        </p:txBody>
      </p:sp>
      <p:sp>
        <p:nvSpPr>
          <p:cNvPr id="3" name="Retângulo 2"/>
          <p:cNvSpPr/>
          <p:nvPr/>
        </p:nvSpPr>
        <p:spPr>
          <a:xfrm>
            <a:off x="370118" y="326573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20021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2036312"/>
            <a:ext cx="992130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 queira baixar esta apresentação para a utilização em outros projetos, fique a vontade!</a:t>
            </a:r>
          </a:p>
          <a:p>
            <a:pPr algn="just"/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imagens utilizadas como fundo para as apresentações estão disponíveis no site das aulas.</a:t>
            </a:r>
          </a:p>
        </p:txBody>
      </p:sp>
      <p:sp>
        <p:nvSpPr>
          <p:cNvPr id="3" name="Retângulo 2"/>
          <p:cNvSpPr/>
          <p:nvPr/>
        </p:nvSpPr>
        <p:spPr>
          <a:xfrm>
            <a:off x="370118" y="326573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427078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2844223"/>
            <a:ext cx="992130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 apresentação é o exemplo de uma agência de viagens. Utilize o slide como </a:t>
            </a:r>
            <a:r>
              <a:rPr lang="pt-BR" sz="3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referência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montar o seu projeto!</a:t>
            </a:r>
          </a:p>
        </p:txBody>
      </p:sp>
      <p:sp>
        <p:nvSpPr>
          <p:cNvPr id="3" name="Retângulo 2"/>
          <p:cNvSpPr/>
          <p:nvPr/>
        </p:nvSpPr>
        <p:spPr>
          <a:xfrm>
            <a:off x="370118" y="326573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18422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70118" y="326573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sp>
        <p:nvSpPr>
          <p:cNvPr id="4" name="CaixaDeTexto 3"/>
          <p:cNvSpPr txBox="1"/>
          <p:nvPr/>
        </p:nvSpPr>
        <p:spPr>
          <a:xfrm>
            <a:off x="1135346" y="2844224"/>
            <a:ext cx="99213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Não se esqueça de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exportar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sua apresentação para o formato </a:t>
            </a:r>
            <a:r>
              <a:rPr lang="pt-BR" sz="3500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pdf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quando finalizarem todo o trabalho!</a:t>
            </a:r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5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1356</Words>
  <Application>Microsoft Office PowerPoint</Application>
  <PresentationFormat>Widescreen</PresentationFormat>
  <Paragraphs>145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0" baseType="lpstr">
      <vt:lpstr>Aero Matics Display</vt:lpstr>
      <vt:lpstr>Aero Matics Light</vt:lpstr>
      <vt:lpstr>Arial</vt:lpstr>
      <vt:lpstr>Calibri</vt:lpstr>
      <vt:lpstr>Calibri Light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 04</dc:creator>
  <cp:lastModifiedBy>ALUNO 04</cp:lastModifiedBy>
  <cp:revision>45</cp:revision>
  <dcterms:created xsi:type="dcterms:W3CDTF">2020-05-06T13:32:14Z</dcterms:created>
  <dcterms:modified xsi:type="dcterms:W3CDTF">2020-05-06T19:00:24Z</dcterms:modified>
</cp:coreProperties>
</file>