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9144000" cy="6858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gw1ioZrqLK5tydKLVHh9AnDgcl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" name="Google Shape;28;p2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" name="Google Shape;33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0f8d7bedff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g10f8d7bedff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p6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7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4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820928" y="809847"/>
            <a:ext cx="60393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2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Стратегический проект Московского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Политеха «Новая библиотека»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Подгруппа «Мероприятия»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844042" y="2425817"/>
            <a:ext cx="4808236" cy="573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Руководитель проекта: 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Власова Ксения Николаевна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1000"/>
              </a:lnSpc>
              <a:spcBef>
                <a:spcPts val="8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Куратор проекта: 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Тимофеева Ольга Валерьевна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 txBox="1"/>
          <p:nvPr/>
        </p:nvSpPr>
        <p:spPr>
          <a:xfrm>
            <a:off x="844042" y="3488986"/>
            <a:ext cx="1117190" cy="249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0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Участники: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 txBox="1"/>
          <p:nvPr/>
        </p:nvSpPr>
        <p:spPr>
          <a:xfrm>
            <a:off x="844042" y="3805798"/>
            <a:ext cx="1846186" cy="89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Медникова Зоя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1000"/>
              </a:lnSpc>
              <a:spcBef>
                <a:spcPts val="8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Мхоян Даяна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1000"/>
              </a:lnSpc>
              <a:spcBef>
                <a:spcPts val="8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Якимовская Ирина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"/>
          <p:cNvPicPr preferRelativeResize="0"/>
          <p:nvPr/>
        </p:nvPicPr>
        <p:blipFill rotWithShape="1">
          <a:blip r:embed="rId3">
            <a:alphaModFix/>
          </a:blip>
          <a:srcRect b="0" l="0" r="-139" t="8999"/>
          <a:stretch/>
        </p:blipFill>
        <p:spPr>
          <a:xfrm>
            <a:off x="9000" y="8280"/>
            <a:ext cx="9143282" cy="6857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973074" y="763410"/>
            <a:ext cx="1926059" cy="9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20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ЦЕЛЬ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973074" y="2251437"/>
            <a:ext cx="1305222" cy="310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Создание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2607056" y="2251437"/>
            <a:ext cx="1685515" cy="310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комфортной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4620260" y="2251437"/>
            <a:ext cx="1784412" cy="310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библиотечной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6734302" y="2251437"/>
            <a:ext cx="960468" cy="310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среды,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8024368" y="2251437"/>
            <a:ext cx="300297" cy="310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973074" y="2662671"/>
            <a:ext cx="7350884" cy="1956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применением новых цифровых технологий, встроенной 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9111"/>
              </a:lnSpc>
              <a:spcBef>
                <a:spcPts val="1147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современный образовательный процесс для эффективной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9111"/>
              </a:lnSpc>
              <a:spcBef>
                <a:spcPts val="10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самостоятельной и групповой работы, саморазвития,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9111"/>
              </a:lnSpc>
              <a:spcBef>
                <a:spcPts val="11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общения и обмена опытом между участниками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9111"/>
              </a:lnSpc>
              <a:spcBef>
                <a:spcPts val="10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образовательного процесса.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 txBox="1"/>
          <p:nvPr/>
        </p:nvSpPr>
        <p:spPr>
          <a:xfrm>
            <a:off x="1063244" y="723278"/>
            <a:ext cx="2886372" cy="9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20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 txBox="1"/>
          <p:nvPr/>
        </p:nvSpPr>
        <p:spPr>
          <a:xfrm>
            <a:off x="1063244" y="2154647"/>
            <a:ext cx="53157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Ведение социальных сетей библиотеки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9111"/>
              </a:lnSpc>
              <a:spcBef>
                <a:spcPts val="11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Создание нового оформления сайта Новой библиотеки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 txBox="1"/>
          <p:nvPr/>
        </p:nvSpPr>
        <p:spPr>
          <a:xfrm>
            <a:off x="1063244" y="3326111"/>
            <a:ext cx="64248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Разработка и проведение мероприятий для привлечения новых читателей в библиотеку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9111"/>
              </a:lnSpc>
              <a:spcBef>
                <a:spcPts val="11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Модернизация электронного сервиса библиотеки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f8d7bedff_0_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10f8d7bedff_0_0"/>
          <p:cNvSpPr txBox="1"/>
          <p:nvPr/>
        </p:nvSpPr>
        <p:spPr>
          <a:xfrm>
            <a:off x="1063248" y="723276"/>
            <a:ext cx="7129500" cy="16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20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480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ЖИВЫЕ ЛИТЕРАТУРНЫЕ ЧТЕНИЯ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0f8d7bedff_0_0"/>
          <p:cNvSpPr txBox="1"/>
          <p:nvPr/>
        </p:nvSpPr>
        <p:spPr>
          <a:xfrm>
            <a:off x="416376" y="2584000"/>
            <a:ext cx="22041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Для тех, кто хочет по-новому взглянуть на никогда не умирающую классику.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g10f8d7bedf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9950" y="2465773"/>
            <a:ext cx="6215750" cy="36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 txBox="1"/>
          <p:nvPr/>
        </p:nvSpPr>
        <p:spPr>
          <a:xfrm>
            <a:off x="267850" y="817100"/>
            <a:ext cx="411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20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ВЕЧЕР КИНО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 txBox="1"/>
          <p:nvPr/>
        </p:nvSpPr>
        <p:spPr>
          <a:xfrm>
            <a:off x="267849" y="2283672"/>
            <a:ext cx="39114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Всем любителям экранизаций посвящается. Здесь проводят параллели, ищут потерянные сюжетные линии и восклицают: “В книге всё было по-другому!”.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6"/>
          <p:cNvPicPr preferRelativeResize="0"/>
          <p:nvPr/>
        </p:nvPicPr>
        <p:blipFill rotWithShape="1">
          <a:blip r:embed="rId4">
            <a:alphaModFix/>
          </a:blip>
          <a:srcRect b="0" l="0" r="0" t="11785"/>
          <a:stretch/>
        </p:blipFill>
        <p:spPr>
          <a:xfrm>
            <a:off x="4179250" y="508225"/>
            <a:ext cx="4683624" cy="584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"/>
          <p:cNvSpPr txBox="1"/>
          <p:nvPr/>
        </p:nvSpPr>
        <p:spPr>
          <a:xfrm>
            <a:off x="267850" y="817100"/>
            <a:ext cx="411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20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СВОЯ ИГРА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267849" y="2705047"/>
            <a:ext cx="39114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Мероприятие для тех, кто хочет показать ум и сообразительность</a:t>
            </a:r>
            <a:r>
              <a:rPr lang="en-US" sz="1900"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724" y="477600"/>
            <a:ext cx="4275375" cy="60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154250" y="817100"/>
            <a:ext cx="4379700" cy="16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20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ЛИТЕРАТУРНЫЙ КЛУБ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281249" y="2631947"/>
            <a:ext cx="3911400" cy="20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Книжные планы всё растут, а настроения читать как не бывало? Тогда это мероприятие вам - то, что доктор прописал. Путешествуем по книжным морям от архипелагов Современной литературы до берегов Великой классики.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3775" y="255025"/>
            <a:ext cx="4670224" cy="66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/>
          <p:nvPr/>
        </p:nvSpPr>
        <p:spPr>
          <a:xfrm>
            <a:off x="7519300" y="906225"/>
            <a:ext cx="10776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0"/>
            <a:ext cx="9088199" cy="6857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