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9436A-5D20-4A87-BA1C-D106931C71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EA4EDF-1FBB-4FCE-A36C-80BDB64A2C1B}">
      <dgm:prSet/>
      <dgm:spPr/>
      <dgm:t>
        <a:bodyPr/>
        <a:lstStyle/>
        <a:p>
          <a:r>
            <a:rPr lang="en-US"/>
            <a:t>Combination of API + Database</a:t>
          </a:r>
        </a:p>
      </dgm:t>
    </dgm:pt>
    <dgm:pt modelId="{8E9EA1E7-DB1B-4960-9AB7-750587BC9EDA}" type="parTrans" cxnId="{3089E0DB-ABC9-4572-9444-25D5FFD4CA42}">
      <dgm:prSet/>
      <dgm:spPr/>
      <dgm:t>
        <a:bodyPr/>
        <a:lstStyle/>
        <a:p>
          <a:endParaRPr lang="en-US"/>
        </a:p>
      </dgm:t>
    </dgm:pt>
    <dgm:pt modelId="{D06359C1-1AAD-4FF9-A371-72167A7C6C4F}" type="sibTrans" cxnId="{3089E0DB-ABC9-4572-9444-25D5FFD4CA42}">
      <dgm:prSet/>
      <dgm:spPr/>
      <dgm:t>
        <a:bodyPr/>
        <a:lstStyle/>
        <a:p>
          <a:endParaRPr lang="en-US"/>
        </a:p>
      </dgm:t>
    </dgm:pt>
    <dgm:pt modelId="{93AF1901-D748-4F93-B16D-162F2B114CE7}">
      <dgm:prSet/>
      <dgm:spPr/>
      <dgm:t>
        <a:bodyPr/>
        <a:lstStyle/>
        <a:p>
          <a:r>
            <a:rPr lang="en-US"/>
            <a:t>Just like an API, it has methods a client can call</a:t>
          </a:r>
        </a:p>
      </dgm:t>
    </dgm:pt>
    <dgm:pt modelId="{DEFB7F6E-4124-44D1-B383-4A551EEF5B96}" type="parTrans" cxnId="{3C72B903-D14E-41C1-BE00-D54C118C63EE}">
      <dgm:prSet/>
      <dgm:spPr/>
      <dgm:t>
        <a:bodyPr/>
        <a:lstStyle/>
        <a:p>
          <a:endParaRPr lang="en-US"/>
        </a:p>
      </dgm:t>
    </dgm:pt>
    <dgm:pt modelId="{9C67A672-9986-463C-A495-8627C2740CCA}" type="sibTrans" cxnId="{3C72B903-D14E-41C1-BE00-D54C118C63EE}">
      <dgm:prSet/>
      <dgm:spPr/>
      <dgm:t>
        <a:bodyPr/>
        <a:lstStyle/>
        <a:p>
          <a:endParaRPr lang="en-US"/>
        </a:p>
      </dgm:t>
    </dgm:pt>
    <dgm:pt modelId="{6EEDC8C7-57C3-4615-A32F-696218D503EE}">
      <dgm:prSet/>
      <dgm:spPr/>
      <dgm:t>
        <a:bodyPr/>
        <a:lstStyle/>
        <a:p>
          <a:r>
            <a:rPr lang="en-US"/>
            <a:t>Unlike an API it has its own persistent storage as well</a:t>
          </a:r>
        </a:p>
      </dgm:t>
    </dgm:pt>
    <dgm:pt modelId="{60D07B5F-E39A-478B-A457-BA0CE5EBF330}" type="parTrans" cxnId="{392F46AB-4165-4C7A-B89D-4DD80FF6C3E9}">
      <dgm:prSet/>
      <dgm:spPr/>
      <dgm:t>
        <a:bodyPr/>
        <a:lstStyle/>
        <a:p>
          <a:endParaRPr lang="en-US"/>
        </a:p>
      </dgm:t>
    </dgm:pt>
    <dgm:pt modelId="{74ABDB13-75D6-4501-8E13-8ABF62F16000}" type="sibTrans" cxnId="{392F46AB-4165-4C7A-B89D-4DD80FF6C3E9}">
      <dgm:prSet/>
      <dgm:spPr/>
      <dgm:t>
        <a:bodyPr/>
        <a:lstStyle/>
        <a:p>
          <a:endParaRPr lang="en-US"/>
        </a:p>
      </dgm:t>
    </dgm:pt>
    <dgm:pt modelId="{5F4F4147-4108-4D66-9D86-CED9AF6003AD}">
      <dgm:prSet/>
      <dgm:spPr/>
      <dgm:t>
        <a:bodyPr/>
        <a:lstStyle/>
        <a:p>
          <a:r>
            <a:rPr lang="en-US"/>
            <a:t>The most common programming language for Smart Contract is called Solidity (looks a lot like JavaScript)</a:t>
          </a:r>
        </a:p>
      </dgm:t>
    </dgm:pt>
    <dgm:pt modelId="{D7C6D4F4-C6E1-4928-A4D5-EFF157E461C0}" type="parTrans" cxnId="{FD07E0ED-EA5A-4BC8-B886-63693A03DF59}">
      <dgm:prSet/>
      <dgm:spPr/>
      <dgm:t>
        <a:bodyPr/>
        <a:lstStyle/>
        <a:p>
          <a:endParaRPr lang="en-US"/>
        </a:p>
      </dgm:t>
    </dgm:pt>
    <dgm:pt modelId="{F7E24742-FC53-4FCD-B911-C19A76A782AC}" type="sibTrans" cxnId="{FD07E0ED-EA5A-4BC8-B886-63693A03DF59}">
      <dgm:prSet/>
      <dgm:spPr/>
      <dgm:t>
        <a:bodyPr/>
        <a:lstStyle/>
        <a:p>
          <a:endParaRPr lang="en-US"/>
        </a:p>
      </dgm:t>
    </dgm:pt>
    <dgm:pt modelId="{87CEFB4A-4F7F-4B46-B5EE-13CF9D697CC3}">
      <dgm:prSet/>
      <dgm:spPr/>
      <dgm:t>
        <a:bodyPr/>
        <a:lstStyle/>
        <a:p>
          <a:r>
            <a:rPr lang="en-US" dirty="0"/>
            <a:t>Tokens (Fungible or NFTs) are implemented by smart contracts</a:t>
          </a:r>
        </a:p>
      </dgm:t>
    </dgm:pt>
    <dgm:pt modelId="{4874546D-CB52-4106-9619-92208B7B668E}" type="parTrans" cxnId="{FC1632FD-1362-4421-BC49-D14B72DA2210}">
      <dgm:prSet/>
      <dgm:spPr/>
      <dgm:t>
        <a:bodyPr/>
        <a:lstStyle/>
        <a:p>
          <a:endParaRPr lang="en-US"/>
        </a:p>
      </dgm:t>
    </dgm:pt>
    <dgm:pt modelId="{652D3073-364E-4B41-BBD9-0E01FDA55766}" type="sibTrans" cxnId="{FC1632FD-1362-4421-BC49-D14B72DA2210}">
      <dgm:prSet/>
      <dgm:spPr/>
      <dgm:t>
        <a:bodyPr/>
        <a:lstStyle/>
        <a:p>
          <a:endParaRPr lang="en-US"/>
        </a:p>
      </dgm:t>
    </dgm:pt>
    <dgm:pt modelId="{7C403C85-0B25-4851-B88F-A913BE739C03}" type="pres">
      <dgm:prSet presAssocID="{A359436A-5D20-4A87-BA1C-D106931C716C}" presName="root" presStyleCnt="0">
        <dgm:presLayoutVars>
          <dgm:dir/>
          <dgm:resizeHandles val="exact"/>
        </dgm:presLayoutVars>
      </dgm:prSet>
      <dgm:spPr/>
    </dgm:pt>
    <dgm:pt modelId="{7A278808-1DA0-4381-BA44-F8214A680AB0}" type="pres">
      <dgm:prSet presAssocID="{26EA4EDF-1FBB-4FCE-A36C-80BDB64A2C1B}" presName="compNode" presStyleCnt="0"/>
      <dgm:spPr/>
    </dgm:pt>
    <dgm:pt modelId="{52DAD586-9D0E-4232-AB72-FEDDAB5707CA}" type="pres">
      <dgm:prSet presAssocID="{26EA4EDF-1FBB-4FCE-A36C-80BDB64A2C1B}" presName="bgRect" presStyleLbl="bgShp" presStyleIdx="0" presStyleCnt="5"/>
      <dgm:spPr/>
    </dgm:pt>
    <dgm:pt modelId="{E0DE6359-7E4C-4414-B65F-4724FD0C86CC}" type="pres">
      <dgm:prSet presAssocID="{26EA4EDF-1FBB-4FCE-A36C-80BDB64A2C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EC201B-5FF9-4868-BB3A-93D9F0233368}" type="pres">
      <dgm:prSet presAssocID="{26EA4EDF-1FBB-4FCE-A36C-80BDB64A2C1B}" presName="spaceRect" presStyleCnt="0"/>
      <dgm:spPr/>
    </dgm:pt>
    <dgm:pt modelId="{220ED0FA-8FA2-4AD5-9DC4-E066FB3877CB}" type="pres">
      <dgm:prSet presAssocID="{26EA4EDF-1FBB-4FCE-A36C-80BDB64A2C1B}" presName="parTx" presStyleLbl="revTx" presStyleIdx="0" presStyleCnt="5">
        <dgm:presLayoutVars>
          <dgm:chMax val="0"/>
          <dgm:chPref val="0"/>
        </dgm:presLayoutVars>
      </dgm:prSet>
      <dgm:spPr/>
    </dgm:pt>
    <dgm:pt modelId="{722D6B19-C163-45F0-A59D-E44033D9D48E}" type="pres">
      <dgm:prSet presAssocID="{D06359C1-1AAD-4FF9-A371-72167A7C6C4F}" presName="sibTrans" presStyleCnt="0"/>
      <dgm:spPr/>
    </dgm:pt>
    <dgm:pt modelId="{0F78F186-0FE2-497D-BD6A-FA9ABE87B67D}" type="pres">
      <dgm:prSet presAssocID="{93AF1901-D748-4F93-B16D-162F2B114CE7}" presName="compNode" presStyleCnt="0"/>
      <dgm:spPr/>
    </dgm:pt>
    <dgm:pt modelId="{8D78F480-930B-43D5-827B-1213962F277D}" type="pres">
      <dgm:prSet presAssocID="{93AF1901-D748-4F93-B16D-162F2B114CE7}" presName="bgRect" presStyleLbl="bgShp" presStyleIdx="1" presStyleCnt="5"/>
      <dgm:spPr/>
    </dgm:pt>
    <dgm:pt modelId="{11E77163-3E89-42EE-BEA8-24FAAFC85559}" type="pres">
      <dgm:prSet presAssocID="{93AF1901-D748-4F93-B16D-162F2B114C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A576425-B9CF-4DE9-9616-DBA76EBCC25D}" type="pres">
      <dgm:prSet presAssocID="{93AF1901-D748-4F93-B16D-162F2B114CE7}" presName="spaceRect" presStyleCnt="0"/>
      <dgm:spPr/>
    </dgm:pt>
    <dgm:pt modelId="{89F6419D-6155-4CBD-8C58-76C61FBDFFF3}" type="pres">
      <dgm:prSet presAssocID="{93AF1901-D748-4F93-B16D-162F2B114CE7}" presName="parTx" presStyleLbl="revTx" presStyleIdx="1" presStyleCnt="5">
        <dgm:presLayoutVars>
          <dgm:chMax val="0"/>
          <dgm:chPref val="0"/>
        </dgm:presLayoutVars>
      </dgm:prSet>
      <dgm:spPr/>
    </dgm:pt>
    <dgm:pt modelId="{91CA0964-4892-4ADA-9E2C-AAB84D2775A6}" type="pres">
      <dgm:prSet presAssocID="{9C67A672-9986-463C-A495-8627C2740CCA}" presName="sibTrans" presStyleCnt="0"/>
      <dgm:spPr/>
    </dgm:pt>
    <dgm:pt modelId="{04ABE8C3-4EC5-4202-9B4B-865E1A35FC7B}" type="pres">
      <dgm:prSet presAssocID="{6EEDC8C7-57C3-4615-A32F-696218D503EE}" presName="compNode" presStyleCnt="0"/>
      <dgm:spPr/>
    </dgm:pt>
    <dgm:pt modelId="{DE33449C-800C-479A-9181-D1C5E6A43D31}" type="pres">
      <dgm:prSet presAssocID="{6EEDC8C7-57C3-4615-A32F-696218D503EE}" presName="bgRect" presStyleLbl="bgShp" presStyleIdx="2" presStyleCnt="5"/>
      <dgm:spPr/>
    </dgm:pt>
    <dgm:pt modelId="{A76EB075-7C19-4827-81D5-E9F8091E820E}" type="pres">
      <dgm:prSet presAssocID="{6EEDC8C7-57C3-4615-A32F-696218D503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6A2DB96-A301-47FC-AC4F-7302C94DB4CB}" type="pres">
      <dgm:prSet presAssocID="{6EEDC8C7-57C3-4615-A32F-696218D503EE}" presName="spaceRect" presStyleCnt="0"/>
      <dgm:spPr/>
    </dgm:pt>
    <dgm:pt modelId="{9647A452-00B6-4631-947A-B7561DB5A840}" type="pres">
      <dgm:prSet presAssocID="{6EEDC8C7-57C3-4615-A32F-696218D503EE}" presName="parTx" presStyleLbl="revTx" presStyleIdx="2" presStyleCnt="5">
        <dgm:presLayoutVars>
          <dgm:chMax val="0"/>
          <dgm:chPref val="0"/>
        </dgm:presLayoutVars>
      </dgm:prSet>
      <dgm:spPr/>
    </dgm:pt>
    <dgm:pt modelId="{B144996C-88E2-4700-9F5D-51A9419658E6}" type="pres">
      <dgm:prSet presAssocID="{74ABDB13-75D6-4501-8E13-8ABF62F16000}" presName="sibTrans" presStyleCnt="0"/>
      <dgm:spPr/>
    </dgm:pt>
    <dgm:pt modelId="{3242C172-34EC-479F-89C2-429FE3D155AB}" type="pres">
      <dgm:prSet presAssocID="{5F4F4147-4108-4D66-9D86-CED9AF6003AD}" presName="compNode" presStyleCnt="0"/>
      <dgm:spPr/>
    </dgm:pt>
    <dgm:pt modelId="{F1F2D5E6-9387-40A7-937E-94682E40E047}" type="pres">
      <dgm:prSet presAssocID="{5F4F4147-4108-4D66-9D86-CED9AF6003AD}" presName="bgRect" presStyleLbl="bgShp" presStyleIdx="3" presStyleCnt="5"/>
      <dgm:spPr/>
    </dgm:pt>
    <dgm:pt modelId="{F8C1DBDE-2FEA-4338-8877-15DE63762048}" type="pres">
      <dgm:prSet presAssocID="{5F4F4147-4108-4D66-9D86-CED9AF6003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C8DEB0-BB69-4E7C-858E-BB1CCD3483F1}" type="pres">
      <dgm:prSet presAssocID="{5F4F4147-4108-4D66-9D86-CED9AF6003AD}" presName="spaceRect" presStyleCnt="0"/>
      <dgm:spPr/>
    </dgm:pt>
    <dgm:pt modelId="{DCE1F5BE-7ABD-45D4-829F-B7BB2BC60138}" type="pres">
      <dgm:prSet presAssocID="{5F4F4147-4108-4D66-9D86-CED9AF6003AD}" presName="parTx" presStyleLbl="revTx" presStyleIdx="3" presStyleCnt="5">
        <dgm:presLayoutVars>
          <dgm:chMax val="0"/>
          <dgm:chPref val="0"/>
        </dgm:presLayoutVars>
      </dgm:prSet>
      <dgm:spPr/>
    </dgm:pt>
    <dgm:pt modelId="{D09D4C3F-3309-4BC6-976C-4F828999FCF3}" type="pres">
      <dgm:prSet presAssocID="{F7E24742-FC53-4FCD-B911-C19A76A782AC}" presName="sibTrans" presStyleCnt="0"/>
      <dgm:spPr/>
    </dgm:pt>
    <dgm:pt modelId="{4A7557A8-3C40-4022-973D-4244601E7BD7}" type="pres">
      <dgm:prSet presAssocID="{87CEFB4A-4F7F-4B46-B5EE-13CF9D697CC3}" presName="compNode" presStyleCnt="0"/>
      <dgm:spPr/>
    </dgm:pt>
    <dgm:pt modelId="{0A9F2271-C421-49C6-96AF-850123DB9FA6}" type="pres">
      <dgm:prSet presAssocID="{87CEFB4A-4F7F-4B46-B5EE-13CF9D697CC3}" presName="bgRect" presStyleLbl="bgShp" presStyleIdx="4" presStyleCnt="5"/>
      <dgm:spPr/>
    </dgm:pt>
    <dgm:pt modelId="{50EC89C7-0AA8-4C99-BBD4-2BF1F247FF09}" type="pres">
      <dgm:prSet presAssocID="{87CEFB4A-4F7F-4B46-B5EE-13CF9D697C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4B7500F-424B-4C00-B1F1-2F47E4183219}" type="pres">
      <dgm:prSet presAssocID="{87CEFB4A-4F7F-4B46-B5EE-13CF9D697CC3}" presName="spaceRect" presStyleCnt="0"/>
      <dgm:spPr/>
    </dgm:pt>
    <dgm:pt modelId="{7D61D84F-2A30-493C-8EAD-FE20722F61B2}" type="pres">
      <dgm:prSet presAssocID="{87CEFB4A-4F7F-4B46-B5EE-13CF9D697CC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72B903-D14E-41C1-BE00-D54C118C63EE}" srcId="{A359436A-5D20-4A87-BA1C-D106931C716C}" destId="{93AF1901-D748-4F93-B16D-162F2B114CE7}" srcOrd="1" destOrd="0" parTransId="{DEFB7F6E-4124-44D1-B383-4A551EEF5B96}" sibTransId="{9C67A672-9986-463C-A495-8627C2740CCA}"/>
    <dgm:cxn modelId="{AEDA0B1C-9B3B-40EB-9C4A-DBE32F408585}" type="presOf" srcId="{5F4F4147-4108-4D66-9D86-CED9AF6003AD}" destId="{DCE1F5BE-7ABD-45D4-829F-B7BB2BC60138}" srcOrd="0" destOrd="0" presId="urn:microsoft.com/office/officeart/2018/2/layout/IconVerticalSolidList"/>
    <dgm:cxn modelId="{4AC8226D-AE45-4A1D-87D2-FB8A727642C3}" type="presOf" srcId="{6EEDC8C7-57C3-4615-A32F-696218D503EE}" destId="{9647A452-00B6-4631-947A-B7561DB5A840}" srcOrd="0" destOrd="0" presId="urn:microsoft.com/office/officeart/2018/2/layout/IconVerticalSolidList"/>
    <dgm:cxn modelId="{76B3246E-8F8C-4D29-A755-1FC1211FD647}" type="presOf" srcId="{87CEFB4A-4F7F-4B46-B5EE-13CF9D697CC3}" destId="{7D61D84F-2A30-493C-8EAD-FE20722F61B2}" srcOrd="0" destOrd="0" presId="urn:microsoft.com/office/officeart/2018/2/layout/IconVerticalSolidList"/>
    <dgm:cxn modelId="{57B62770-D571-4CB8-9F8E-ED44436A3460}" type="presOf" srcId="{93AF1901-D748-4F93-B16D-162F2B114CE7}" destId="{89F6419D-6155-4CBD-8C58-76C61FBDFFF3}" srcOrd="0" destOrd="0" presId="urn:microsoft.com/office/officeart/2018/2/layout/IconVerticalSolidList"/>
    <dgm:cxn modelId="{A73BBC7E-9688-49FB-9838-F98C365D997F}" type="presOf" srcId="{26EA4EDF-1FBB-4FCE-A36C-80BDB64A2C1B}" destId="{220ED0FA-8FA2-4AD5-9DC4-E066FB3877CB}" srcOrd="0" destOrd="0" presId="urn:microsoft.com/office/officeart/2018/2/layout/IconVerticalSolidList"/>
    <dgm:cxn modelId="{392F46AB-4165-4C7A-B89D-4DD80FF6C3E9}" srcId="{A359436A-5D20-4A87-BA1C-D106931C716C}" destId="{6EEDC8C7-57C3-4615-A32F-696218D503EE}" srcOrd="2" destOrd="0" parTransId="{60D07B5F-E39A-478B-A457-BA0CE5EBF330}" sibTransId="{74ABDB13-75D6-4501-8E13-8ABF62F16000}"/>
    <dgm:cxn modelId="{3089E0DB-ABC9-4572-9444-25D5FFD4CA42}" srcId="{A359436A-5D20-4A87-BA1C-D106931C716C}" destId="{26EA4EDF-1FBB-4FCE-A36C-80BDB64A2C1B}" srcOrd="0" destOrd="0" parTransId="{8E9EA1E7-DB1B-4960-9AB7-750587BC9EDA}" sibTransId="{D06359C1-1AAD-4FF9-A371-72167A7C6C4F}"/>
    <dgm:cxn modelId="{FD07E0ED-EA5A-4BC8-B886-63693A03DF59}" srcId="{A359436A-5D20-4A87-BA1C-D106931C716C}" destId="{5F4F4147-4108-4D66-9D86-CED9AF6003AD}" srcOrd="3" destOrd="0" parTransId="{D7C6D4F4-C6E1-4928-A4D5-EFF157E461C0}" sibTransId="{F7E24742-FC53-4FCD-B911-C19A76A782AC}"/>
    <dgm:cxn modelId="{9D15CAF2-08DF-4D3F-B8BC-8FE405936085}" type="presOf" srcId="{A359436A-5D20-4A87-BA1C-D106931C716C}" destId="{7C403C85-0B25-4851-B88F-A913BE739C03}" srcOrd="0" destOrd="0" presId="urn:microsoft.com/office/officeart/2018/2/layout/IconVerticalSolidList"/>
    <dgm:cxn modelId="{FC1632FD-1362-4421-BC49-D14B72DA2210}" srcId="{A359436A-5D20-4A87-BA1C-D106931C716C}" destId="{87CEFB4A-4F7F-4B46-B5EE-13CF9D697CC3}" srcOrd="4" destOrd="0" parTransId="{4874546D-CB52-4106-9619-92208B7B668E}" sibTransId="{652D3073-364E-4B41-BBD9-0E01FDA55766}"/>
    <dgm:cxn modelId="{ECD2095A-4BC6-4CC4-8598-DB457AC866C9}" type="presParOf" srcId="{7C403C85-0B25-4851-B88F-A913BE739C03}" destId="{7A278808-1DA0-4381-BA44-F8214A680AB0}" srcOrd="0" destOrd="0" presId="urn:microsoft.com/office/officeart/2018/2/layout/IconVerticalSolidList"/>
    <dgm:cxn modelId="{FA7377D4-EDE9-4386-AFBB-93F1DFF003A9}" type="presParOf" srcId="{7A278808-1DA0-4381-BA44-F8214A680AB0}" destId="{52DAD586-9D0E-4232-AB72-FEDDAB5707CA}" srcOrd="0" destOrd="0" presId="urn:microsoft.com/office/officeart/2018/2/layout/IconVerticalSolidList"/>
    <dgm:cxn modelId="{81DA7E98-A62D-418B-B82E-A0559EEFE88E}" type="presParOf" srcId="{7A278808-1DA0-4381-BA44-F8214A680AB0}" destId="{E0DE6359-7E4C-4414-B65F-4724FD0C86CC}" srcOrd="1" destOrd="0" presId="urn:microsoft.com/office/officeart/2018/2/layout/IconVerticalSolidList"/>
    <dgm:cxn modelId="{7D2E8645-F6B9-4CFE-B39A-BF786D449B85}" type="presParOf" srcId="{7A278808-1DA0-4381-BA44-F8214A680AB0}" destId="{8CEC201B-5FF9-4868-BB3A-93D9F0233368}" srcOrd="2" destOrd="0" presId="urn:microsoft.com/office/officeart/2018/2/layout/IconVerticalSolidList"/>
    <dgm:cxn modelId="{1043FD42-BCD3-4BA6-A39D-A954FDA3DF65}" type="presParOf" srcId="{7A278808-1DA0-4381-BA44-F8214A680AB0}" destId="{220ED0FA-8FA2-4AD5-9DC4-E066FB3877CB}" srcOrd="3" destOrd="0" presId="urn:microsoft.com/office/officeart/2018/2/layout/IconVerticalSolidList"/>
    <dgm:cxn modelId="{1D645A9C-E3B0-4A6E-A76A-3FEE05100754}" type="presParOf" srcId="{7C403C85-0B25-4851-B88F-A913BE739C03}" destId="{722D6B19-C163-45F0-A59D-E44033D9D48E}" srcOrd="1" destOrd="0" presId="urn:microsoft.com/office/officeart/2018/2/layout/IconVerticalSolidList"/>
    <dgm:cxn modelId="{29844F2F-D502-4A03-8C56-39BCBC52B372}" type="presParOf" srcId="{7C403C85-0B25-4851-B88F-A913BE739C03}" destId="{0F78F186-0FE2-497D-BD6A-FA9ABE87B67D}" srcOrd="2" destOrd="0" presId="urn:microsoft.com/office/officeart/2018/2/layout/IconVerticalSolidList"/>
    <dgm:cxn modelId="{C7ED3C4B-B56F-4779-8D86-52132749AAC7}" type="presParOf" srcId="{0F78F186-0FE2-497D-BD6A-FA9ABE87B67D}" destId="{8D78F480-930B-43D5-827B-1213962F277D}" srcOrd="0" destOrd="0" presId="urn:microsoft.com/office/officeart/2018/2/layout/IconVerticalSolidList"/>
    <dgm:cxn modelId="{442BA394-4D40-4E4C-B126-6740E79F4FB9}" type="presParOf" srcId="{0F78F186-0FE2-497D-BD6A-FA9ABE87B67D}" destId="{11E77163-3E89-42EE-BEA8-24FAAFC85559}" srcOrd="1" destOrd="0" presId="urn:microsoft.com/office/officeart/2018/2/layout/IconVerticalSolidList"/>
    <dgm:cxn modelId="{6F54D2D0-20F5-42C9-963E-81277B9DF977}" type="presParOf" srcId="{0F78F186-0FE2-497D-BD6A-FA9ABE87B67D}" destId="{CA576425-B9CF-4DE9-9616-DBA76EBCC25D}" srcOrd="2" destOrd="0" presId="urn:microsoft.com/office/officeart/2018/2/layout/IconVerticalSolidList"/>
    <dgm:cxn modelId="{00F8333F-EE82-43D8-ADB4-E18A96B65437}" type="presParOf" srcId="{0F78F186-0FE2-497D-BD6A-FA9ABE87B67D}" destId="{89F6419D-6155-4CBD-8C58-76C61FBDFFF3}" srcOrd="3" destOrd="0" presId="urn:microsoft.com/office/officeart/2018/2/layout/IconVerticalSolidList"/>
    <dgm:cxn modelId="{98838B3B-8DAB-4DBA-8978-A0B7DF893295}" type="presParOf" srcId="{7C403C85-0B25-4851-B88F-A913BE739C03}" destId="{91CA0964-4892-4ADA-9E2C-AAB84D2775A6}" srcOrd="3" destOrd="0" presId="urn:microsoft.com/office/officeart/2018/2/layout/IconVerticalSolidList"/>
    <dgm:cxn modelId="{4146B7E1-6275-4A6F-91C1-38D4624D1357}" type="presParOf" srcId="{7C403C85-0B25-4851-B88F-A913BE739C03}" destId="{04ABE8C3-4EC5-4202-9B4B-865E1A35FC7B}" srcOrd="4" destOrd="0" presId="urn:microsoft.com/office/officeart/2018/2/layout/IconVerticalSolidList"/>
    <dgm:cxn modelId="{E79D0C00-9142-49EB-827F-B868B0FE8739}" type="presParOf" srcId="{04ABE8C3-4EC5-4202-9B4B-865E1A35FC7B}" destId="{DE33449C-800C-479A-9181-D1C5E6A43D31}" srcOrd="0" destOrd="0" presId="urn:microsoft.com/office/officeart/2018/2/layout/IconVerticalSolidList"/>
    <dgm:cxn modelId="{CD18F2C4-FEFF-4A3C-A354-E9264476FEAF}" type="presParOf" srcId="{04ABE8C3-4EC5-4202-9B4B-865E1A35FC7B}" destId="{A76EB075-7C19-4827-81D5-E9F8091E820E}" srcOrd="1" destOrd="0" presId="urn:microsoft.com/office/officeart/2018/2/layout/IconVerticalSolidList"/>
    <dgm:cxn modelId="{98A38089-086F-4D33-9408-0C346D45F152}" type="presParOf" srcId="{04ABE8C3-4EC5-4202-9B4B-865E1A35FC7B}" destId="{66A2DB96-A301-47FC-AC4F-7302C94DB4CB}" srcOrd="2" destOrd="0" presId="urn:microsoft.com/office/officeart/2018/2/layout/IconVerticalSolidList"/>
    <dgm:cxn modelId="{448B2492-E5B9-4E3F-8182-2D0B39142887}" type="presParOf" srcId="{04ABE8C3-4EC5-4202-9B4B-865E1A35FC7B}" destId="{9647A452-00B6-4631-947A-B7561DB5A840}" srcOrd="3" destOrd="0" presId="urn:microsoft.com/office/officeart/2018/2/layout/IconVerticalSolidList"/>
    <dgm:cxn modelId="{B76C8281-328F-4235-8761-6D72E6D89EAE}" type="presParOf" srcId="{7C403C85-0B25-4851-B88F-A913BE739C03}" destId="{B144996C-88E2-4700-9F5D-51A9419658E6}" srcOrd="5" destOrd="0" presId="urn:microsoft.com/office/officeart/2018/2/layout/IconVerticalSolidList"/>
    <dgm:cxn modelId="{5A802B06-21AE-4163-ABB9-CCBC09E45CB3}" type="presParOf" srcId="{7C403C85-0B25-4851-B88F-A913BE739C03}" destId="{3242C172-34EC-479F-89C2-429FE3D155AB}" srcOrd="6" destOrd="0" presId="urn:microsoft.com/office/officeart/2018/2/layout/IconVerticalSolidList"/>
    <dgm:cxn modelId="{587950FA-7865-4097-B39F-3BD7243B6655}" type="presParOf" srcId="{3242C172-34EC-479F-89C2-429FE3D155AB}" destId="{F1F2D5E6-9387-40A7-937E-94682E40E047}" srcOrd="0" destOrd="0" presId="urn:microsoft.com/office/officeart/2018/2/layout/IconVerticalSolidList"/>
    <dgm:cxn modelId="{7B5EF163-3B25-476B-93C3-B145550A9CAC}" type="presParOf" srcId="{3242C172-34EC-479F-89C2-429FE3D155AB}" destId="{F8C1DBDE-2FEA-4338-8877-15DE63762048}" srcOrd="1" destOrd="0" presId="urn:microsoft.com/office/officeart/2018/2/layout/IconVerticalSolidList"/>
    <dgm:cxn modelId="{03DE1CD9-CFC7-44DE-BA19-2A69B99F9DE3}" type="presParOf" srcId="{3242C172-34EC-479F-89C2-429FE3D155AB}" destId="{FEC8DEB0-BB69-4E7C-858E-BB1CCD3483F1}" srcOrd="2" destOrd="0" presId="urn:microsoft.com/office/officeart/2018/2/layout/IconVerticalSolidList"/>
    <dgm:cxn modelId="{F719E3BB-72A4-44CC-8231-CE507A19E905}" type="presParOf" srcId="{3242C172-34EC-479F-89C2-429FE3D155AB}" destId="{DCE1F5BE-7ABD-45D4-829F-B7BB2BC60138}" srcOrd="3" destOrd="0" presId="urn:microsoft.com/office/officeart/2018/2/layout/IconVerticalSolidList"/>
    <dgm:cxn modelId="{69EB5ED4-8424-45F8-859C-A3ED69930BE8}" type="presParOf" srcId="{7C403C85-0B25-4851-B88F-A913BE739C03}" destId="{D09D4C3F-3309-4BC6-976C-4F828999FCF3}" srcOrd="7" destOrd="0" presId="urn:microsoft.com/office/officeart/2018/2/layout/IconVerticalSolidList"/>
    <dgm:cxn modelId="{334E9F3F-A840-4FDF-AC0D-E3108AB6BAEB}" type="presParOf" srcId="{7C403C85-0B25-4851-B88F-A913BE739C03}" destId="{4A7557A8-3C40-4022-973D-4244601E7BD7}" srcOrd="8" destOrd="0" presId="urn:microsoft.com/office/officeart/2018/2/layout/IconVerticalSolidList"/>
    <dgm:cxn modelId="{E42085D5-8872-46F6-95BA-1CE8148EA911}" type="presParOf" srcId="{4A7557A8-3C40-4022-973D-4244601E7BD7}" destId="{0A9F2271-C421-49C6-96AF-850123DB9FA6}" srcOrd="0" destOrd="0" presId="urn:microsoft.com/office/officeart/2018/2/layout/IconVerticalSolidList"/>
    <dgm:cxn modelId="{AF02718D-ABCC-44DA-AF9E-07EAEDD55AED}" type="presParOf" srcId="{4A7557A8-3C40-4022-973D-4244601E7BD7}" destId="{50EC89C7-0AA8-4C99-BBD4-2BF1F247FF09}" srcOrd="1" destOrd="0" presId="urn:microsoft.com/office/officeart/2018/2/layout/IconVerticalSolidList"/>
    <dgm:cxn modelId="{6C7983F0-CDB8-4EDA-825D-13D0839283A8}" type="presParOf" srcId="{4A7557A8-3C40-4022-973D-4244601E7BD7}" destId="{64B7500F-424B-4C00-B1F1-2F47E4183219}" srcOrd="2" destOrd="0" presId="urn:microsoft.com/office/officeart/2018/2/layout/IconVerticalSolidList"/>
    <dgm:cxn modelId="{CABEA5E4-0DC9-4ACC-8CC3-26336D8422C1}" type="presParOf" srcId="{4A7557A8-3C40-4022-973D-4244601E7BD7}" destId="{7D61D84F-2A30-493C-8EAD-FE20722F61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03C4B1-B1D5-45D2-A920-A81BE80F752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9EB8FD-9915-49F8-8434-069BA1812A1D}">
      <dgm:prSet/>
      <dgm:spPr/>
      <dgm:t>
        <a:bodyPr/>
        <a:lstStyle/>
        <a:p>
          <a:r>
            <a:rPr lang="en-US"/>
            <a:t>A digital asset defined by a smart contract</a:t>
          </a:r>
        </a:p>
      </dgm:t>
    </dgm:pt>
    <dgm:pt modelId="{5EE6DE72-3623-425E-9846-30AE8612ABE0}" type="parTrans" cxnId="{962DA7B0-381F-4B12-A904-744E86335D52}">
      <dgm:prSet/>
      <dgm:spPr/>
      <dgm:t>
        <a:bodyPr/>
        <a:lstStyle/>
        <a:p>
          <a:endParaRPr lang="en-US"/>
        </a:p>
      </dgm:t>
    </dgm:pt>
    <dgm:pt modelId="{9B1746C1-B3B0-4775-9457-8F1D2E1C72BB}" type="sibTrans" cxnId="{962DA7B0-381F-4B12-A904-744E86335D52}">
      <dgm:prSet/>
      <dgm:spPr/>
      <dgm:t>
        <a:bodyPr/>
        <a:lstStyle/>
        <a:p>
          <a:endParaRPr lang="en-US"/>
        </a:p>
      </dgm:t>
    </dgm:pt>
    <dgm:pt modelId="{3FC7EF80-F541-4741-82F5-965EBC922667}">
      <dgm:prSet/>
      <dgm:spPr/>
      <dgm:t>
        <a:bodyPr/>
        <a:lstStyle/>
        <a:p>
          <a:r>
            <a:rPr lang="en-US"/>
            <a:t>The token smart contract:</a:t>
          </a:r>
        </a:p>
      </dgm:t>
    </dgm:pt>
    <dgm:pt modelId="{3563B049-1E46-4E53-99B1-DF88F543C08E}" type="parTrans" cxnId="{26CC9427-063A-4A5A-9D2A-A12E3E8011FC}">
      <dgm:prSet/>
      <dgm:spPr/>
      <dgm:t>
        <a:bodyPr/>
        <a:lstStyle/>
        <a:p>
          <a:endParaRPr lang="en-US"/>
        </a:p>
      </dgm:t>
    </dgm:pt>
    <dgm:pt modelId="{7D4E1EF1-F95E-4C93-9A6C-B9D60FE5DD2C}" type="sibTrans" cxnId="{26CC9427-063A-4A5A-9D2A-A12E3E8011FC}">
      <dgm:prSet/>
      <dgm:spPr/>
      <dgm:t>
        <a:bodyPr/>
        <a:lstStyle/>
        <a:p>
          <a:endParaRPr lang="en-US"/>
        </a:p>
      </dgm:t>
    </dgm:pt>
    <dgm:pt modelId="{7C8ED955-709B-40FB-B2D9-560EBA311E51}">
      <dgm:prSet/>
      <dgm:spPr/>
      <dgm:t>
        <a:bodyPr/>
        <a:lstStyle/>
        <a:p>
          <a:r>
            <a:rPr lang="en-US"/>
            <a:t>Stores the token balance per user</a:t>
          </a:r>
        </a:p>
      </dgm:t>
    </dgm:pt>
    <dgm:pt modelId="{F2A67F01-6461-4046-B274-C839D1BEC0A8}" type="parTrans" cxnId="{C07DA0DA-5CA3-4023-B01E-340FBDC137EE}">
      <dgm:prSet/>
      <dgm:spPr/>
      <dgm:t>
        <a:bodyPr/>
        <a:lstStyle/>
        <a:p>
          <a:endParaRPr lang="en-US"/>
        </a:p>
      </dgm:t>
    </dgm:pt>
    <dgm:pt modelId="{6F8A4C9A-BECA-4FAF-8733-DE0AACD72CCD}" type="sibTrans" cxnId="{C07DA0DA-5CA3-4023-B01E-340FBDC137EE}">
      <dgm:prSet/>
      <dgm:spPr/>
      <dgm:t>
        <a:bodyPr/>
        <a:lstStyle/>
        <a:p>
          <a:endParaRPr lang="en-US"/>
        </a:p>
      </dgm:t>
    </dgm:pt>
    <dgm:pt modelId="{7C9D745D-95FF-4B2D-A5BF-FACA5289FD74}">
      <dgm:prSet/>
      <dgm:spPr/>
      <dgm:t>
        <a:bodyPr/>
        <a:lstStyle/>
        <a:p>
          <a:r>
            <a:rPr lang="en-US"/>
            <a:t>Defines the logic for transferring tokens from one user to another</a:t>
          </a:r>
        </a:p>
      </dgm:t>
    </dgm:pt>
    <dgm:pt modelId="{2DDCE514-A540-4578-B20C-E08209CE8DA4}" type="parTrans" cxnId="{A9038846-E713-421B-8486-C4CD4EAFD93C}">
      <dgm:prSet/>
      <dgm:spPr/>
      <dgm:t>
        <a:bodyPr/>
        <a:lstStyle/>
        <a:p>
          <a:endParaRPr lang="en-US"/>
        </a:p>
      </dgm:t>
    </dgm:pt>
    <dgm:pt modelId="{0DCF60C7-4EEC-4034-9242-E4F761C42C2C}" type="sibTrans" cxnId="{A9038846-E713-421B-8486-C4CD4EAFD93C}">
      <dgm:prSet/>
      <dgm:spPr/>
      <dgm:t>
        <a:bodyPr/>
        <a:lstStyle/>
        <a:p>
          <a:endParaRPr lang="en-US"/>
        </a:p>
      </dgm:t>
    </dgm:pt>
    <dgm:pt modelId="{2CA657BC-9B52-4C02-8580-102392768B72}">
      <dgm:prSet/>
      <dgm:spPr/>
      <dgm:t>
        <a:bodyPr/>
        <a:lstStyle/>
        <a:p>
          <a:r>
            <a:rPr lang="en-US"/>
            <a:t>Stores any metadata e.g. the token name, symbol etc. </a:t>
          </a:r>
        </a:p>
      </dgm:t>
    </dgm:pt>
    <dgm:pt modelId="{A610EF50-7AE7-4585-A371-AF0EFCD61207}" type="parTrans" cxnId="{611E6A73-3BB9-4BD3-BF69-E7B6AB2FDBF2}">
      <dgm:prSet/>
      <dgm:spPr/>
      <dgm:t>
        <a:bodyPr/>
        <a:lstStyle/>
        <a:p>
          <a:endParaRPr lang="en-US"/>
        </a:p>
      </dgm:t>
    </dgm:pt>
    <dgm:pt modelId="{BE5EFCCF-5F57-47BC-8E4D-D5BED5A38802}" type="sibTrans" cxnId="{611E6A73-3BB9-4BD3-BF69-E7B6AB2FDBF2}">
      <dgm:prSet/>
      <dgm:spPr/>
      <dgm:t>
        <a:bodyPr/>
        <a:lstStyle/>
        <a:p>
          <a:endParaRPr lang="en-US"/>
        </a:p>
      </dgm:t>
    </dgm:pt>
    <dgm:pt modelId="{3F36531C-B1C4-45F2-B664-AB4C0019B5C5}" type="pres">
      <dgm:prSet presAssocID="{C303C4B1-B1D5-45D2-A920-A81BE80F7529}" presName="Name0" presStyleCnt="0">
        <dgm:presLayoutVars>
          <dgm:dir/>
          <dgm:animLvl val="lvl"/>
          <dgm:resizeHandles val="exact"/>
        </dgm:presLayoutVars>
      </dgm:prSet>
      <dgm:spPr/>
    </dgm:pt>
    <dgm:pt modelId="{A6793EB2-4976-40DE-8A49-335773606A78}" type="pres">
      <dgm:prSet presAssocID="{3FC7EF80-F541-4741-82F5-965EBC922667}" presName="boxAndChildren" presStyleCnt="0"/>
      <dgm:spPr/>
    </dgm:pt>
    <dgm:pt modelId="{7C31C8C3-A781-471E-9BE5-99AD5054BA66}" type="pres">
      <dgm:prSet presAssocID="{3FC7EF80-F541-4741-82F5-965EBC922667}" presName="parentTextBox" presStyleLbl="node1" presStyleIdx="0" presStyleCnt="2"/>
      <dgm:spPr/>
    </dgm:pt>
    <dgm:pt modelId="{10EDC696-8418-41BD-977C-43A144FFF565}" type="pres">
      <dgm:prSet presAssocID="{3FC7EF80-F541-4741-82F5-965EBC922667}" presName="entireBox" presStyleLbl="node1" presStyleIdx="0" presStyleCnt="2"/>
      <dgm:spPr/>
    </dgm:pt>
    <dgm:pt modelId="{8170D015-9307-4F56-858D-24937478006A}" type="pres">
      <dgm:prSet presAssocID="{3FC7EF80-F541-4741-82F5-965EBC922667}" presName="descendantBox" presStyleCnt="0"/>
      <dgm:spPr/>
    </dgm:pt>
    <dgm:pt modelId="{B8B663FE-C700-4142-9D7C-920D610C0DC0}" type="pres">
      <dgm:prSet presAssocID="{7C8ED955-709B-40FB-B2D9-560EBA311E51}" presName="childTextBox" presStyleLbl="fgAccFollowNode1" presStyleIdx="0" presStyleCnt="3">
        <dgm:presLayoutVars>
          <dgm:bulletEnabled val="1"/>
        </dgm:presLayoutVars>
      </dgm:prSet>
      <dgm:spPr/>
    </dgm:pt>
    <dgm:pt modelId="{BA05C634-D455-4F27-B0E2-10B5451CD703}" type="pres">
      <dgm:prSet presAssocID="{7C9D745D-95FF-4B2D-A5BF-FACA5289FD74}" presName="childTextBox" presStyleLbl="fgAccFollowNode1" presStyleIdx="1" presStyleCnt="3">
        <dgm:presLayoutVars>
          <dgm:bulletEnabled val="1"/>
        </dgm:presLayoutVars>
      </dgm:prSet>
      <dgm:spPr/>
    </dgm:pt>
    <dgm:pt modelId="{0F98C10A-03FD-4628-8E30-2C63CE262E00}" type="pres">
      <dgm:prSet presAssocID="{2CA657BC-9B52-4C02-8580-102392768B72}" presName="childTextBox" presStyleLbl="fgAccFollowNode1" presStyleIdx="2" presStyleCnt="3">
        <dgm:presLayoutVars>
          <dgm:bulletEnabled val="1"/>
        </dgm:presLayoutVars>
      </dgm:prSet>
      <dgm:spPr/>
    </dgm:pt>
    <dgm:pt modelId="{6B4F8262-FF4E-4A5E-82A1-E565A9BB0905}" type="pres">
      <dgm:prSet presAssocID="{9B1746C1-B3B0-4775-9457-8F1D2E1C72BB}" presName="sp" presStyleCnt="0"/>
      <dgm:spPr/>
    </dgm:pt>
    <dgm:pt modelId="{3B78D666-0245-4271-A266-03A622189C1D}" type="pres">
      <dgm:prSet presAssocID="{D39EB8FD-9915-49F8-8434-069BA1812A1D}" presName="arrowAndChildren" presStyleCnt="0"/>
      <dgm:spPr/>
    </dgm:pt>
    <dgm:pt modelId="{E8112E6E-39BB-4B7D-8E2D-8F4C5E23F9DF}" type="pres">
      <dgm:prSet presAssocID="{D39EB8FD-9915-49F8-8434-069BA1812A1D}" presName="parentTextArrow" presStyleLbl="node1" presStyleIdx="1" presStyleCnt="2"/>
      <dgm:spPr/>
    </dgm:pt>
  </dgm:ptLst>
  <dgm:cxnLst>
    <dgm:cxn modelId="{26CC9427-063A-4A5A-9D2A-A12E3E8011FC}" srcId="{C303C4B1-B1D5-45D2-A920-A81BE80F7529}" destId="{3FC7EF80-F541-4741-82F5-965EBC922667}" srcOrd="1" destOrd="0" parTransId="{3563B049-1E46-4E53-99B1-DF88F543C08E}" sibTransId="{7D4E1EF1-F95E-4C93-9A6C-B9D60FE5DD2C}"/>
    <dgm:cxn modelId="{5D902936-8C68-4288-9EF4-958790627BF9}" type="presOf" srcId="{7C9D745D-95FF-4B2D-A5BF-FACA5289FD74}" destId="{BA05C634-D455-4F27-B0E2-10B5451CD703}" srcOrd="0" destOrd="0" presId="urn:microsoft.com/office/officeart/2005/8/layout/process4"/>
    <dgm:cxn modelId="{02ACA33D-C6F3-41D9-84DB-8BA5B0E073E9}" type="presOf" srcId="{D39EB8FD-9915-49F8-8434-069BA1812A1D}" destId="{E8112E6E-39BB-4B7D-8E2D-8F4C5E23F9DF}" srcOrd="0" destOrd="0" presId="urn:microsoft.com/office/officeart/2005/8/layout/process4"/>
    <dgm:cxn modelId="{A9038846-E713-421B-8486-C4CD4EAFD93C}" srcId="{3FC7EF80-F541-4741-82F5-965EBC922667}" destId="{7C9D745D-95FF-4B2D-A5BF-FACA5289FD74}" srcOrd="1" destOrd="0" parTransId="{2DDCE514-A540-4578-B20C-E08209CE8DA4}" sibTransId="{0DCF60C7-4EEC-4034-9242-E4F761C42C2C}"/>
    <dgm:cxn modelId="{7229726A-F009-4E15-9B3F-4544A94FE24A}" type="presOf" srcId="{7C8ED955-709B-40FB-B2D9-560EBA311E51}" destId="{B8B663FE-C700-4142-9D7C-920D610C0DC0}" srcOrd="0" destOrd="0" presId="urn:microsoft.com/office/officeart/2005/8/layout/process4"/>
    <dgm:cxn modelId="{611E6A73-3BB9-4BD3-BF69-E7B6AB2FDBF2}" srcId="{3FC7EF80-F541-4741-82F5-965EBC922667}" destId="{2CA657BC-9B52-4C02-8580-102392768B72}" srcOrd="2" destOrd="0" parTransId="{A610EF50-7AE7-4585-A371-AF0EFCD61207}" sibTransId="{BE5EFCCF-5F57-47BC-8E4D-D5BED5A38802}"/>
    <dgm:cxn modelId="{D104F777-05D9-4543-904A-EA8212C9AB86}" type="presOf" srcId="{C303C4B1-B1D5-45D2-A920-A81BE80F7529}" destId="{3F36531C-B1C4-45F2-B664-AB4C0019B5C5}" srcOrd="0" destOrd="0" presId="urn:microsoft.com/office/officeart/2005/8/layout/process4"/>
    <dgm:cxn modelId="{00600958-EA21-4A4A-93D4-B4FB1A3D0AFA}" type="presOf" srcId="{3FC7EF80-F541-4741-82F5-965EBC922667}" destId="{7C31C8C3-A781-471E-9BE5-99AD5054BA66}" srcOrd="0" destOrd="0" presId="urn:microsoft.com/office/officeart/2005/8/layout/process4"/>
    <dgm:cxn modelId="{B6EBEC7B-37EA-42C0-9FAD-D633F86F839A}" type="presOf" srcId="{3FC7EF80-F541-4741-82F5-965EBC922667}" destId="{10EDC696-8418-41BD-977C-43A144FFF565}" srcOrd="1" destOrd="0" presId="urn:microsoft.com/office/officeart/2005/8/layout/process4"/>
    <dgm:cxn modelId="{962DA7B0-381F-4B12-A904-744E86335D52}" srcId="{C303C4B1-B1D5-45D2-A920-A81BE80F7529}" destId="{D39EB8FD-9915-49F8-8434-069BA1812A1D}" srcOrd="0" destOrd="0" parTransId="{5EE6DE72-3623-425E-9846-30AE8612ABE0}" sibTransId="{9B1746C1-B3B0-4775-9457-8F1D2E1C72BB}"/>
    <dgm:cxn modelId="{C0312EB6-676F-40A9-A5E4-8DC738E03C3E}" type="presOf" srcId="{2CA657BC-9B52-4C02-8580-102392768B72}" destId="{0F98C10A-03FD-4628-8E30-2C63CE262E00}" srcOrd="0" destOrd="0" presId="urn:microsoft.com/office/officeart/2005/8/layout/process4"/>
    <dgm:cxn modelId="{C07DA0DA-5CA3-4023-B01E-340FBDC137EE}" srcId="{3FC7EF80-F541-4741-82F5-965EBC922667}" destId="{7C8ED955-709B-40FB-B2D9-560EBA311E51}" srcOrd="0" destOrd="0" parTransId="{F2A67F01-6461-4046-B274-C839D1BEC0A8}" sibTransId="{6F8A4C9A-BECA-4FAF-8733-DE0AACD72CCD}"/>
    <dgm:cxn modelId="{FD51F113-9C60-4F9B-97E4-27137F5F890C}" type="presParOf" srcId="{3F36531C-B1C4-45F2-B664-AB4C0019B5C5}" destId="{A6793EB2-4976-40DE-8A49-335773606A78}" srcOrd="0" destOrd="0" presId="urn:microsoft.com/office/officeart/2005/8/layout/process4"/>
    <dgm:cxn modelId="{9FF45AB7-B789-4295-A52A-C5BC5FF83A79}" type="presParOf" srcId="{A6793EB2-4976-40DE-8A49-335773606A78}" destId="{7C31C8C3-A781-471E-9BE5-99AD5054BA66}" srcOrd="0" destOrd="0" presId="urn:microsoft.com/office/officeart/2005/8/layout/process4"/>
    <dgm:cxn modelId="{572448FB-F835-40BB-BABC-E45A78E3D5D7}" type="presParOf" srcId="{A6793EB2-4976-40DE-8A49-335773606A78}" destId="{10EDC696-8418-41BD-977C-43A144FFF565}" srcOrd="1" destOrd="0" presId="urn:microsoft.com/office/officeart/2005/8/layout/process4"/>
    <dgm:cxn modelId="{0C17449F-B1FE-4F70-A28B-3FDC7DF67C98}" type="presParOf" srcId="{A6793EB2-4976-40DE-8A49-335773606A78}" destId="{8170D015-9307-4F56-858D-24937478006A}" srcOrd="2" destOrd="0" presId="urn:microsoft.com/office/officeart/2005/8/layout/process4"/>
    <dgm:cxn modelId="{6F8AEF32-E431-4534-9620-CBC26D4DB854}" type="presParOf" srcId="{8170D015-9307-4F56-858D-24937478006A}" destId="{B8B663FE-C700-4142-9D7C-920D610C0DC0}" srcOrd="0" destOrd="0" presId="urn:microsoft.com/office/officeart/2005/8/layout/process4"/>
    <dgm:cxn modelId="{38069258-BCAB-470F-9AD5-51175A9D5E70}" type="presParOf" srcId="{8170D015-9307-4F56-858D-24937478006A}" destId="{BA05C634-D455-4F27-B0E2-10B5451CD703}" srcOrd="1" destOrd="0" presId="urn:microsoft.com/office/officeart/2005/8/layout/process4"/>
    <dgm:cxn modelId="{AA617277-0D24-4C54-BF51-495DA52AB120}" type="presParOf" srcId="{8170D015-9307-4F56-858D-24937478006A}" destId="{0F98C10A-03FD-4628-8E30-2C63CE262E00}" srcOrd="2" destOrd="0" presId="urn:microsoft.com/office/officeart/2005/8/layout/process4"/>
    <dgm:cxn modelId="{78A5BEA3-AEF3-4DAF-BB83-353EDD45FFAF}" type="presParOf" srcId="{3F36531C-B1C4-45F2-B664-AB4C0019B5C5}" destId="{6B4F8262-FF4E-4A5E-82A1-E565A9BB0905}" srcOrd="1" destOrd="0" presId="urn:microsoft.com/office/officeart/2005/8/layout/process4"/>
    <dgm:cxn modelId="{E76A6706-BBBE-4F4F-A6BB-8015F9BAC7BB}" type="presParOf" srcId="{3F36531C-B1C4-45F2-B664-AB4C0019B5C5}" destId="{3B78D666-0245-4271-A266-03A622189C1D}" srcOrd="2" destOrd="0" presId="urn:microsoft.com/office/officeart/2005/8/layout/process4"/>
    <dgm:cxn modelId="{60CBBABF-9E64-4008-A486-B5A2FA4B24CE}" type="presParOf" srcId="{3B78D666-0245-4271-A266-03A622189C1D}" destId="{E8112E6E-39BB-4B7D-8E2D-8F4C5E23F9D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AD586-9D0E-4232-AB72-FEDDAB5707CA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E6359-7E4C-4414-B65F-4724FD0C86CC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D0FA-8FA2-4AD5-9DC4-E066FB3877CB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Combination of API + Database</a:t>
          </a:r>
        </a:p>
      </dsp:txBody>
      <dsp:txXfrm>
        <a:off x="1059754" y="4307"/>
        <a:ext cx="5304469" cy="917536"/>
      </dsp:txXfrm>
    </dsp:sp>
    <dsp:sp modelId="{8D78F480-930B-43D5-827B-1213962F277D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77163-3E89-42EE-BEA8-24FAAFC85559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6419D-6155-4CBD-8C58-76C61FBDFFF3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Just like an API, it has methods a client can call</a:t>
          </a:r>
        </a:p>
      </dsp:txBody>
      <dsp:txXfrm>
        <a:off x="1059754" y="1151227"/>
        <a:ext cx="5304469" cy="917536"/>
      </dsp:txXfrm>
    </dsp:sp>
    <dsp:sp modelId="{DE33449C-800C-479A-9181-D1C5E6A43D31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EB075-7C19-4827-81D5-E9F8091E820E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7A452-00B6-4631-947A-B7561DB5A840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Unlike an API it has its own persistent storage as well</a:t>
          </a:r>
        </a:p>
      </dsp:txBody>
      <dsp:txXfrm>
        <a:off x="1059754" y="2298147"/>
        <a:ext cx="5304469" cy="917536"/>
      </dsp:txXfrm>
    </dsp:sp>
    <dsp:sp modelId="{F1F2D5E6-9387-40A7-937E-94682E40E047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1DBDE-2FEA-4338-8877-15DE63762048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1F5BE-7ABD-45D4-829F-B7BB2BC60138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most common programming language for Smart Contract is called Solidity (looks a lot like JavaScript)</a:t>
          </a:r>
        </a:p>
      </dsp:txBody>
      <dsp:txXfrm>
        <a:off x="1059754" y="3445068"/>
        <a:ext cx="5304469" cy="917536"/>
      </dsp:txXfrm>
    </dsp:sp>
    <dsp:sp modelId="{0A9F2271-C421-49C6-96AF-850123DB9FA6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C89C7-0AA8-4C99-BBD4-2BF1F247FF09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1D84F-2A30-493C-8EAD-FE20722F61B2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Tokens (Fungible or NFTs) are implemented by smart contracts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DC696-8418-41BD-977C-43A144FFF565}">
      <dsp:nvSpPr>
        <dsp:cNvPr id="0" name=""/>
        <dsp:cNvSpPr/>
      </dsp:nvSpPr>
      <dsp:spPr>
        <a:xfrm>
          <a:off x="0" y="3327889"/>
          <a:ext cx="6364224" cy="218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The token smart contract:</a:t>
          </a:r>
        </a:p>
      </dsp:txBody>
      <dsp:txXfrm>
        <a:off x="0" y="3327889"/>
        <a:ext cx="6364224" cy="1179066"/>
      </dsp:txXfrm>
    </dsp:sp>
    <dsp:sp modelId="{B8B663FE-C700-4142-9D7C-920D610C0DC0}">
      <dsp:nvSpPr>
        <dsp:cNvPr id="0" name=""/>
        <dsp:cNvSpPr/>
      </dsp:nvSpPr>
      <dsp:spPr>
        <a:xfrm>
          <a:off x="3107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Stores the token balance per user</a:t>
          </a:r>
        </a:p>
      </dsp:txBody>
      <dsp:txXfrm>
        <a:off x="3107" y="4463286"/>
        <a:ext cx="2119336" cy="1004389"/>
      </dsp:txXfrm>
    </dsp:sp>
    <dsp:sp modelId="{BA05C634-D455-4F27-B0E2-10B5451CD703}">
      <dsp:nvSpPr>
        <dsp:cNvPr id="0" name=""/>
        <dsp:cNvSpPr/>
      </dsp:nvSpPr>
      <dsp:spPr>
        <a:xfrm>
          <a:off x="2122443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-989474"/>
            <a:satOff val="-1584"/>
            <a:lumOff val="-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89474"/>
              <a:satOff val="-1584"/>
              <a:lumOff val="-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Defines the logic for transferring tokens from one user to another</a:t>
          </a:r>
        </a:p>
      </dsp:txBody>
      <dsp:txXfrm>
        <a:off x="2122443" y="4463286"/>
        <a:ext cx="2119336" cy="1004389"/>
      </dsp:txXfrm>
    </dsp:sp>
    <dsp:sp modelId="{0F98C10A-03FD-4628-8E30-2C63CE262E00}">
      <dsp:nvSpPr>
        <dsp:cNvPr id="0" name=""/>
        <dsp:cNvSpPr/>
      </dsp:nvSpPr>
      <dsp:spPr>
        <a:xfrm>
          <a:off x="4241780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-1978949"/>
            <a:satOff val="-3168"/>
            <a:lumOff val="-1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78949"/>
              <a:satOff val="-3168"/>
              <a:lumOff val="-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Stores any metadata e.g. the token name, symbol etc. </a:t>
          </a:r>
        </a:p>
      </dsp:txBody>
      <dsp:txXfrm>
        <a:off x="4241780" y="4463286"/>
        <a:ext cx="2119336" cy="1004389"/>
      </dsp:txXfrm>
    </dsp:sp>
    <dsp:sp modelId="{E8112E6E-39BB-4B7D-8E2D-8F4C5E23F9DF}">
      <dsp:nvSpPr>
        <dsp:cNvPr id="0" name=""/>
        <dsp:cNvSpPr/>
      </dsp:nvSpPr>
      <dsp:spPr>
        <a:xfrm rot="10800000">
          <a:off x="0" y="2486"/>
          <a:ext cx="6364224" cy="3358155"/>
        </a:xfrm>
        <a:prstGeom prst="upArrowCallout">
          <a:avLst/>
        </a:prstGeom>
        <a:solidFill>
          <a:schemeClr val="accent2">
            <a:hueOff val="-1521910"/>
            <a:satOff val="-3968"/>
            <a:lumOff val="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 digital asset defined by a smart contract</a:t>
          </a:r>
        </a:p>
      </dsp:txBody>
      <dsp:txXfrm rot="10800000">
        <a:off x="0" y="2486"/>
        <a:ext cx="6364224" cy="21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6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fif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bokeh blue">
            <a:extLst>
              <a:ext uri="{FF2B5EF4-FFF2-40B4-BE49-F238E27FC236}">
                <a16:creationId xmlns:a16="http://schemas.microsoft.com/office/drawing/2014/main" id="{E676AA8E-289F-108A-BF49-2A7B8394F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2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73EB-3CB6-4FFC-969E-05BD21995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Creating Your First ERC 20 Token!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BC250-0E47-4E2F-9BDB-815CD46E9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33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D0EA-792A-4871-9B26-BB6A3FC3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A1EC-69D6-4A5D-A6AD-8D1B7341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helloWorld.sol</a:t>
            </a:r>
            <a:endParaRPr lang="en-US" dirty="0"/>
          </a:p>
          <a:p>
            <a:r>
              <a:rPr lang="en-US" dirty="0"/>
              <a:t>Public field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E9EB9-68B3-4CAE-9732-40E678DF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77" y="2478024"/>
            <a:ext cx="7120379" cy="25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5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A6A6-DCE6-4551-9ED8-7D54478B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301B-3E65-4D05-9F26-D5D3341F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functions.sol</a:t>
            </a:r>
            <a:endParaRPr lang="en-US" dirty="0"/>
          </a:p>
          <a:p>
            <a:r>
              <a:rPr lang="en-US" dirty="0"/>
              <a:t>Functions to retrieve state and set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0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0944-E2E0-41EF-904E-CD3C465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4278-7FA3-4911-90BE-A9136132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solidity the require statement is frequently used for validation</a:t>
            </a:r>
          </a:p>
          <a:p>
            <a:r>
              <a:rPr lang="en-US" dirty="0"/>
              <a:t>The usage is the following:</a:t>
            </a:r>
          </a:p>
          <a:p>
            <a:pPr lvl="1"/>
            <a:r>
              <a:rPr lang="en-US" dirty="0"/>
              <a:t>Require(&lt;condition&gt;, &lt;error message&gt;)</a:t>
            </a:r>
          </a:p>
          <a:p>
            <a:r>
              <a:rPr lang="en-US" dirty="0"/>
              <a:t>Example in </a:t>
            </a:r>
            <a:r>
              <a:rPr lang="en-US" dirty="0" err="1"/>
              <a:t>validation.sol</a:t>
            </a:r>
            <a:endParaRPr lang="en-US" dirty="0"/>
          </a:p>
          <a:p>
            <a:r>
              <a:rPr lang="en-US" dirty="0"/>
              <a:t>Exercise in </a:t>
            </a:r>
            <a:r>
              <a:rPr lang="en-US" dirty="0" err="1"/>
              <a:t>validationExercise.sol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2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0944-E2E0-41EF-904E-CD3C465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4278-7FA3-4911-90BE-A9136132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solidity, the address type is used to represent addresses. These could be addresses of wallets or smart contracts.</a:t>
            </a:r>
          </a:p>
          <a:p>
            <a:r>
              <a:rPr lang="en-US" dirty="0" err="1"/>
              <a:t>msg.sender</a:t>
            </a:r>
            <a:r>
              <a:rPr lang="en-US" dirty="0"/>
              <a:t> is a special variable and refers to the address which is calling the function</a:t>
            </a:r>
          </a:p>
          <a:p>
            <a:r>
              <a:rPr lang="en-US" dirty="0"/>
              <a:t>Example in </a:t>
            </a:r>
            <a:r>
              <a:rPr lang="en-US" dirty="0" err="1"/>
              <a:t>address.sol</a:t>
            </a:r>
            <a:endParaRPr lang="en-US" dirty="0"/>
          </a:p>
          <a:p>
            <a:r>
              <a:rPr lang="en-US" dirty="0"/>
              <a:t>Exercise in </a:t>
            </a:r>
            <a:r>
              <a:rPr lang="en-US" dirty="0" err="1"/>
              <a:t>addressExercise.sol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7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0944-E2E0-41EF-904E-CD3C465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4278-7FA3-4911-90BE-A9136132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solidity, one of the most important data types is called a mapping</a:t>
            </a:r>
          </a:p>
          <a:p>
            <a:r>
              <a:rPr lang="en-US" dirty="0"/>
              <a:t>Mappings are key-value pairs (basically like dictionaries in C#)</a:t>
            </a:r>
          </a:p>
          <a:p>
            <a:r>
              <a:rPr lang="en-US" dirty="0"/>
              <a:t>Mappings are frequently used to track balances among other things</a:t>
            </a:r>
          </a:p>
          <a:p>
            <a:r>
              <a:rPr lang="en-US" dirty="0"/>
              <a:t>Example and exercise in </a:t>
            </a:r>
            <a:r>
              <a:rPr lang="en-US" dirty="0" err="1"/>
              <a:t>mapping.sol</a:t>
            </a:r>
            <a:endParaRPr lang="en-US" dirty="0"/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keyType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valueType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3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571D-922E-4DF3-8CC8-4D700FE0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0C2D-9584-48EF-BD5B-37E83D7F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2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66538-9A2D-4F49-9BAA-72DBD781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2430-68B7-44EC-B78A-1AD73641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 dirty="0"/>
              <a:t>A distributed and decentralized ledger </a:t>
            </a:r>
          </a:p>
          <a:p>
            <a:r>
              <a:rPr lang="en-US" sz="1800" dirty="0"/>
              <a:t>A ledger is simply a logbook of transactions which tracks when money is sent from one account to another </a:t>
            </a:r>
          </a:p>
          <a:p>
            <a:r>
              <a:rPr lang="en-US" sz="1800" dirty="0"/>
              <a:t>The key difference between the ledger at your bank and a blockchain such as bitcoin is decentralization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18C356B-64A2-41F9-A0DA-F1D4E552A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8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0F04-2DF9-4B78-8116-1168C138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7FB9-6A08-4DB4-8128-106B04AD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636954" cy="3694176"/>
          </a:xfrm>
        </p:spPr>
        <p:txBody>
          <a:bodyPr/>
          <a:lstStyle/>
          <a:p>
            <a:r>
              <a:rPr lang="en-US" dirty="0"/>
              <a:t>Ethereum extended blockchain beyond handling simple transfers of money from one party to another</a:t>
            </a:r>
          </a:p>
          <a:p>
            <a:r>
              <a:rPr lang="en-US" dirty="0"/>
              <a:t>Ethereum transactions allows for any arbitrary code execution to be considered a transaction</a:t>
            </a:r>
          </a:p>
          <a:p>
            <a:r>
              <a:rPr lang="en-US" dirty="0"/>
              <a:t>These complex transactions are executed by smart contracts</a:t>
            </a:r>
          </a:p>
        </p:txBody>
      </p:sp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51A05E2-C8C6-420C-B920-82D79D3D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347" y="2390675"/>
            <a:ext cx="3321968" cy="33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8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14B42-1CB9-4754-B32B-8731DDA1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Smart Contracts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01A4A-4396-53AE-B8EC-72600C056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0498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28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3744A-CB9F-40E8-A186-260E47B1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Tokens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3EAFD1A-2CA0-8AAE-E9EC-1D209CE45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80567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69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908D-39D5-4DDC-949B-8DA9107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Fungible vs Non-Fungible Tokens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2B27-7679-4E36-B080-E92D54B9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493830" cy="3694176"/>
          </a:xfrm>
        </p:spPr>
        <p:txBody>
          <a:bodyPr/>
          <a:lstStyle/>
          <a:p>
            <a:r>
              <a:rPr lang="en-US" dirty="0"/>
              <a:t>Replace the word fungible with interchangeable</a:t>
            </a:r>
          </a:p>
          <a:p>
            <a:r>
              <a:rPr lang="en-US" dirty="0"/>
              <a:t>Fungible tokens are like dollars, non-fungible tokens (NFT) are like baseball cards</a:t>
            </a:r>
          </a:p>
          <a:p>
            <a:r>
              <a:rPr lang="en-US" dirty="0"/>
              <a:t>ERC-20 is the standard for fungible tokens on Ethereum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1D213E8-3FA9-4334-ADEB-E2B48085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751" y="2478024"/>
            <a:ext cx="1082808" cy="108280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21447EB-7861-4150-AA08-593A1634C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8" y="2478024"/>
            <a:ext cx="1179576" cy="1179576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A0B1785-DB81-4BAA-A501-1AA3E294B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35" y="2280050"/>
            <a:ext cx="1575524" cy="1575524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9E27699E-9E87-406B-9699-8FAD461F5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99" y="4702893"/>
            <a:ext cx="1923104" cy="1082808"/>
          </a:xfrm>
          <a:prstGeom prst="rect">
            <a:avLst/>
          </a:prstGeom>
        </p:spPr>
      </p:pic>
      <p:pic>
        <p:nvPicPr>
          <p:cNvPr id="19" name="Picture 18" descr="A dog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8F7BAFCE-59BD-4131-B8CD-9249C0661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24" y="4265677"/>
            <a:ext cx="1728216" cy="1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0F4D-E818-4E43-89D3-1E79374C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A523-1FF3-4259-AB33-AA1BD935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7368473" cy="3694176"/>
          </a:xfrm>
        </p:spPr>
        <p:txBody>
          <a:bodyPr/>
          <a:lstStyle/>
          <a:p>
            <a:r>
              <a:rPr lang="en-US" dirty="0"/>
              <a:t>Wallets hold digital assets including tokens</a:t>
            </a:r>
          </a:p>
          <a:p>
            <a:r>
              <a:rPr lang="en-US" dirty="0"/>
              <a:t>The most popular wallet for Ethereum is </a:t>
            </a:r>
            <a:r>
              <a:rPr lang="en-US" dirty="0" err="1"/>
              <a:t>MetaMask</a:t>
            </a:r>
            <a:r>
              <a:rPr lang="en-US" dirty="0"/>
              <a:t> which is a browser extension</a:t>
            </a:r>
          </a:p>
          <a:p>
            <a:r>
              <a:rPr lang="en-US" dirty="0"/>
              <a:t>A wallet will have an address, which is essentially its identifier</a:t>
            </a:r>
          </a:p>
          <a:p>
            <a:r>
              <a:rPr lang="en-US" dirty="0"/>
              <a:t>Addresses look like this:</a:t>
            </a:r>
          </a:p>
          <a:p>
            <a:pPr lvl="1"/>
            <a:r>
              <a:rPr lang="en-US" dirty="0"/>
              <a:t>0x18B733cE9661190fFE3728561B9dCc0F60f8c694</a:t>
            </a:r>
          </a:p>
          <a:p>
            <a:pPr lvl="1"/>
            <a:r>
              <a:rPr lang="en-US" dirty="0">
                <a:effectLst/>
              </a:rPr>
              <a:t>0x0823cA4422DfE3aC8e3cC66ceb7a1d4EA2eea519</a:t>
            </a:r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A6FDC7E-628B-4CFA-B01C-6E31F24D7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55" y="2260797"/>
            <a:ext cx="1997041" cy="19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1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2E87-8440-4C30-A9BE-474A3E2A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MetaMask</a:t>
            </a:r>
            <a:r>
              <a:rPr lang="en-US" dirty="0"/>
              <a:t> Token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9441-5AC3-44B8-AB05-5313E6D9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token balances </a:t>
            </a:r>
          </a:p>
          <a:p>
            <a:r>
              <a:rPr lang="en-US" dirty="0"/>
              <a:t>Show transfer of tokens </a:t>
            </a:r>
          </a:p>
        </p:txBody>
      </p:sp>
    </p:spTree>
    <p:extLst>
      <p:ext uri="{BB962C8B-B14F-4D97-AF65-F5344CB8AC3E}">
        <p14:creationId xmlns:p14="http://schemas.microsoft.com/office/powerpoint/2010/main" val="97523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B3CE-097A-45E8-A380-CEB3931A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461C-3D45-4892-9DA7-B3333341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Prereqs</a:t>
            </a:r>
            <a:endParaRPr lang="en-US" dirty="0"/>
          </a:p>
          <a:p>
            <a:pPr lvl="1"/>
            <a:r>
              <a:rPr lang="en-US" dirty="0"/>
              <a:t>Node must be installed</a:t>
            </a:r>
          </a:p>
          <a:p>
            <a:pPr marL="457200" indent="-45720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Remixd</a:t>
            </a:r>
            <a:r>
              <a:rPr lang="en-US" dirty="0"/>
              <a:t> package globally</a:t>
            </a:r>
          </a:p>
          <a:p>
            <a:pPr marL="914400" lvl="1" indent="-457200">
              <a:buAutoNum type="arabicPeriod"/>
            </a:pPr>
            <a:r>
              <a:rPr lang="en-US" b="0" i="0" dirty="0" err="1">
                <a:solidFill>
                  <a:srgbClr val="E74C3C"/>
                </a:solidFill>
                <a:effectLst/>
                <a:latin typeface="SFMono-Regular"/>
              </a:rPr>
              <a:t>npm</a:t>
            </a:r>
            <a:r>
              <a:rPr lang="en-US" b="0" i="0" dirty="0">
                <a:solidFill>
                  <a:srgbClr val="E74C3C"/>
                </a:solidFill>
                <a:effectLst/>
                <a:latin typeface="SFMono-Regular"/>
              </a:rPr>
              <a:t> install -g @remix-project/remixd</a:t>
            </a:r>
          </a:p>
          <a:p>
            <a:pPr marL="457200" indent="-457200">
              <a:buAutoNum type="arabicPeriod"/>
            </a:pPr>
            <a:r>
              <a:rPr lang="en-US" dirty="0"/>
              <a:t>Clone Repo</a:t>
            </a:r>
          </a:p>
          <a:p>
            <a:pPr marL="457200" indent="-457200">
              <a:buAutoNum type="arabicPeriod"/>
            </a:pPr>
            <a:r>
              <a:rPr lang="en-US" dirty="0"/>
              <a:t>Run </a:t>
            </a:r>
            <a:r>
              <a:rPr lang="en-US" dirty="0" err="1"/>
              <a:t>remixd</a:t>
            </a:r>
            <a:r>
              <a:rPr lang="en-US" dirty="0"/>
              <a:t> -s &lt;</a:t>
            </a:r>
            <a:r>
              <a:rPr lang="en-US" dirty="0" err="1"/>
              <a:t>LocalRepo</a:t>
            </a:r>
            <a:r>
              <a:rPr lang="en-US" dirty="0"/>
              <a:t> Absolute Path&gt;\contracts</a:t>
            </a:r>
          </a:p>
          <a:p>
            <a:pPr marL="457200" indent="-457200">
              <a:buAutoNum type="arabicPeriod"/>
            </a:pPr>
            <a:r>
              <a:rPr lang="en-US" dirty="0"/>
              <a:t>Run Remix in the browser (https://remix.ethereum.org) with localhost option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74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69A6E1"/>
      </a:accent1>
      <a:accent2>
        <a:srgbClr val="4AB0B8"/>
      </a:accent2>
      <a:accent3>
        <a:srgbClr val="4FB390"/>
      </a:accent3>
      <a:accent4>
        <a:srgbClr val="49B663"/>
      </a:accent4>
      <a:accent5>
        <a:srgbClr val="5FB54D"/>
      </a:accent5>
      <a:accent6>
        <a:srgbClr val="84AE47"/>
      </a:accent6>
      <a:hlink>
        <a:srgbClr val="9D7D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483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Neue Haas Grotesk Text Pro</vt:lpstr>
      <vt:lpstr>SFMono-Regular</vt:lpstr>
      <vt:lpstr>AccentBoxVTI</vt:lpstr>
      <vt:lpstr>Creating Your First ERC 20 Token!</vt:lpstr>
      <vt:lpstr>Blockchain</vt:lpstr>
      <vt:lpstr>Ethereum </vt:lpstr>
      <vt:lpstr>Smart Contracts</vt:lpstr>
      <vt:lpstr>Tokens</vt:lpstr>
      <vt:lpstr>Fungible vs Non-Fungible Tokens </vt:lpstr>
      <vt:lpstr>Wallets And Addresses</vt:lpstr>
      <vt:lpstr>MetaMask Token Demo</vt:lpstr>
      <vt:lpstr>Project Setup</vt:lpstr>
      <vt:lpstr>Hello World Example</vt:lpstr>
      <vt:lpstr>Functions Example</vt:lpstr>
      <vt:lpstr>Validation Example</vt:lpstr>
      <vt:lpstr>Address Example</vt:lpstr>
      <vt:lpstr>Mappings Example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First ERC 20 Token!</dc:title>
  <dc:creator>Zeeshan Meghji</dc:creator>
  <cp:lastModifiedBy>Zeeshan Meghji</cp:lastModifiedBy>
  <cp:revision>11</cp:revision>
  <dcterms:created xsi:type="dcterms:W3CDTF">2022-03-28T23:15:30Z</dcterms:created>
  <dcterms:modified xsi:type="dcterms:W3CDTF">2022-03-31T01:26:50Z</dcterms:modified>
</cp:coreProperties>
</file>