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276" r:id="rId4"/>
    <p:sldId id="277" r:id="rId5"/>
    <p:sldId id="278" r:id="rId6"/>
    <p:sldId id="291" r:id="rId7"/>
    <p:sldId id="281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2" r:id="rId19"/>
    <p:sldId id="293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im Mehić" initials="ZM" lastIdx="1" clrIdx="0">
    <p:extLst>
      <p:ext uri="{19B8F6BF-5375-455C-9EA6-DF929625EA0E}">
        <p15:presenceInfo xmlns:p15="http://schemas.microsoft.com/office/powerpoint/2012/main" userId="Zaim Mehi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14-Nov-24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14-Nov-24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s-Latn-BA" dirty="0"/>
              <a:t>Teorija dokaza logike prvog reda (predikatne logike)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Zaim Mehić(IB210011)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Pravila dokazivanja za univerzalnu kvantifikaciju (eliminacija </a:t>
            </a:r>
            <a:r>
              <a:rPr lang="en-US" dirty="0"/>
              <a:t>∀</a:t>
            </a:r>
            <a:r>
              <a:rPr lang="bs-Latn-BA" dirty="0"/>
              <a:t>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4953000"/>
            <a:ext cx="9144000" cy="1143000"/>
          </a:xfrm>
        </p:spPr>
        <p:txBody>
          <a:bodyPr/>
          <a:lstStyle/>
          <a:p>
            <a:r>
              <a:rPr lang="bs-Latn-BA" dirty="0"/>
              <a:t>Zašto je važno da je t slobodno za x u Φ?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B0A84-4066-476C-B42B-C10D8FCA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169" y="2424844"/>
            <a:ext cx="3257661" cy="128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1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Pravila dokazivanja za univerzalnu kvantifikaciju (eliminacija </a:t>
            </a:r>
            <a:r>
              <a:rPr lang="en-US" dirty="0"/>
              <a:t>∀</a:t>
            </a:r>
            <a:r>
              <a:rPr lang="bs-Latn-BA" dirty="0"/>
              <a:t>)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271224-57E9-405B-9227-2C354FF2A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707" y="2362200"/>
            <a:ext cx="2230668" cy="6553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737A55-A2F8-4910-B7A1-501CFC014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279471"/>
            <a:ext cx="3257661" cy="1283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A5201-2B4D-439F-AEC6-A40C5F6B9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08215"/>
            <a:ext cx="1866128" cy="7426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76A092-3322-4A8C-8CB3-6E3466329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41" y="4419600"/>
            <a:ext cx="2476846" cy="752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1E86EC-495F-442E-ABE8-D249C8CCDD42}"/>
              </a:ext>
            </a:extLst>
          </p:cNvPr>
          <p:cNvSpPr txBox="1"/>
          <p:nvPr/>
        </p:nvSpPr>
        <p:spPr>
          <a:xfrm>
            <a:off x="2286000" y="2398059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800" dirty="0"/>
              <a:t>(1)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8B9EC9-BA91-44DE-B45A-3233C6D5C426}"/>
              </a:ext>
            </a:extLst>
          </p:cNvPr>
          <p:cNvSpPr txBox="1"/>
          <p:nvPr/>
        </p:nvSpPr>
        <p:spPr>
          <a:xfrm>
            <a:off x="2286000" y="3457528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800" dirty="0"/>
              <a:t>(2)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BC7FE-C477-4390-BF3B-9A6E5AA9AFFA}"/>
              </a:ext>
            </a:extLst>
          </p:cNvPr>
          <p:cNvSpPr txBox="1"/>
          <p:nvPr/>
        </p:nvSpPr>
        <p:spPr>
          <a:xfrm>
            <a:off x="2286000" y="453428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800" dirty="0"/>
              <a:t>(3)</a:t>
            </a:r>
            <a:endParaRPr lang="en-US" sz="2800" dirty="0"/>
          </a:p>
        </p:txBody>
      </p:sp>
      <p:pic>
        <p:nvPicPr>
          <p:cNvPr id="18" name="Graphic 17" descr="No sign with solid fill">
            <a:extLst>
              <a:ext uri="{FF2B5EF4-FFF2-40B4-BE49-F238E27FC236}">
                <a16:creationId xmlns:a16="http://schemas.microsoft.com/office/drawing/2014/main" id="{5FA85C0F-BE91-4093-BDE6-67CCA002F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7800" y="457055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7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Pravila dokazivanja za univerzalnu kvantifikaciju (pravilo uvođenja)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4267200"/>
          </a:xfrm>
        </p:spPr>
        <p:txBody>
          <a:bodyPr>
            <a:normAutofit/>
          </a:bodyPr>
          <a:lstStyle/>
          <a:p>
            <a:r>
              <a:rPr lang="bs-Latn-BA" sz="2400" dirty="0"/>
              <a:t>Komplikovanije od eliminacije;</a:t>
            </a:r>
          </a:p>
          <a:p>
            <a:r>
              <a:rPr lang="bs-Latn-BA" sz="2400" dirty="0"/>
              <a:t>X0 je „svježa“ varijabla;</a:t>
            </a:r>
          </a:p>
          <a:p>
            <a:r>
              <a:rPr lang="bs-Latn-BA" sz="2400" dirty="0"/>
              <a:t>Analogija teniske loptice;</a:t>
            </a:r>
          </a:p>
          <a:p>
            <a:endParaRPr lang="bs-Latn-B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C5CFC-5919-4A62-B407-E101331A5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"/>
          <a:stretch/>
        </p:blipFill>
        <p:spPr>
          <a:xfrm>
            <a:off x="6214807" y="2957303"/>
            <a:ext cx="4480087" cy="26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0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Pravila dokazivanja za univerzalnu kvantifikaciju (pravilo uvođenja)</a:t>
            </a: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AC9B42-E60B-41A6-8B41-4BB1DF899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71" y="2819400"/>
            <a:ext cx="6887536" cy="370574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FCAA53-539A-4913-9F70-B94CD6274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133600"/>
            <a:ext cx="6134956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64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Pravila dokazivanja za univerzalnu kvantifikaciju (pravilo uvođenja)</a:t>
            </a: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AC9B42-E60B-41A6-8B41-4BB1DF899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0"/>
            <a:ext cx="6887536" cy="370574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FCAA53-539A-4913-9F70-B94CD6274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6134956" cy="514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46F87C-A59A-498A-9EE4-89379FC32D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"/>
          <a:stretch/>
        </p:blipFill>
        <p:spPr>
          <a:xfrm>
            <a:off x="8382000" y="4495800"/>
            <a:ext cx="3005393" cy="1757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1EF89-D5E5-4985-B6E4-991D66AD8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865" y="2895600"/>
            <a:ext cx="3257661" cy="128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64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Pravila dokazivanja za egistencijalnu kvantifikaciju (pravilo uvođenja)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4267200"/>
          </a:xfrm>
        </p:spPr>
        <p:txBody>
          <a:bodyPr>
            <a:normAutofit/>
          </a:bodyPr>
          <a:lstStyle/>
          <a:p>
            <a:endParaRPr lang="bs-Latn-B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FD197-9E92-4DDA-80BB-027D60D29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38" y="2819400"/>
            <a:ext cx="4767523" cy="17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19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Pravila dokazivanja za egistencijalnu kvantifikaciju (pravilo eliminacije)</a:t>
            </a:r>
            <a:endParaRPr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D25B52F-0BAD-429C-9FB5-CD75DB3EC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75" y="2438400"/>
            <a:ext cx="5367650" cy="2951637"/>
          </a:xfrm>
        </p:spPr>
      </p:pic>
    </p:spTree>
    <p:extLst>
      <p:ext uri="{BB962C8B-B14F-4D97-AF65-F5344CB8AC3E}">
        <p14:creationId xmlns:p14="http://schemas.microsoft.com/office/powerpoint/2010/main" val="2803615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Pravila dokazivanja za egistencijalnu kvantifikaciju (primjer)</a:t>
            </a:r>
            <a:endParaRPr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D25B52F-0BAD-429C-9FB5-CD75DB3EC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6" y="4060922"/>
            <a:ext cx="3252399" cy="178847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2FDD38-A8DB-4189-99DD-3BE28253C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438400"/>
            <a:ext cx="3252399" cy="122482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61B69EE-DFC3-4521-AE2E-40A9190F56A0}"/>
              </a:ext>
            </a:extLst>
          </p:cNvPr>
          <p:cNvGrpSpPr/>
          <p:nvPr/>
        </p:nvGrpSpPr>
        <p:grpSpPr>
          <a:xfrm>
            <a:off x="1290828" y="2213079"/>
            <a:ext cx="5495544" cy="450642"/>
            <a:chOff x="762000" y="2213079"/>
            <a:chExt cx="5495544" cy="4506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4B9976-2797-43A5-BE93-93476F941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2213079"/>
              <a:ext cx="4281099" cy="4506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38268A-2261-40CF-A1DF-9F05B8921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3100" y="2213079"/>
              <a:ext cx="1214444" cy="450642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6DDA77D-ADFF-4822-AB0E-1E27DA9D3E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19400"/>
            <a:ext cx="5943600" cy="33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44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Ekvivalencije kvantifikatora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4267200"/>
          </a:xfrm>
        </p:spPr>
        <p:txBody>
          <a:bodyPr>
            <a:normAutofit/>
          </a:bodyPr>
          <a:lstStyle/>
          <a:p>
            <a:r>
              <a:rPr lang="bs-Latn-BA" sz="2400" dirty="0"/>
              <a:t>Neke specifikacije koja izgledaju različito, ustvari govore isto.</a:t>
            </a:r>
          </a:p>
          <a:p>
            <a:r>
              <a:rPr lang="bs-Latn-BA" sz="2400" dirty="0"/>
              <a:t>„Ne mogu sve ptice letjeti“</a:t>
            </a:r>
          </a:p>
          <a:p>
            <a:endParaRPr lang="bs-Latn-BA" sz="2400" dirty="0"/>
          </a:p>
          <a:p>
            <a:endParaRPr lang="bs-Latn-BA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BEF45B-CE5E-4AA3-A684-CB518B7A5E5D}"/>
              </a:ext>
            </a:extLst>
          </p:cNvPr>
          <p:cNvGrpSpPr/>
          <p:nvPr/>
        </p:nvGrpSpPr>
        <p:grpSpPr>
          <a:xfrm>
            <a:off x="1981199" y="3505200"/>
            <a:ext cx="3886201" cy="609600"/>
            <a:chOff x="1981199" y="3505200"/>
            <a:chExt cx="4130041" cy="6382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7D52CAA-965B-4AD1-9B13-03308B70D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9" y="3505200"/>
              <a:ext cx="2964143" cy="63826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B0374A5-FBFA-4CAC-A1FA-81C9CD54D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2817" y="3505200"/>
              <a:ext cx="1238423" cy="63826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E3CEE5F-A4E5-48CD-9C5A-6ADA28348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4328983"/>
            <a:ext cx="3878128" cy="70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Ekvivalencije kvantifikatora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4267200"/>
          </a:xfrm>
        </p:spPr>
        <p:txBody>
          <a:bodyPr>
            <a:normAutofit/>
          </a:bodyPr>
          <a:lstStyle/>
          <a:p>
            <a:r>
              <a:rPr lang="bs-Latn-BA" sz="2400" dirty="0"/>
              <a:t>Teorem: Ako su </a:t>
            </a:r>
            <a:r>
              <a:rPr lang="el-GR" sz="2000" dirty="0"/>
              <a:t>φ</a:t>
            </a:r>
            <a:r>
              <a:rPr lang="bs-Latn-BA" sz="2000" dirty="0"/>
              <a:t> </a:t>
            </a:r>
            <a:r>
              <a:rPr lang="bs-Latn-BA" sz="2400" dirty="0"/>
              <a:t>i</a:t>
            </a:r>
            <a:r>
              <a:rPr lang="bs-Latn-BA" sz="2000" dirty="0"/>
              <a:t> </a:t>
            </a:r>
            <a:r>
              <a:rPr lang="el-GR" sz="2000" dirty="0"/>
              <a:t>ψ</a:t>
            </a:r>
            <a:r>
              <a:rPr lang="bs-Latn-BA" sz="2000" dirty="0"/>
              <a:t> </a:t>
            </a:r>
            <a:r>
              <a:rPr lang="bs-Latn-BA" sz="2400" dirty="0"/>
              <a:t>formule predikatne logike, onda imamo sljedeće ekvivalencije: </a:t>
            </a:r>
          </a:p>
          <a:p>
            <a:endParaRPr lang="bs-Latn-BA" sz="2400" dirty="0"/>
          </a:p>
          <a:p>
            <a:endParaRPr lang="bs-Latn-B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D7698-45E9-49B4-B63C-FDBFE73C7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793" y="3132598"/>
            <a:ext cx="2971800" cy="747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D41715-5E5E-4C58-B548-FF34C41F8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93" y="4039890"/>
            <a:ext cx="4038600" cy="678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928012-CBF3-4749-A21B-A54DCE0C9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3" y="4913875"/>
            <a:ext cx="4114800" cy="69613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7FC0E-5F8B-4BB4-927B-FBD211CE6AEB}"/>
              </a:ext>
            </a:extLst>
          </p:cNvPr>
          <p:cNvGrpSpPr/>
          <p:nvPr/>
        </p:nvGrpSpPr>
        <p:grpSpPr>
          <a:xfrm>
            <a:off x="6096000" y="3132598"/>
            <a:ext cx="3512418" cy="3012902"/>
            <a:chOff x="6096000" y="3147691"/>
            <a:chExt cx="3512418" cy="301290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1587142-3953-438E-8CCB-50F0CC3E0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147691"/>
              <a:ext cx="3512418" cy="56261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7685DC3-1D89-43A0-95AE-EED2FB81C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500570"/>
              <a:ext cx="3512418" cy="2660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919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Sadržaj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Pravila prirodne dedukcije;</a:t>
            </a:r>
            <a:endParaRPr dirty="0"/>
          </a:p>
          <a:p>
            <a:pPr lvl="1"/>
            <a:r>
              <a:rPr lang="bs-Latn-BA" dirty="0"/>
              <a:t>Pravila dokazivanja za jednakost;</a:t>
            </a:r>
          </a:p>
          <a:p>
            <a:pPr lvl="1"/>
            <a:r>
              <a:rPr lang="bs-Latn-BA" dirty="0"/>
              <a:t>Pravila dokazivanja za univerzalnu kvantifikaciju;</a:t>
            </a:r>
          </a:p>
          <a:p>
            <a:pPr lvl="1"/>
            <a:r>
              <a:rPr lang="bs-Latn-BA" dirty="0"/>
              <a:t>Pravila dokazivanja za egzistencijalnu kvantifikaciju;</a:t>
            </a:r>
            <a:endParaRPr dirty="0"/>
          </a:p>
          <a:p>
            <a:r>
              <a:rPr lang="bs-Latn-BA" dirty="0"/>
              <a:t>Ekvivalencije kvantifikatora;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Pitanja?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4267200"/>
          </a:xfrm>
        </p:spPr>
        <p:txBody>
          <a:bodyPr>
            <a:normAutofit/>
          </a:bodyPr>
          <a:lstStyle/>
          <a:p>
            <a:r>
              <a:rPr lang="bs-Latn-BA" sz="2400" dirty="0"/>
              <a:t>Kod kog pravila predikatne logike se može koristiti analogija teniske loptice?</a:t>
            </a:r>
          </a:p>
          <a:p>
            <a:pPr lvl="1"/>
            <a:r>
              <a:rPr lang="bs-Latn-BA" sz="2200" dirty="0"/>
              <a:t>Analogija teniske loptice koristi se kod pravila dokazivanja za univerzalnu kvantifikaciju, konkretno pravila uvođenja.</a:t>
            </a:r>
          </a:p>
          <a:p>
            <a:pPr lvl="1"/>
            <a:endParaRPr lang="bs-Latn-BA" sz="2200" dirty="0"/>
          </a:p>
          <a:p>
            <a:r>
              <a:rPr lang="bs-Latn-BA" sz="2400" dirty="0"/>
              <a:t>Šta je aksiom i koje od pravila predikatne logike je aksiom?</a:t>
            </a:r>
          </a:p>
          <a:p>
            <a:pPr lvl="1"/>
            <a:r>
              <a:rPr lang="bs-Latn-BA" sz="2200" dirty="0"/>
              <a:t>Aksiom ili postulat je temeljna istina koja se ne dokazuje i služi kao osnova neke matematičke ili logičke teorije. </a:t>
            </a:r>
            <a:r>
              <a:rPr lang="pl-PL" sz="2200"/>
              <a:t>Pravila dokazivanja za jednakost (pravilo uvođenja) je aksiom.</a:t>
            </a:r>
            <a:endParaRPr lang="bs-Latn-BA" sz="2200" dirty="0"/>
          </a:p>
          <a:p>
            <a:pPr lvl="1"/>
            <a:endParaRPr lang="bs-Latn-BA" sz="2200" dirty="0"/>
          </a:p>
          <a:p>
            <a:pPr lvl="1"/>
            <a:endParaRPr lang="bs-Latn-BA" sz="2200" dirty="0"/>
          </a:p>
          <a:p>
            <a:endParaRPr lang="bs-Latn-BA" sz="2400" dirty="0"/>
          </a:p>
        </p:txBody>
      </p:sp>
    </p:spTree>
    <p:extLst>
      <p:ext uri="{BB962C8B-B14F-4D97-AF65-F5344CB8AC3E}">
        <p14:creationId xmlns:p14="http://schemas.microsoft.com/office/powerpoint/2010/main" val="402261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Pravila prirodne dedukcije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Slični pravilima dedukcije za propozicijsku logiku;</a:t>
            </a:r>
          </a:p>
          <a:p>
            <a:r>
              <a:rPr lang="bs-Latn-BA" dirty="0"/>
              <a:t>Kvantifikatori, simbol jednakosti;</a:t>
            </a:r>
          </a:p>
          <a:p>
            <a:r>
              <a:rPr lang="bs-Latn-BA" dirty="0"/>
              <a:t>„Stara“ pravila vrijede i dalje;</a:t>
            </a:r>
          </a:p>
          <a:p>
            <a:r>
              <a:rPr lang="bs-Latn-BA" dirty="0"/>
              <a:t>Pravila uvođenja i eliminacije;</a:t>
            </a:r>
          </a:p>
          <a:p>
            <a:r>
              <a:rPr lang="bs-Latn-BA" dirty="0"/>
              <a:t>Pravila: </a:t>
            </a:r>
          </a:p>
          <a:p>
            <a:pPr lvl="1"/>
            <a:r>
              <a:rPr lang="bs-Latn-BA" dirty="0"/>
              <a:t>Pravila dokazivanja za jednakost;</a:t>
            </a:r>
          </a:p>
          <a:p>
            <a:pPr lvl="1"/>
            <a:r>
              <a:rPr lang="bs-Latn-BA" dirty="0"/>
              <a:t>Pravila dokazivanja za univerzalnu kvantifikaciju;</a:t>
            </a:r>
          </a:p>
          <a:p>
            <a:pPr lvl="1"/>
            <a:r>
              <a:rPr lang="bs-Latn-BA" dirty="0"/>
              <a:t>Pravila dokazivanja za egzistencijalnu kvantifikaiju;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52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Pravila dokazivanja za jednakost (pravilo uvođenja)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m:rPr>
                            <m:nor/>
                          </m:rPr>
                          <a:rPr lang="en-US"/>
                          <m:t>t</m:t>
                        </m:r>
                        <m:r>
                          <m:rPr>
                            <m:nor/>
                          </m:rPr>
                          <a:rPr lang="en-US"/>
                          <m:t> = </m:t>
                        </m:r>
                        <m:r>
                          <m:rPr>
                            <m:nor/>
                          </m:rPr>
                          <a:rPr lang="en-US"/>
                          <m:t>t</m:t>
                        </m:r>
                      </m:den>
                    </m:f>
                    <m:r>
                      <m:rPr>
                        <m:nor/>
                      </m:rPr>
                      <a:rPr lang="en-US"/>
                      <m:t>=</m:t>
                    </m:r>
                    <m:r>
                      <a:rPr lang="bs-Latn-B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bs-Latn-BA" dirty="0"/>
              </a:p>
              <a:p>
                <a:r>
                  <a:rPr lang="bs-Latn-BA" dirty="0"/>
                  <a:t>Aksiom</a:t>
                </a:r>
              </a:p>
              <a:p>
                <a:r>
                  <a:rPr lang="bs-Latn-BA" dirty="0"/>
                  <a:t>J</a:t>
                </a:r>
                <a:r>
                  <a:rPr lang="bs-Latn-BA" strike="sngStrike" dirty="0"/>
                  <a:t>ednakost između formula</a:t>
                </a:r>
              </a:p>
              <a:p>
                <a:r>
                  <a:rPr lang="bs-Latn-BA" dirty="0"/>
                  <a:t>Jednakost između termina</a:t>
                </a:r>
              </a:p>
              <a:p>
                <a:r>
                  <a:rPr lang="bs-Latn-BA" dirty="0"/>
                  <a:t>Da li nam je ovo korisno?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82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Pravila dokazivanja za jednakost (princip supstitucije)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bs-Latn-BA" b="0" i="0" smtClean="0"/>
                      <m:t>x</m:t>
                    </m:r>
                    <m:r>
                      <m:rPr>
                        <m:nor/>
                      </m:rPr>
                      <a:rPr lang="bs-Latn-BA" b="0" i="0" smtClean="0"/>
                      <m:t> </m:t>
                    </m:r>
                    <m:r>
                      <m:rPr>
                        <m:nor/>
                      </m:rPr>
                      <a:rPr lang="es-ES" smtClean="0"/>
                      <m:t>∗ (</m:t>
                    </m:r>
                    <m:r>
                      <m:rPr>
                        <m:nor/>
                      </m:rPr>
                      <a:rPr lang="bs-Latn-BA" b="0" i="0" smtClean="0"/>
                      <m:t>y</m:t>
                    </m:r>
                    <m:r>
                      <m:rPr>
                        <m:nor/>
                      </m:rPr>
                      <a:rPr lang="es-ES" smtClean="0"/>
                      <m:t> + 2) </m:t>
                    </m:r>
                    <m:r>
                      <m:rPr>
                        <m:nor/>
                      </m:rPr>
                      <a:rPr lang="bs-Latn-BA" b="0" i="0" smtClean="0"/>
                      <m:t>= </m:t>
                    </m:r>
                    <m:r>
                      <m:rPr>
                        <m:nor/>
                      </m:rPr>
                      <a:rPr lang="bs-Latn-BA" b="0" i="0" smtClean="0"/>
                      <m:t>x</m:t>
                    </m:r>
                    <m:r>
                      <m:rPr>
                        <m:nor/>
                      </m:rPr>
                      <a:rPr lang="es-ES" smtClean="0"/>
                      <m:t> ∗ </m:t>
                    </m:r>
                    <m:r>
                      <m:rPr>
                        <m:nor/>
                      </m:rPr>
                      <a:rPr lang="bs-Latn-BA" b="0" i="0" smtClean="0"/>
                      <m:t>y</m:t>
                    </m:r>
                    <m:r>
                      <m:rPr>
                        <m:nor/>
                      </m:rPr>
                      <a:rPr lang="es-ES" smtClean="0"/>
                      <m:t> + </m:t>
                    </m:r>
                    <m:r>
                      <m:rPr>
                        <m:nor/>
                      </m:rPr>
                      <a:rPr lang="bs-Latn-BA" b="0" i="0" smtClean="0"/>
                      <m:t>x</m:t>
                    </m:r>
                    <m:r>
                      <m:rPr>
                        <m:nor/>
                      </m:rPr>
                      <a:rPr lang="es-ES" smtClean="0"/>
                      <m:t> ∗ 2</m:t>
                    </m:r>
                  </m:oMath>
                </a14:m>
                <a:endParaRPr lang="bs-Latn-BA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bs-Latn-BA" b="0" i="0" smtClean="0"/>
                      <m:t>z</m:t>
                    </m:r>
                    <m:r>
                      <m:rPr>
                        <m:nor/>
                      </m:rPr>
                      <a:rPr lang="bs-Latn-BA" b="0" i="0" smtClean="0"/>
                      <m:t> </m:t>
                    </m:r>
                    <m:r>
                      <a:rPr lang="bs-Latn-B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bs-Latn-BA" b="0" i="0" smtClean="0"/>
                      <m:t> </m:t>
                    </m:r>
                    <m:r>
                      <m:rPr>
                        <m:nor/>
                      </m:rPr>
                      <a:rPr lang="bs-Latn-BA" b="0" i="0" smtClean="0"/>
                      <m:t>x</m:t>
                    </m:r>
                    <m:r>
                      <m:rPr>
                        <m:nor/>
                      </m:rPr>
                      <a:rPr lang="bs-Latn-BA" b="0" i="0" smtClean="0"/>
                      <m:t> </m:t>
                    </m:r>
                    <m:r>
                      <m:rPr>
                        <m:nor/>
                      </m:rPr>
                      <a:rPr lang="es-ES" smtClean="0"/>
                      <m:t>∗ (</m:t>
                    </m:r>
                    <m:r>
                      <m:rPr>
                        <m:nor/>
                      </m:rPr>
                      <a:rPr lang="bs-Latn-BA" b="0" i="0" smtClean="0"/>
                      <m:t>y</m:t>
                    </m:r>
                    <m:r>
                      <m:rPr>
                        <m:nor/>
                      </m:rPr>
                      <a:rPr lang="es-ES" smtClean="0"/>
                      <m:t> + 2) </m:t>
                    </m:r>
                    <m:r>
                      <m:rPr>
                        <m:nor/>
                      </m:rPr>
                      <a:rPr lang="bs-Latn-B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bs-Latn-B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bs-Latn-B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bs-Latn-B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bs-Latn-B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bs-Latn-BA" b="0" i="0" smtClean="0"/>
                      <m:t> </m:t>
                    </m:r>
                    <m:r>
                      <m:rPr>
                        <m:nor/>
                      </m:rPr>
                      <a:rPr lang="bs-Latn-BA" b="0" i="0" smtClean="0"/>
                      <m:t>x</m:t>
                    </m:r>
                    <m:r>
                      <m:rPr>
                        <m:nor/>
                      </m:rPr>
                      <a:rPr lang="es-ES" smtClean="0"/>
                      <m:t> ∗ </m:t>
                    </m:r>
                    <m:r>
                      <m:rPr>
                        <m:nor/>
                      </m:rPr>
                      <a:rPr lang="bs-Latn-BA" b="0" i="0" smtClean="0"/>
                      <m:t>y</m:t>
                    </m:r>
                    <m:r>
                      <m:rPr>
                        <m:nor/>
                      </m:rPr>
                      <a:rPr lang="es-ES" smtClean="0"/>
                      <m:t> + </m:t>
                    </m:r>
                    <m:r>
                      <m:rPr>
                        <m:nor/>
                      </m:rPr>
                      <a:rPr lang="bs-Latn-BA" b="0" i="0" smtClean="0"/>
                      <m:t>x</m:t>
                    </m:r>
                    <m:r>
                      <m:rPr>
                        <m:nor/>
                      </m:rPr>
                      <a:rPr lang="es-ES" smtClean="0"/>
                      <m:t> ∗ 2</m:t>
                    </m:r>
                  </m:oMath>
                </a14:m>
                <a:endParaRPr lang="bs-Latn-BA" dirty="0"/>
              </a:p>
              <a:p>
                <a:r>
                  <a:rPr lang="bs-Latn-BA" dirty="0"/>
                  <a:t>Sporedni uslov dokaznog pravila:</a:t>
                </a:r>
              </a:p>
              <a:p>
                <a:r>
                  <a:rPr lang="bs-Latn-BA" dirty="0"/>
                  <a:t>t1 i t2 slobodni za x u Φ;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897C7F2-9FCD-4BE5-95A5-2FF4FD18C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825095"/>
            <a:ext cx="3427288" cy="12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2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Pravila dokazivanja za jednakost (princip supstitucije)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bs-Latn-BA" b="0" i="0" smtClean="0"/>
                      <m:t>x</m:t>
                    </m:r>
                    <m:r>
                      <m:rPr>
                        <m:nor/>
                      </m:rPr>
                      <a:rPr lang="bs-Latn-BA" b="0" i="0" smtClean="0"/>
                      <m:t> </m:t>
                    </m:r>
                    <m:r>
                      <m:rPr>
                        <m:nor/>
                      </m:rPr>
                      <a:rPr lang="es-ES" smtClean="0"/>
                      <m:t>∗ (</m:t>
                    </m:r>
                    <m:r>
                      <m:rPr>
                        <m:nor/>
                      </m:rPr>
                      <a:rPr lang="bs-Latn-BA" b="0" i="0" smtClean="0"/>
                      <m:t>y</m:t>
                    </m:r>
                    <m:r>
                      <m:rPr>
                        <m:nor/>
                      </m:rPr>
                      <a:rPr lang="es-ES" smtClean="0"/>
                      <m:t> + 2) </m:t>
                    </m:r>
                    <m:r>
                      <m:rPr>
                        <m:nor/>
                      </m:rPr>
                      <a:rPr lang="bs-Latn-BA" b="0" i="0" smtClean="0"/>
                      <m:t>= </m:t>
                    </m:r>
                    <m:r>
                      <m:rPr>
                        <m:nor/>
                      </m:rPr>
                      <a:rPr lang="bs-Latn-BA" b="0" i="0" smtClean="0"/>
                      <m:t>x</m:t>
                    </m:r>
                    <m:r>
                      <m:rPr>
                        <m:nor/>
                      </m:rPr>
                      <a:rPr lang="es-ES" smtClean="0"/>
                      <m:t> ∗ </m:t>
                    </m:r>
                    <m:r>
                      <m:rPr>
                        <m:nor/>
                      </m:rPr>
                      <a:rPr lang="bs-Latn-BA" b="0" i="0" smtClean="0"/>
                      <m:t>y</m:t>
                    </m:r>
                    <m:r>
                      <m:rPr>
                        <m:nor/>
                      </m:rPr>
                      <a:rPr lang="es-ES" smtClean="0"/>
                      <m:t> + </m:t>
                    </m:r>
                    <m:r>
                      <m:rPr>
                        <m:nor/>
                      </m:rPr>
                      <a:rPr lang="bs-Latn-BA" b="0" i="0" smtClean="0"/>
                      <m:t>x</m:t>
                    </m:r>
                    <m:r>
                      <m:rPr>
                        <m:nor/>
                      </m:rPr>
                      <a:rPr lang="es-ES" smtClean="0"/>
                      <m:t> ∗ 2</m:t>
                    </m:r>
                  </m:oMath>
                </a14:m>
                <a:endParaRPr lang="bs-Latn-BA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bs-Latn-BA" b="0" i="0" smtClean="0"/>
                      <m:t>z</m:t>
                    </m:r>
                    <m:r>
                      <m:rPr>
                        <m:nor/>
                      </m:rPr>
                      <a:rPr lang="bs-Latn-BA" b="0" i="0" smtClean="0"/>
                      <m:t> </m:t>
                    </m:r>
                    <m:r>
                      <a:rPr lang="bs-Latn-B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bs-Latn-BA" b="0" i="0" smtClean="0"/>
                      <m:t> </m:t>
                    </m:r>
                    <m:r>
                      <m:rPr>
                        <m:nor/>
                      </m:rPr>
                      <a:rPr lang="bs-Latn-BA" b="0" i="0" smtClean="0"/>
                      <m:t>x</m:t>
                    </m:r>
                    <m:r>
                      <m:rPr>
                        <m:nor/>
                      </m:rPr>
                      <a:rPr lang="bs-Latn-BA" b="0" i="0" smtClean="0"/>
                      <m:t> </m:t>
                    </m:r>
                    <m:r>
                      <m:rPr>
                        <m:nor/>
                      </m:rPr>
                      <a:rPr lang="es-ES" smtClean="0"/>
                      <m:t>∗ (</m:t>
                    </m:r>
                    <m:r>
                      <m:rPr>
                        <m:nor/>
                      </m:rPr>
                      <a:rPr lang="bs-Latn-BA" b="0" i="0" smtClean="0"/>
                      <m:t>y</m:t>
                    </m:r>
                    <m:r>
                      <m:rPr>
                        <m:nor/>
                      </m:rPr>
                      <a:rPr lang="es-ES" smtClean="0"/>
                      <m:t> + 2) </m:t>
                    </m:r>
                    <m:r>
                      <m:rPr>
                        <m:nor/>
                      </m:rPr>
                      <a:rPr lang="bs-Latn-B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bs-Latn-B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bs-Latn-B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bs-Latn-B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bs-Latn-B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bs-Latn-BA" b="0" i="0" smtClean="0"/>
                      <m:t> </m:t>
                    </m:r>
                    <m:r>
                      <m:rPr>
                        <m:nor/>
                      </m:rPr>
                      <a:rPr lang="bs-Latn-BA" b="0" i="0" smtClean="0"/>
                      <m:t>x</m:t>
                    </m:r>
                    <m:r>
                      <m:rPr>
                        <m:nor/>
                      </m:rPr>
                      <a:rPr lang="es-ES" smtClean="0"/>
                      <m:t> ∗ </m:t>
                    </m:r>
                    <m:r>
                      <m:rPr>
                        <m:nor/>
                      </m:rPr>
                      <a:rPr lang="bs-Latn-BA" b="0" i="0" smtClean="0"/>
                      <m:t>y</m:t>
                    </m:r>
                    <m:r>
                      <m:rPr>
                        <m:nor/>
                      </m:rPr>
                      <a:rPr lang="es-ES" smtClean="0"/>
                      <m:t> + </m:t>
                    </m:r>
                    <m:r>
                      <m:rPr>
                        <m:nor/>
                      </m:rPr>
                      <a:rPr lang="bs-Latn-BA" b="0" i="0" smtClean="0"/>
                      <m:t>x</m:t>
                    </m:r>
                    <m:r>
                      <m:rPr>
                        <m:nor/>
                      </m:rPr>
                      <a:rPr lang="es-ES" smtClean="0"/>
                      <m:t> ∗ 2</m:t>
                    </m:r>
                  </m:oMath>
                </a14:m>
                <a:endParaRPr lang="bs-Latn-BA" dirty="0"/>
              </a:p>
              <a:p>
                <a:r>
                  <a:rPr lang="bs-Latn-BA" dirty="0"/>
                  <a:t>Sporedni uslov dokaznog pravila:</a:t>
                </a:r>
              </a:p>
              <a:p>
                <a:r>
                  <a:rPr lang="bs-Latn-BA" dirty="0"/>
                  <a:t>t1 i t2 slobodni za x u Φ;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07EEE3F-6EB3-453D-9F84-13AB8A3CC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47850"/>
            <a:ext cx="5624047" cy="3970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C8C8EB-D8B3-4998-835D-98CFF674D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267200"/>
            <a:ext cx="3427288" cy="12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4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Pravila dokazivanja za jednakost (princip supstitucije)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2000" y="3048000"/>
            <a:ext cx="11125200" cy="4267200"/>
          </a:xfrm>
        </p:spPr>
        <p:txBody>
          <a:bodyPr>
            <a:normAutofit/>
          </a:bodyPr>
          <a:lstStyle/>
          <a:p>
            <a:r>
              <a:rPr lang="bs-Latn-BA" sz="2800" b="1" dirty="0"/>
              <a:t>Konvencija : </a:t>
            </a:r>
          </a:p>
          <a:p>
            <a:pPr lvl="1"/>
            <a:r>
              <a:rPr lang="en-US" sz="2800" dirty="0" err="1"/>
              <a:t>Kada</a:t>
            </a:r>
            <a:r>
              <a:rPr lang="en-US" sz="2800" dirty="0"/>
              <a:t> </a:t>
            </a:r>
            <a:r>
              <a:rPr lang="en-US" sz="2800" dirty="0" err="1"/>
              <a:t>pišemo</a:t>
            </a:r>
            <a:r>
              <a:rPr lang="en-US" sz="2800" dirty="0"/>
              <a:t> </a:t>
            </a:r>
            <a:r>
              <a:rPr lang="en-US" sz="2800" dirty="0" err="1"/>
              <a:t>supstituciju</a:t>
            </a:r>
            <a:r>
              <a:rPr lang="en-US" sz="2800" dirty="0"/>
              <a:t> u </a:t>
            </a:r>
            <a:r>
              <a:rPr lang="en-US" sz="2800" dirty="0" err="1"/>
              <a:t>obliku</a:t>
            </a:r>
            <a:r>
              <a:rPr lang="en-US" sz="2800" dirty="0"/>
              <a:t> </a:t>
            </a:r>
            <a:r>
              <a:rPr lang="el-GR" sz="2800" dirty="0"/>
              <a:t>φ[</a:t>
            </a:r>
            <a:r>
              <a:rPr lang="en-US" sz="2800" dirty="0"/>
              <a:t>t/x], </a:t>
            </a:r>
            <a:r>
              <a:rPr lang="en-US" sz="2800" dirty="0" err="1"/>
              <a:t>implicitno</a:t>
            </a:r>
            <a:r>
              <a:rPr lang="en-US" sz="2800" dirty="0"/>
              <a:t> </a:t>
            </a:r>
            <a:r>
              <a:rPr lang="en-US" sz="2800" dirty="0" err="1"/>
              <a:t>pretpostavljamo</a:t>
            </a:r>
            <a:r>
              <a:rPr lang="en-US" sz="2800" dirty="0"/>
              <a:t> da je </a:t>
            </a:r>
            <a:r>
              <a:rPr lang="bs-Latn-BA" sz="2800" dirty="0"/>
              <a:t>t</a:t>
            </a:r>
            <a:r>
              <a:rPr lang="en-US" sz="2800" dirty="0"/>
              <a:t> </a:t>
            </a:r>
            <a:r>
              <a:rPr lang="en-US" sz="2800" dirty="0" err="1"/>
              <a:t>slobodan</a:t>
            </a:r>
            <a:r>
              <a:rPr lang="en-US" sz="2800" dirty="0"/>
              <a:t> za x u </a:t>
            </a:r>
            <a:r>
              <a:rPr lang="el-GR" sz="2800" dirty="0"/>
              <a:t>φ</a:t>
            </a:r>
            <a:r>
              <a:rPr lang="bs-Latn-BA" sz="2800" dirty="0"/>
              <a:t>;</a:t>
            </a:r>
            <a:r>
              <a:rPr lang="el-GR" sz="2800" dirty="0"/>
              <a:t> </a:t>
            </a:r>
            <a:r>
              <a:rPr lang="en-US" sz="2800" dirty="0" err="1"/>
              <a:t>jer</a:t>
            </a:r>
            <a:r>
              <a:rPr lang="en-US" sz="2800" dirty="0"/>
              <a:t>, </a:t>
            </a:r>
            <a:r>
              <a:rPr lang="en-US" sz="2800" dirty="0" err="1"/>
              <a:t>kao</a:t>
            </a:r>
            <a:r>
              <a:rPr lang="en-US" sz="2800" dirty="0"/>
              <a:t> </a:t>
            </a:r>
            <a:r>
              <a:rPr lang="en-US" sz="2800" dirty="0" err="1"/>
              <a:t>što</a:t>
            </a:r>
            <a:r>
              <a:rPr lang="en-US" sz="2800" dirty="0"/>
              <a:t> </a:t>
            </a:r>
            <a:r>
              <a:rPr lang="en-US" sz="2800" dirty="0" err="1"/>
              <a:t>smo</a:t>
            </a:r>
            <a:r>
              <a:rPr lang="en-US" sz="2800" dirty="0"/>
              <a:t> </a:t>
            </a:r>
            <a:r>
              <a:rPr lang="en-US" sz="2800" dirty="0" err="1"/>
              <a:t>videli</a:t>
            </a:r>
            <a:r>
              <a:rPr lang="en-US" sz="2800" dirty="0"/>
              <a:t> u </a:t>
            </a:r>
            <a:r>
              <a:rPr lang="en-US" sz="2800" dirty="0" err="1"/>
              <a:t>posl</a:t>
            </a:r>
            <a:r>
              <a:rPr lang="bs-Latn-BA" sz="2800" dirty="0"/>
              <a:t>j</a:t>
            </a:r>
            <a:r>
              <a:rPr lang="en-US" sz="2800" dirty="0" err="1"/>
              <a:t>ednjoj</a:t>
            </a:r>
            <a:r>
              <a:rPr lang="en-US" sz="2800" dirty="0"/>
              <a:t> </a:t>
            </a:r>
            <a:r>
              <a:rPr lang="en-US" sz="2800" dirty="0" err="1"/>
              <a:t>sekciji</a:t>
            </a:r>
            <a:r>
              <a:rPr lang="en-US" sz="2800" dirty="0"/>
              <a:t>, </a:t>
            </a:r>
            <a:r>
              <a:rPr lang="en-US" sz="2800" dirty="0" err="1"/>
              <a:t>supstitucija</a:t>
            </a:r>
            <a:r>
              <a:rPr lang="en-US" sz="2800" dirty="0"/>
              <a:t> </a:t>
            </a:r>
            <a:r>
              <a:rPr lang="en-US" sz="2800" dirty="0" err="1"/>
              <a:t>inače</a:t>
            </a:r>
            <a:r>
              <a:rPr lang="en-US" sz="2800" dirty="0"/>
              <a:t> ne bi </a:t>
            </a:r>
            <a:r>
              <a:rPr lang="en-US" sz="2800" dirty="0" err="1"/>
              <a:t>imala</a:t>
            </a:r>
            <a:r>
              <a:rPr lang="en-US" sz="2800" dirty="0"/>
              <a:t> </a:t>
            </a:r>
            <a:r>
              <a:rPr lang="en-US" sz="2800" dirty="0" err="1"/>
              <a:t>smisla</a:t>
            </a:r>
            <a:r>
              <a:rPr lang="en-US" sz="2800" dirty="0"/>
              <a:t>.</a:t>
            </a:r>
            <a:endParaRPr lang="bs-Latn-BA" sz="2800" dirty="0"/>
          </a:p>
        </p:txBody>
      </p:sp>
    </p:spTree>
    <p:extLst>
      <p:ext uri="{BB962C8B-B14F-4D97-AF65-F5344CB8AC3E}">
        <p14:creationId xmlns:p14="http://schemas.microsoft.com/office/powerpoint/2010/main" val="246741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Pravila dokazivanja za jednakost (pravilo uvođenja)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5400" y="3733801"/>
            <a:ext cx="4191000" cy="2819400"/>
          </a:xfrm>
        </p:spPr>
        <p:txBody>
          <a:bodyPr/>
          <a:lstStyle/>
          <a:p>
            <a:r>
              <a:rPr lang="bs-Latn-BA" dirty="0"/>
              <a:t>Suha olovka(dužina) = 6cm;</a:t>
            </a:r>
          </a:p>
          <a:p>
            <a:r>
              <a:rPr lang="bs-Latn-BA" dirty="0"/>
              <a:t>Hemijska olovka(dužina) = 6cm;</a:t>
            </a:r>
          </a:p>
          <a:p>
            <a:r>
              <a:rPr lang="bs-Latn-BA" dirty="0"/>
              <a:t>Marker(dužina) = 6 cm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FC2422-EE65-4510-95AF-5CAEAE0C7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7" b="5882"/>
          <a:stretch/>
        </p:blipFill>
        <p:spPr>
          <a:xfrm>
            <a:off x="2815460" y="1981200"/>
            <a:ext cx="640868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60FC79-2AA3-431F-9F90-E8BE153AA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548328"/>
            <a:ext cx="4389263" cy="159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3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Pravila dokazivanja za jednakost (pravilo uvođenja)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4267200"/>
          </a:xfrm>
        </p:spPr>
        <p:txBody>
          <a:bodyPr>
            <a:normAutofit/>
          </a:bodyPr>
          <a:lstStyle/>
          <a:p>
            <a:r>
              <a:rPr lang="bs-Latn-BA" sz="2400" dirty="0"/>
              <a:t>Ova pravila jednakost čine:</a:t>
            </a:r>
          </a:p>
          <a:p>
            <a:pPr lvl="1"/>
            <a:r>
              <a:rPr lang="bs-Latn-BA" sz="2400" dirty="0"/>
              <a:t>Refleksivnom</a:t>
            </a:r>
          </a:p>
          <a:p>
            <a:pPr lvl="1"/>
            <a:r>
              <a:rPr lang="bs-Latn-BA" sz="2400" dirty="0"/>
              <a:t>Simetričnom</a:t>
            </a:r>
          </a:p>
          <a:p>
            <a:pPr lvl="1"/>
            <a:r>
              <a:rPr lang="bs-Latn-BA" sz="2400" dirty="0"/>
              <a:t>Tranzitivnom</a:t>
            </a:r>
          </a:p>
          <a:p>
            <a:r>
              <a:rPr lang="bs-Latn-BA" sz="2400" dirty="0"/>
              <a:t>Ovo su minimalni i neophodni zahtjevi za svaki razumljiv koncept jednakosti;</a:t>
            </a:r>
          </a:p>
        </p:txBody>
      </p:sp>
    </p:spTree>
    <p:extLst>
      <p:ext uri="{BB962C8B-B14F-4D97-AF65-F5344CB8AC3E}">
        <p14:creationId xmlns:p14="http://schemas.microsoft.com/office/powerpoint/2010/main" val="64965181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302</TotalTime>
  <Words>550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Candara</vt:lpstr>
      <vt:lpstr>Consolas</vt:lpstr>
      <vt:lpstr>Tech Computer 16x9</vt:lpstr>
      <vt:lpstr>Teorija dokaza logike prvog reda (predikatne logike)</vt:lpstr>
      <vt:lpstr>Sadržaj</vt:lpstr>
      <vt:lpstr>Pravila prirodne dedukcije</vt:lpstr>
      <vt:lpstr>Pravila dokazivanja za jednakost (pravilo uvođenja)</vt:lpstr>
      <vt:lpstr>Pravila dokazivanja za jednakost (princip supstitucije)</vt:lpstr>
      <vt:lpstr>Pravila dokazivanja za jednakost (princip supstitucije)</vt:lpstr>
      <vt:lpstr>Pravila dokazivanja za jednakost (princip supstitucije)</vt:lpstr>
      <vt:lpstr>Pravila dokazivanja za jednakost (pravilo uvođenja)</vt:lpstr>
      <vt:lpstr>Pravila dokazivanja za jednakost (pravilo uvođenja)</vt:lpstr>
      <vt:lpstr>Pravila dokazivanja za univerzalnu kvantifikaciju (eliminacija ∀)</vt:lpstr>
      <vt:lpstr>Pravila dokazivanja za univerzalnu kvantifikaciju (eliminacija ∀)</vt:lpstr>
      <vt:lpstr>Pravila dokazivanja za univerzalnu kvantifikaciju (pravilo uvođenja)</vt:lpstr>
      <vt:lpstr>Pravila dokazivanja za univerzalnu kvantifikaciju (pravilo uvođenja)</vt:lpstr>
      <vt:lpstr>Pravila dokazivanja za univerzalnu kvantifikaciju (pravilo uvođenja)</vt:lpstr>
      <vt:lpstr>Pravila dokazivanja za egistencijalnu kvantifikaciju (pravilo uvođenja)</vt:lpstr>
      <vt:lpstr>Pravila dokazivanja za egistencijalnu kvantifikaciju (pravilo eliminacije)</vt:lpstr>
      <vt:lpstr>Pravila dokazivanja za egistencijalnu kvantifikaciju (primjer)</vt:lpstr>
      <vt:lpstr>Ekvivalencije kvantifikatora</vt:lpstr>
      <vt:lpstr>Ekvivalencije kvantifikatora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Teorija dokaza logike prvog reda (predikatne logike)</dc:title>
  <dc:creator>Zaim Mehić</dc:creator>
  <cp:lastModifiedBy>Zaim Mehić</cp:lastModifiedBy>
  <cp:revision>6</cp:revision>
  <dcterms:created xsi:type="dcterms:W3CDTF">2024-11-12T09:31:14Z</dcterms:created>
  <dcterms:modified xsi:type="dcterms:W3CDTF">2024-11-14T07:24:22Z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