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handoutMasterIdLst>
    <p:handoutMasterId r:id="rId63"/>
  </p:handoutMasterIdLst>
  <p:sldIdLst>
    <p:sldId id="682" r:id="rId2"/>
    <p:sldId id="739" r:id="rId3"/>
    <p:sldId id="740" r:id="rId4"/>
    <p:sldId id="741" r:id="rId5"/>
    <p:sldId id="746" r:id="rId6"/>
    <p:sldId id="748" r:id="rId7"/>
    <p:sldId id="747" r:id="rId8"/>
    <p:sldId id="690" r:id="rId9"/>
    <p:sldId id="744" r:id="rId10"/>
    <p:sldId id="745" r:id="rId11"/>
    <p:sldId id="691" r:id="rId12"/>
    <p:sldId id="743" r:id="rId13"/>
    <p:sldId id="692" r:id="rId14"/>
    <p:sldId id="693" r:id="rId15"/>
    <p:sldId id="751" r:id="rId16"/>
    <p:sldId id="752" r:id="rId17"/>
    <p:sldId id="753" r:id="rId18"/>
    <p:sldId id="754" r:id="rId19"/>
    <p:sldId id="749" r:id="rId20"/>
    <p:sldId id="750" r:id="rId21"/>
    <p:sldId id="694" r:id="rId22"/>
    <p:sldId id="695" r:id="rId23"/>
    <p:sldId id="761" r:id="rId24"/>
    <p:sldId id="755" r:id="rId25"/>
    <p:sldId id="697" r:id="rId26"/>
    <p:sldId id="699" r:id="rId27"/>
    <p:sldId id="701" r:id="rId28"/>
    <p:sldId id="702" r:id="rId29"/>
    <p:sldId id="703" r:id="rId30"/>
    <p:sldId id="704" r:id="rId31"/>
    <p:sldId id="705" r:id="rId32"/>
    <p:sldId id="760" r:id="rId33"/>
    <p:sldId id="706" r:id="rId34"/>
    <p:sldId id="707" r:id="rId35"/>
    <p:sldId id="716" r:id="rId36"/>
    <p:sldId id="738" r:id="rId37"/>
    <p:sldId id="717" r:id="rId38"/>
    <p:sldId id="718" r:id="rId39"/>
    <p:sldId id="719" r:id="rId40"/>
    <p:sldId id="720" r:id="rId41"/>
    <p:sldId id="721" r:id="rId42"/>
    <p:sldId id="722" r:id="rId43"/>
    <p:sldId id="723" r:id="rId44"/>
    <p:sldId id="724" r:id="rId45"/>
    <p:sldId id="759" r:id="rId46"/>
    <p:sldId id="756" r:id="rId47"/>
    <p:sldId id="757" r:id="rId48"/>
    <p:sldId id="758" r:id="rId49"/>
    <p:sldId id="725" r:id="rId50"/>
    <p:sldId id="726" r:id="rId51"/>
    <p:sldId id="727" r:id="rId52"/>
    <p:sldId id="728" r:id="rId53"/>
    <p:sldId id="730" r:id="rId54"/>
    <p:sldId id="731" r:id="rId55"/>
    <p:sldId id="732" r:id="rId56"/>
    <p:sldId id="733" r:id="rId57"/>
    <p:sldId id="734" r:id="rId58"/>
    <p:sldId id="735" r:id="rId59"/>
    <p:sldId id="736" r:id="rId60"/>
    <p:sldId id="737" r:id="rId61"/>
  </p:sldIdLst>
  <p:sldSz cx="12188825" cy="6858000"/>
  <p:notesSz cx="6858000" cy="9144000"/>
  <p:custDataLst>
    <p:tags r:id="rId64"/>
  </p:custDataLst>
  <p:defaultText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7" pos="335">
          <p15:clr>
            <a:srgbClr val="A4A3A4"/>
          </p15:clr>
        </p15:guide>
        <p15:guide id="8" orient="horz" pos="768">
          <p15:clr>
            <a:srgbClr val="A4A3A4"/>
          </p15:clr>
        </p15:guide>
        <p15:guide id="9" pos="646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5E5"/>
    <a:srgbClr val="7F7F7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1" autoAdjust="0"/>
    <p:restoredTop sz="86458" autoAdjust="0"/>
  </p:normalViewPr>
  <p:slideViewPr>
    <p:cSldViewPr snapToGrid="0">
      <p:cViewPr varScale="1">
        <p:scale>
          <a:sx n="84" d="100"/>
          <a:sy n="84" d="100"/>
        </p:scale>
        <p:origin x="1080" y="192"/>
      </p:cViewPr>
      <p:guideLst>
        <p:guide orient="horz" pos="2160"/>
        <p:guide pos="335"/>
        <p:guide orient="horz" pos="768"/>
        <p:guide pos="6466"/>
      </p:guideLst>
    </p:cSldViewPr>
  </p:slideViewPr>
  <p:outlineViewPr>
    <p:cViewPr>
      <p:scale>
        <a:sx n="33" d="100"/>
        <a:sy n="33" d="100"/>
      </p:scale>
      <p:origin x="0" y="-10368"/>
    </p:cViewPr>
  </p:outlineViewPr>
  <p:notesTextViewPr>
    <p:cViewPr>
      <p:scale>
        <a:sx n="1" d="1"/>
        <a:sy n="1" d="1"/>
      </p:scale>
      <p:origin x="0" y="0"/>
    </p:cViewPr>
  </p:notesTextViewPr>
  <p:sorterViewPr>
    <p:cViewPr>
      <p:scale>
        <a:sx n="32" d="100"/>
        <a:sy n="32" d="100"/>
      </p:scale>
      <p:origin x="0" y="0"/>
    </p:cViewPr>
  </p:sorterViewPr>
  <p:notesViewPr>
    <p:cSldViewPr snapToGrid="0">
      <p:cViewPr varScale="1">
        <p:scale>
          <a:sx n="55" d="100"/>
          <a:sy n="55" d="100"/>
        </p:scale>
        <p:origin x="-312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5/10/21</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361" rtl="0" eaLnBrk="1" latinLnBrk="0" hangingPunct="1">
      <a:spcBef>
        <a:spcPts val="600"/>
      </a:spcBef>
      <a:defRPr sz="1100" kern="1200">
        <a:solidFill>
          <a:schemeClr val="tx1"/>
        </a:solidFill>
        <a:latin typeface="+mn-lt"/>
        <a:ea typeface="+mn-ea"/>
        <a:cs typeface="+mn-cs"/>
      </a:defRPr>
    </a:lvl1pPr>
    <a:lvl2pPr marL="228591" indent="-114295" algn="l" defTabSz="914361" rtl="0" eaLnBrk="1" latinLnBrk="0" hangingPunct="1">
      <a:spcBef>
        <a:spcPts val="600"/>
      </a:spcBef>
      <a:buFont typeface="Arial" panose="020B0604020202020204" pitchFamily="34" charset="0"/>
      <a:buChar char="•"/>
      <a:defRPr sz="1100" kern="1200">
        <a:solidFill>
          <a:schemeClr val="tx1"/>
        </a:solidFill>
        <a:latin typeface="+mn-lt"/>
        <a:ea typeface="+mn-ea"/>
        <a:cs typeface="+mn-cs"/>
      </a:defRPr>
    </a:lvl2pPr>
    <a:lvl3pPr marL="400034"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476"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19" indent="-114295" algn="l" defTabSz="914361"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5905" algn="l" defTabSz="914361" rtl="0" eaLnBrk="1" latinLnBrk="0" hangingPunct="1">
      <a:defRPr sz="1200" kern="1200">
        <a:solidFill>
          <a:schemeClr val="tx1"/>
        </a:solidFill>
        <a:latin typeface="+mn-lt"/>
        <a:ea typeface="+mn-ea"/>
        <a:cs typeface="+mn-cs"/>
      </a:defRPr>
    </a:lvl6pPr>
    <a:lvl7pPr marL="2743085" algn="l" defTabSz="914361" rtl="0" eaLnBrk="1" latinLnBrk="0" hangingPunct="1">
      <a:defRPr sz="1200" kern="1200">
        <a:solidFill>
          <a:schemeClr val="tx1"/>
        </a:solidFill>
        <a:latin typeface="+mn-lt"/>
        <a:ea typeface="+mn-ea"/>
        <a:cs typeface="+mn-cs"/>
      </a:defRPr>
    </a:lvl7pPr>
    <a:lvl8pPr marL="3200267" algn="l" defTabSz="914361" rtl="0" eaLnBrk="1" latinLnBrk="0" hangingPunct="1">
      <a:defRPr sz="1200" kern="1200">
        <a:solidFill>
          <a:schemeClr val="tx1"/>
        </a:solidFill>
        <a:latin typeface="+mn-lt"/>
        <a:ea typeface="+mn-ea"/>
        <a:cs typeface="+mn-cs"/>
      </a:defRPr>
    </a:lvl8pPr>
    <a:lvl9pPr marL="3657448" algn="l" defTabSz="91436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1242756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029496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5F946B03-A5B2-4DDE-9E9D-4D539F4DE61F}" type="slidenum">
              <a:rPr lang="en-US" smtClean="0"/>
              <a:pPr/>
              <a:t>25</a:t>
            </a:fld>
            <a:endParaRPr 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lvl="1" eaLnBrk="1" hangingPunct="1">
              <a:buFontTx/>
              <a:buChar char="•"/>
            </a:pPr>
            <a:endParaRPr lang="en-US" dirty="0"/>
          </a:p>
        </p:txBody>
      </p:sp>
    </p:spTree>
    <p:extLst>
      <p:ext uri="{BB962C8B-B14F-4D97-AF65-F5344CB8AC3E}">
        <p14:creationId xmlns:p14="http://schemas.microsoft.com/office/powerpoint/2010/main" val="4203267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FE74379F-52D8-4679-9D32-EA6DE8E9BF67}" type="slidenum">
              <a:rPr lang="en-US" smtClean="0"/>
              <a:pPr/>
              <a:t>26</a:t>
            </a:fld>
            <a:endParaRPr 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18078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10D8C099-64E9-44F4-A3FA-48133B6A2CCE}" type="slidenum">
              <a:rPr lang="en-US" smtClean="0"/>
              <a:pPr/>
              <a:t>27</a:t>
            </a:fld>
            <a:endParaRPr 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436775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FD5EF284-87FA-4BC9-A330-C62CFA056856}" type="slidenum">
              <a:rPr lang="en-US" smtClean="0"/>
              <a:pPr/>
              <a:t>28</a:t>
            </a:fld>
            <a:endParaRPr lang="en-US"/>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r>
              <a:rPr lang="en-US"/>
              <a:t>-</a:t>
            </a:r>
          </a:p>
        </p:txBody>
      </p:sp>
    </p:spTree>
    <p:extLst>
      <p:ext uri="{BB962C8B-B14F-4D97-AF65-F5344CB8AC3E}">
        <p14:creationId xmlns:p14="http://schemas.microsoft.com/office/powerpoint/2010/main" val="17290806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8A48EB1D-5242-41A8-9458-CF0835D1C865}" type="slidenum">
              <a:rPr lang="en-US" smtClean="0"/>
              <a:pPr/>
              <a:t>29</a:t>
            </a:fld>
            <a:endParaRPr lang="en-US"/>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57297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70AFFEFC-B7AE-497F-BD6C-1B6858596D0F}" type="slidenum">
              <a:rPr lang="en-US" smtClean="0"/>
              <a:pPr/>
              <a:t>30</a:t>
            </a:fld>
            <a:endParaRPr lang="en-US"/>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19993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B126DC4B-B6F7-4051-ADC9-B3727688C119}" type="slidenum">
              <a:rPr lang="en-US" smtClean="0"/>
              <a:pPr/>
              <a:t>31</a:t>
            </a:fld>
            <a:endParaRPr lang="en-US"/>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5484583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D1572536-D314-4FF1-9AB9-9C0A3642DF7C}" type="slidenum">
              <a:rPr lang="en-US" smtClean="0"/>
              <a:pPr/>
              <a:t>33</a:t>
            </a:fld>
            <a:endParaRPr lang="en-US"/>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algn="just" eaLnBrk="1" hangingPunct="1"/>
            <a:endParaRPr lang="en-US" dirty="0"/>
          </a:p>
        </p:txBody>
      </p:sp>
    </p:spTree>
    <p:extLst>
      <p:ext uri="{BB962C8B-B14F-4D97-AF65-F5344CB8AC3E}">
        <p14:creationId xmlns:p14="http://schemas.microsoft.com/office/powerpoint/2010/main" val="3175575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0C957C61-31D9-4784-BCCF-636C687DCF02}" type="slidenum">
              <a:rPr lang="en-US" smtClean="0"/>
              <a:pPr/>
              <a:t>34</a:t>
            </a:fld>
            <a:endParaRPr lang="en-US"/>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06182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08BF9B77-1A15-4E44-86CF-45DCDE256CBD}" type="slidenum">
              <a:rPr lang="en-US" smtClean="0"/>
              <a:pPr/>
              <a:t>5</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08228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F488EDB2-018D-46CE-AE6C-B10338F3AEFB}" type="slidenum">
              <a:rPr lang="en-US" smtClean="0"/>
              <a:pPr/>
              <a:t>53</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buFontTx/>
              <a:buNone/>
            </a:pPr>
            <a:endParaRPr lang="en-US" dirty="0"/>
          </a:p>
        </p:txBody>
      </p:sp>
    </p:spTree>
    <p:extLst>
      <p:ext uri="{BB962C8B-B14F-4D97-AF65-F5344CB8AC3E}">
        <p14:creationId xmlns:p14="http://schemas.microsoft.com/office/powerpoint/2010/main" val="1079383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D693D4BA-F74B-4793-A68F-DE5CB1ECDE9C}" type="slidenum">
              <a:rPr lang="en-US" smtClean="0"/>
              <a:pPr/>
              <a:t>54</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buFontTx/>
              <a:buNone/>
            </a:pPr>
            <a:endParaRPr lang="en-US" sz="1000" dirty="0"/>
          </a:p>
        </p:txBody>
      </p:sp>
    </p:spTree>
    <p:extLst>
      <p:ext uri="{BB962C8B-B14F-4D97-AF65-F5344CB8AC3E}">
        <p14:creationId xmlns:p14="http://schemas.microsoft.com/office/powerpoint/2010/main" val="25482448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4EC537D8-6148-4C4B-8AAC-B0CB87CADA82}" type="slidenum">
              <a:rPr lang="en-US" smtClean="0"/>
              <a:pPr/>
              <a:t>55</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marL="914400" lvl="2" indent="0" eaLnBrk="1" hangingPunct="1"/>
            <a:endParaRPr lang="en-US" sz="1000" dirty="0"/>
          </a:p>
        </p:txBody>
      </p:sp>
    </p:spTree>
    <p:extLst>
      <p:ext uri="{BB962C8B-B14F-4D97-AF65-F5344CB8AC3E}">
        <p14:creationId xmlns:p14="http://schemas.microsoft.com/office/powerpoint/2010/main" val="30354809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2C23D404-500D-43D2-986C-8EA05FEB0F8C}" type="slidenum">
              <a:rPr lang="en-US" smtClean="0"/>
              <a:pPr/>
              <a:t>56</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lvl="2" eaLnBrk="1" hangingPunct="1"/>
            <a:endParaRPr lang="en-US" sz="1000" dirty="0"/>
          </a:p>
        </p:txBody>
      </p:sp>
    </p:spTree>
    <p:extLst>
      <p:ext uri="{BB962C8B-B14F-4D97-AF65-F5344CB8AC3E}">
        <p14:creationId xmlns:p14="http://schemas.microsoft.com/office/powerpoint/2010/main" val="23533749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txBox="1">
            <a:spLocks noGrp="1" noChangeArrowheads="1"/>
          </p:cNvSpPr>
          <p:nvPr/>
        </p:nvSpPr>
        <p:spPr bwMode="auto">
          <a:xfrm>
            <a:off x="3884465" y="8683564"/>
            <a:ext cx="2971909" cy="458965"/>
          </a:xfrm>
          <a:prstGeom prst="rect">
            <a:avLst/>
          </a:prstGeom>
          <a:noFill/>
          <a:ln w="9525">
            <a:noFill/>
            <a:miter lim="800000"/>
            <a:headEnd/>
            <a:tailEnd/>
          </a:ln>
        </p:spPr>
        <p:txBody>
          <a:bodyPr anchor="b"/>
          <a:lstStyle/>
          <a:p>
            <a:pPr algn="r"/>
            <a:fld id="{DB4C4BC5-04AF-4684-BC8C-A9E9459B1631}" type="slidenum">
              <a:rPr lang="en-US" sz="1200"/>
              <a:pPr algn="r"/>
              <a:t>57</a:t>
            </a:fld>
            <a:endParaRPr lang="en-US" sz="1200"/>
          </a:p>
        </p:txBody>
      </p:sp>
      <p:sp>
        <p:nvSpPr>
          <p:cNvPr id="90115" name="Rectangle 7"/>
          <p:cNvSpPr txBox="1">
            <a:spLocks noGrp="1" noChangeArrowheads="1"/>
          </p:cNvSpPr>
          <p:nvPr/>
        </p:nvSpPr>
        <p:spPr bwMode="auto">
          <a:xfrm>
            <a:off x="3886092" y="8686506"/>
            <a:ext cx="2971908" cy="457494"/>
          </a:xfrm>
          <a:prstGeom prst="rect">
            <a:avLst/>
          </a:prstGeom>
          <a:noFill/>
          <a:ln w="9525">
            <a:noFill/>
            <a:miter lim="800000"/>
            <a:headEnd/>
            <a:tailEnd/>
          </a:ln>
        </p:spPr>
        <p:txBody>
          <a:bodyPr anchor="b"/>
          <a:lstStyle/>
          <a:p>
            <a:pPr algn="r"/>
            <a:fld id="{FF427F38-FF1F-49A7-8EB7-2694DF2CF83C}" type="slidenum">
              <a:rPr lang="en-US" sz="1200">
                <a:latin typeface="Times New Roman" pitchFamily="18" charset="0"/>
              </a:rPr>
              <a:pPr algn="r"/>
              <a:t>57</a:t>
            </a:fld>
            <a:endParaRPr lang="en-US" sz="1200">
              <a:latin typeface="Times New Roman" pitchFamily="18" charset="0"/>
            </a:endParaRPr>
          </a:p>
        </p:txBody>
      </p:sp>
      <p:sp>
        <p:nvSpPr>
          <p:cNvPr id="90116" name="Rectangle 2"/>
          <p:cNvSpPr>
            <a:spLocks noGrp="1" noRot="1" noChangeAspect="1" noChangeArrowheads="1" noTextEdit="1"/>
          </p:cNvSpPr>
          <p:nvPr>
            <p:ph type="sldImg"/>
          </p:nvPr>
        </p:nvSpPr>
        <p:spPr>
          <a:ln/>
        </p:spPr>
      </p:sp>
      <p:sp>
        <p:nvSpPr>
          <p:cNvPr id="90117" name="Rectangle 3"/>
          <p:cNvSpPr>
            <a:spLocks noGrp="1" noChangeArrowheads="1"/>
          </p:cNvSpPr>
          <p:nvPr>
            <p:ph type="body" idx="1"/>
          </p:nvPr>
        </p:nvSpPr>
        <p:spPr>
          <a:xfrm>
            <a:off x="914183" y="4343990"/>
            <a:ext cx="5029634" cy="4114505"/>
          </a:xfrm>
          <a:noFill/>
          <a:ln/>
        </p:spPr>
        <p:txBody>
          <a:bodyPr/>
          <a:lstStyle/>
          <a:p>
            <a:pPr marL="247650" indent="-247650" eaLnBrk="1" hangingPunct="1"/>
            <a:endParaRPr lang="en-US" dirty="0"/>
          </a:p>
        </p:txBody>
      </p:sp>
    </p:spTree>
    <p:extLst>
      <p:ext uri="{BB962C8B-B14F-4D97-AF65-F5344CB8AC3E}">
        <p14:creationId xmlns:p14="http://schemas.microsoft.com/office/powerpoint/2010/main" val="42390395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txBox="1">
            <a:spLocks noGrp="1" noChangeArrowheads="1"/>
          </p:cNvSpPr>
          <p:nvPr/>
        </p:nvSpPr>
        <p:spPr bwMode="auto">
          <a:xfrm>
            <a:off x="3884465" y="8683564"/>
            <a:ext cx="2971909" cy="458965"/>
          </a:xfrm>
          <a:prstGeom prst="rect">
            <a:avLst/>
          </a:prstGeom>
          <a:noFill/>
          <a:ln w="9525">
            <a:noFill/>
            <a:miter lim="800000"/>
            <a:headEnd/>
            <a:tailEnd/>
          </a:ln>
        </p:spPr>
        <p:txBody>
          <a:bodyPr anchor="b"/>
          <a:lstStyle/>
          <a:p>
            <a:pPr algn="r"/>
            <a:fld id="{6FA73BD3-F190-4C07-83B3-96543053C2BD}" type="slidenum">
              <a:rPr lang="en-US" sz="1200"/>
              <a:pPr algn="r"/>
              <a:t>58</a:t>
            </a:fld>
            <a:endParaRPr lang="en-US" sz="1200"/>
          </a:p>
        </p:txBody>
      </p:sp>
      <p:sp>
        <p:nvSpPr>
          <p:cNvPr id="91139" name="Rectangle 7"/>
          <p:cNvSpPr txBox="1">
            <a:spLocks noGrp="1" noChangeArrowheads="1"/>
          </p:cNvSpPr>
          <p:nvPr/>
        </p:nvSpPr>
        <p:spPr bwMode="auto">
          <a:xfrm>
            <a:off x="3886092" y="8686506"/>
            <a:ext cx="2971908" cy="457494"/>
          </a:xfrm>
          <a:prstGeom prst="rect">
            <a:avLst/>
          </a:prstGeom>
          <a:noFill/>
          <a:ln w="9525">
            <a:noFill/>
            <a:miter lim="800000"/>
            <a:headEnd/>
            <a:tailEnd/>
          </a:ln>
        </p:spPr>
        <p:txBody>
          <a:bodyPr anchor="b"/>
          <a:lstStyle/>
          <a:p>
            <a:pPr algn="r"/>
            <a:fld id="{5D7DF826-538A-4BE5-A43E-4F13DECDF9C4}" type="slidenum">
              <a:rPr lang="en-US" sz="1200">
                <a:latin typeface="Times New Roman" pitchFamily="18" charset="0"/>
              </a:rPr>
              <a:pPr algn="r"/>
              <a:t>58</a:t>
            </a:fld>
            <a:endParaRPr lang="en-US" sz="1200">
              <a:latin typeface="Times New Roman" pitchFamily="18" charset="0"/>
            </a:endParaRPr>
          </a:p>
        </p:txBody>
      </p:sp>
      <p:sp>
        <p:nvSpPr>
          <p:cNvPr id="91140" name="Rectangle 2"/>
          <p:cNvSpPr>
            <a:spLocks noGrp="1" noRot="1" noChangeAspect="1" noChangeArrowheads="1" noTextEdit="1"/>
          </p:cNvSpPr>
          <p:nvPr>
            <p:ph type="sldImg"/>
          </p:nvPr>
        </p:nvSpPr>
        <p:spPr>
          <a:ln/>
        </p:spPr>
      </p:sp>
      <p:sp>
        <p:nvSpPr>
          <p:cNvPr id="91141" name="Rectangle 3"/>
          <p:cNvSpPr>
            <a:spLocks noGrp="1" noChangeArrowheads="1"/>
          </p:cNvSpPr>
          <p:nvPr>
            <p:ph type="body" idx="1"/>
          </p:nvPr>
        </p:nvSpPr>
        <p:spPr>
          <a:xfrm>
            <a:off x="914183" y="4343990"/>
            <a:ext cx="5029634" cy="4114505"/>
          </a:xfrm>
          <a:noFill/>
          <a:ln/>
        </p:spPr>
        <p:txBody>
          <a:bodyPr/>
          <a:lstStyle/>
          <a:p>
            <a:pPr marL="247650" indent="-247650" eaLnBrk="1" hangingPunct="1"/>
            <a:endParaRPr lang="en-US" b="1" dirty="0"/>
          </a:p>
        </p:txBody>
      </p:sp>
    </p:spTree>
    <p:extLst>
      <p:ext uri="{BB962C8B-B14F-4D97-AF65-F5344CB8AC3E}">
        <p14:creationId xmlns:p14="http://schemas.microsoft.com/office/powerpoint/2010/main" val="39355308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txBox="1">
            <a:spLocks noGrp="1" noChangeArrowheads="1"/>
          </p:cNvSpPr>
          <p:nvPr/>
        </p:nvSpPr>
        <p:spPr bwMode="auto">
          <a:xfrm>
            <a:off x="3884465" y="8683564"/>
            <a:ext cx="2971909" cy="458965"/>
          </a:xfrm>
          <a:prstGeom prst="rect">
            <a:avLst/>
          </a:prstGeom>
          <a:noFill/>
          <a:ln w="9525">
            <a:noFill/>
            <a:miter lim="800000"/>
            <a:headEnd/>
            <a:tailEnd/>
          </a:ln>
        </p:spPr>
        <p:txBody>
          <a:bodyPr anchor="b"/>
          <a:lstStyle/>
          <a:p>
            <a:pPr algn="r"/>
            <a:fld id="{4650D7A5-C636-456A-AB2F-BF07B6714673}" type="slidenum">
              <a:rPr lang="en-US" sz="1200"/>
              <a:pPr algn="r"/>
              <a:t>59</a:t>
            </a:fld>
            <a:endParaRPr lang="en-US" sz="1200"/>
          </a:p>
        </p:txBody>
      </p:sp>
      <p:sp>
        <p:nvSpPr>
          <p:cNvPr id="92163" name="Slide Image Placeholder 1"/>
          <p:cNvSpPr>
            <a:spLocks noGrp="1" noRot="1" noChangeAspect="1" noTextEdit="1"/>
          </p:cNvSpPr>
          <p:nvPr>
            <p:ph type="sldImg"/>
          </p:nvPr>
        </p:nvSpPr>
        <p:spPr>
          <a:ln/>
        </p:spPr>
      </p:sp>
      <p:sp>
        <p:nvSpPr>
          <p:cNvPr id="92164" name="Notes Placeholder 2"/>
          <p:cNvSpPr>
            <a:spLocks noGrp="1"/>
          </p:cNvSpPr>
          <p:nvPr>
            <p:ph type="body" idx="1"/>
          </p:nvPr>
        </p:nvSpPr>
        <p:spPr>
          <a:xfrm>
            <a:off x="914183" y="4343990"/>
            <a:ext cx="5029634" cy="4114505"/>
          </a:xfrm>
          <a:noFill/>
          <a:ln/>
        </p:spPr>
        <p:txBody>
          <a:bodyPr/>
          <a:lstStyle/>
          <a:p>
            <a:endParaRPr lang="en-US" dirty="0"/>
          </a:p>
        </p:txBody>
      </p:sp>
      <p:sp>
        <p:nvSpPr>
          <p:cNvPr id="92165" name="Slide Number Placeholder 3"/>
          <p:cNvSpPr txBox="1">
            <a:spLocks noGrp="1"/>
          </p:cNvSpPr>
          <p:nvPr/>
        </p:nvSpPr>
        <p:spPr bwMode="auto">
          <a:xfrm>
            <a:off x="3886092" y="8686506"/>
            <a:ext cx="2971908" cy="457494"/>
          </a:xfrm>
          <a:prstGeom prst="rect">
            <a:avLst/>
          </a:prstGeom>
          <a:noFill/>
          <a:ln w="9525">
            <a:noFill/>
            <a:miter lim="800000"/>
            <a:headEnd/>
            <a:tailEnd/>
          </a:ln>
        </p:spPr>
        <p:txBody>
          <a:bodyPr anchor="b"/>
          <a:lstStyle/>
          <a:p>
            <a:pPr algn="r"/>
            <a:fld id="{9B9517F0-586F-4BCB-8D4F-BC8EB807649E}" type="slidenum">
              <a:rPr lang="en-US" sz="1200">
                <a:latin typeface="Times New Roman" pitchFamily="18" charset="0"/>
              </a:rPr>
              <a:pPr algn="r"/>
              <a:t>59</a:t>
            </a:fld>
            <a:endParaRPr lang="en-US" sz="1200">
              <a:latin typeface="Times New Roman" pitchFamily="18" charset="0"/>
            </a:endParaRPr>
          </a:p>
        </p:txBody>
      </p:sp>
    </p:spTree>
    <p:extLst>
      <p:ext uri="{BB962C8B-B14F-4D97-AF65-F5344CB8AC3E}">
        <p14:creationId xmlns:p14="http://schemas.microsoft.com/office/powerpoint/2010/main" val="26693504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p:spPr>
        <p:txBody>
          <a:bodyPr/>
          <a:lstStyle/>
          <a:p>
            <a:endParaRPr lang="en-US" dirty="0"/>
          </a:p>
        </p:txBody>
      </p:sp>
      <p:sp>
        <p:nvSpPr>
          <p:cNvPr id="93188" name="Slide Number Placeholder 3"/>
          <p:cNvSpPr txBox="1">
            <a:spLocks noGrp="1"/>
          </p:cNvSpPr>
          <p:nvPr/>
        </p:nvSpPr>
        <p:spPr bwMode="auto">
          <a:xfrm>
            <a:off x="3884465" y="8683564"/>
            <a:ext cx="2971909" cy="458965"/>
          </a:xfrm>
          <a:prstGeom prst="rect">
            <a:avLst/>
          </a:prstGeom>
          <a:noFill/>
          <a:ln w="9525">
            <a:noFill/>
            <a:miter lim="800000"/>
            <a:headEnd/>
            <a:tailEnd/>
          </a:ln>
        </p:spPr>
        <p:txBody>
          <a:bodyPr anchor="b"/>
          <a:lstStyle/>
          <a:p>
            <a:pPr algn="r"/>
            <a:fld id="{82756D7C-0976-4606-AC1D-27BAB0B63F7D}" type="slidenum">
              <a:rPr lang="en-US" sz="1200"/>
              <a:pPr algn="r"/>
              <a:t>60</a:t>
            </a:fld>
            <a:endParaRPr lang="en-US" sz="1200"/>
          </a:p>
        </p:txBody>
      </p:sp>
    </p:spTree>
    <p:extLst>
      <p:ext uri="{BB962C8B-B14F-4D97-AF65-F5344CB8AC3E}">
        <p14:creationId xmlns:p14="http://schemas.microsoft.com/office/powerpoint/2010/main" val="1471404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184F14B1-0400-42BE-AF97-7926FBB8590B}" type="slidenum">
              <a:rPr lang="en-US" smtClean="0"/>
              <a:pPr/>
              <a:t>7</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010908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D4EF40E9-B939-4F14-9C6F-320CC66D0D3F}" type="slidenum">
              <a:rPr lang="en-US" smtClean="0"/>
              <a:pPr/>
              <a:t>8</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algn="just" eaLnBrk="1" hangingPunct="1"/>
            <a:r>
              <a:rPr lang="en-US" b="1"/>
              <a:t>IMPORTANT FOR EVALUATION &amp; INTERVIEW</a:t>
            </a:r>
            <a:endParaRPr lang="en-US" b="1" dirty="0"/>
          </a:p>
        </p:txBody>
      </p:sp>
    </p:spTree>
    <p:extLst>
      <p:ext uri="{BB962C8B-B14F-4D97-AF65-F5344CB8AC3E}">
        <p14:creationId xmlns:p14="http://schemas.microsoft.com/office/powerpoint/2010/main" val="3041842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0A68560A-2785-40BE-A362-ED9E07418B00}" type="slidenum">
              <a:rPr lang="en-US" smtClean="0"/>
              <a:pPr/>
              <a:t>11</a:t>
            </a:fld>
            <a:endParaRPr 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marL="228600" indent="-228600" eaLnBrk="1" hangingPunct="1"/>
            <a:endParaRPr lang="en-US" dirty="0"/>
          </a:p>
        </p:txBody>
      </p:sp>
    </p:spTree>
    <p:extLst>
      <p:ext uri="{BB962C8B-B14F-4D97-AF65-F5344CB8AC3E}">
        <p14:creationId xmlns:p14="http://schemas.microsoft.com/office/powerpoint/2010/main" val="2113723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0A68560A-2785-40BE-A362-ED9E07418B00}" type="slidenum">
              <a:rPr lang="en-US" smtClean="0"/>
              <a:pPr/>
              <a:t>12</a:t>
            </a:fld>
            <a:endParaRPr 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marL="228600" indent="-228600" eaLnBrk="1" hangingPunct="1"/>
            <a:endParaRPr lang="en-US" dirty="0"/>
          </a:p>
        </p:txBody>
      </p:sp>
    </p:spTree>
    <p:extLst>
      <p:ext uri="{BB962C8B-B14F-4D97-AF65-F5344CB8AC3E}">
        <p14:creationId xmlns:p14="http://schemas.microsoft.com/office/powerpoint/2010/main" val="2977653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E96C672F-7713-41C2-8968-AE9712226796}" type="slidenum">
              <a:rPr lang="en-US" smtClean="0"/>
              <a:pPr/>
              <a:t>13</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algn="just" eaLnBrk="1" hangingPunct="1"/>
            <a:endParaRPr lang="en-US" dirty="0"/>
          </a:p>
        </p:txBody>
      </p:sp>
    </p:spTree>
    <p:extLst>
      <p:ext uri="{BB962C8B-B14F-4D97-AF65-F5344CB8AC3E}">
        <p14:creationId xmlns:p14="http://schemas.microsoft.com/office/powerpoint/2010/main" val="3448246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AA3E94CB-21B4-43C2-8BD3-FEE5723ED118}" type="slidenum">
              <a:rPr lang="en-US" smtClean="0"/>
              <a:pPr/>
              <a:t>14</a:t>
            </a:fld>
            <a:endParaRPr 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4294505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8BDF5DB7-2141-4540-A812-3D6E85A324A6}" type="slidenum">
              <a:rPr lang="en-US" smtClean="0"/>
              <a:pPr/>
              <a:t>21</a:t>
            </a:fld>
            <a:endParaRPr lang="en-US"/>
          </a:p>
        </p:txBody>
      </p:sp>
      <p:sp>
        <p:nvSpPr>
          <p:cNvPr id="103427" name="Rectangle 7"/>
          <p:cNvSpPr txBox="1">
            <a:spLocks noGrp="1" noChangeArrowheads="1"/>
          </p:cNvSpPr>
          <p:nvPr/>
        </p:nvSpPr>
        <p:spPr bwMode="auto">
          <a:xfrm>
            <a:off x="3886092" y="8686506"/>
            <a:ext cx="2971908" cy="457494"/>
          </a:xfrm>
          <a:prstGeom prst="rect">
            <a:avLst/>
          </a:prstGeom>
          <a:noFill/>
          <a:ln w="9525">
            <a:noFill/>
            <a:miter lim="800000"/>
            <a:headEnd/>
            <a:tailEnd/>
          </a:ln>
        </p:spPr>
        <p:txBody>
          <a:bodyPr anchor="b"/>
          <a:lstStyle/>
          <a:p>
            <a:pPr algn="r"/>
            <a:fld id="{DFAE2A11-D94B-46BD-B4A5-D332D240F2DD}" type="slidenum">
              <a:rPr lang="en-US" sz="1200">
                <a:latin typeface="Times New Roman" pitchFamily="-32" charset="0"/>
              </a:rPr>
              <a:pPr algn="r"/>
              <a:t>21</a:t>
            </a:fld>
            <a:endParaRPr lang="en-US" sz="1200">
              <a:latin typeface="Times New Roman" pitchFamily="-32" charset="0"/>
            </a:endParaRPr>
          </a:p>
        </p:txBody>
      </p:sp>
      <p:sp>
        <p:nvSpPr>
          <p:cNvPr id="103428" name="Rectangle 2"/>
          <p:cNvSpPr>
            <a:spLocks noGrp="1" noRot="1" noChangeAspect="1" noChangeArrowheads="1" noTextEdit="1"/>
          </p:cNvSpPr>
          <p:nvPr>
            <p:ph type="sldImg"/>
          </p:nvPr>
        </p:nvSpPr>
        <p:spPr>
          <a:ln/>
        </p:spPr>
      </p:sp>
      <p:sp>
        <p:nvSpPr>
          <p:cNvPr id="1034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964358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0"/>
            <a:ext cx="12216257" cy="6858000"/>
          </a:xfrm>
          <a:prstGeom prst="rect">
            <a:avLst/>
          </a:prstGeom>
          <a:solidFill>
            <a:schemeClr val="accent5">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tx1"/>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tx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7159736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6" y="1905000"/>
            <a:ext cx="2194560" cy="3072384"/>
          </a:xfrm>
          <a:noFill/>
        </p:spPr>
        <p:txBody>
          <a:bodyPr tIns="91436">
            <a:noAutofit/>
          </a:bodyPr>
          <a:lstStyle>
            <a:lvl1pPr marL="0" indent="0" algn="ctr">
              <a:spcBef>
                <a:spcPts val="0"/>
              </a:spcBef>
              <a:buNone/>
              <a:defRPr sz="19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E034DFF6-3723-A448-95A8-BD1191C13A2D}" type="datetime1">
              <a:rPr lang="en-US" smtClean="0"/>
              <a:pPr/>
              <a:t>5/10/21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20" y="1524001"/>
            <a:ext cx="5410197"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AB1998-0579-A34D-928E-B5F399E2564A}" type="datetime1">
              <a:rPr lang="en-US" smtClean="0"/>
              <a:pPr/>
              <a:t>5/10/21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20"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8"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7"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D4F12F-5D2B-0E48-ACDD-1035AD746EF1}" type="datetime1">
              <a:rPr lang="en-US" smtClean="0"/>
              <a:pPr/>
              <a:t>5/10/21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20" y="1524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E546C3-1D59-CF4C-AE28-5947B736609B}" type="datetime1">
              <a:rPr lang="en-US" smtClean="0"/>
              <a:pPr/>
              <a:t>5/10/21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6246820" y="3810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dirty="0"/>
          </a:p>
        </p:txBody>
      </p:sp>
      <p:sp>
        <p:nvSpPr>
          <p:cNvPr id="12" name="Text Placeholder 11"/>
          <p:cNvSpPr>
            <a:spLocks noGrp="1"/>
          </p:cNvSpPr>
          <p:nvPr>
            <p:ph type="body" sz="quarter" idx="15"/>
          </p:nvPr>
        </p:nvSpPr>
        <p:spPr>
          <a:xfrm>
            <a:off x="2436810"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0"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18" name="Text Placeholder 11"/>
          <p:cNvSpPr>
            <a:spLocks noGrp="1"/>
          </p:cNvSpPr>
          <p:nvPr>
            <p:ph type="body" sz="quarter" idx="18"/>
          </p:nvPr>
        </p:nvSpPr>
        <p:spPr>
          <a:xfrm>
            <a:off x="8151812"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2E703A6F-DAB5-1948-87D0-440553A38235}" type="datetime1">
              <a:rPr lang="en-US" smtClean="0"/>
              <a:pPr/>
              <a:t>5/10/21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9" y="1524000"/>
            <a:ext cx="4076699" cy="2743200"/>
          </a:xfrm>
        </p:spPr>
        <p:txBody>
          <a:bodyPr anchor="ctr"/>
          <a:lstStyle>
            <a:lvl1pPr algn="r">
              <a:defRPr sz="16700" b="1">
                <a:solidFill>
                  <a:schemeClr val="accent5"/>
                </a:solidFill>
              </a:defRPr>
            </a:lvl1pPr>
          </a:lstStyle>
          <a:p>
            <a:r>
              <a:rPr lang="en-US" dirty="0"/>
              <a:t>XX</a:t>
            </a:r>
          </a:p>
        </p:txBody>
      </p:sp>
      <p:sp>
        <p:nvSpPr>
          <p:cNvPr id="12" name="Text Placeholder 11"/>
          <p:cNvSpPr>
            <a:spLocks noGrp="1"/>
          </p:cNvSpPr>
          <p:nvPr>
            <p:ph type="body" sz="quarter" idx="15"/>
          </p:nvPr>
        </p:nvSpPr>
        <p:spPr>
          <a:xfrm>
            <a:off x="5256218" y="1524000"/>
            <a:ext cx="5029201" cy="2743200"/>
          </a:xfrm>
        </p:spPr>
        <p:txBody>
          <a:bodyPr anchor="ctr">
            <a:noAutofit/>
          </a:bodyPr>
          <a:lstStyle>
            <a:lvl1pPr marL="0" indent="0">
              <a:spcBef>
                <a:spcPts val="1200"/>
              </a:spcBef>
              <a:buFont typeface="Arial" panose="020B0604020202020204" pitchFamily="34" charset="0"/>
              <a:buNone/>
              <a:defRPr sz="28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3312C769-D580-B848-9BB4-4B0EEAD5A748}" type="datetime1">
              <a:rPr lang="en-US" smtClean="0"/>
              <a:pPr/>
              <a:t>5/10/21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Text Placeholder 2"/>
          <p:cNvSpPr>
            <a:spLocks noGrp="1"/>
          </p:cNvSpPr>
          <p:nvPr>
            <p:ph type="body" idx="1"/>
          </p:nvPr>
        </p:nvSpPr>
        <p:spPr>
          <a:xfrm>
            <a:off x="531812"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4" name="Content Placeholder 3"/>
          <p:cNvSpPr>
            <a:spLocks noGrp="1"/>
          </p:cNvSpPr>
          <p:nvPr>
            <p:ph sz="half" idx="2"/>
          </p:nvPr>
        </p:nvSpPr>
        <p:spPr>
          <a:xfrm>
            <a:off x="531812"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3764"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noAutofit/>
          </a:bodyPr>
          <a:lstStyle/>
          <a:p>
            <a:fld id="{51FD1A58-660B-304C-8A32-AFAF42B12CD9}" type="datetime1">
              <a:rPr lang="en-US" smtClean="0"/>
              <a:pPr/>
              <a:t>5/10/21</a:t>
            </a:fld>
            <a:endParaRPr dirty="0"/>
          </a:p>
        </p:txBody>
      </p:sp>
      <p:sp>
        <p:nvSpPr>
          <p:cNvPr id="9" name="Slide Number Placeholder 8"/>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90E21F-DA01-8449-859B-926C7DC39C39}" type="datetime1">
              <a:rPr lang="en-US" smtClean="0"/>
              <a:pPr/>
              <a:t>5/10/21</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dirty="0"/>
          </a:p>
        </p:txBody>
      </p:sp>
      <p:sp>
        <p:nvSpPr>
          <p:cNvPr id="6" name="Text Placeholder 12"/>
          <p:cNvSpPr>
            <a:spLocks noGrp="1"/>
          </p:cNvSpPr>
          <p:nvPr>
            <p:ph type="body" sz="quarter" idx="13" hasCustomPrompt="1"/>
          </p:nvPr>
        </p:nvSpPr>
        <p:spPr>
          <a:xfrm>
            <a:off x="531814" y="1373742"/>
            <a:ext cx="11125198"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p:txBody>
          <a:bodyPr/>
          <a:lstStyle/>
          <a:p>
            <a:fld id="{F1F4D9BD-3365-934B-A79D-F6B125569C9C}" type="datetime1">
              <a:rPr lang="en-US" smtClean="0"/>
              <a:pPr/>
              <a:t>5/10/21</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6EF8F-C530-B34E-87EA-BFDE0E663C9E}" type="datetime1">
              <a:rPr lang="en-US" smtClean="0"/>
              <a:pPr/>
              <a:t>5/10/21</a:t>
            </a:fld>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11" name="Rectangle 10"/>
          <p:cNvSpPr/>
          <p:nvPr userDrawn="1"/>
        </p:nvSpPr>
        <p:spPr>
          <a:xfrm>
            <a:off x="0" y="0"/>
            <a:ext cx="12216257" cy="6858000"/>
          </a:xfrm>
          <a:prstGeom prst="rect">
            <a:avLst/>
          </a:prstGeom>
          <a:solidFill>
            <a:schemeClr val="accent5">
              <a:lumMod val="60000"/>
              <a:lumOff val="40000"/>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bg1">
                    <a:lumMod val="75000"/>
                    <a:lumOff val="25000"/>
                  </a:schemeClr>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bg1">
                    <a:lumMod val="75000"/>
                    <a:lumOff val="25000"/>
                  </a:schemeClr>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bg1">
                    <a:lumMod val="75000"/>
                    <a:lumOff val="25000"/>
                  </a:schemeClr>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13437020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5CEE37-C347-8E4E-9AC4-D2B0AF4181A9}" type="datetime1">
              <a:rPr lang="en-US" smtClean="0"/>
              <a:pPr/>
              <a:t>5/10/21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008816" y="1524000"/>
            <a:ext cx="4648201"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552E27-870E-2C42-913D-79E2486E4762}" type="datetime1">
              <a:rPr lang="en-US" smtClean="0"/>
              <a:pPr/>
              <a:t>5/10/21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Picture Placeholder 2" descr="Two 4-color photos can be included here"/>
          <p:cNvSpPr>
            <a:spLocks noGrp="1"/>
          </p:cNvSpPr>
          <p:nvPr>
            <p:ph type="pic" idx="1"/>
          </p:nvPr>
        </p:nvSpPr>
        <p:spPr bwMode="gray">
          <a:xfrm>
            <a:off x="531812"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1"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6246817"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6350A0-62EC-294A-9E0D-A89F93B97E74}" type="datetime1">
              <a:rPr lang="en-US" smtClean="0"/>
              <a:pPr/>
              <a:t>5/10/21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Three 4-color photos can be included here"/>
          <p:cNvSpPr>
            <a:spLocks noGrp="1"/>
          </p:cNvSpPr>
          <p:nvPr>
            <p:ph type="pic" idx="1"/>
          </p:nvPr>
        </p:nvSpPr>
        <p:spPr bwMode="gray">
          <a:xfrm>
            <a:off x="531820"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1" name="Straight Connector 10"/>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8"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435705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7"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4" name="Text Placeholder 3"/>
          <p:cNvSpPr>
            <a:spLocks noGrp="1"/>
          </p:cNvSpPr>
          <p:nvPr>
            <p:ph type="body" sz="half" idx="16"/>
          </p:nvPr>
        </p:nvSpPr>
        <p:spPr>
          <a:xfrm>
            <a:off x="8182297"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EB3238-F95D-9649-9ED3-3CD654C2CD73}" type="datetime1">
              <a:rPr lang="en-US" smtClean="0"/>
              <a:pPr/>
              <a:t>5/10/21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8" y="1371600"/>
            <a:ext cx="11125199"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8" y="2514600"/>
            <a:ext cx="11125199"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a:t>
            </a:r>
            <a:r>
              <a:rPr lang="en-US" sz="2400" dirty="0">
                <a:latin typeface="+mn-lt"/>
              </a:rPr>
              <a:t>information</a:t>
            </a:r>
            <a:r>
              <a:rPr sz="2400" dirty="0">
                <a:latin typeface="+mn-lt"/>
              </a:rPr>
              <a:t> described for </a:t>
            </a:r>
            <a:r>
              <a:rPr lang="en-US" sz="2400" dirty="0">
                <a:latin typeface="+mn-lt"/>
              </a:rPr>
              <a:t>Antra</a:t>
            </a:r>
            <a:r>
              <a:rPr sz="2400" dirty="0">
                <a:latin typeface="+mn-lt"/>
              </a:rPr>
              <a:t>’s </a:t>
            </a:r>
            <a:r>
              <a:rPr lang="en-US" sz="2400" dirty="0">
                <a:latin typeface="+mn-lt"/>
              </a:rPr>
              <a:t>solutions </a:t>
            </a:r>
            <a:r>
              <a:rPr sz="2400" dirty="0">
                <a:latin typeface="+mn-lt"/>
              </a:rPr>
              <a:t>remains at the sole discretion of </a:t>
            </a:r>
            <a:r>
              <a:rPr lang="en-US" sz="2400" dirty="0">
                <a:latin typeface="+mn-lt"/>
              </a:rPr>
              <a:t>Antra, Inc</a:t>
            </a:r>
            <a:r>
              <a:rPr sz="2400" dirty="0">
                <a:latin typeface="+mn-lt"/>
              </a:rPr>
              <a:t>.</a:t>
            </a:r>
          </a:p>
        </p:txBody>
      </p:sp>
      <p:sp>
        <p:nvSpPr>
          <p:cNvPr id="2" name="Date Placeholder 1"/>
          <p:cNvSpPr>
            <a:spLocks noGrp="1"/>
          </p:cNvSpPr>
          <p:nvPr>
            <p:ph type="dt" sz="half" idx="10"/>
          </p:nvPr>
        </p:nvSpPr>
        <p:spPr/>
        <p:txBody>
          <a:bodyPr>
            <a:noAutofit/>
          </a:bodyPr>
          <a:lstStyle/>
          <a:p>
            <a:fld id="{B1F72EE3-3431-0F4E-AA5A-FF56130B3CA9}" type="datetime1">
              <a:rPr lang="en-US" smtClean="0"/>
              <a:pPr/>
              <a:t>5/10/21</a:t>
            </a:fld>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black">
          <a:xfrm>
            <a:off x="3822129" y="2843829"/>
            <a:ext cx="4544568" cy="569548"/>
          </a:xfrm>
          <a:prstGeom prst="rect">
            <a:avLst/>
          </a:prstGeom>
        </p:spPr>
      </p:pic>
      <p:pic>
        <p:nvPicPr>
          <p:cNvPr id="2" name="Picture 1" descr="Antra_Logo_72dpi_RGB_Tagline_XLarge.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230949"/>
            <a:ext cx="12188825" cy="4431395"/>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7031061A-02F7-4240-833B-4D94F22CD5AD}" type="slidenum">
              <a:rPr lang="en-US"/>
              <a:pPr/>
              <a:t>‹#›</a:t>
            </a:fld>
            <a:endParaRPr lang="en-US"/>
          </a:p>
        </p:txBody>
      </p:sp>
    </p:spTree>
  </p:cSld>
  <p:clrMapOvr>
    <a:masterClrMapping/>
  </p:clrMapOvr>
  <p:transition>
    <p:strips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7" y="1524001"/>
            <a:ext cx="11126522"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A7B7964A-2914-114F-B367-A7001AEEC067}" type="datetime1">
              <a:rPr lang="en-US" smtClean="0"/>
              <a:pPr/>
              <a:t>5/10/21</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7" name="Text Placeholder 12"/>
          <p:cNvSpPr>
            <a:spLocks noGrp="1"/>
          </p:cNvSpPr>
          <p:nvPr>
            <p:ph type="body" sz="quarter" idx="13" hasCustomPrompt="1"/>
          </p:nvPr>
        </p:nvSpPr>
        <p:spPr>
          <a:xfrm>
            <a:off x="531820" y="1373742"/>
            <a:ext cx="11125199"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7" y="1981200"/>
            <a:ext cx="11126522"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BEC462B-83F0-A04D-9BCD-79712597AF25}" type="datetime1">
              <a:rPr lang="en-US" smtClean="0"/>
              <a:pPr/>
              <a:t>5/10/21</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8" name="TextBox 7"/>
          <p:cNvSpPr txBox="1"/>
          <p:nvPr userDrawn="1"/>
        </p:nvSpPr>
        <p:spPr>
          <a:xfrm>
            <a:off x="531818" y="6172200"/>
            <a:ext cx="914400" cy="914400"/>
          </a:xfrm>
          <a:prstGeom prst="rect">
            <a:avLst/>
          </a:prstGeom>
          <a:noFill/>
        </p:spPr>
        <p:txBody>
          <a:bodyPr wrap="none" lIns="0" tIns="0" rIns="0" bIns="0" rtlCol="0">
            <a:noAutofit/>
          </a:bodyPr>
          <a:lstStyle/>
          <a:p>
            <a:pPr>
              <a:lnSpc>
                <a:spcPct val="90000"/>
              </a:lnSpc>
            </a:pPr>
            <a:endParaRPr lang="en-US" dirty="0"/>
          </a:p>
        </p:txBody>
      </p:sp>
      <p:sp>
        <p:nvSpPr>
          <p:cNvPr id="9" name="TextBox 8"/>
          <p:cNvSpPr txBox="1"/>
          <p:nvPr userDrawn="1"/>
        </p:nvSpPr>
        <p:spPr>
          <a:xfrm>
            <a:off x="531818" y="6019800"/>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dirty="0"/>
          </a:p>
        </p:txBody>
      </p:sp>
      <p:sp>
        <p:nvSpPr>
          <p:cNvPr id="8" name="Text Placeholder 7"/>
          <p:cNvSpPr>
            <a:spLocks noGrp="1"/>
          </p:cNvSpPr>
          <p:nvPr>
            <p:ph type="body" sz="quarter" idx="13"/>
          </p:nvPr>
        </p:nvSpPr>
        <p:spPr>
          <a:xfrm>
            <a:off x="2795937"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noAutofit/>
          </a:bodyPr>
          <a:lstStyle/>
          <a:p>
            <a:fld id="{382C4881-1486-4748-B649-8156805DE820}" type="datetime1">
              <a:rPr lang="en-US" smtClean="0"/>
              <a:pPr/>
              <a:t>5/10/21</a:t>
            </a:fld>
            <a:endParaRPr dirty="0"/>
          </a:p>
        </p:txBody>
      </p:sp>
      <p:sp>
        <p:nvSpPr>
          <p:cNvPr id="6" name="Slide Number Placeholder 5"/>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20" y="2600324"/>
            <a:ext cx="11125199"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20" y="4038599"/>
            <a:ext cx="11125199" cy="914400"/>
          </a:xfrm>
        </p:spPr>
        <p:txBody>
          <a:bodyPr anchor="t">
            <a:noAutofit/>
          </a:bodyPr>
          <a:lstStyle>
            <a:lvl1pPr marL="0" indent="0">
              <a:spcBef>
                <a:spcPts val="0"/>
              </a:spcBef>
              <a:buNone/>
              <a:defRPr sz="2400" b="1">
                <a:solidFill>
                  <a:schemeClr val="tx1"/>
                </a:solidFill>
              </a:defRPr>
            </a:lvl1pPr>
            <a:lvl2pPr marL="457181" indent="0">
              <a:buNone/>
              <a:defRPr sz="1900">
                <a:solidFill>
                  <a:schemeClr val="tx1">
                    <a:tint val="75000"/>
                  </a:schemeClr>
                </a:solidFill>
              </a:defRPr>
            </a:lvl2pPr>
            <a:lvl3pPr marL="914361" indent="0">
              <a:buNone/>
              <a:defRPr sz="1600">
                <a:solidFill>
                  <a:schemeClr val="tx1">
                    <a:tint val="75000"/>
                  </a:schemeClr>
                </a:solidFill>
              </a:defRPr>
            </a:lvl3pPr>
            <a:lvl4pPr marL="1371543" indent="0">
              <a:buNone/>
              <a:defRPr sz="1500">
                <a:solidFill>
                  <a:schemeClr val="tx1">
                    <a:tint val="75000"/>
                  </a:schemeClr>
                </a:solidFill>
              </a:defRPr>
            </a:lvl4pPr>
            <a:lvl5pPr marL="1828724" indent="0">
              <a:buNone/>
              <a:defRPr sz="1500">
                <a:solidFill>
                  <a:schemeClr val="tx1">
                    <a:tint val="75000"/>
                  </a:schemeClr>
                </a:solidFill>
              </a:defRPr>
            </a:lvl5pPr>
            <a:lvl6pPr marL="2285905" indent="0">
              <a:buNone/>
              <a:defRPr sz="1500">
                <a:solidFill>
                  <a:schemeClr val="tx1">
                    <a:tint val="75000"/>
                  </a:schemeClr>
                </a:solidFill>
              </a:defRPr>
            </a:lvl6pPr>
            <a:lvl7pPr marL="2743085" indent="0">
              <a:buNone/>
              <a:defRPr sz="1500">
                <a:solidFill>
                  <a:schemeClr val="tx1">
                    <a:tint val="75000"/>
                  </a:schemeClr>
                </a:solidFill>
              </a:defRPr>
            </a:lvl7pPr>
            <a:lvl8pPr marL="3200267" indent="0">
              <a:buNone/>
              <a:defRPr sz="1500">
                <a:solidFill>
                  <a:schemeClr val="tx1">
                    <a:tint val="75000"/>
                  </a:schemeClr>
                </a:solidFill>
              </a:defRPr>
            </a:lvl8pPr>
            <a:lvl9pPr marL="3657448"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6E63E-B473-C74B-A815-40AD3F51AA55}" type="datetime1">
              <a:rPr lang="en-US" smtClean="0"/>
              <a:pPr/>
              <a:t>5/10/21</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dirty="0"/>
          </a:p>
        </p:txBody>
      </p:sp>
      <p:sp>
        <p:nvSpPr>
          <p:cNvPr id="4" name="Text Placeholder 3"/>
          <p:cNvSpPr>
            <a:spLocks noGrp="1"/>
          </p:cNvSpPr>
          <p:nvPr>
            <p:ph type="body" sz="half" idx="2"/>
          </p:nvPr>
        </p:nvSpPr>
        <p:spPr>
          <a:xfrm>
            <a:off x="531818" y="3657600"/>
            <a:ext cx="4800599" cy="1645920"/>
          </a:xfrm>
        </p:spPr>
        <p:txBody>
          <a:bodyPr>
            <a:noAutofit/>
          </a:bodyPr>
          <a:lstStyle>
            <a:lvl1pPr marL="0" indent="0">
              <a:spcBef>
                <a:spcPts val="0"/>
              </a:spcBef>
              <a:buNone/>
              <a:defRPr sz="2400" b="1"/>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60B1F908-F93C-DA41-989F-4AB77F9BB2D5}" type="datetime1">
              <a:rPr lang="en-US" smtClean="0"/>
              <a:pPr/>
              <a:t>5/10/21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4F1573-3879-8A46-8E93-BD50947CC398}" type="datetime1">
              <a:rPr lang="en-US" smtClean="0"/>
              <a:pPr/>
              <a:t>5/10/21</a:t>
            </a:fld>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
        <p:nvSpPr>
          <p:cNvPr id="6" name="Picture Placeholder 2" descr="If presenting remotely, you can insert your photo here"/>
          <p:cNvSpPr>
            <a:spLocks noGrp="1" noChangeAspect="1"/>
          </p:cNvSpPr>
          <p:nvPr>
            <p:ph type="pic" idx="1"/>
          </p:nvPr>
        </p:nvSpPr>
        <p:spPr>
          <a:xfrm>
            <a:off x="2286005" y="1828800"/>
            <a:ext cx="3474720" cy="3841445"/>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1" name="Text Placeholder 10"/>
          <p:cNvSpPr>
            <a:spLocks noGrp="1"/>
          </p:cNvSpPr>
          <p:nvPr>
            <p:ph type="body" sz="quarter" idx="14"/>
          </p:nvPr>
        </p:nvSpPr>
        <p:spPr>
          <a:xfrm>
            <a:off x="6035046" y="1828799"/>
            <a:ext cx="5102352" cy="3840480"/>
          </a:xfrm>
        </p:spPr>
        <p:txBody>
          <a:bodyPr anchor="ctr" anchorCtr="0"/>
          <a:lstStyle>
            <a:lvl1pPr>
              <a:spcBef>
                <a:spcPts val="0"/>
              </a:spcBef>
              <a:spcAft>
                <a:spcPts val="800"/>
              </a:spcAft>
              <a:buClr>
                <a:schemeClr val="bg1"/>
              </a:buClr>
              <a:defRPr b="1"/>
            </a:lvl1pPr>
            <a:lvl2pPr marL="228591">
              <a:spcBef>
                <a:spcPts val="0"/>
              </a:spcBef>
              <a:buClr>
                <a:schemeClr val="bg1"/>
              </a:buClr>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DBFDA23F-32FE-1346-92AD-E4923E472CF6}" type="datetime1">
              <a:rPr lang="en-US" smtClean="0"/>
              <a:pPr/>
              <a:t>5/10/21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818" y="406401"/>
            <a:ext cx="11125199"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7" y="1524001"/>
            <a:ext cx="11126522" cy="44196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928174" y="6556248"/>
            <a:ext cx="1226398" cy="182880"/>
          </a:xfrm>
          <a:prstGeom prst="rect">
            <a:avLst/>
          </a:prstGeom>
        </p:spPr>
        <p:txBody>
          <a:bodyPr vert="horz" wrap="none" lIns="0" tIns="0" rIns="0" bIns="0" rtlCol="0" anchor="ctr"/>
          <a:lstStyle>
            <a:lvl1pPr algn="r">
              <a:defRPr sz="900">
                <a:solidFill>
                  <a:schemeClr val="tx1">
                    <a:lumMod val="60000"/>
                    <a:lumOff val="40000"/>
                  </a:schemeClr>
                </a:solidFill>
              </a:defRPr>
            </a:lvl1pPr>
          </a:lstStyle>
          <a:p>
            <a:fld id="{BEA73947-65C3-4E4B-A7EE-B27A99C2547E}" type="datetime1">
              <a:rPr lang="en-US" smtClean="0"/>
              <a:pPr/>
              <a:t>5/10/21</a:t>
            </a:fld>
            <a:endParaRPr lang="en-US" dirty="0"/>
          </a:p>
        </p:txBody>
      </p:sp>
      <p:sp>
        <p:nvSpPr>
          <p:cNvPr id="15" name="TextBox 14"/>
          <p:cNvSpPr txBox="1"/>
          <p:nvPr/>
        </p:nvSpPr>
        <p:spPr>
          <a:xfrm>
            <a:off x="5354605" y="6556248"/>
            <a:ext cx="2787651" cy="182880"/>
          </a:xfrm>
          <a:prstGeom prst="rect">
            <a:avLst/>
          </a:prstGeom>
          <a:noFill/>
        </p:spPr>
        <p:txBody>
          <a:bodyPr wrap="none" lIns="0" tIns="0" rIns="0" bIns="0" rtlCol="0" anchor="ctr" anchorCtr="0">
            <a:noAutofit/>
          </a:bodyPr>
          <a:lstStyle/>
          <a:p>
            <a:r>
              <a:rPr sz="900" dirty="0">
                <a:solidFill>
                  <a:schemeClr val="tx1">
                    <a:lumMod val="60000"/>
                    <a:lumOff val="40000"/>
                  </a:schemeClr>
                </a:solidFill>
              </a:rPr>
              <a:t>Copyright © 201</a:t>
            </a:r>
            <a:r>
              <a:rPr lang="en-US" sz="900" dirty="0">
                <a:solidFill>
                  <a:schemeClr val="tx1">
                    <a:lumMod val="60000"/>
                    <a:lumOff val="40000"/>
                  </a:schemeClr>
                </a:solidFill>
              </a:rPr>
              <a:t>5</a:t>
            </a:r>
            <a:r>
              <a:rPr sz="900" dirty="0">
                <a:solidFill>
                  <a:schemeClr val="tx1">
                    <a:lumMod val="60000"/>
                    <a:lumOff val="40000"/>
                  </a:schemeClr>
                </a:solidFill>
              </a:rPr>
              <a:t> </a:t>
            </a:r>
            <a:r>
              <a:rPr lang="en-US" sz="900" dirty="0">
                <a:solidFill>
                  <a:schemeClr val="tx1">
                    <a:lumMod val="60000"/>
                    <a:lumOff val="40000"/>
                  </a:schemeClr>
                </a:solidFill>
              </a:rPr>
              <a:t>Antra,</a:t>
            </a:r>
            <a:r>
              <a:rPr lang="en-US" sz="900" baseline="0" dirty="0">
                <a:solidFill>
                  <a:schemeClr val="tx1">
                    <a:lumMod val="60000"/>
                    <a:lumOff val="40000"/>
                  </a:schemeClr>
                </a:solidFill>
              </a:rPr>
              <a:t> Inc</a:t>
            </a:r>
            <a:r>
              <a:rPr sz="900" dirty="0">
                <a:solidFill>
                  <a:schemeClr val="tx1">
                    <a:lumMod val="60000"/>
                    <a:lumOff val="40000"/>
                  </a:schemeClr>
                </a:solidFill>
              </a:rPr>
              <a:t>. All rights reserved. </a:t>
            </a:r>
          </a:p>
        </p:txBody>
      </p:sp>
      <p:sp>
        <p:nvSpPr>
          <p:cNvPr id="6" name="Slide Number Placeholder 5"/>
          <p:cNvSpPr>
            <a:spLocks noGrp="1"/>
          </p:cNvSpPr>
          <p:nvPr>
            <p:ph type="sldNum" sz="quarter" idx="4"/>
          </p:nvPr>
        </p:nvSpPr>
        <p:spPr>
          <a:xfrm>
            <a:off x="9132752" y="6556248"/>
            <a:ext cx="381661" cy="182880"/>
          </a:xfrm>
          <a:prstGeom prst="rect">
            <a:avLst/>
          </a:prstGeom>
        </p:spPr>
        <p:txBody>
          <a:bodyPr vert="horz" wrap="none" lIns="0" tIns="0" rIns="0" bIns="0" rtlCol="0" anchor="ctr"/>
          <a:lstStyle>
            <a:lvl1pPr algn="r">
              <a:defRPr sz="1100">
                <a:solidFill>
                  <a:schemeClr val="tx1">
                    <a:lumMod val="60000"/>
                    <a:lumOff val="40000"/>
                  </a:schemeClr>
                </a:solidFill>
              </a:defRPr>
            </a:lvl1pPr>
          </a:lstStyle>
          <a:p>
            <a:fld id="{C51EAA63-D034-42AE-91FA-B13B9518C7BE}" type="slidenum">
              <a:rPr lang="en-US" smtClean="0"/>
              <a:pPr/>
              <a:t>‹#›</a:t>
            </a:fld>
            <a:endParaRPr lang="en-US" dirty="0"/>
          </a:p>
        </p:txBody>
      </p:sp>
      <p:pic>
        <p:nvPicPr>
          <p:cNvPr id="12" name="Picture 11" descr="Antra_Logo_72dpi_RGB_NoTagline_Small.jpg"/>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10635178" y="6373212"/>
            <a:ext cx="1515982" cy="467045"/>
          </a:xfrm>
          <a:prstGeom prst="rect">
            <a:avLst/>
          </a:prstGeom>
        </p:spPr>
      </p:pic>
      <p:sp>
        <p:nvSpPr>
          <p:cNvPr id="5" name="Rectangle 4"/>
          <p:cNvSpPr/>
          <p:nvPr userDrawn="1"/>
        </p:nvSpPr>
        <p:spPr>
          <a:xfrm>
            <a:off x="0" y="6349072"/>
            <a:ext cx="12216257" cy="38828"/>
          </a:xfrm>
          <a:prstGeom prst="rect">
            <a:avLst/>
          </a:pr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50" r:id="rId3"/>
    <p:sldLayoutId id="2147483663" r:id="rId4"/>
    <p:sldLayoutId id="2147483686" r:id="rId5"/>
    <p:sldLayoutId id="2147483651" r:id="rId6"/>
    <p:sldLayoutId id="2147483669" r:id="rId7"/>
    <p:sldLayoutId id="2147483692" r:id="rId8"/>
    <p:sldLayoutId id="2147483683" r:id="rId9"/>
    <p:sldLayoutId id="2147483670" r:id="rId10"/>
    <p:sldLayoutId id="2147483652" r:id="rId11"/>
    <p:sldLayoutId id="2147483671" r:id="rId12"/>
    <p:sldLayoutId id="2147483672" r:id="rId13"/>
    <p:sldLayoutId id="2147483679" r:id="rId14"/>
    <p:sldLayoutId id="2147483685" r:id="rId15"/>
    <p:sldLayoutId id="2147483688" r:id="rId16"/>
    <p:sldLayoutId id="2147483654" r:id="rId17"/>
    <p:sldLayoutId id="2147483666" r:id="rId18"/>
    <p:sldLayoutId id="2147483655" r:id="rId19"/>
    <p:sldLayoutId id="2147483656" r:id="rId20"/>
    <p:sldLayoutId id="2147483657" r:id="rId21"/>
    <p:sldLayoutId id="2147483673" r:id="rId22"/>
    <p:sldLayoutId id="2147483674" r:id="rId23"/>
    <p:sldLayoutId id="2147483676" r:id="rId24"/>
    <p:sldLayoutId id="2147483661" r:id="rId25"/>
    <p:sldLayoutId id="2147483696"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61"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591" indent="-228591" algn="l" defTabSz="914361"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899" indent="-228591" algn="l" defTabSz="914361"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489"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080"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900" kern="1200">
          <a:solidFill>
            <a:schemeClr val="tx1"/>
          </a:solidFill>
          <a:latin typeface="+mn-lt"/>
          <a:ea typeface="+mn-ea"/>
          <a:cs typeface="+mn-cs"/>
        </a:defRPr>
      </a:lvl4pPr>
      <a:lvl5pPr marL="118867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26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85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44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03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microsoft.com/en-us/sql/t-sql/statements/set-transaction-isolation-level-transact-sql"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711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51EAA63-D034-42AE-91FA-B13B9518C7BE}" type="slidenum">
              <a:rPr lang="en-US" smtClean="0"/>
              <a:pPr/>
              <a:t>10</a:t>
            </a:fld>
            <a:endParaRPr lang="en-US" dirty="0"/>
          </a:p>
        </p:txBody>
      </p:sp>
      <p:sp>
        <p:nvSpPr>
          <p:cNvPr id="5" name="Rectangle 2"/>
          <p:cNvSpPr>
            <a:spLocks noGrp="1" noChangeArrowheads="1"/>
          </p:cNvSpPr>
          <p:nvPr>
            <p:ph type="title"/>
          </p:nvPr>
        </p:nvSpPr>
        <p:spPr>
          <a:xfrm>
            <a:off x="507868" y="228601"/>
            <a:ext cx="11424908" cy="646331"/>
          </a:xfrm>
        </p:spPr>
        <p:txBody>
          <a:bodyPr/>
          <a:lstStyle/>
          <a:p>
            <a:pPr eaLnBrk="1" hangingPunct="1">
              <a:defRPr/>
            </a:pPr>
            <a:r>
              <a:rPr lang="en-US" dirty="0"/>
              <a:t>Transactions</a:t>
            </a:r>
            <a:endParaRPr lang="en-US" sz="2000" dirty="0"/>
          </a:p>
        </p:txBody>
      </p:sp>
      <p:sp>
        <p:nvSpPr>
          <p:cNvPr id="6" name="Rectangle 3"/>
          <p:cNvSpPr>
            <a:spLocks noGrp="1" noChangeArrowheads="1"/>
          </p:cNvSpPr>
          <p:nvPr>
            <p:ph idx="1"/>
          </p:nvPr>
        </p:nvSpPr>
        <p:spPr>
          <a:xfrm>
            <a:off x="507868" y="1149350"/>
            <a:ext cx="11435488" cy="4727448"/>
          </a:xfrm>
        </p:spPr>
        <p:txBody>
          <a:bodyPr/>
          <a:lstStyle/>
          <a:p>
            <a:r>
              <a:rPr lang="en-US" sz="2000" dirty="0"/>
              <a:t>Isolation</a:t>
            </a:r>
            <a:endParaRPr lang="en-US" sz="2000" dirty="0">
              <a:solidFill>
                <a:srgbClr val="FF9933"/>
              </a:solidFill>
            </a:endParaRPr>
          </a:p>
          <a:p>
            <a:pPr lvl="1"/>
            <a:r>
              <a:rPr lang="en-US" sz="2000" dirty="0"/>
              <a:t>Modification done by concurrent transaction must be isolated </a:t>
            </a:r>
          </a:p>
          <a:p>
            <a:pPr marL="228591" lvl="1">
              <a:spcBef>
                <a:spcPts val="1200"/>
              </a:spcBef>
              <a:buNone/>
            </a:pPr>
            <a:r>
              <a:rPr lang="en-US" sz="2000" b="1" dirty="0">
                <a:solidFill>
                  <a:srgbClr val="C00000"/>
                </a:solidFill>
              </a:rPr>
              <a:t>	</a:t>
            </a:r>
            <a:r>
              <a:rPr lang="en-US" sz="2000" dirty="0">
                <a:solidFill>
                  <a:srgbClr val="C00000"/>
                </a:solidFill>
              </a:rPr>
              <a:t>Locking facility preserves Transaction Isolation</a:t>
            </a:r>
          </a:p>
          <a:p>
            <a:r>
              <a:rPr lang="en-US" sz="2000" dirty="0"/>
              <a:t>Durability</a:t>
            </a:r>
          </a:p>
          <a:p>
            <a:pPr lvl="1"/>
            <a:r>
              <a:rPr lang="en-US" sz="2000" dirty="0"/>
              <a:t>The effects of the transaction stored in the system permanently for further use.</a:t>
            </a:r>
          </a:p>
          <a:p>
            <a:pPr lvl="1">
              <a:buNone/>
            </a:pPr>
            <a:r>
              <a:rPr lang="en-US" sz="2000" dirty="0">
                <a:solidFill>
                  <a:srgbClr val="C00000"/>
                </a:solidFill>
              </a:rPr>
              <a:t>Logging facility ensures transaction durability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1000" fill="hold"/>
                                        <p:tgtEl>
                                          <p:spTgt spid="6">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6">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6">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 calcmode="lin" valueType="num">
                                      <p:cBhvr>
                                        <p:cTn id="14" dur="1000" fill="hold"/>
                                        <p:tgtEl>
                                          <p:spTgt spid="6">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6">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 calcmode="lin" valueType="num">
                                      <p:cBhvr>
                                        <p:cTn id="21" dur="1000" fill="hold"/>
                                        <p:tgtEl>
                                          <p:spTgt spid="6">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6">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6">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 calcmode="lin" valueType="num">
                                      <p:cBhvr>
                                        <p:cTn id="28" dur="1000" fill="hold"/>
                                        <p:tgtEl>
                                          <p:spTgt spid="6">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6">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07868" y="228601"/>
            <a:ext cx="11424908" cy="646331"/>
          </a:xfrm>
        </p:spPr>
        <p:txBody>
          <a:bodyPr/>
          <a:lstStyle/>
          <a:p>
            <a:pPr eaLnBrk="1" hangingPunct="1">
              <a:defRPr/>
            </a:pPr>
            <a:r>
              <a:rPr lang="en-US" dirty="0"/>
              <a:t>Transactions</a:t>
            </a:r>
            <a:endParaRPr lang="en-US" sz="2000" dirty="0"/>
          </a:p>
        </p:txBody>
      </p:sp>
      <p:sp>
        <p:nvSpPr>
          <p:cNvPr id="275459" name="Rectangle 3"/>
          <p:cNvSpPr>
            <a:spLocks noGrp="1" noChangeArrowheads="1"/>
          </p:cNvSpPr>
          <p:nvPr>
            <p:ph idx="1"/>
          </p:nvPr>
        </p:nvSpPr>
        <p:spPr>
          <a:xfrm>
            <a:off x="507868" y="1130301"/>
            <a:ext cx="11435488" cy="2260599"/>
          </a:xfrm>
        </p:spPr>
        <p:txBody>
          <a:bodyPr/>
          <a:lstStyle/>
          <a:p>
            <a:pPr eaLnBrk="1" hangingPunct="1"/>
            <a:r>
              <a:rPr lang="en-US" dirty="0"/>
              <a:t>Concurrency Control</a:t>
            </a:r>
          </a:p>
          <a:p>
            <a:pPr marL="457181" lvl="2">
              <a:spcBef>
                <a:spcPts val="1200"/>
              </a:spcBef>
              <a:buFont typeface="Calibri" pitchFamily="34" charset="0"/>
              <a:buChar char="–"/>
            </a:pPr>
            <a:r>
              <a:rPr lang="en-US" dirty="0"/>
              <a:t>Pessimistic concurrency control</a:t>
            </a:r>
          </a:p>
          <a:p>
            <a:pPr marL="685772" lvl="3">
              <a:spcBef>
                <a:spcPts val="1200"/>
              </a:spcBef>
              <a:buFont typeface="Arial" pitchFamily="34" charset="0"/>
              <a:buChar char="•"/>
            </a:pPr>
            <a:r>
              <a:rPr lang="en-US" sz="2000" dirty="0"/>
              <a:t>A system of locks prevents transactions from modifying data in a way that affects other transactions. After a transaction performs an action that causes a lock to be applied, other users cannot perform actions that would conflict with the lock until the owner releases it. This is called pessimistic control because it is mainly used in environments where there is high contention for data, where the cost of protecting data with locks is less than the cost of rolling back transactions if concurrency conflicts occur.</a:t>
            </a:r>
          </a:p>
          <a:p>
            <a:pPr marL="457181" lvl="2">
              <a:spcBef>
                <a:spcPts val="1200"/>
              </a:spcBef>
            </a:pPr>
            <a:r>
              <a:rPr lang="en-US" dirty="0"/>
              <a:t>Optimistic concurrency control</a:t>
            </a:r>
          </a:p>
          <a:p>
            <a:pPr marL="685772" lvl="3">
              <a:spcBef>
                <a:spcPts val="1200"/>
              </a:spcBef>
              <a:buFont typeface="Arial" pitchFamily="34" charset="0"/>
              <a:buChar char="•"/>
            </a:pPr>
            <a:r>
              <a:rPr lang="en-US" dirty="0"/>
              <a:t>In optimistic concurrency control, transactions do not lock data when they read it. When a transaction updates data, the system checks to see if another user changed the data after it was read. If another user updated the data, an error is raised. Typically, the user receiving the error rolls back the transaction and starts over. This is called optimistic because it is mainly used in environments where there is low contention for data, and where the cost of occasionally rolling back a transaction is lower than the cost of locking data when read.</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anim calcmode="lin" valueType="num">
                                      <p:cBhvr>
                                        <p:cTn id="7" dur="1000" fill="hold"/>
                                        <p:tgtEl>
                                          <p:spTgt spid="275459">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75459">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7545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275459">
                                            <p:txEl>
                                              <p:pRg st="1" end="1"/>
                                            </p:txEl>
                                          </p:spTgt>
                                        </p:tgtEl>
                                        <p:attrNameLst>
                                          <p:attrName>style.visibility</p:attrName>
                                        </p:attrNameLst>
                                      </p:cBhvr>
                                      <p:to>
                                        <p:strVal val="visible"/>
                                      </p:to>
                                    </p:set>
                                    <p:anim calcmode="lin" valueType="num">
                                      <p:cBhvr>
                                        <p:cTn id="14" dur="1000" fill="hold"/>
                                        <p:tgtEl>
                                          <p:spTgt spid="275459">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275459">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7545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275459">
                                            <p:txEl>
                                              <p:pRg st="2" end="2"/>
                                            </p:txEl>
                                          </p:spTgt>
                                        </p:tgtEl>
                                        <p:attrNameLst>
                                          <p:attrName>style.visibility</p:attrName>
                                        </p:attrNameLst>
                                      </p:cBhvr>
                                      <p:to>
                                        <p:strVal val="visible"/>
                                      </p:to>
                                    </p:set>
                                    <p:anim calcmode="lin" valueType="num">
                                      <p:cBhvr>
                                        <p:cTn id="21" dur="1000" fill="hold"/>
                                        <p:tgtEl>
                                          <p:spTgt spid="275459">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275459">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27545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275459">
                                            <p:txEl>
                                              <p:pRg st="3" end="3"/>
                                            </p:txEl>
                                          </p:spTgt>
                                        </p:tgtEl>
                                        <p:attrNameLst>
                                          <p:attrName>style.visibility</p:attrName>
                                        </p:attrNameLst>
                                      </p:cBhvr>
                                      <p:to>
                                        <p:strVal val="visible"/>
                                      </p:to>
                                    </p:set>
                                    <p:anim calcmode="lin" valueType="num">
                                      <p:cBhvr>
                                        <p:cTn id="28" dur="1000" fill="hold"/>
                                        <p:tgtEl>
                                          <p:spTgt spid="275459">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275459">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275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07868" y="228601"/>
            <a:ext cx="11424908" cy="646331"/>
          </a:xfrm>
        </p:spPr>
        <p:txBody>
          <a:bodyPr/>
          <a:lstStyle/>
          <a:p>
            <a:pPr eaLnBrk="1" hangingPunct="1">
              <a:defRPr/>
            </a:pPr>
            <a:r>
              <a:rPr lang="en-US" dirty="0"/>
              <a:t>Transactions</a:t>
            </a:r>
            <a:endParaRPr lang="en-US" sz="2000" dirty="0"/>
          </a:p>
        </p:txBody>
      </p:sp>
      <p:sp>
        <p:nvSpPr>
          <p:cNvPr id="275459" name="Rectangle 3"/>
          <p:cNvSpPr>
            <a:spLocks noGrp="1" noChangeArrowheads="1"/>
          </p:cNvSpPr>
          <p:nvPr>
            <p:ph idx="1"/>
          </p:nvPr>
        </p:nvSpPr>
        <p:spPr>
          <a:xfrm>
            <a:off x="507868" y="1130301"/>
            <a:ext cx="11435488" cy="3711785"/>
          </a:xfrm>
        </p:spPr>
        <p:txBody>
          <a:bodyPr/>
          <a:lstStyle/>
          <a:p>
            <a:pPr eaLnBrk="1" hangingPunct="1"/>
            <a:r>
              <a:rPr lang="en-US" dirty="0"/>
              <a:t>Concurrency Problems</a:t>
            </a:r>
          </a:p>
          <a:p>
            <a:pPr lvl="1" eaLnBrk="1" hangingPunct="1">
              <a:buClr>
                <a:schemeClr val="accent5">
                  <a:lumMod val="75000"/>
                </a:schemeClr>
              </a:buClr>
              <a:buFont typeface="Wingdings" pitchFamily="2" charset="2"/>
              <a:buChar char="q"/>
            </a:pPr>
            <a:r>
              <a:rPr lang="en-US" sz="2000" dirty="0"/>
              <a:t>  Lost Updates</a:t>
            </a:r>
          </a:p>
          <a:p>
            <a:pPr lvl="1" eaLnBrk="1" hangingPunct="1">
              <a:buClr>
                <a:schemeClr val="accent5">
                  <a:lumMod val="75000"/>
                </a:schemeClr>
              </a:buClr>
              <a:buFont typeface="Wingdings" pitchFamily="2" charset="2"/>
              <a:buChar char="q"/>
            </a:pPr>
            <a:r>
              <a:rPr lang="en-US" sz="2000" dirty="0"/>
              <a:t>  Dirty read (Uncommitted dependency)</a:t>
            </a:r>
          </a:p>
          <a:p>
            <a:pPr lvl="1" eaLnBrk="1" hangingPunct="1">
              <a:buClr>
                <a:schemeClr val="accent5">
                  <a:lumMod val="75000"/>
                </a:schemeClr>
              </a:buClr>
              <a:buFont typeface="Wingdings" pitchFamily="2" charset="2"/>
              <a:buChar char="q"/>
            </a:pPr>
            <a:r>
              <a:rPr lang="en-US" sz="2000" dirty="0"/>
              <a:t>  Non-repeatable read (Inconsistent analysis)</a:t>
            </a:r>
          </a:p>
          <a:p>
            <a:pPr lvl="1" eaLnBrk="1" hangingPunct="1">
              <a:buClr>
                <a:schemeClr val="accent5">
                  <a:lumMod val="75000"/>
                </a:schemeClr>
              </a:buClr>
              <a:buFont typeface="Wingdings" pitchFamily="2" charset="2"/>
              <a:buChar char="q"/>
            </a:pPr>
            <a:r>
              <a:rPr lang="en-US" sz="2000" dirty="0"/>
              <a:t>  Phantom reads</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anim calcmode="lin" valueType="num">
                                      <p:cBhvr>
                                        <p:cTn id="7" dur="1000" fill="hold"/>
                                        <p:tgtEl>
                                          <p:spTgt spid="275459">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75459">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7545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275459">
                                            <p:txEl>
                                              <p:pRg st="1" end="1"/>
                                            </p:txEl>
                                          </p:spTgt>
                                        </p:tgtEl>
                                        <p:attrNameLst>
                                          <p:attrName>style.visibility</p:attrName>
                                        </p:attrNameLst>
                                      </p:cBhvr>
                                      <p:to>
                                        <p:strVal val="visible"/>
                                      </p:to>
                                    </p:set>
                                    <p:anim calcmode="lin" valueType="num">
                                      <p:cBhvr>
                                        <p:cTn id="14" dur="1000" fill="hold"/>
                                        <p:tgtEl>
                                          <p:spTgt spid="275459">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275459">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7545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275459">
                                            <p:txEl>
                                              <p:pRg st="2" end="2"/>
                                            </p:txEl>
                                          </p:spTgt>
                                        </p:tgtEl>
                                        <p:attrNameLst>
                                          <p:attrName>style.visibility</p:attrName>
                                        </p:attrNameLst>
                                      </p:cBhvr>
                                      <p:to>
                                        <p:strVal val="visible"/>
                                      </p:to>
                                    </p:set>
                                    <p:anim calcmode="lin" valueType="num">
                                      <p:cBhvr>
                                        <p:cTn id="21" dur="1000" fill="hold"/>
                                        <p:tgtEl>
                                          <p:spTgt spid="275459">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275459">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27545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275459">
                                            <p:txEl>
                                              <p:pRg st="3" end="3"/>
                                            </p:txEl>
                                          </p:spTgt>
                                        </p:tgtEl>
                                        <p:attrNameLst>
                                          <p:attrName>style.visibility</p:attrName>
                                        </p:attrNameLst>
                                      </p:cBhvr>
                                      <p:to>
                                        <p:strVal val="visible"/>
                                      </p:to>
                                    </p:set>
                                    <p:anim calcmode="lin" valueType="num">
                                      <p:cBhvr>
                                        <p:cTn id="28" dur="1000" fill="hold"/>
                                        <p:tgtEl>
                                          <p:spTgt spid="275459">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275459">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275459">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0"/>
                                  </p:stCondLst>
                                  <p:childTnLst>
                                    <p:set>
                                      <p:cBhvr>
                                        <p:cTn id="34" dur="1" fill="hold">
                                          <p:stCondLst>
                                            <p:cond delay="0"/>
                                          </p:stCondLst>
                                        </p:cTn>
                                        <p:tgtEl>
                                          <p:spTgt spid="275459">
                                            <p:txEl>
                                              <p:pRg st="4" end="4"/>
                                            </p:txEl>
                                          </p:spTgt>
                                        </p:tgtEl>
                                        <p:attrNameLst>
                                          <p:attrName>style.visibility</p:attrName>
                                        </p:attrNameLst>
                                      </p:cBhvr>
                                      <p:to>
                                        <p:strVal val="visible"/>
                                      </p:to>
                                    </p:set>
                                    <p:anim calcmode="lin" valueType="num">
                                      <p:cBhvr>
                                        <p:cTn id="35" dur="1000" fill="hold"/>
                                        <p:tgtEl>
                                          <p:spTgt spid="275459">
                                            <p:txEl>
                                              <p:pRg st="4" end="4"/>
                                            </p:txEl>
                                          </p:spTgt>
                                        </p:tgtEl>
                                        <p:attrNameLst>
                                          <p:attrName>ppt_x</p:attrName>
                                        </p:attrNameLst>
                                      </p:cBhvr>
                                      <p:tavLst>
                                        <p:tav tm="0">
                                          <p:val>
                                            <p:strVal val="#ppt_x-.2"/>
                                          </p:val>
                                        </p:tav>
                                        <p:tav tm="100000">
                                          <p:val>
                                            <p:strVal val="#ppt_x"/>
                                          </p:val>
                                        </p:tav>
                                      </p:tavLst>
                                    </p:anim>
                                    <p:anim calcmode="lin" valueType="num">
                                      <p:cBhvr>
                                        <p:cTn id="36" dur="1000" fill="hold"/>
                                        <p:tgtEl>
                                          <p:spTgt spid="275459">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2754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507868" y="228601"/>
            <a:ext cx="11424908" cy="535531"/>
          </a:xfrm>
        </p:spPr>
        <p:txBody>
          <a:bodyPr/>
          <a:lstStyle/>
          <a:p>
            <a:pPr eaLnBrk="1" hangingPunct="1">
              <a:defRPr/>
            </a:pPr>
            <a:r>
              <a:rPr lang="en-US" sz="3200" dirty="0"/>
              <a:t>Transactions </a:t>
            </a:r>
          </a:p>
        </p:txBody>
      </p:sp>
      <p:sp>
        <p:nvSpPr>
          <p:cNvPr id="287747" name="Rectangle 3"/>
          <p:cNvSpPr>
            <a:spLocks noGrp="1" noChangeArrowheads="1"/>
          </p:cNvSpPr>
          <p:nvPr>
            <p:ph type="body" sz="half" idx="4294967295"/>
          </p:nvPr>
        </p:nvSpPr>
        <p:spPr>
          <a:xfrm>
            <a:off x="429735" y="857251"/>
            <a:ext cx="11477810" cy="369332"/>
          </a:xfrm>
          <a:noFill/>
        </p:spPr>
        <p:txBody>
          <a:bodyPr/>
          <a:lstStyle/>
          <a:p>
            <a:pPr eaLnBrk="1" hangingPunct="1"/>
            <a:r>
              <a:rPr lang="en-US" dirty="0"/>
              <a:t>Resources that can be locked</a:t>
            </a:r>
          </a:p>
        </p:txBody>
      </p:sp>
      <p:graphicFrame>
        <p:nvGraphicFramePr>
          <p:cNvPr id="5" name="Content Placeholder 5" descr="Table with multiple topic and category rows"/>
          <p:cNvGraphicFramePr>
            <a:graphicFrameLocks/>
          </p:cNvGraphicFramePr>
          <p:nvPr>
            <p:extLst>
              <p:ext uri="{D42A27DB-BD31-4B8C-83A1-F6EECF244321}">
                <p14:modId xmlns:p14="http://schemas.microsoft.com/office/powerpoint/2010/main" val="2336232375"/>
              </p:ext>
            </p:extLst>
          </p:nvPr>
        </p:nvGraphicFramePr>
        <p:xfrm>
          <a:off x="646120" y="1323975"/>
          <a:ext cx="10345730" cy="3002280"/>
        </p:xfrm>
        <a:graphic>
          <a:graphicData uri="http://schemas.openxmlformats.org/drawingml/2006/table">
            <a:tbl>
              <a:tblPr firstRow="1" bandRow="1">
                <a:tableStyleId>{5FD0F851-EC5A-4D38-B0AD-8093EC10F338}</a:tableStyleId>
              </a:tblPr>
              <a:tblGrid>
                <a:gridCol w="1830380">
                  <a:extLst>
                    <a:ext uri="{9D8B030D-6E8A-4147-A177-3AD203B41FA5}">
                      <a16:colId xmlns:a16="http://schemas.microsoft.com/office/drawing/2014/main" val="768047797"/>
                    </a:ext>
                  </a:extLst>
                </a:gridCol>
                <a:gridCol w="8515350">
                  <a:extLst>
                    <a:ext uri="{9D8B030D-6E8A-4147-A177-3AD203B41FA5}">
                      <a16:colId xmlns:a16="http://schemas.microsoft.com/office/drawing/2014/main" val="2160592720"/>
                    </a:ext>
                  </a:extLst>
                </a:gridCol>
              </a:tblGrid>
              <a:tr h="441960">
                <a:tc>
                  <a:txBody>
                    <a:bodyPr/>
                    <a:lstStyle/>
                    <a:p>
                      <a:r>
                        <a:rPr lang="en-US" sz="1800" dirty="0"/>
                        <a:t>Resource</a:t>
                      </a:r>
                    </a:p>
                  </a:txBody>
                  <a:tcPr anchor="ctr"/>
                </a:tc>
                <a:tc>
                  <a:txBody>
                    <a:bodyPr/>
                    <a:lstStyle/>
                    <a:p>
                      <a:pPr algn="l"/>
                      <a:r>
                        <a:rPr lang="en-US" sz="1800" dirty="0"/>
                        <a:t>Description</a:t>
                      </a:r>
                    </a:p>
                  </a:txBody>
                  <a:tcPr anchor="ctr"/>
                </a:tc>
                <a:extLst>
                  <a:ext uri="{0D108BD9-81ED-4DB2-BD59-A6C34878D82A}">
                    <a16:rowId xmlns:a16="http://schemas.microsoft.com/office/drawing/2014/main" val="4137053520"/>
                  </a:ext>
                </a:extLst>
              </a:tr>
              <a:tr h="42672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mn-lt"/>
                        </a:rPr>
                        <a:t>RID</a:t>
                      </a:r>
                    </a:p>
                  </a:txBody>
                  <a:tcPr marL="123249" marR="123249"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mn-lt"/>
                        </a:rPr>
                        <a:t>Used to lock single row in a table</a:t>
                      </a:r>
                    </a:p>
                  </a:txBody>
                  <a:tcPr marL="123249" marR="123249" horzOverflow="overflow"/>
                </a:tc>
                <a:extLst>
                  <a:ext uri="{0D108BD9-81ED-4DB2-BD59-A6C34878D82A}">
                    <a16:rowId xmlns:a16="http://schemas.microsoft.com/office/drawing/2014/main" val="3556899677"/>
                  </a:ext>
                </a:extLst>
              </a:tr>
              <a:tr h="4114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mn-lt"/>
                        </a:rPr>
                        <a:t>Key</a:t>
                      </a:r>
                    </a:p>
                  </a:txBody>
                  <a:tcPr marL="123249" marR="123249"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mn-lt"/>
                        </a:rPr>
                        <a:t>Used for row lock within a index</a:t>
                      </a:r>
                    </a:p>
                  </a:txBody>
                  <a:tcPr marL="123249" marR="123249" horzOverflow="overflow"/>
                </a:tc>
                <a:extLst>
                  <a:ext uri="{0D108BD9-81ED-4DB2-BD59-A6C34878D82A}">
                    <a16:rowId xmlns:a16="http://schemas.microsoft.com/office/drawing/2014/main" val="3329541866"/>
                  </a:ext>
                </a:extLst>
              </a:tr>
              <a:tr h="41148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mn-lt"/>
                        </a:rPr>
                        <a:t>Page</a:t>
                      </a:r>
                    </a:p>
                  </a:txBody>
                  <a:tcPr marL="123249" marR="123249"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mn-lt"/>
                        </a:rPr>
                        <a:t>Data page or Index page</a:t>
                      </a:r>
                    </a:p>
                  </a:txBody>
                  <a:tcPr marL="123249" marR="123249" horzOverflow="overflow"/>
                </a:tc>
                <a:extLst>
                  <a:ext uri="{0D108BD9-81ED-4DB2-BD59-A6C34878D82A}">
                    <a16:rowId xmlns:a16="http://schemas.microsoft.com/office/drawing/2014/main" val="1219984279"/>
                  </a:ext>
                </a:extLst>
              </a:tr>
              <a:tr h="42672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mn-lt"/>
                        </a:rPr>
                        <a:t>Extent</a:t>
                      </a:r>
                    </a:p>
                  </a:txBody>
                  <a:tcPr marL="123249" marR="123249"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mn-lt"/>
                        </a:rPr>
                        <a:t>Contiguous group of 8 Data or Index pages</a:t>
                      </a:r>
                    </a:p>
                  </a:txBody>
                  <a:tcPr marL="123249" marR="123249" horzOverflow="overflow"/>
                </a:tc>
                <a:extLst>
                  <a:ext uri="{0D108BD9-81ED-4DB2-BD59-A6C34878D82A}">
                    <a16:rowId xmlns:a16="http://schemas.microsoft.com/office/drawing/2014/main" val="1215425845"/>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mn-lt"/>
                        </a:rPr>
                        <a:t>Table</a:t>
                      </a:r>
                    </a:p>
                  </a:txBody>
                  <a:tcPr marL="123249" marR="123249"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mn-lt"/>
                        </a:rPr>
                        <a:t>Entire table including data and indexes</a:t>
                      </a:r>
                    </a:p>
                  </a:txBody>
                  <a:tcPr marL="123249" marR="123249" horzOverflow="overflow"/>
                </a:tc>
                <a:extLst>
                  <a:ext uri="{0D108BD9-81ED-4DB2-BD59-A6C34878D82A}">
                    <a16:rowId xmlns:a16="http://schemas.microsoft.com/office/drawing/2014/main" val="10005"/>
                  </a:ext>
                </a:extLst>
              </a:tr>
              <a:tr h="42672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mn-lt"/>
                        </a:rPr>
                        <a:t>DB</a:t>
                      </a:r>
                    </a:p>
                  </a:txBody>
                  <a:tcPr marL="123249" marR="123249"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600" b="0" i="0" u="none" strike="noStrike" cap="none" normalizeH="0" baseline="0" dirty="0">
                          <a:ln>
                            <a:noFill/>
                          </a:ln>
                          <a:solidFill>
                            <a:schemeClr val="tx1"/>
                          </a:solidFill>
                          <a:effectLst/>
                          <a:latin typeface="+mn-lt"/>
                        </a:rPr>
                        <a:t>Database.</a:t>
                      </a:r>
                    </a:p>
                  </a:txBody>
                  <a:tcPr marL="123249" marR="123249" horzOverflow="overflow"/>
                </a:tc>
                <a:extLst>
                  <a:ext uri="{0D108BD9-81ED-4DB2-BD59-A6C34878D82A}">
                    <a16:rowId xmlns:a16="http://schemas.microsoft.com/office/drawing/2014/main" val="10006"/>
                  </a:ext>
                </a:extLst>
              </a:tr>
            </a:tbl>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87747">
                                            <p:txEl>
                                              <p:pRg st="0" end="0"/>
                                            </p:txEl>
                                          </p:spTgt>
                                        </p:tgtEl>
                                        <p:attrNameLst>
                                          <p:attrName>style.visibility</p:attrName>
                                        </p:attrNameLst>
                                      </p:cBhvr>
                                      <p:to>
                                        <p:strVal val="visible"/>
                                      </p:to>
                                    </p:set>
                                    <p:anim calcmode="lin" valueType="num">
                                      <p:cBhvr>
                                        <p:cTn id="7" dur="1000" fill="hold"/>
                                        <p:tgtEl>
                                          <p:spTgt spid="287747">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8774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877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07868" y="228601"/>
            <a:ext cx="11424908" cy="535531"/>
          </a:xfrm>
        </p:spPr>
        <p:txBody>
          <a:bodyPr/>
          <a:lstStyle/>
          <a:p>
            <a:pPr eaLnBrk="1" hangingPunct="1">
              <a:defRPr/>
            </a:pPr>
            <a:r>
              <a:rPr lang="en-US" sz="3200" dirty="0"/>
              <a:t>Isolation levels for transactions</a:t>
            </a:r>
          </a:p>
        </p:txBody>
      </p:sp>
      <p:sp>
        <p:nvSpPr>
          <p:cNvPr id="290819" name="Rectangle 3"/>
          <p:cNvSpPr>
            <a:spLocks noGrp="1" noChangeArrowheads="1"/>
          </p:cNvSpPr>
          <p:nvPr>
            <p:ph idx="1"/>
          </p:nvPr>
        </p:nvSpPr>
        <p:spPr>
          <a:xfrm>
            <a:off x="507868" y="838200"/>
            <a:ext cx="11435488" cy="5724644"/>
          </a:xfrm>
        </p:spPr>
        <p:txBody>
          <a:bodyPr/>
          <a:lstStyle/>
          <a:p>
            <a:pPr eaLnBrk="1" hangingPunct="1"/>
            <a:r>
              <a:rPr lang="en-US" dirty="0"/>
              <a:t>Isolation</a:t>
            </a:r>
          </a:p>
          <a:p>
            <a:pPr lvl="1" eaLnBrk="1" hangingPunct="1"/>
            <a:r>
              <a:rPr lang="en-US" sz="2000" dirty="0"/>
              <a:t>The ANSI standard defines four level of isolation for transactions</a:t>
            </a:r>
          </a:p>
          <a:p>
            <a:pPr lvl="2" eaLnBrk="1" hangingPunct="1">
              <a:buClr>
                <a:schemeClr val="accent5">
                  <a:lumMod val="75000"/>
                </a:schemeClr>
              </a:buClr>
              <a:buFont typeface="Wingdings" pitchFamily="2" charset="2"/>
              <a:buChar char="q"/>
            </a:pPr>
            <a:r>
              <a:rPr lang="en-US" dirty="0"/>
              <a:t>  Read Uncommitted (Lowest level)</a:t>
            </a:r>
          </a:p>
          <a:p>
            <a:pPr lvl="2" eaLnBrk="1" hangingPunct="1">
              <a:buClr>
                <a:schemeClr val="accent5">
                  <a:lumMod val="75000"/>
                </a:schemeClr>
              </a:buClr>
              <a:buFont typeface="Wingdings" pitchFamily="2" charset="2"/>
              <a:buChar char="q"/>
            </a:pPr>
            <a:r>
              <a:rPr lang="en-US" dirty="0"/>
              <a:t>  Read Committed</a:t>
            </a:r>
          </a:p>
          <a:p>
            <a:pPr lvl="2" eaLnBrk="1" hangingPunct="1">
              <a:buClr>
                <a:schemeClr val="accent5">
                  <a:lumMod val="75000"/>
                </a:schemeClr>
              </a:buClr>
              <a:buFont typeface="Wingdings" pitchFamily="2" charset="2"/>
              <a:buChar char="q"/>
            </a:pPr>
            <a:r>
              <a:rPr lang="en-US" dirty="0"/>
              <a:t>  Repeatable Read</a:t>
            </a:r>
          </a:p>
          <a:p>
            <a:pPr lvl="2" eaLnBrk="1" hangingPunct="1">
              <a:buClr>
                <a:schemeClr val="accent5">
                  <a:lumMod val="75000"/>
                </a:schemeClr>
              </a:buClr>
              <a:buFont typeface="Wingdings" pitchFamily="2" charset="2"/>
              <a:buChar char="q"/>
            </a:pPr>
            <a:r>
              <a:rPr lang="en-US" dirty="0"/>
              <a:t>  Serializable (Highest Level)</a:t>
            </a:r>
          </a:p>
          <a:p>
            <a:pPr lvl="2" eaLnBrk="1" hangingPunct="1">
              <a:buClr>
                <a:schemeClr val="accent5">
                  <a:lumMod val="75000"/>
                </a:schemeClr>
              </a:buClr>
              <a:buFont typeface="Wingdings" pitchFamily="2" charset="2"/>
              <a:buChar char="q"/>
            </a:pPr>
            <a:r>
              <a:rPr lang="en-US" dirty="0"/>
              <a:t>  Snapshot Isolation</a:t>
            </a:r>
          </a:p>
          <a:p>
            <a:pPr eaLnBrk="1" hangingPunct="1"/>
            <a:r>
              <a:rPr lang="en-US" sz="2000" dirty="0"/>
              <a:t>The higher the isolation level, the higher the consistency</a:t>
            </a:r>
          </a:p>
          <a:p>
            <a:pPr eaLnBrk="1" hangingPunct="1"/>
            <a:r>
              <a:rPr lang="en-US" sz="2000" dirty="0"/>
              <a:t>The higher the isolation level, the lower the concurrency</a:t>
            </a:r>
          </a:p>
          <a:p>
            <a:pPr eaLnBrk="1" hangingPunct="1"/>
            <a:r>
              <a:rPr lang="en-US" sz="2000" dirty="0"/>
              <a:t>Isolation levels are corresponding to different levels of locks: Shared, Update, Exclusive, Intent, Shema, Bulk Update and Key-Range</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90819">
                                            <p:txEl>
                                              <p:pRg st="0" end="0"/>
                                            </p:txEl>
                                          </p:spTgt>
                                        </p:tgtEl>
                                        <p:attrNameLst>
                                          <p:attrName>style.visibility</p:attrName>
                                        </p:attrNameLst>
                                      </p:cBhvr>
                                      <p:to>
                                        <p:strVal val="visible"/>
                                      </p:to>
                                    </p:set>
                                    <p:anim calcmode="lin" valueType="num">
                                      <p:cBhvr>
                                        <p:cTn id="7" dur="1000" fill="hold"/>
                                        <p:tgtEl>
                                          <p:spTgt spid="290819">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90819">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90819">
                                            <p:txEl>
                                              <p:pRg st="0" end="0"/>
                                            </p:txEl>
                                          </p:spTgt>
                                        </p:tgtEl>
                                      </p:cBhvr>
                                    </p:animEffect>
                                  </p:childTnLst>
                                </p:cTn>
                              </p:par>
                              <p:par>
                                <p:cTn id="10" presetID="29" presetClass="entr" presetSubtype="0" fill="hold" nodeType="withEffect">
                                  <p:stCondLst>
                                    <p:cond delay="0"/>
                                  </p:stCondLst>
                                  <p:childTnLst>
                                    <p:set>
                                      <p:cBhvr>
                                        <p:cTn id="11" dur="1" fill="hold">
                                          <p:stCondLst>
                                            <p:cond delay="0"/>
                                          </p:stCondLst>
                                        </p:cTn>
                                        <p:tgtEl>
                                          <p:spTgt spid="290819">
                                            <p:txEl>
                                              <p:pRg st="1" end="1"/>
                                            </p:txEl>
                                          </p:spTgt>
                                        </p:tgtEl>
                                        <p:attrNameLst>
                                          <p:attrName>style.visibility</p:attrName>
                                        </p:attrNameLst>
                                      </p:cBhvr>
                                      <p:to>
                                        <p:strVal val="visible"/>
                                      </p:to>
                                    </p:set>
                                    <p:anim calcmode="lin" valueType="num">
                                      <p:cBhvr>
                                        <p:cTn id="12" dur="1000" fill="hold"/>
                                        <p:tgtEl>
                                          <p:spTgt spid="290819">
                                            <p:txEl>
                                              <p:pRg st="1" end="1"/>
                                            </p:txEl>
                                          </p:spTgt>
                                        </p:tgtEl>
                                        <p:attrNameLst>
                                          <p:attrName>ppt_x</p:attrName>
                                        </p:attrNameLst>
                                      </p:cBhvr>
                                      <p:tavLst>
                                        <p:tav tm="0">
                                          <p:val>
                                            <p:strVal val="#ppt_x-.2"/>
                                          </p:val>
                                        </p:tav>
                                        <p:tav tm="100000">
                                          <p:val>
                                            <p:strVal val="#ppt_x"/>
                                          </p:val>
                                        </p:tav>
                                      </p:tavLst>
                                    </p:anim>
                                    <p:anim calcmode="lin" valueType="num">
                                      <p:cBhvr>
                                        <p:cTn id="13" dur="1000" fill="hold"/>
                                        <p:tgtEl>
                                          <p:spTgt spid="290819">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90819">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nodeType="clickEffect">
                                  <p:stCondLst>
                                    <p:cond delay="0"/>
                                  </p:stCondLst>
                                  <p:childTnLst>
                                    <p:set>
                                      <p:cBhvr>
                                        <p:cTn id="18" dur="1" fill="hold">
                                          <p:stCondLst>
                                            <p:cond delay="0"/>
                                          </p:stCondLst>
                                        </p:cTn>
                                        <p:tgtEl>
                                          <p:spTgt spid="290819">
                                            <p:txEl>
                                              <p:pRg st="2" end="2"/>
                                            </p:txEl>
                                          </p:spTgt>
                                        </p:tgtEl>
                                        <p:attrNameLst>
                                          <p:attrName>style.visibility</p:attrName>
                                        </p:attrNameLst>
                                      </p:cBhvr>
                                      <p:to>
                                        <p:strVal val="visible"/>
                                      </p:to>
                                    </p:set>
                                    <p:anim calcmode="lin" valueType="num">
                                      <p:cBhvr>
                                        <p:cTn id="19" dur="1000" fill="hold"/>
                                        <p:tgtEl>
                                          <p:spTgt spid="290819">
                                            <p:txEl>
                                              <p:pRg st="2" end="2"/>
                                            </p:txEl>
                                          </p:spTgt>
                                        </p:tgtEl>
                                        <p:attrNameLst>
                                          <p:attrName>ppt_x</p:attrName>
                                        </p:attrNameLst>
                                      </p:cBhvr>
                                      <p:tavLst>
                                        <p:tav tm="0">
                                          <p:val>
                                            <p:strVal val="#ppt_x-.2"/>
                                          </p:val>
                                        </p:tav>
                                        <p:tav tm="100000">
                                          <p:val>
                                            <p:strVal val="#ppt_x"/>
                                          </p:val>
                                        </p:tav>
                                      </p:tavLst>
                                    </p:anim>
                                    <p:anim calcmode="lin" valueType="num">
                                      <p:cBhvr>
                                        <p:cTn id="20" dur="1000" fill="hold"/>
                                        <p:tgtEl>
                                          <p:spTgt spid="290819">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290819">
                                            <p:txEl>
                                              <p:pRg st="2" end="2"/>
                                            </p:txEl>
                                          </p:spTgt>
                                        </p:tgtEl>
                                      </p:cBhvr>
                                    </p:animEffect>
                                  </p:childTnLst>
                                </p:cTn>
                              </p:par>
                              <p:par>
                                <p:cTn id="22" presetID="29" presetClass="entr" presetSubtype="0" fill="hold" nodeType="withEffect">
                                  <p:stCondLst>
                                    <p:cond delay="0"/>
                                  </p:stCondLst>
                                  <p:childTnLst>
                                    <p:set>
                                      <p:cBhvr>
                                        <p:cTn id="23" dur="1" fill="hold">
                                          <p:stCondLst>
                                            <p:cond delay="0"/>
                                          </p:stCondLst>
                                        </p:cTn>
                                        <p:tgtEl>
                                          <p:spTgt spid="290819">
                                            <p:txEl>
                                              <p:pRg st="3" end="3"/>
                                            </p:txEl>
                                          </p:spTgt>
                                        </p:tgtEl>
                                        <p:attrNameLst>
                                          <p:attrName>style.visibility</p:attrName>
                                        </p:attrNameLst>
                                      </p:cBhvr>
                                      <p:to>
                                        <p:strVal val="visible"/>
                                      </p:to>
                                    </p:set>
                                    <p:anim calcmode="lin" valueType="num">
                                      <p:cBhvr>
                                        <p:cTn id="24" dur="1000" fill="hold"/>
                                        <p:tgtEl>
                                          <p:spTgt spid="290819">
                                            <p:txEl>
                                              <p:pRg st="3" end="3"/>
                                            </p:txEl>
                                          </p:spTgt>
                                        </p:tgtEl>
                                        <p:attrNameLst>
                                          <p:attrName>ppt_x</p:attrName>
                                        </p:attrNameLst>
                                      </p:cBhvr>
                                      <p:tavLst>
                                        <p:tav tm="0">
                                          <p:val>
                                            <p:strVal val="#ppt_x-.2"/>
                                          </p:val>
                                        </p:tav>
                                        <p:tav tm="100000">
                                          <p:val>
                                            <p:strVal val="#ppt_x"/>
                                          </p:val>
                                        </p:tav>
                                      </p:tavLst>
                                    </p:anim>
                                    <p:anim calcmode="lin" valueType="num">
                                      <p:cBhvr>
                                        <p:cTn id="25" dur="1000" fill="hold"/>
                                        <p:tgtEl>
                                          <p:spTgt spid="290819">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290819">
                                            <p:txEl>
                                              <p:pRg st="3" end="3"/>
                                            </p:txEl>
                                          </p:spTgt>
                                        </p:tgtEl>
                                      </p:cBhvr>
                                    </p:animEffect>
                                  </p:childTnLst>
                                </p:cTn>
                              </p:par>
                              <p:par>
                                <p:cTn id="27" presetID="29" presetClass="entr" presetSubtype="0" fill="hold" nodeType="withEffect">
                                  <p:stCondLst>
                                    <p:cond delay="0"/>
                                  </p:stCondLst>
                                  <p:childTnLst>
                                    <p:set>
                                      <p:cBhvr>
                                        <p:cTn id="28" dur="1" fill="hold">
                                          <p:stCondLst>
                                            <p:cond delay="0"/>
                                          </p:stCondLst>
                                        </p:cTn>
                                        <p:tgtEl>
                                          <p:spTgt spid="290819">
                                            <p:txEl>
                                              <p:pRg st="4" end="4"/>
                                            </p:txEl>
                                          </p:spTgt>
                                        </p:tgtEl>
                                        <p:attrNameLst>
                                          <p:attrName>style.visibility</p:attrName>
                                        </p:attrNameLst>
                                      </p:cBhvr>
                                      <p:to>
                                        <p:strVal val="visible"/>
                                      </p:to>
                                    </p:set>
                                    <p:anim calcmode="lin" valueType="num">
                                      <p:cBhvr>
                                        <p:cTn id="29" dur="1000" fill="hold"/>
                                        <p:tgtEl>
                                          <p:spTgt spid="290819">
                                            <p:txEl>
                                              <p:pRg st="4" end="4"/>
                                            </p:txEl>
                                          </p:spTgt>
                                        </p:tgtEl>
                                        <p:attrNameLst>
                                          <p:attrName>ppt_x</p:attrName>
                                        </p:attrNameLst>
                                      </p:cBhvr>
                                      <p:tavLst>
                                        <p:tav tm="0">
                                          <p:val>
                                            <p:strVal val="#ppt_x-.2"/>
                                          </p:val>
                                        </p:tav>
                                        <p:tav tm="100000">
                                          <p:val>
                                            <p:strVal val="#ppt_x"/>
                                          </p:val>
                                        </p:tav>
                                      </p:tavLst>
                                    </p:anim>
                                    <p:anim calcmode="lin" valueType="num">
                                      <p:cBhvr>
                                        <p:cTn id="30" dur="1000" fill="hold"/>
                                        <p:tgtEl>
                                          <p:spTgt spid="290819">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1" dur="1000"/>
                                        <p:tgtEl>
                                          <p:spTgt spid="290819">
                                            <p:txEl>
                                              <p:pRg st="4" end="4"/>
                                            </p:txEl>
                                          </p:spTgt>
                                        </p:tgtEl>
                                      </p:cBhvr>
                                    </p:animEffect>
                                  </p:childTnLst>
                                </p:cTn>
                              </p:par>
                              <p:par>
                                <p:cTn id="32" presetID="29" presetClass="entr" presetSubtype="0" fill="hold" nodeType="withEffect">
                                  <p:stCondLst>
                                    <p:cond delay="0"/>
                                  </p:stCondLst>
                                  <p:childTnLst>
                                    <p:set>
                                      <p:cBhvr>
                                        <p:cTn id="33" dur="1" fill="hold">
                                          <p:stCondLst>
                                            <p:cond delay="0"/>
                                          </p:stCondLst>
                                        </p:cTn>
                                        <p:tgtEl>
                                          <p:spTgt spid="290819">
                                            <p:txEl>
                                              <p:pRg st="5" end="5"/>
                                            </p:txEl>
                                          </p:spTgt>
                                        </p:tgtEl>
                                        <p:attrNameLst>
                                          <p:attrName>style.visibility</p:attrName>
                                        </p:attrNameLst>
                                      </p:cBhvr>
                                      <p:to>
                                        <p:strVal val="visible"/>
                                      </p:to>
                                    </p:set>
                                    <p:anim calcmode="lin" valueType="num">
                                      <p:cBhvr>
                                        <p:cTn id="34" dur="1000" fill="hold"/>
                                        <p:tgtEl>
                                          <p:spTgt spid="290819">
                                            <p:txEl>
                                              <p:pRg st="5" end="5"/>
                                            </p:txEl>
                                          </p:spTgt>
                                        </p:tgtEl>
                                        <p:attrNameLst>
                                          <p:attrName>ppt_x</p:attrName>
                                        </p:attrNameLst>
                                      </p:cBhvr>
                                      <p:tavLst>
                                        <p:tav tm="0">
                                          <p:val>
                                            <p:strVal val="#ppt_x-.2"/>
                                          </p:val>
                                        </p:tav>
                                        <p:tav tm="100000">
                                          <p:val>
                                            <p:strVal val="#ppt_x"/>
                                          </p:val>
                                        </p:tav>
                                      </p:tavLst>
                                    </p:anim>
                                    <p:anim calcmode="lin" valueType="num">
                                      <p:cBhvr>
                                        <p:cTn id="35" dur="1000" fill="hold"/>
                                        <p:tgtEl>
                                          <p:spTgt spid="290819">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6" dur="1000"/>
                                        <p:tgtEl>
                                          <p:spTgt spid="290819">
                                            <p:txEl>
                                              <p:pRg st="5" end="5"/>
                                            </p:txEl>
                                          </p:spTgt>
                                        </p:tgtEl>
                                      </p:cBhvr>
                                    </p:animEffect>
                                  </p:childTnLst>
                                </p:cTn>
                              </p:par>
                              <p:par>
                                <p:cTn id="37" presetID="29" presetClass="entr" presetSubtype="0" fill="hold" nodeType="withEffect">
                                  <p:stCondLst>
                                    <p:cond delay="0"/>
                                  </p:stCondLst>
                                  <p:childTnLst>
                                    <p:set>
                                      <p:cBhvr>
                                        <p:cTn id="38" dur="1" fill="hold">
                                          <p:stCondLst>
                                            <p:cond delay="0"/>
                                          </p:stCondLst>
                                        </p:cTn>
                                        <p:tgtEl>
                                          <p:spTgt spid="290819">
                                            <p:txEl>
                                              <p:pRg st="6" end="6"/>
                                            </p:txEl>
                                          </p:spTgt>
                                        </p:tgtEl>
                                        <p:attrNameLst>
                                          <p:attrName>style.visibility</p:attrName>
                                        </p:attrNameLst>
                                      </p:cBhvr>
                                      <p:to>
                                        <p:strVal val="visible"/>
                                      </p:to>
                                    </p:set>
                                    <p:anim calcmode="lin" valueType="num">
                                      <p:cBhvr>
                                        <p:cTn id="39" dur="1000" fill="hold"/>
                                        <p:tgtEl>
                                          <p:spTgt spid="290819">
                                            <p:txEl>
                                              <p:pRg st="6" end="6"/>
                                            </p:txEl>
                                          </p:spTgt>
                                        </p:tgtEl>
                                        <p:attrNameLst>
                                          <p:attrName>ppt_x</p:attrName>
                                        </p:attrNameLst>
                                      </p:cBhvr>
                                      <p:tavLst>
                                        <p:tav tm="0">
                                          <p:val>
                                            <p:strVal val="#ppt_x-.2"/>
                                          </p:val>
                                        </p:tav>
                                        <p:tav tm="100000">
                                          <p:val>
                                            <p:strVal val="#ppt_x"/>
                                          </p:val>
                                        </p:tav>
                                      </p:tavLst>
                                    </p:anim>
                                    <p:anim calcmode="lin" valueType="num">
                                      <p:cBhvr>
                                        <p:cTn id="40" dur="1000" fill="hold"/>
                                        <p:tgtEl>
                                          <p:spTgt spid="290819">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41" dur="1000"/>
                                        <p:tgtEl>
                                          <p:spTgt spid="290819">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9" presetClass="entr" presetSubtype="0" fill="hold" nodeType="clickEffect">
                                  <p:stCondLst>
                                    <p:cond delay="0"/>
                                  </p:stCondLst>
                                  <p:childTnLst>
                                    <p:set>
                                      <p:cBhvr>
                                        <p:cTn id="45" dur="1" fill="hold">
                                          <p:stCondLst>
                                            <p:cond delay="0"/>
                                          </p:stCondLst>
                                        </p:cTn>
                                        <p:tgtEl>
                                          <p:spTgt spid="290819">
                                            <p:txEl>
                                              <p:pRg st="7" end="7"/>
                                            </p:txEl>
                                          </p:spTgt>
                                        </p:tgtEl>
                                        <p:attrNameLst>
                                          <p:attrName>style.visibility</p:attrName>
                                        </p:attrNameLst>
                                      </p:cBhvr>
                                      <p:to>
                                        <p:strVal val="visible"/>
                                      </p:to>
                                    </p:set>
                                    <p:anim calcmode="lin" valueType="num">
                                      <p:cBhvr>
                                        <p:cTn id="46" dur="1000" fill="hold"/>
                                        <p:tgtEl>
                                          <p:spTgt spid="290819">
                                            <p:txEl>
                                              <p:pRg st="7" end="7"/>
                                            </p:txEl>
                                          </p:spTgt>
                                        </p:tgtEl>
                                        <p:attrNameLst>
                                          <p:attrName>ppt_x</p:attrName>
                                        </p:attrNameLst>
                                      </p:cBhvr>
                                      <p:tavLst>
                                        <p:tav tm="0">
                                          <p:val>
                                            <p:strVal val="#ppt_x-.2"/>
                                          </p:val>
                                        </p:tav>
                                        <p:tav tm="100000">
                                          <p:val>
                                            <p:strVal val="#ppt_x"/>
                                          </p:val>
                                        </p:tav>
                                      </p:tavLst>
                                    </p:anim>
                                    <p:anim calcmode="lin" valueType="num">
                                      <p:cBhvr>
                                        <p:cTn id="47" dur="1000" fill="hold"/>
                                        <p:tgtEl>
                                          <p:spTgt spid="290819">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48" dur="1000"/>
                                        <p:tgtEl>
                                          <p:spTgt spid="290819">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9" presetClass="entr" presetSubtype="0" fill="hold" nodeType="clickEffect">
                                  <p:stCondLst>
                                    <p:cond delay="0"/>
                                  </p:stCondLst>
                                  <p:childTnLst>
                                    <p:set>
                                      <p:cBhvr>
                                        <p:cTn id="52" dur="1" fill="hold">
                                          <p:stCondLst>
                                            <p:cond delay="0"/>
                                          </p:stCondLst>
                                        </p:cTn>
                                        <p:tgtEl>
                                          <p:spTgt spid="290819">
                                            <p:txEl>
                                              <p:pRg st="8" end="8"/>
                                            </p:txEl>
                                          </p:spTgt>
                                        </p:tgtEl>
                                        <p:attrNameLst>
                                          <p:attrName>style.visibility</p:attrName>
                                        </p:attrNameLst>
                                      </p:cBhvr>
                                      <p:to>
                                        <p:strVal val="visible"/>
                                      </p:to>
                                    </p:set>
                                    <p:anim calcmode="lin" valueType="num">
                                      <p:cBhvr>
                                        <p:cTn id="53" dur="1000" fill="hold"/>
                                        <p:tgtEl>
                                          <p:spTgt spid="290819">
                                            <p:txEl>
                                              <p:pRg st="8" end="8"/>
                                            </p:txEl>
                                          </p:spTgt>
                                        </p:tgtEl>
                                        <p:attrNameLst>
                                          <p:attrName>ppt_x</p:attrName>
                                        </p:attrNameLst>
                                      </p:cBhvr>
                                      <p:tavLst>
                                        <p:tav tm="0">
                                          <p:val>
                                            <p:strVal val="#ppt_x-.2"/>
                                          </p:val>
                                        </p:tav>
                                        <p:tav tm="100000">
                                          <p:val>
                                            <p:strVal val="#ppt_x"/>
                                          </p:val>
                                        </p:tav>
                                      </p:tavLst>
                                    </p:anim>
                                    <p:anim calcmode="lin" valueType="num">
                                      <p:cBhvr>
                                        <p:cTn id="54" dur="1000" fill="hold"/>
                                        <p:tgtEl>
                                          <p:spTgt spid="290819">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55" dur="1000"/>
                                        <p:tgtEl>
                                          <p:spTgt spid="290819">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9" presetClass="entr" presetSubtype="0" fill="hold" nodeType="clickEffect">
                                  <p:stCondLst>
                                    <p:cond delay="0"/>
                                  </p:stCondLst>
                                  <p:childTnLst>
                                    <p:set>
                                      <p:cBhvr>
                                        <p:cTn id="59" dur="1" fill="hold">
                                          <p:stCondLst>
                                            <p:cond delay="0"/>
                                          </p:stCondLst>
                                        </p:cTn>
                                        <p:tgtEl>
                                          <p:spTgt spid="290819">
                                            <p:txEl>
                                              <p:pRg st="9" end="9"/>
                                            </p:txEl>
                                          </p:spTgt>
                                        </p:tgtEl>
                                        <p:attrNameLst>
                                          <p:attrName>style.visibility</p:attrName>
                                        </p:attrNameLst>
                                      </p:cBhvr>
                                      <p:to>
                                        <p:strVal val="visible"/>
                                      </p:to>
                                    </p:set>
                                    <p:anim calcmode="lin" valueType="num">
                                      <p:cBhvr>
                                        <p:cTn id="60" dur="1000" fill="hold"/>
                                        <p:tgtEl>
                                          <p:spTgt spid="290819">
                                            <p:txEl>
                                              <p:pRg st="9" end="9"/>
                                            </p:txEl>
                                          </p:spTgt>
                                        </p:tgtEl>
                                        <p:attrNameLst>
                                          <p:attrName>ppt_x</p:attrName>
                                        </p:attrNameLst>
                                      </p:cBhvr>
                                      <p:tavLst>
                                        <p:tav tm="0">
                                          <p:val>
                                            <p:strVal val="#ppt_x-.2"/>
                                          </p:val>
                                        </p:tav>
                                        <p:tav tm="100000">
                                          <p:val>
                                            <p:strVal val="#ppt_x"/>
                                          </p:val>
                                        </p:tav>
                                      </p:tavLst>
                                    </p:anim>
                                    <p:anim calcmode="lin" valueType="num">
                                      <p:cBhvr>
                                        <p:cTn id="61" dur="1000" fill="hold"/>
                                        <p:tgtEl>
                                          <p:spTgt spid="290819">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62" dur="1000"/>
                                        <p:tgtEl>
                                          <p:spTgt spid="2908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a:t>
            </a:r>
            <a:r>
              <a:rPr lang="en-US" dirty="0" err="1"/>
              <a:t>Uncommited</a:t>
            </a:r>
            <a:endParaRPr lang="en-US" dirty="0"/>
          </a:p>
        </p:txBody>
      </p:sp>
      <p:sp>
        <p:nvSpPr>
          <p:cNvPr id="3" name="Content Placeholder 2"/>
          <p:cNvSpPr>
            <a:spLocks noGrp="1"/>
          </p:cNvSpPr>
          <p:nvPr>
            <p:ph idx="1"/>
          </p:nvPr>
        </p:nvSpPr>
        <p:spPr/>
        <p:txBody>
          <a:bodyPr/>
          <a:lstStyle/>
          <a:p>
            <a:r>
              <a:rPr lang="en-US" dirty="0"/>
              <a:t>Specifies that statements can read rows that have been modified by other transactions but not yet committed. Transactions running at the READ UNCOMMITTED level do not issue shared locks to prevent other transactions from modifying data read by the current transaction. READ UNCOMMITTED transactions are also not blocked by exclusive locks that would prevent the current transaction from reading rows that have been modified but not committed by other transactions. When this option is set, it is possible to read uncommitted modifications, which are called dirty reads. Values in the data can be changed and rows can appear or disappear in the data set before the end of the transaction. This option has the same effect as setting NOLOCK on all tables in all SELECT statements in a transaction. This is the least restrictive of the isolation levels.</a:t>
            </a:r>
          </a:p>
          <a:p>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15</a:t>
            </a:fld>
            <a:endParaRPr lang="en-US" dirty="0"/>
          </a:p>
        </p:txBody>
      </p:sp>
    </p:spTree>
    <p:extLst>
      <p:ext uri="{BB962C8B-B14F-4D97-AF65-F5344CB8AC3E}">
        <p14:creationId xmlns:p14="http://schemas.microsoft.com/office/powerpoint/2010/main" val="83519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Committed</a:t>
            </a:r>
          </a:p>
        </p:txBody>
      </p:sp>
      <p:sp>
        <p:nvSpPr>
          <p:cNvPr id="3" name="Content Placeholder 2"/>
          <p:cNvSpPr>
            <a:spLocks noGrp="1"/>
          </p:cNvSpPr>
          <p:nvPr>
            <p:ph idx="1"/>
          </p:nvPr>
        </p:nvSpPr>
        <p:spPr/>
        <p:txBody>
          <a:bodyPr/>
          <a:lstStyle/>
          <a:p>
            <a:r>
              <a:rPr lang="en-US" dirty="0"/>
              <a:t>Specifies that statements cannot read data that has been modified but not committed by other transactions. This prevents dirty reads. Data can be changed by other transactions between individual statements within the current transaction, resulting in </a:t>
            </a:r>
            <a:r>
              <a:rPr lang="en-US" dirty="0" err="1"/>
              <a:t>nonrepeatable</a:t>
            </a:r>
            <a:r>
              <a:rPr lang="en-US" dirty="0"/>
              <a:t> reads or phantom data. This option is the SQL Server default. If READ_COMMITTED_SNAPSHOT is set to OFF (the default), the Database Engine uses shared locks to prevent other transactions from modifying rows while the current transaction is running a read operation. When the READ_COMMITTED_SNAPSHOT database option is ON, you can use the READCOMMITTEDLOCK table hint to request shared locking instead of row versioning for individual statements in transactions running at the READ COMMITTED isolation level.</a:t>
            </a:r>
          </a:p>
        </p:txBody>
      </p:sp>
      <p:sp>
        <p:nvSpPr>
          <p:cNvPr id="4" name="Slide Number Placeholder 3"/>
          <p:cNvSpPr>
            <a:spLocks noGrp="1"/>
          </p:cNvSpPr>
          <p:nvPr>
            <p:ph type="sldNum" sz="quarter" idx="12"/>
          </p:nvPr>
        </p:nvSpPr>
        <p:spPr/>
        <p:txBody>
          <a:bodyPr/>
          <a:lstStyle/>
          <a:p>
            <a:fld id="{C51EAA63-D034-42AE-91FA-B13B9518C7BE}" type="slidenum">
              <a:rPr lang="en-US" smtClean="0"/>
              <a:pPr/>
              <a:t>16</a:t>
            </a:fld>
            <a:endParaRPr lang="en-US" dirty="0"/>
          </a:p>
        </p:txBody>
      </p:sp>
    </p:spTree>
    <p:extLst>
      <p:ext uri="{BB962C8B-B14F-4D97-AF65-F5344CB8AC3E}">
        <p14:creationId xmlns:p14="http://schemas.microsoft.com/office/powerpoint/2010/main" val="2398909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Repeatable Read</a:t>
            </a:r>
          </a:p>
        </p:txBody>
      </p:sp>
      <p:sp>
        <p:nvSpPr>
          <p:cNvPr id="3" name="Content Placeholder 2"/>
          <p:cNvSpPr>
            <a:spLocks noGrp="1"/>
          </p:cNvSpPr>
          <p:nvPr>
            <p:ph idx="1"/>
          </p:nvPr>
        </p:nvSpPr>
        <p:spPr/>
        <p:txBody>
          <a:bodyPr/>
          <a:lstStyle/>
          <a:p>
            <a:r>
              <a:rPr lang="en-US" dirty="0"/>
              <a:t>Specifies that statements cannot read data that has been modified but not yet committed by other transactions and that no other transactions can modify data that has been read by the current transaction until the current transaction completes. Shared locks are placed on all data read by each statement in the transaction and are held until the transaction completes. This prevents other transactions from modifying any rows that have been read by the current transaction. Other transactions can insert new rows that match the search conditions of statements issued by the current transaction. If the current transaction then retries the statement it will retrieve the new rows, which results in phantom reads. Because shared locks are held to the end of a transaction instead of being released at the end of each statement, concurrency is lower than the default READ COMMITTED isolation level. Use this option only when necessary.</a:t>
            </a:r>
          </a:p>
          <a:p>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17</a:t>
            </a:fld>
            <a:endParaRPr lang="en-US" dirty="0"/>
          </a:p>
        </p:txBody>
      </p:sp>
    </p:spTree>
    <p:extLst>
      <p:ext uri="{BB962C8B-B14F-4D97-AF65-F5344CB8AC3E}">
        <p14:creationId xmlns:p14="http://schemas.microsoft.com/office/powerpoint/2010/main" val="57465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Serializable</a:t>
            </a:r>
          </a:p>
        </p:txBody>
      </p:sp>
      <p:sp>
        <p:nvSpPr>
          <p:cNvPr id="3" name="Content Placeholder 2"/>
          <p:cNvSpPr>
            <a:spLocks noGrp="1"/>
          </p:cNvSpPr>
          <p:nvPr>
            <p:ph idx="1"/>
          </p:nvPr>
        </p:nvSpPr>
        <p:spPr/>
        <p:txBody>
          <a:bodyPr/>
          <a:lstStyle/>
          <a:p>
            <a:r>
              <a:rPr lang="en-US" dirty="0"/>
              <a:t>Specifies the following:</a:t>
            </a:r>
          </a:p>
          <a:p>
            <a:r>
              <a:rPr lang="en-US" dirty="0"/>
              <a:t>Statements cannot read data that has been modified but not yet committed by other transactions.</a:t>
            </a:r>
          </a:p>
          <a:p>
            <a:r>
              <a:rPr lang="en-US" dirty="0"/>
              <a:t>No other transactions can modify data that has been read by the current transaction until the current transaction completes.</a:t>
            </a:r>
          </a:p>
          <a:p>
            <a:r>
              <a:rPr lang="en-US" dirty="0"/>
              <a:t>Other transactions cannot insert new rows with key values that would fall in the range of keys read by any statements in the current transaction until the current transaction completes.</a:t>
            </a:r>
          </a:p>
          <a:p>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18</a:t>
            </a:fld>
            <a:endParaRPr lang="en-US" dirty="0"/>
          </a:p>
        </p:txBody>
      </p:sp>
    </p:spTree>
    <p:extLst>
      <p:ext uri="{BB962C8B-B14F-4D97-AF65-F5344CB8AC3E}">
        <p14:creationId xmlns:p14="http://schemas.microsoft.com/office/powerpoint/2010/main" val="1705640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Locks</a:t>
            </a:r>
          </a:p>
        </p:txBody>
      </p:sp>
      <p:pic>
        <p:nvPicPr>
          <p:cNvPr id="5" name="Content Placeholder 4"/>
          <p:cNvPicPr>
            <a:picLocks noGrp="1" noChangeAspect="1"/>
          </p:cNvPicPr>
          <p:nvPr>
            <p:ph idx="1"/>
          </p:nvPr>
        </p:nvPicPr>
        <p:blipFill>
          <a:blip r:embed="rId2"/>
          <a:stretch>
            <a:fillRect/>
          </a:stretch>
        </p:blipFill>
        <p:spPr>
          <a:xfrm>
            <a:off x="1035851" y="1295401"/>
            <a:ext cx="9009670" cy="5006510"/>
          </a:xfrm>
          <a:prstGeom prst="rect">
            <a:avLst/>
          </a:prstGeom>
        </p:spPr>
      </p:pic>
      <p:sp>
        <p:nvSpPr>
          <p:cNvPr id="4" name="Slide Number Placeholder 3"/>
          <p:cNvSpPr>
            <a:spLocks noGrp="1"/>
          </p:cNvSpPr>
          <p:nvPr>
            <p:ph type="sldNum" sz="quarter" idx="12"/>
          </p:nvPr>
        </p:nvSpPr>
        <p:spPr/>
        <p:txBody>
          <a:bodyPr/>
          <a:lstStyle/>
          <a:p>
            <a:fld id="{C51EAA63-D034-42AE-91FA-B13B9518C7BE}" type="slidenum">
              <a:rPr lang="en-US" smtClean="0"/>
              <a:pPr/>
              <a:t>19</a:t>
            </a:fld>
            <a:endParaRPr lang="en-US" dirty="0"/>
          </a:p>
        </p:txBody>
      </p:sp>
    </p:spTree>
    <p:extLst>
      <p:ext uri="{BB962C8B-B14F-4D97-AF65-F5344CB8AC3E}">
        <p14:creationId xmlns:p14="http://schemas.microsoft.com/office/powerpoint/2010/main" val="1129561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ctrTitle"/>
          </p:nvPr>
        </p:nvSpPr>
        <p:spPr>
          <a:xfrm>
            <a:off x="531813" y="739780"/>
            <a:ext cx="8763000" cy="1470025"/>
          </a:xfrm>
        </p:spPr>
        <p:txBody>
          <a:bodyPr/>
          <a:lstStyle/>
          <a:p>
            <a:r>
              <a:rPr lang="en-US" dirty="0"/>
              <a:t>Antra SEP Program</a:t>
            </a:r>
          </a:p>
        </p:txBody>
      </p:sp>
      <p:sp>
        <p:nvSpPr>
          <p:cNvPr id="12" name="Subtitle 2"/>
          <p:cNvSpPr>
            <a:spLocks noGrp="1"/>
          </p:cNvSpPr>
          <p:nvPr>
            <p:ph type="subTitle" idx="1"/>
          </p:nvPr>
        </p:nvSpPr>
        <p:spPr>
          <a:xfrm>
            <a:off x="531763" y="2286000"/>
            <a:ext cx="8764141" cy="914400"/>
          </a:xfrm>
        </p:spPr>
        <p:txBody>
          <a:bodyPr/>
          <a:lstStyle/>
          <a:p>
            <a:r>
              <a:rPr lang="en-US" dirty="0"/>
              <a:t>SQL Server and Databases</a:t>
            </a:r>
          </a:p>
        </p:txBody>
      </p:sp>
      <p:sp>
        <p:nvSpPr>
          <p:cNvPr id="13" name="Text Placeholder 3"/>
          <p:cNvSpPr>
            <a:spLocks noGrp="1"/>
          </p:cNvSpPr>
          <p:nvPr>
            <p:ph type="body" sz="quarter" idx="13"/>
          </p:nvPr>
        </p:nvSpPr>
        <p:spPr>
          <a:xfrm>
            <a:off x="531813" y="3429452"/>
            <a:ext cx="8763000" cy="2514149"/>
          </a:xfrm>
        </p:spPr>
        <p:txBody>
          <a:bodyPr/>
          <a:lstStyle/>
          <a:p>
            <a:r>
              <a:rPr lang="en-US"/>
              <a:t>Day 5</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Isolation</a:t>
            </a:r>
          </a:p>
        </p:txBody>
      </p:sp>
      <p:sp>
        <p:nvSpPr>
          <p:cNvPr id="3" name="Content Placeholder 2"/>
          <p:cNvSpPr>
            <a:spLocks noGrp="1"/>
          </p:cNvSpPr>
          <p:nvPr>
            <p:ph idx="1"/>
          </p:nvPr>
        </p:nvSpPr>
        <p:spPr/>
        <p:txBody>
          <a:bodyPr/>
          <a:lstStyle/>
          <a:p>
            <a:r>
              <a:rPr lang="en-US" dirty="0">
                <a:hlinkClick r:id="rId2"/>
              </a:rPr>
              <a:t>https://docs.microsoft.com/en-us/sql/t-sql/statements/set-transaction-isolation-level-transact-sql</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20</a:t>
            </a:fld>
            <a:endParaRPr lang="en-US" dirty="0"/>
          </a:p>
        </p:txBody>
      </p:sp>
      <p:pic>
        <p:nvPicPr>
          <p:cNvPr id="5" name="Picture 4"/>
          <p:cNvPicPr>
            <a:picLocks noChangeAspect="1"/>
          </p:cNvPicPr>
          <p:nvPr/>
        </p:nvPicPr>
        <p:blipFill>
          <a:blip r:embed="rId3"/>
          <a:stretch>
            <a:fillRect/>
          </a:stretch>
        </p:blipFill>
        <p:spPr>
          <a:xfrm>
            <a:off x="2418567" y="2606612"/>
            <a:ext cx="5733760" cy="2947800"/>
          </a:xfrm>
          <a:prstGeom prst="rect">
            <a:avLst/>
          </a:prstGeom>
        </p:spPr>
      </p:pic>
    </p:spTree>
    <p:extLst>
      <p:ext uri="{BB962C8B-B14F-4D97-AF65-F5344CB8AC3E}">
        <p14:creationId xmlns:p14="http://schemas.microsoft.com/office/powerpoint/2010/main" val="3722245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507868" y="228601"/>
            <a:ext cx="11424908" cy="535531"/>
          </a:xfrm>
        </p:spPr>
        <p:txBody>
          <a:bodyPr/>
          <a:lstStyle/>
          <a:p>
            <a:pPr eaLnBrk="1" hangingPunct="1">
              <a:defRPr/>
            </a:pPr>
            <a:r>
              <a:rPr lang="en-US" sz="3200" dirty="0"/>
              <a:t>Snapshot Isolation</a:t>
            </a:r>
          </a:p>
        </p:txBody>
      </p:sp>
      <p:sp>
        <p:nvSpPr>
          <p:cNvPr id="44035" name="Rectangle 3"/>
          <p:cNvSpPr>
            <a:spLocks noGrp="1" noChangeArrowheads="1"/>
          </p:cNvSpPr>
          <p:nvPr>
            <p:ph idx="1"/>
          </p:nvPr>
        </p:nvSpPr>
        <p:spPr>
          <a:xfrm>
            <a:off x="304721" y="1057275"/>
            <a:ext cx="11435488" cy="5853910"/>
          </a:xfrm>
        </p:spPr>
        <p:txBody>
          <a:bodyPr/>
          <a:lstStyle/>
          <a:p>
            <a:pPr eaLnBrk="1" hangingPunct="1"/>
            <a:r>
              <a:rPr lang="en-US" sz="2400" b="1" dirty="0"/>
              <a:t>Enhanced concurrency</a:t>
            </a:r>
          </a:p>
          <a:p>
            <a:pPr lvl="1" eaLnBrk="1" hangingPunct="1"/>
            <a:r>
              <a:rPr lang="en-US" sz="1800" dirty="0"/>
              <a:t>In earlier versions of SQL Server, concurrency was based solely on locking, which caused blocking and deadlocking problems for some applications. Snapshot isolation, by contrast, depends on enhancements to row versioning and is intended to improve performance by avoiding reader-writer blocking scenarios.</a:t>
            </a:r>
          </a:p>
          <a:p>
            <a:pPr eaLnBrk="1" hangingPunct="1"/>
            <a:r>
              <a:rPr lang="en-US" sz="2400" b="1" dirty="0"/>
              <a:t>Updated row versions for each transaction are maintained in </a:t>
            </a:r>
            <a:r>
              <a:rPr lang="en-US" sz="2400" b="1" dirty="0" err="1"/>
              <a:t>tempdb</a:t>
            </a:r>
            <a:endParaRPr lang="en-US" sz="2400" b="1" dirty="0"/>
          </a:p>
          <a:p>
            <a:pPr lvl="1" eaLnBrk="1" hangingPunct="1"/>
            <a:r>
              <a:rPr lang="en-US" sz="1800" dirty="0"/>
              <a:t>A unique transaction sequence number identifies each transaction, and these unique numbers are recorded for each row version. The transaction works with the most recent row versions having a sequence number before the sequence number of the transaction. Newer row versions created after the transaction has begun are ignored by the transaction. </a:t>
            </a:r>
            <a:r>
              <a:rPr lang="en-US" sz="2000" dirty="0"/>
              <a:t> </a:t>
            </a:r>
          </a:p>
          <a:p>
            <a:pPr eaLnBrk="1" hangingPunct="1"/>
            <a:r>
              <a:rPr lang="en-US" sz="2400" b="1" dirty="0"/>
              <a:t>Snapshot isolation uses an optimistic concurrency model</a:t>
            </a:r>
          </a:p>
          <a:p>
            <a:pPr lvl="1" eaLnBrk="1" hangingPunct="1"/>
            <a:r>
              <a:rPr lang="en-US" sz="1800" dirty="0"/>
              <a:t>If a snapshot transaction attempts to commit modifications to data that has changed since the transaction began, the transaction will roll back and an error will be raised. </a:t>
            </a: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07868" y="228601"/>
            <a:ext cx="11424908" cy="535531"/>
          </a:xfrm>
        </p:spPr>
        <p:txBody>
          <a:bodyPr/>
          <a:lstStyle/>
          <a:p>
            <a:pPr eaLnBrk="1" hangingPunct="1">
              <a:defRPr/>
            </a:pPr>
            <a:r>
              <a:rPr lang="en-US" sz="3200" dirty="0"/>
              <a:t>Isolation</a:t>
            </a:r>
          </a:p>
        </p:txBody>
      </p:sp>
      <p:sp>
        <p:nvSpPr>
          <p:cNvPr id="43011" name="Rectangle 3"/>
          <p:cNvSpPr>
            <a:spLocks noGrp="1" noChangeArrowheads="1"/>
          </p:cNvSpPr>
          <p:nvPr>
            <p:ph idx="1"/>
          </p:nvPr>
        </p:nvSpPr>
        <p:spPr>
          <a:xfrm>
            <a:off x="406294" y="1016000"/>
            <a:ext cx="10969943" cy="4813300"/>
          </a:xfrm>
        </p:spPr>
        <p:txBody>
          <a:bodyPr>
            <a:normAutofit fontScale="77500" lnSpcReduction="20000"/>
          </a:bodyPr>
          <a:lstStyle/>
          <a:p>
            <a:pPr eaLnBrk="1" hangingPunct="1">
              <a:lnSpc>
                <a:spcPct val="120000"/>
              </a:lnSpc>
              <a:defRPr/>
            </a:pPr>
            <a:r>
              <a:rPr lang="en-US" b="1" dirty="0">
                <a:cs typeface="Arial" charset="0"/>
              </a:rPr>
              <a:t>Snapshot isolation must be enabled in each database that uses it with the Transact-SQL ALTER DATABASE statement</a:t>
            </a:r>
            <a:r>
              <a:rPr lang="en-US" dirty="0">
                <a:cs typeface="Arial" charset="0"/>
              </a:rPr>
              <a:t> </a:t>
            </a:r>
          </a:p>
          <a:p>
            <a:pPr lvl="1" eaLnBrk="1" hangingPunct="1">
              <a:lnSpc>
                <a:spcPct val="80000"/>
              </a:lnSpc>
              <a:buFont typeface="Wingdings" pitchFamily="2" charset="2"/>
              <a:buNone/>
              <a:defRPr/>
            </a:pPr>
            <a:r>
              <a:rPr lang="en-US" sz="2300" dirty="0"/>
              <a:t>In this respect, snapshot isolation differs from the traditional isolation levels of </a:t>
            </a:r>
          </a:p>
          <a:p>
            <a:pPr lvl="1" eaLnBrk="1" hangingPunct="1">
              <a:lnSpc>
                <a:spcPct val="80000"/>
              </a:lnSpc>
              <a:buFont typeface="Wingdings" pitchFamily="2" charset="2"/>
              <a:buNone/>
              <a:defRPr/>
            </a:pPr>
            <a:r>
              <a:rPr lang="en-US" sz="2300" dirty="0"/>
              <a:t>READ COMMITTED, REPEATABLE READ, SERIALIZABLE, and READ </a:t>
            </a:r>
          </a:p>
          <a:p>
            <a:pPr lvl="1" eaLnBrk="1" hangingPunct="1">
              <a:lnSpc>
                <a:spcPct val="80000"/>
              </a:lnSpc>
              <a:buFont typeface="Wingdings" pitchFamily="2" charset="2"/>
              <a:buNone/>
              <a:defRPr/>
            </a:pPr>
            <a:r>
              <a:rPr lang="en-US" sz="2300" dirty="0"/>
              <a:t>UNCOMMITTED, which require no configuration. The following statements </a:t>
            </a:r>
          </a:p>
          <a:p>
            <a:pPr lvl="1" eaLnBrk="1" hangingPunct="1">
              <a:lnSpc>
                <a:spcPct val="80000"/>
              </a:lnSpc>
              <a:buFont typeface="Wingdings" pitchFamily="2" charset="2"/>
              <a:buNone/>
              <a:defRPr/>
            </a:pPr>
            <a:r>
              <a:rPr lang="en-US" sz="2300" dirty="0"/>
              <a:t>activate snapshot isolation and replace the default READ COMMITTED </a:t>
            </a:r>
          </a:p>
          <a:p>
            <a:pPr lvl="1" eaLnBrk="1" hangingPunct="1">
              <a:lnSpc>
                <a:spcPct val="80000"/>
              </a:lnSpc>
              <a:buFont typeface="Wingdings" pitchFamily="2" charset="2"/>
              <a:buNone/>
              <a:defRPr/>
            </a:pPr>
            <a:r>
              <a:rPr lang="en-US" sz="2300" dirty="0"/>
              <a:t>behavior with SNAPSHOT: </a:t>
            </a:r>
          </a:p>
          <a:p>
            <a:pPr lvl="1" eaLnBrk="1" hangingPunct="1">
              <a:lnSpc>
                <a:spcPct val="80000"/>
              </a:lnSpc>
              <a:buFont typeface="Wingdings" pitchFamily="2" charset="2"/>
              <a:buNone/>
              <a:defRPr/>
            </a:pPr>
            <a:endParaRPr lang="en-US" dirty="0"/>
          </a:p>
          <a:p>
            <a:pPr lvl="1" eaLnBrk="1" hangingPunct="1">
              <a:lnSpc>
                <a:spcPct val="80000"/>
              </a:lnSpc>
              <a:buFont typeface="Wingdings" pitchFamily="2" charset="2"/>
              <a:buNone/>
              <a:defRPr/>
            </a:pPr>
            <a:endParaRPr lang="en-US" dirty="0"/>
          </a:p>
          <a:p>
            <a:pPr lvl="1" eaLnBrk="1" hangingPunct="1">
              <a:lnSpc>
                <a:spcPct val="80000"/>
              </a:lnSpc>
              <a:buFont typeface="Wingdings" pitchFamily="2" charset="2"/>
              <a:buNone/>
              <a:defRPr/>
            </a:pPr>
            <a:endParaRPr lang="en-US" dirty="0"/>
          </a:p>
          <a:p>
            <a:pPr lvl="1" eaLnBrk="1" hangingPunct="1">
              <a:lnSpc>
                <a:spcPct val="80000"/>
              </a:lnSpc>
              <a:buFont typeface="Wingdings" pitchFamily="2" charset="2"/>
              <a:buNone/>
              <a:defRPr/>
            </a:pPr>
            <a:endParaRPr lang="en-US" dirty="0"/>
          </a:p>
          <a:p>
            <a:pPr lvl="1" eaLnBrk="1" hangingPunct="1">
              <a:lnSpc>
                <a:spcPct val="80000"/>
              </a:lnSpc>
              <a:buFont typeface="Wingdings" pitchFamily="2" charset="2"/>
              <a:buNone/>
              <a:defRPr/>
            </a:pPr>
            <a:endParaRPr lang="en-US" dirty="0"/>
          </a:p>
          <a:p>
            <a:pPr lvl="1" eaLnBrk="1" hangingPunct="1">
              <a:lnSpc>
                <a:spcPct val="80000"/>
              </a:lnSpc>
              <a:buFont typeface="Wingdings" pitchFamily="2" charset="2"/>
              <a:buNone/>
              <a:defRPr/>
            </a:pPr>
            <a:endParaRPr lang="en-US" dirty="0"/>
          </a:p>
          <a:p>
            <a:pPr lvl="1" eaLnBrk="1" hangingPunct="1">
              <a:lnSpc>
                <a:spcPct val="80000"/>
              </a:lnSpc>
              <a:buFont typeface="Wingdings" pitchFamily="2" charset="2"/>
              <a:buNone/>
              <a:defRPr/>
            </a:pPr>
            <a:endParaRPr lang="en-US" dirty="0"/>
          </a:p>
          <a:p>
            <a:pPr lvl="1" eaLnBrk="1" hangingPunct="1">
              <a:lnSpc>
                <a:spcPct val="80000"/>
              </a:lnSpc>
              <a:buFont typeface="Arial" pitchFamily="34" charset="0"/>
              <a:buChar char="•"/>
              <a:defRPr/>
            </a:pPr>
            <a:r>
              <a:rPr lang="en-US" sz="2600" dirty="0"/>
              <a:t>Setting the READ_COMMITTED_SNAPSHOT ON option allows </a:t>
            </a:r>
          </a:p>
          <a:p>
            <a:pPr lvl="1" eaLnBrk="1" hangingPunct="1">
              <a:lnSpc>
                <a:spcPct val="80000"/>
              </a:lnSpc>
              <a:buFont typeface="Wingdings" pitchFamily="2" charset="2"/>
              <a:buNone/>
              <a:defRPr/>
            </a:pPr>
            <a:r>
              <a:rPr lang="en-US" sz="2600" dirty="0"/>
              <a:t>	access to versioned rows under the default READ COMMITTED </a:t>
            </a:r>
          </a:p>
          <a:p>
            <a:pPr lvl="1" eaLnBrk="1" hangingPunct="1">
              <a:lnSpc>
                <a:spcPct val="80000"/>
              </a:lnSpc>
              <a:buFont typeface="Wingdings" pitchFamily="2" charset="2"/>
              <a:buNone/>
              <a:defRPr/>
            </a:pPr>
            <a:r>
              <a:rPr lang="en-US" sz="2600" dirty="0"/>
              <a:t>	isolation level. </a:t>
            </a:r>
          </a:p>
          <a:p>
            <a:pPr lvl="1" eaLnBrk="1" hangingPunct="1">
              <a:lnSpc>
                <a:spcPct val="80000"/>
              </a:lnSpc>
              <a:buFont typeface="Wingdings" pitchFamily="2" charset="2"/>
              <a:buNone/>
              <a:defRPr/>
            </a:pPr>
            <a:endParaRPr lang="en-US" dirty="0"/>
          </a:p>
        </p:txBody>
      </p:sp>
      <p:sp>
        <p:nvSpPr>
          <p:cNvPr id="45061" name="Rectangle 5"/>
          <p:cNvSpPr>
            <a:spLocks noChangeArrowheads="1"/>
          </p:cNvSpPr>
          <p:nvPr/>
        </p:nvSpPr>
        <p:spPr bwMode="auto">
          <a:xfrm>
            <a:off x="554748" y="3200400"/>
            <a:ext cx="10808208" cy="659797"/>
          </a:xfrm>
          <a:prstGeom prst="rect">
            <a:avLst/>
          </a:prstGeom>
          <a:solidFill>
            <a:schemeClr val="tx2">
              <a:lumMod val="20000"/>
              <a:lumOff val="80000"/>
            </a:schemeClr>
          </a:solidFill>
          <a:ln w="12700" algn="ctr">
            <a:solidFill>
              <a:schemeClr val="tx1"/>
            </a:solidFill>
            <a:miter lim="800000"/>
            <a:headEnd/>
            <a:tailEnd/>
          </a:ln>
        </p:spPr>
        <p:txBody>
          <a:bodyPr lIns="92075" tIns="46038" rIns="92075" bIns="46038">
            <a:spAutoFit/>
          </a:bodyPr>
          <a:lstStyle/>
          <a:p>
            <a:pPr algn="l">
              <a:spcBef>
                <a:spcPts val="100"/>
              </a:spcBef>
              <a:buFontTx/>
              <a:buNone/>
            </a:pPr>
            <a:r>
              <a:rPr lang="en-US" sz="1800" dirty="0">
                <a:solidFill>
                  <a:schemeClr val="accent5">
                    <a:lumMod val="75000"/>
                  </a:schemeClr>
                </a:solidFill>
                <a:cs typeface="Courier New" pitchFamily="-32" charset="0"/>
              </a:rPr>
              <a:t>ALTER DATABASE Northwind</a:t>
            </a:r>
          </a:p>
          <a:p>
            <a:pPr algn="l">
              <a:spcBef>
                <a:spcPts val="100"/>
              </a:spcBef>
              <a:buFontTx/>
              <a:buNone/>
            </a:pPr>
            <a:r>
              <a:rPr lang="en-US" sz="1800" dirty="0">
                <a:solidFill>
                  <a:schemeClr val="accent5">
                    <a:lumMod val="75000"/>
                  </a:schemeClr>
                </a:solidFill>
                <a:cs typeface="Courier New" pitchFamily="-32" charset="0"/>
              </a:rPr>
              <a:t>SET ALLOW_SNAPSHOT_ISOLATION ON</a:t>
            </a:r>
          </a:p>
        </p:txBody>
      </p:sp>
      <p:sp>
        <p:nvSpPr>
          <p:cNvPr id="45062" name="Rectangle 6"/>
          <p:cNvSpPr>
            <a:spLocks noChangeArrowheads="1"/>
          </p:cNvSpPr>
          <p:nvPr/>
        </p:nvSpPr>
        <p:spPr bwMode="auto">
          <a:xfrm>
            <a:off x="562561" y="4044950"/>
            <a:ext cx="10808208" cy="660400"/>
          </a:xfrm>
          <a:prstGeom prst="rect">
            <a:avLst/>
          </a:prstGeom>
          <a:solidFill>
            <a:schemeClr val="tx2">
              <a:lumMod val="20000"/>
              <a:lumOff val="80000"/>
            </a:schemeClr>
          </a:solidFill>
          <a:ln w="12700" algn="ctr">
            <a:solidFill>
              <a:schemeClr val="tx1"/>
            </a:solidFill>
            <a:miter lim="800000"/>
            <a:headEnd/>
            <a:tailEnd/>
          </a:ln>
        </p:spPr>
        <p:txBody>
          <a:bodyPr lIns="92075" tIns="46038" rIns="92075" bIns="46038">
            <a:spAutoFit/>
          </a:bodyPr>
          <a:lstStyle/>
          <a:p>
            <a:pPr algn="l">
              <a:spcBef>
                <a:spcPts val="100"/>
              </a:spcBef>
              <a:buFontTx/>
              <a:buNone/>
            </a:pPr>
            <a:r>
              <a:rPr lang="en-US" sz="1800" dirty="0">
                <a:solidFill>
                  <a:schemeClr val="accent5">
                    <a:lumMod val="75000"/>
                  </a:schemeClr>
                </a:solidFill>
                <a:cs typeface="Courier New" pitchFamily="-32" charset="0"/>
              </a:rPr>
              <a:t>ALTER DATABASE Northwind</a:t>
            </a:r>
          </a:p>
          <a:p>
            <a:pPr algn="l">
              <a:spcBef>
                <a:spcPts val="100"/>
              </a:spcBef>
              <a:buFontTx/>
              <a:buNone/>
            </a:pPr>
            <a:r>
              <a:rPr lang="en-US" sz="1800" dirty="0">
                <a:solidFill>
                  <a:schemeClr val="accent5">
                    <a:lumMod val="75000"/>
                  </a:schemeClr>
                </a:solidFill>
                <a:cs typeface="Courier New" pitchFamily="-32" charset="0"/>
              </a:rPr>
              <a:t>SET READ_COMMITTED_SNAPSHOT ON </a:t>
            </a: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Snapshot</a:t>
            </a:r>
            <a:endParaRPr lang="en-US" dirty="0"/>
          </a:p>
        </p:txBody>
      </p:sp>
      <p:sp>
        <p:nvSpPr>
          <p:cNvPr id="3" name="Content Placeholder 2"/>
          <p:cNvSpPr>
            <a:spLocks noGrp="1"/>
          </p:cNvSpPr>
          <p:nvPr>
            <p:ph idx="1"/>
          </p:nvPr>
        </p:nvSpPr>
        <p:spPr/>
        <p:txBody>
          <a:bodyPr/>
          <a:lstStyle/>
          <a:p>
            <a:r>
              <a:rPr lang="en-US" dirty="0"/>
              <a:t>A snapshot transaction always uses optimistic concurrency control, withholding any locks that would prevent other transactions from updating rows. If a snapshot transaction attempts to commit an update to a row that was changed after the transaction began, the transaction is rolled back, and an error is raised</a:t>
            </a:r>
          </a:p>
        </p:txBody>
      </p:sp>
      <p:sp>
        <p:nvSpPr>
          <p:cNvPr id="4" name="Slide Number Placeholder 3"/>
          <p:cNvSpPr>
            <a:spLocks noGrp="1"/>
          </p:cNvSpPr>
          <p:nvPr>
            <p:ph type="sldNum" sz="quarter" idx="12"/>
          </p:nvPr>
        </p:nvSpPr>
        <p:spPr/>
        <p:txBody>
          <a:bodyPr/>
          <a:lstStyle/>
          <a:p>
            <a:fld id="{C51EAA63-D034-42AE-91FA-B13B9518C7BE}" type="slidenum">
              <a:rPr lang="en-US" smtClean="0"/>
              <a:pPr/>
              <a:t>23</a:t>
            </a:fld>
            <a:endParaRPr lang="en-US" dirty="0"/>
          </a:p>
        </p:txBody>
      </p:sp>
    </p:spTree>
    <p:extLst>
      <p:ext uri="{BB962C8B-B14F-4D97-AF65-F5344CB8AC3E}">
        <p14:creationId xmlns:p14="http://schemas.microsoft.com/office/powerpoint/2010/main" val="3417576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Remarks</a:t>
            </a:r>
          </a:p>
        </p:txBody>
      </p:sp>
      <p:sp>
        <p:nvSpPr>
          <p:cNvPr id="3" name="Content Placeholder 2"/>
          <p:cNvSpPr>
            <a:spLocks noGrp="1"/>
          </p:cNvSpPr>
          <p:nvPr>
            <p:ph idx="1"/>
          </p:nvPr>
        </p:nvSpPr>
        <p:spPr/>
        <p:txBody>
          <a:bodyPr/>
          <a:lstStyle/>
          <a:p>
            <a:r>
              <a:rPr lang="en-US" dirty="0"/>
              <a:t>Only one of the isolation level options can be set at a time, and it remains set for that connection until it is explicitly changed. The transaction isolation levels define the type of locks acquired on read operations. Shared locks acquired for READ COMMITTED or REPEATABLE READ are generally row locks, although the row locks can be escalated to page or table locks if a significant number of the rows in a page or table are referenced by the read. If a row is modified by the transaction after it has been read, the transaction acquires an exclusive lock to protect that row, and the exclusive lock is retained until the transaction completes. For example, if a REPEATABLE READ transaction has a shared lock on a row, and the transaction then modifies the row, the shared row lock is converted to an exclusive row lock.</a:t>
            </a:r>
          </a:p>
        </p:txBody>
      </p:sp>
      <p:sp>
        <p:nvSpPr>
          <p:cNvPr id="4" name="Slide Number Placeholder 3"/>
          <p:cNvSpPr>
            <a:spLocks noGrp="1"/>
          </p:cNvSpPr>
          <p:nvPr>
            <p:ph type="sldNum" sz="quarter" idx="12"/>
          </p:nvPr>
        </p:nvSpPr>
        <p:spPr/>
        <p:txBody>
          <a:bodyPr/>
          <a:lstStyle/>
          <a:p>
            <a:fld id="{C51EAA63-D034-42AE-91FA-B13B9518C7BE}" type="slidenum">
              <a:rPr lang="en-US" smtClean="0"/>
              <a:pPr/>
              <a:t>24</a:t>
            </a:fld>
            <a:endParaRPr lang="en-US" dirty="0"/>
          </a:p>
        </p:txBody>
      </p:sp>
    </p:spTree>
    <p:extLst>
      <p:ext uri="{BB962C8B-B14F-4D97-AF65-F5344CB8AC3E}">
        <p14:creationId xmlns:p14="http://schemas.microsoft.com/office/powerpoint/2010/main" val="2972631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31818" y="244476"/>
            <a:ext cx="11125199" cy="889000"/>
          </a:xfrm>
        </p:spPr>
        <p:txBody>
          <a:bodyPr/>
          <a:lstStyle/>
          <a:p>
            <a:pPr eaLnBrk="1" hangingPunct="1">
              <a:defRPr/>
            </a:pPr>
            <a:r>
              <a:rPr lang="en-US" dirty="0"/>
              <a:t>Transactions</a:t>
            </a:r>
          </a:p>
        </p:txBody>
      </p:sp>
      <p:sp>
        <p:nvSpPr>
          <p:cNvPr id="295939" name="Rectangle 3"/>
          <p:cNvSpPr>
            <a:spLocks noGrp="1" noChangeArrowheads="1"/>
          </p:cNvSpPr>
          <p:nvPr>
            <p:ph idx="1"/>
          </p:nvPr>
        </p:nvSpPr>
        <p:spPr>
          <a:xfrm>
            <a:off x="507868" y="1339851"/>
            <a:ext cx="11435488" cy="2012859"/>
          </a:xfrm>
        </p:spPr>
        <p:txBody>
          <a:bodyPr/>
          <a:lstStyle/>
          <a:p>
            <a:pPr eaLnBrk="1" hangingPunct="1"/>
            <a:r>
              <a:rPr lang="en-US" sz="2400" dirty="0"/>
              <a:t>SQL Server operates in 2 transaction mode</a:t>
            </a:r>
          </a:p>
          <a:p>
            <a:pPr lvl="1" eaLnBrk="1" hangingPunct="1">
              <a:buClr>
                <a:schemeClr val="accent5">
                  <a:lumMod val="75000"/>
                </a:schemeClr>
              </a:buClr>
              <a:buFont typeface="Wingdings" pitchFamily="2" charset="2"/>
              <a:buChar char="q"/>
            </a:pPr>
            <a:r>
              <a:rPr lang="en-US" sz="2000" dirty="0"/>
              <a:t>  Implicit transactions</a:t>
            </a:r>
          </a:p>
          <a:p>
            <a:pPr lvl="1">
              <a:buClr>
                <a:schemeClr val="accent5">
                  <a:lumMod val="75000"/>
                </a:schemeClr>
              </a:buClr>
              <a:buFont typeface="Wingdings" pitchFamily="2" charset="2"/>
              <a:buChar char="q"/>
            </a:pPr>
            <a:r>
              <a:rPr lang="en-US" sz="2000" dirty="0"/>
              <a:t>When a connection is operating in </a:t>
            </a:r>
            <a:r>
              <a:rPr lang="en-US" sz="2000" b="1" dirty="0"/>
              <a:t>implicit transaction</a:t>
            </a:r>
            <a:r>
              <a:rPr lang="en-US" sz="2000" dirty="0"/>
              <a:t> mode, the instance of the SQL Server Database Engine automatically starts a new </a:t>
            </a:r>
            <a:r>
              <a:rPr lang="en-US" sz="2000" b="1" dirty="0"/>
              <a:t>transaction</a:t>
            </a:r>
            <a:r>
              <a:rPr lang="en-US" sz="2000" dirty="0"/>
              <a:t> after the current </a:t>
            </a:r>
            <a:r>
              <a:rPr lang="en-US" sz="2000" b="1" dirty="0"/>
              <a:t>transaction</a:t>
            </a:r>
            <a:r>
              <a:rPr lang="en-US" sz="2000" dirty="0"/>
              <a:t> is committed or rolled back</a:t>
            </a:r>
          </a:p>
          <a:p>
            <a:pPr lvl="1" eaLnBrk="1" hangingPunct="1">
              <a:buClr>
                <a:schemeClr val="accent5">
                  <a:lumMod val="75000"/>
                </a:schemeClr>
              </a:buClr>
              <a:buFont typeface="Wingdings" pitchFamily="2" charset="2"/>
              <a:buChar char="q"/>
            </a:pPr>
            <a:r>
              <a:rPr lang="en-US" sz="2000" dirty="0"/>
              <a:t>  Explicit transactions</a:t>
            </a:r>
          </a:p>
          <a:p>
            <a:pPr lvl="1">
              <a:buClr>
                <a:schemeClr val="accent5">
                  <a:lumMod val="75000"/>
                </a:schemeClr>
              </a:buClr>
              <a:buFont typeface="Wingdings" pitchFamily="2" charset="2"/>
              <a:buChar char="q"/>
            </a:pPr>
            <a:r>
              <a:rPr lang="en-US" sz="2000" dirty="0"/>
              <a:t>An </a:t>
            </a:r>
            <a:r>
              <a:rPr lang="en-US" sz="2000" b="1" dirty="0"/>
              <a:t>explicit transaction</a:t>
            </a:r>
            <a:r>
              <a:rPr lang="en-US" sz="2000" dirty="0"/>
              <a:t> is one in which you </a:t>
            </a:r>
            <a:r>
              <a:rPr lang="en-US" sz="2000" b="1" dirty="0"/>
              <a:t>explicitly</a:t>
            </a:r>
            <a:r>
              <a:rPr lang="en-US" sz="2000" dirty="0"/>
              <a:t> define both the start and end of the </a:t>
            </a:r>
            <a:r>
              <a:rPr lang="en-US" sz="2000" b="1" dirty="0"/>
              <a:t>transaction</a:t>
            </a:r>
            <a:r>
              <a:rPr lang="en-US" sz="2000" dirty="0"/>
              <a:t>.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95939">
                                            <p:txEl>
                                              <p:pRg st="0" end="0"/>
                                            </p:txEl>
                                          </p:spTgt>
                                        </p:tgtEl>
                                        <p:attrNameLst>
                                          <p:attrName>style.visibility</p:attrName>
                                        </p:attrNameLst>
                                      </p:cBhvr>
                                      <p:to>
                                        <p:strVal val="visible"/>
                                      </p:to>
                                    </p:set>
                                    <p:anim calcmode="lin" valueType="num">
                                      <p:cBhvr>
                                        <p:cTn id="7" dur="1000" fill="hold"/>
                                        <p:tgtEl>
                                          <p:spTgt spid="295939">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95939">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9593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295939">
                                            <p:txEl>
                                              <p:pRg st="1" end="1"/>
                                            </p:txEl>
                                          </p:spTgt>
                                        </p:tgtEl>
                                        <p:attrNameLst>
                                          <p:attrName>style.visibility</p:attrName>
                                        </p:attrNameLst>
                                      </p:cBhvr>
                                      <p:to>
                                        <p:strVal val="visible"/>
                                      </p:to>
                                    </p:set>
                                    <p:anim calcmode="lin" valueType="num">
                                      <p:cBhvr>
                                        <p:cTn id="14" dur="1000" fill="hold"/>
                                        <p:tgtEl>
                                          <p:spTgt spid="295939">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295939">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9593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295939">
                                            <p:txEl>
                                              <p:pRg st="2" end="2"/>
                                            </p:txEl>
                                          </p:spTgt>
                                        </p:tgtEl>
                                        <p:attrNameLst>
                                          <p:attrName>style.visibility</p:attrName>
                                        </p:attrNameLst>
                                      </p:cBhvr>
                                      <p:to>
                                        <p:strVal val="visible"/>
                                      </p:to>
                                    </p:set>
                                    <p:anim calcmode="lin" valueType="num">
                                      <p:cBhvr>
                                        <p:cTn id="21" dur="1000" fill="hold"/>
                                        <p:tgtEl>
                                          <p:spTgt spid="295939">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295939">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29593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295939">
                                            <p:txEl>
                                              <p:pRg st="3" end="3"/>
                                            </p:txEl>
                                          </p:spTgt>
                                        </p:tgtEl>
                                        <p:attrNameLst>
                                          <p:attrName>style.visibility</p:attrName>
                                        </p:attrNameLst>
                                      </p:cBhvr>
                                      <p:to>
                                        <p:strVal val="visible"/>
                                      </p:to>
                                    </p:set>
                                    <p:anim calcmode="lin" valueType="num">
                                      <p:cBhvr>
                                        <p:cTn id="28" dur="1000" fill="hold"/>
                                        <p:tgtEl>
                                          <p:spTgt spid="295939">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295939">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295939">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0"/>
                                  </p:stCondLst>
                                  <p:childTnLst>
                                    <p:set>
                                      <p:cBhvr>
                                        <p:cTn id="34" dur="1" fill="hold">
                                          <p:stCondLst>
                                            <p:cond delay="0"/>
                                          </p:stCondLst>
                                        </p:cTn>
                                        <p:tgtEl>
                                          <p:spTgt spid="295939">
                                            <p:txEl>
                                              <p:pRg st="4" end="4"/>
                                            </p:txEl>
                                          </p:spTgt>
                                        </p:tgtEl>
                                        <p:attrNameLst>
                                          <p:attrName>style.visibility</p:attrName>
                                        </p:attrNameLst>
                                      </p:cBhvr>
                                      <p:to>
                                        <p:strVal val="visible"/>
                                      </p:to>
                                    </p:set>
                                    <p:anim calcmode="lin" valueType="num">
                                      <p:cBhvr>
                                        <p:cTn id="35" dur="1000" fill="hold"/>
                                        <p:tgtEl>
                                          <p:spTgt spid="295939">
                                            <p:txEl>
                                              <p:pRg st="4" end="4"/>
                                            </p:txEl>
                                          </p:spTgt>
                                        </p:tgtEl>
                                        <p:attrNameLst>
                                          <p:attrName>ppt_x</p:attrName>
                                        </p:attrNameLst>
                                      </p:cBhvr>
                                      <p:tavLst>
                                        <p:tav tm="0">
                                          <p:val>
                                            <p:strVal val="#ppt_x-.2"/>
                                          </p:val>
                                        </p:tav>
                                        <p:tav tm="100000">
                                          <p:val>
                                            <p:strVal val="#ppt_x"/>
                                          </p:val>
                                        </p:tav>
                                      </p:tavLst>
                                    </p:anim>
                                    <p:anim calcmode="lin" valueType="num">
                                      <p:cBhvr>
                                        <p:cTn id="36" dur="1000" fill="hold"/>
                                        <p:tgtEl>
                                          <p:spTgt spid="295939">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2959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531818" y="282576"/>
            <a:ext cx="11125199" cy="889000"/>
          </a:xfrm>
        </p:spPr>
        <p:txBody>
          <a:bodyPr/>
          <a:lstStyle/>
          <a:p>
            <a:pPr eaLnBrk="1" hangingPunct="1">
              <a:defRPr/>
            </a:pPr>
            <a:r>
              <a:rPr lang="en-US" dirty="0"/>
              <a:t>Transactions</a:t>
            </a:r>
            <a:endParaRPr lang="en-US" sz="2000" dirty="0"/>
          </a:p>
        </p:txBody>
      </p:sp>
      <p:sp>
        <p:nvSpPr>
          <p:cNvPr id="319491" name="Rectangle 3"/>
          <p:cNvSpPr>
            <a:spLocks noGrp="1" noChangeArrowheads="1"/>
          </p:cNvSpPr>
          <p:nvPr>
            <p:ph idx="1"/>
          </p:nvPr>
        </p:nvSpPr>
        <p:spPr>
          <a:xfrm>
            <a:off x="507868" y="1311276"/>
            <a:ext cx="11435488" cy="3748719"/>
          </a:xfrm>
        </p:spPr>
        <p:txBody>
          <a:bodyPr/>
          <a:lstStyle/>
          <a:p>
            <a:pPr eaLnBrk="1" hangingPunct="1">
              <a:lnSpc>
                <a:spcPct val="90000"/>
              </a:lnSpc>
            </a:pPr>
            <a:r>
              <a:rPr lang="en-US" sz="2000" dirty="0"/>
              <a:t>Provides the control required for managing transaction</a:t>
            </a:r>
          </a:p>
          <a:p>
            <a:pPr algn="just" eaLnBrk="1" hangingPunct="1">
              <a:lnSpc>
                <a:spcPct val="90000"/>
              </a:lnSpc>
            </a:pPr>
            <a:r>
              <a:rPr lang="en-US" sz="2000" dirty="0"/>
              <a:t>Enables the grouping of SQL commands in a transaction that meet business requirements</a:t>
            </a:r>
          </a:p>
          <a:p>
            <a:pPr algn="just" eaLnBrk="1" hangingPunct="1">
              <a:lnSpc>
                <a:spcPct val="90000"/>
              </a:lnSpc>
            </a:pPr>
            <a:r>
              <a:rPr lang="en-US" sz="2000" dirty="0"/>
              <a:t>Enables a programmer to influence SQL Server's locking strategy</a:t>
            </a:r>
          </a:p>
          <a:p>
            <a:pPr algn="just" eaLnBrk="1" hangingPunct="1">
              <a:lnSpc>
                <a:spcPct val="90000"/>
              </a:lnSpc>
            </a:pPr>
            <a:r>
              <a:rPr lang="en-US" sz="2000" dirty="0"/>
              <a:t>Creates predictable effects when committing or rolling back transactions</a:t>
            </a:r>
          </a:p>
          <a:p>
            <a:pPr algn="just" eaLnBrk="1" hangingPunct="1">
              <a:lnSpc>
                <a:spcPct val="90000"/>
              </a:lnSpc>
            </a:pPr>
            <a:r>
              <a:rPr lang="en-US" sz="2000" dirty="0"/>
              <a:t>Begin transaction and Commit or Rollback transaction mark the beginning and end of a transaction</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319491">
                                            <p:txEl>
                                              <p:pRg st="0" end="0"/>
                                            </p:txEl>
                                          </p:spTgt>
                                        </p:tgtEl>
                                        <p:attrNameLst>
                                          <p:attrName>style.visibility</p:attrName>
                                        </p:attrNameLst>
                                      </p:cBhvr>
                                      <p:to>
                                        <p:strVal val="visible"/>
                                      </p:to>
                                    </p:set>
                                    <p:anim calcmode="lin" valueType="num">
                                      <p:cBhvr>
                                        <p:cTn id="7" dur="1000" fill="hold"/>
                                        <p:tgtEl>
                                          <p:spTgt spid="319491">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19491">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19491">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319491">
                                            <p:txEl>
                                              <p:pRg st="1" end="1"/>
                                            </p:txEl>
                                          </p:spTgt>
                                        </p:tgtEl>
                                        <p:attrNameLst>
                                          <p:attrName>style.visibility</p:attrName>
                                        </p:attrNameLst>
                                      </p:cBhvr>
                                      <p:to>
                                        <p:strVal val="visible"/>
                                      </p:to>
                                    </p:set>
                                    <p:anim calcmode="lin" valueType="num">
                                      <p:cBhvr>
                                        <p:cTn id="14" dur="1000" fill="hold"/>
                                        <p:tgtEl>
                                          <p:spTgt spid="319491">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319491">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1949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319491">
                                            <p:txEl>
                                              <p:pRg st="2" end="2"/>
                                            </p:txEl>
                                          </p:spTgt>
                                        </p:tgtEl>
                                        <p:attrNameLst>
                                          <p:attrName>style.visibility</p:attrName>
                                        </p:attrNameLst>
                                      </p:cBhvr>
                                      <p:to>
                                        <p:strVal val="visible"/>
                                      </p:to>
                                    </p:set>
                                    <p:anim calcmode="lin" valueType="num">
                                      <p:cBhvr>
                                        <p:cTn id="21" dur="1000" fill="hold"/>
                                        <p:tgtEl>
                                          <p:spTgt spid="319491">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319491">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19491">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319491">
                                            <p:txEl>
                                              <p:pRg st="3" end="3"/>
                                            </p:txEl>
                                          </p:spTgt>
                                        </p:tgtEl>
                                        <p:attrNameLst>
                                          <p:attrName>style.visibility</p:attrName>
                                        </p:attrNameLst>
                                      </p:cBhvr>
                                      <p:to>
                                        <p:strVal val="visible"/>
                                      </p:to>
                                    </p:set>
                                    <p:anim calcmode="lin" valueType="num">
                                      <p:cBhvr>
                                        <p:cTn id="28" dur="1000" fill="hold"/>
                                        <p:tgtEl>
                                          <p:spTgt spid="319491">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319491">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19491">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0"/>
                                  </p:stCondLst>
                                  <p:childTnLst>
                                    <p:set>
                                      <p:cBhvr>
                                        <p:cTn id="34" dur="1" fill="hold">
                                          <p:stCondLst>
                                            <p:cond delay="0"/>
                                          </p:stCondLst>
                                        </p:cTn>
                                        <p:tgtEl>
                                          <p:spTgt spid="319491">
                                            <p:txEl>
                                              <p:pRg st="4" end="4"/>
                                            </p:txEl>
                                          </p:spTgt>
                                        </p:tgtEl>
                                        <p:attrNameLst>
                                          <p:attrName>style.visibility</p:attrName>
                                        </p:attrNameLst>
                                      </p:cBhvr>
                                      <p:to>
                                        <p:strVal val="visible"/>
                                      </p:to>
                                    </p:set>
                                    <p:anim calcmode="lin" valueType="num">
                                      <p:cBhvr>
                                        <p:cTn id="35" dur="1000" fill="hold"/>
                                        <p:tgtEl>
                                          <p:spTgt spid="319491">
                                            <p:txEl>
                                              <p:pRg st="4" end="4"/>
                                            </p:txEl>
                                          </p:spTgt>
                                        </p:tgtEl>
                                        <p:attrNameLst>
                                          <p:attrName>ppt_x</p:attrName>
                                        </p:attrNameLst>
                                      </p:cBhvr>
                                      <p:tavLst>
                                        <p:tav tm="0">
                                          <p:val>
                                            <p:strVal val="#ppt_x-.2"/>
                                          </p:val>
                                        </p:tav>
                                        <p:tav tm="100000">
                                          <p:val>
                                            <p:strVal val="#ppt_x"/>
                                          </p:val>
                                        </p:tav>
                                      </p:tavLst>
                                    </p:anim>
                                    <p:anim calcmode="lin" valueType="num">
                                      <p:cBhvr>
                                        <p:cTn id="36" dur="1000" fill="hold"/>
                                        <p:tgtEl>
                                          <p:spTgt spid="319491">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194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531818" y="273051"/>
            <a:ext cx="11125199" cy="889000"/>
          </a:xfrm>
        </p:spPr>
        <p:txBody>
          <a:bodyPr/>
          <a:lstStyle/>
          <a:p>
            <a:pPr eaLnBrk="1" hangingPunct="1">
              <a:defRPr/>
            </a:pPr>
            <a:r>
              <a:rPr lang="en-US" dirty="0"/>
              <a:t>Transactions</a:t>
            </a:r>
            <a:endParaRPr lang="en-US" sz="2000" dirty="0"/>
          </a:p>
        </p:txBody>
      </p:sp>
      <p:sp>
        <p:nvSpPr>
          <p:cNvPr id="301059" name="Rectangle 3"/>
          <p:cNvSpPr>
            <a:spLocks noGrp="1" noChangeArrowheads="1"/>
          </p:cNvSpPr>
          <p:nvPr>
            <p:ph idx="1"/>
          </p:nvPr>
        </p:nvSpPr>
        <p:spPr>
          <a:xfrm>
            <a:off x="375041" y="1219202"/>
            <a:ext cx="10969943" cy="3979551"/>
          </a:xfrm>
        </p:spPr>
        <p:txBody>
          <a:bodyPr/>
          <a:lstStyle/>
          <a:p>
            <a:pPr eaLnBrk="1" hangingPunct="1"/>
            <a:r>
              <a:rPr lang="en-US" dirty="0"/>
              <a:t>Nested Transactions</a:t>
            </a:r>
          </a:p>
          <a:p>
            <a:pPr lvl="1" algn="just" eaLnBrk="1" hangingPunct="1"/>
            <a:r>
              <a:rPr lang="en-US" sz="2000" dirty="0"/>
              <a:t>Transactions can be nested as it can be done with nested stored procedure call, </a:t>
            </a:r>
          </a:p>
          <a:p>
            <a:pPr lvl="1" algn="just" eaLnBrk="1" hangingPunct="1"/>
            <a:r>
              <a:rPr lang="en-US" sz="2000" dirty="0"/>
              <a:t>A ROLLBACK TRAN will not only rollback the transaction in the inner block but all levels of transaction.</a:t>
            </a:r>
          </a:p>
          <a:p>
            <a:pPr lvl="1" algn="just" eaLnBrk="1" hangingPunct="1"/>
            <a:r>
              <a:rPr lang="en-US" sz="2000" dirty="0"/>
              <a:t>A COMMIT  TRAN will do nothing if it is not part of the outermost block. If it is part of the outermost block then it commits all levels of transactions.</a:t>
            </a:r>
          </a:p>
          <a:p>
            <a:pPr eaLnBrk="1" hangingPunct="1">
              <a:buFontTx/>
              <a:buNone/>
            </a:pPr>
            <a:endParaRPr lang="en-US" sz="1800" dirty="0"/>
          </a:p>
          <a:p>
            <a:pPr eaLnBrk="1" hangingPunct="1">
              <a:buFontTx/>
              <a:buNone/>
            </a:pPr>
            <a:r>
              <a:rPr lang="en-US" sz="1400" b="1" dirty="0">
                <a:solidFill>
                  <a:schemeClr val="accent2"/>
                </a:solidFill>
              </a:rPr>
              <a:t>[Note : An Outermost commit is used to commit all nested transaction but Rollback at any level will rollback all levels of transactions.]</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301059">
                                            <p:txEl>
                                              <p:pRg st="0" end="0"/>
                                            </p:txEl>
                                          </p:spTgt>
                                        </p:tgtEl>
                                        <p:attrNameLst>
                                          <p:attrName>style.visibility</p:attrName>
                                        </p:attrNameLst>
                                      </p:cBhvr>
                                      <p:to>
                                        <p:strVal val="visible"/>
                                      </p:to>
                                    </p:set>
                                    <p:anim calcmode="lin" valueType="num">
                                      <p:cBhvr>
                                        <p:cTn id="7" dur="1000" fill="hold"/>
                                        <p:tgtEl>
                                          <p:spTgt spid="301059">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01059">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0105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301059">
                                            <p:txEl>
                                              <p:pRg st="1" end="1"/>
                                            </p:txEl>
                                          </p:spTgt>
                                        </p:tgtEl>
                                        <p:attrNameLst>
                                          <p:attrName>style.visibility</p:attrName>
                                        </p:attrNameLst>
                                      </p:cBhvr>
                                      <p:to>
                                        <p:strVal val="visible"/>
                                      </p:to>
                                    </p:set>
                                    <p:anim calcmode="lin" valueType="num">
                                      <p:cBhvr>
                                        <p:cTn id="14" dur="1000" fill="hold"/>
                                        <p:tgtEl>
                                          <p:spTgt spid="301059">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301059">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0105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301059">
                                            <p:txEl>
                                              <p:pRg st="2" end="2"/>
                                            </p:txEl>
                                          </p:spTgt>
                                        </p:tgtEl>
                                        <p:attrNameLst>
                                          <p:attrName>style.visibility</p:attrName>
                                        </p:attrNameLst>
                                      </p:cBhvr>
                                      <p:to>
                                        <p:strVal val="visible"/>
                                      </p:to>
                                    </p:set>
                                    <p:anim calcmode="lin" valueType="num">
                                      <p:cBhvr>
                                        <p:cTn id="21" dur="1000" fill="hold"/>
                                        <p:tgtEl>
                                          <p:spTgt spid="301059">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301059">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0105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301059">
                                            <p:txEl>
                                              <p:pRg st="3" end="3"/>
                                            </p:txEl>
                                          </p:spTgt>
                                        </p:tgtEl>
                                        <p:attrNameLst>
                                          <p:attrName>style.visibility</p:attrName>
                                        </p:attrNameLst>
                                      </p:cBhvr>
                                      <p:to>
                                        <p:strVal val="visible"/>
                                      </p:to>
                                    </p:set>
                                    <p:anim calcmode="lin" valueType="num">
                                      <p:cBhvr>
                                        <p:cTn id="28" dur="1000" fill="hold"/>
                                        <p:tgtEl>
                                          <p:spTgt spid="301059">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301059">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01059">
                                            <p:txEl>
                                              <p:pRg st="3" end="3"/>
                                            </p:txEl>
                                          </p:spTgt>
                                        </p:tgtEl>
                                      </p:cBhvr>
                                    </p:animEffect>
                                  </p:childTnLst>
                                </p:cTn>
                              </p:par>
                            </p:childTnLst>
                          </p:cTn>
                        </p:par>
                        <p:par>
                          <p:cTn id="31" fill="hold">
                            <p:stCondLst>
                              <p:cond delay="1000"/>
                            </p:stCondLst>
                            <p:childTnLst>
                              <p:par>
                                <p:cTn id="32" presetID="29" presetClass="entr" presetSubtype="0" fill="hold" nodeType="afterEffect">
                                  <p:stCondLst>
                                    <p:cond delay="1000"/>
                                  </p:stCondLst>
                                  <p:childTnLst>
                                    <p:set>
                                      <p:cBhvr>
                                        <p:cTn id="33" dur="1" fill="hold">
                                          <p:stCondLst>
                                            <p:cond delay="0"/>
                                          </p:stCondLst>
                                        </p:cTn>
                                        <p:tgtEl>
                                          <p:spTgt spid="301059">
                                            <p:txEl>
                                              <p:pRg st="5" end="5"/>
                                            </p:txEl>
                                          </p:spTgt>
                                        </p:tgtEl>
                                        <p:attrNameLst>
                                          <p:attrName>style.visibility</p:attrName>
                                        </p:attrNameLst>
                                      </p:cBhvr>
                                      <p:to>
                                        <p:strVal val="visible"/>
                                      </p:to>
                                    </p:set>
                                    <p:anim calcmode="lin" valueType="num">
                                      <p:cBhvr>
                                        <p:cTn id="34" dur="1000" fill="hold"/>
                                        <p:tgtEl>
                                          <p:spTgt spid="301059">
                                            <p:txEl>
                                              <p:pRg st="5" end="5"/>
                                            </p:txEl>
                                          </p:spTgt>
                                        </p:tgtEl>
                                        <p:attrNameLst>
                                          <p:attrName>ppt_x</p:attrName>
                                        </p:attrNameLst>
                                      </p:cBhvr>
                                      <p:tavLst>
                                        <p:tav tm="0">
                                          <p:val>
                                            <p:strVal val="#ppt_x-.2"/>
                                          </p:val>
                                        </p:tav>
                                        <p:tav tm="100000">
                                          <p:val>
                                            <p:strVal val="#ppt_x"/>
                                          </p:val>
                                        </p:tav>
                                      </p:tavLst>
                                    </p:anim>
                                    <p:anim calcmode="lin" valueType="num">
                                      <p:cBhvr>
                                        <p:cTn id="35" dur="1000" fill="hold"/>
                                        <p:tgtEl>
                                          <p:spTgt spid="301059">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6" dur="1000"/>
                                        <p:tgtEl>
                                          <p:spTgt spid="3010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531818" y="254001"/>
            <a:ext cx="11125199" cy="889000"/>
          </a:xfrm>
        </p:spPr>
        <p:txBody>
          <a:bodyPr/>
          <a:lstStyle/>
          <a:p>
            <a:pPr eaLnBrk="1" hangingPunct="1">
              <a:defRPr/>
            </a:pPr>
            <a:r>
              <a:rPr lang="en-US" dirty="0"/>
              <a:t>Transactions (Contd.)</a:t>
            </a:r>
            <a:endParaRPr lang="en-US" sz="2000" dirty="0"/>
          </a:p>
        </p:txBody>
      </p:sp>
      <p:sp>
        <p:nvSpPr>
          <p:cNvPr id="302083" name="Rectangle 3"/>
          <p:cNvSpPr>
            <a:spLocks noGrp="1" noChangeArrowheads="1"/>
          </p:cNvSpPr>
          <p:nvPr>
            <p:ph idx="1"/>
          </p:nvPr>
        </p:nvSpPr>
        <p:spPr>
          <a:xfrm>
            <a:off x="507868" y="1282701"/>
            <a:ext cx="11435488" cy="1936749"/>
          </a:xfrm>
        </p:spPr>
        <p:txBody>
          <a:bodyPr/>
          <a:lstStyle/>
          <a:p>
            <a:pPr eaLnBrk="1" hangingPunct="1"/>
            <a:r>
              <a:rPr lang="en-US" dirty="0"/>
              <a:t> @@TRANCOUNT</a:t>
            </a:r>
          </a:p>
          <a:p>
            <a:pPr lvl="1" algn="just" eaLnBrk="1" hangingPunct="1"/>
            <a:r>
              <a:rPr lang="en-US" sz="2000" dirty="0"/>
              <a:t>will return the depth of the executed Begin trans block.</a:t>
            </a:r>
          </a:p>
          <a:p>
            <a:pPr lvl="1" algn="just" eaLnBrk="1" hangingPunct="1"/>
            <a:r>
              <a:rPr lang="en-US" sz="2000" dirty="0"/>
              <a:t>Rollback trans will work for all levels of transaction block when the @@TRANCOUNT is 1 or Greater.</a:t>
            </a:r>
          </a:p>
          <a:p>
            <a:pPr lvl="1" algn="just" eaLnBrk="1" hangingPunct="1"/>
            <a:r>
              <a:rPr lang="en-US" sz="2000" dirty="0"/>
              <a:t>Commit trans commits the changes only when @@TRANCOUNT is 1.</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302083">
                                            <p:txEl>
                                              <p:pRg st="1" end="1"/>
                                            </p:txEl>
                                          </p:spTgt>
                                        </p:tgtEl>
                                        <p:attrNameLst>
                                          <p:attrName>style.visibility</p:attrName>
                                        </p:attrNameLst>
                                      </p:cBhvr>
                                      <p:to>
                                        <p:strVal val="visible"/>
                                      </p:to>
                                    </p:set>
                                    <p:anim calcmode="lin" valueType="num">
                                      <p:cBhvr>
                                        <p:cTn id="7" dur="1000" fill="hold"/>
                                        <p:tgtEl>
                                          <p:spTgt spid="302083">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30208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0208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302083">
                                            <p:txEl>
                                              <p:pRg st="2" end="2"/>
                                            </p:txEl>
                                          </p:spTgt>
                                        </p:tgtEl>
                                        <p:attrNameLst>
                                          <p:attrName>style.visibility</p:attrName>
                                        </p:attrNameLst>
                                      </p:cBhvr>
                                      <p:to>
                                        <p:strVal val="visible"/>
                                      </p:to>
                                    </p:set>
                                    <p:anim calcmode="lin" valueType="num">
                                      <p:cBhvr>
                                        <p:cTn id="14" dur="1000" fill="hold"/>
                                        <p:tgtEl>
                                          <p:spTgt spid="302083">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30208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0208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302083">
                                            <p:txEl>
                                              <p:pRg st="3" end="3"/>
                                            </p:txEl>
                                          </p:spTgt>
                                        </p:tgtEl>
                                        <p:attrNameLst>
                                          <p:attrName>style.visibility</p:attrName>
                                        </p:attrNameLst>
                                      </p:cBhvr>
                                      <p:to>
                                        <p:strVal val="visible"/>
                                      </p:to>
                                    </p:set>
                                    <p:anim calcmode="lin" valueType="num">
                                      <p:cBhvr>
                                        <p:cTn id="21" dur="1000" fill="hold"/>
                                        <p:tgtEl>
                                          <p:spTgt spid="302083">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30208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020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lang="en-US" dirty="0"/>
              <a:t>Transactions (Contd.)</a:t>
            </a:r>
            <a:endParaRPr lang="en-US" sz="2000" dirty="0"/>
          </a:p>
        </p:txBody>
      </p:sp>
      <p:sp>
        <p:nvSpPr>
          <p:cNvPr id="304131" name="Rectangle 3"/>
          <p:cNvSpPr>
            <a:spLocks noGrp="1" noChangeArrowheads="1"/>
          </p:cNvSpPr>
          <p:nvPr>
            <p:ph idx="1"/>
          </p:nvPr>
        </p:nvSpPr>
        <p:spPr>
          <a:xfrm>
            <a:off x="507868" y="1416050"/>
            <a:ext cx="11435488" cy="3970318"/>
          </a:xfrm>
        </p:spPr>
        <p:txBody>
          <a:bodyPr/>
          <a:lstStyle/>
          <a:p>
            <a:pPr algn="just" eaLnBrk="1" hangingPunct="1"/>
            <a:r>
              <a:rPr lang="en-US" sz="2000" dirty="0"/>
              <a:t>Whenever a Begin Tran is Executed it increments the @@TRANCOUNT by 1</a:t>
            </a:r>
          </a:p>
          <a:p>
            <a:pPr algn="just" eaLnBrk="1" hangingPunct="1"/>
            <a:r>
              <a:rPr lang="en-US" sz="2000" dirty="0"/>
              <a:t>@@TRANCOUNT will be 0 if no active transaction</a:t>
            </a:r>
          </a:p>
          <a:p>
            <a:pPr algn="just" eaLnBrk="1" hangingPunct="1"/>
            <a:r>
              <a:rPr lang="en-US" sz="2000" dirty="0"/>
              <a:t>Whenever a Commit trans is executed it decrements the @@TRANCOUNT by 1</a:t>
            </a:r>
          </a:p>
          <a:p>
            <a:pPr eaLnBrk="1" hangingPunct="1"/>
            <a:r>
              <a:rPr lang="en-US" sz="2000" dirty="0"/>
              <a:t>Whenever a Rollback is Executed then all the transaction is rolled back and @@TRANCOUNT is reset to 0.</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304131">
                                            <p:txEl>
                                              <p:pRg st="0" end="0"/>
                                            </p:txEl>
                                          </p:spTgt>
                                        </p:tgtEl>
                                        <p:attrNameLst>
                                          <p:attrName>style.visibility</p:attrName>
                                        </p:attrNameLst>
                                      </p:cBhvr>
                                      <p:to>
                                        <p:strVal val="visible"/>
                                      </p:to>
                                    </p:set>
                                    <p:anim calcmode="lin" valueType="num">
                                      <p:cBhvr>
                                        <p:cTn id="7" dur="1000" fill="hold"/>
                                        <p:tgtEl>
                                          <p:spTgt spid="304131">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04131">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04131">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304131">
                                            <p:txEl>
                                              <p:pRg st="1" end="1"/>
                                            </p:txEl>
                                          </p:spTgt>
                                        </p:tgtEl>
                                        <p:attrNameLst>
                                          <p:attrName>style.visibility</p:attrName>
                                        </p:attrNameLst>
                                      </p:cBhvr>
                                      <p:to>
                                        <p:strVal val="visible"/>
                                      </p:to>
                                    </p:set>
                                    <p:anim calcmode="lin" valueType="num">
                                      <p:cBhvr>
                                        <p:cTn id="14" dur="1000" fill="hold"/>
                                        <p:tgtEl>
                                          <p:spTgt spid="304131">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304131">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0413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304131">
                                            <p:txEl>
                                              <p:pRg st="2" end="2"/>
                                            </p:txEl>
                                          </p:spTgt>
                                        </p:tgtEl>
                                        <p:attrNameLst>
                                          <p:attrName>style.visibility</p:attrName>
                                        </p:attrNameLst>
                                      </p:cBhvr>
                                      <p:to>
                                        <p:strVal val="visible"/>
                                      </p:to>
                                    </p:set>
                                    <p:anim calcmode="lin" valueType="num">
                                      <p:cBhvr>
                                        <p:cTn id="21" dur="1000" fill="hold"/>
                                        <p:tgtEl>
                                          <p:spTgt spid="304131">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304131">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04131">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304131">
                                            <p:txEl>
                                              <p:pRg st="3" end="3"/>
                                            </p:txEl>
                                          </p:spTgt>
                                        </p:tgtEl>
                                        <p:attrNameLst>
                                          <p:attrName>style.visibility</p:attrName>
                                        </p:attrNameLst>
                                      </p:cBhvr>
                                      <p:to>
                                        <p:strVal val="visible"/>
                                      </p:to>
                                    </p:set>
                                    <p:anim calcmode="lin" valueType="num">
                                      <p:cBhvr>
                                        <p:cTn id="28" dur="1000" fill="hold"/>
                                        <p:tgtEl>
                                          <p:spTgt spid="304131">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304131">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041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51EAA63-D034-42AE-91FA-B13B9518C7BE}" type="slidenum">
              <a:rPr lang="en-US" smtClean="0"/>
              <a:pPr/>
              <a:t>3</a:t>
            </a:fld>
            <a:endParaRPr lang="en-US" dirty="0"/>
          </a:p>
        </p:txBody>
      </p:sp>
      <p:sp>
        <p:nvSpPr>
          <p:cNvPr id="7" name="Rectangle 2"/>
          <p:cNvSpPr>
            <a:spLocks noGrp="1" noChangeArrowheads="1"/>
          </p:cNvSpPr>
          <p:nvPr>
            <p:ph type="title"/>
          </p:nvPr>
        </p:nvSpPr>
        <p:spPr>
          <a:xfrm>
            <a:off x="507868" y="228601"/>
            <a:ext cx="11424908" cy="646331"/>
          </a:xfrm>
        </p:spPr>
        <p:txBody>
          <a:bodyPr/>
          <a:lstStyle/>
          <a:p>
            <a:pPr eaLnBrk="1" hangingPunct="1">
              <a:defRPr/>
            </a:pPr>
            <a:r>
              <a:rPr lang="en-US" dirty="0"/>
              <a:t>Transactions</a:t>
            </a:r>
            <a:endParaRPr lang="en-US" sz="2000" dirty="0"/>
          </a:p>
        </p:txBody>
      </p:sp>
      <p:sp>
        <p:nvSpPr>
          <p:cNvPr id="10" name="Rectangle 3"/>
          <p:cNvSpPr>
            <a:spLocks noGrp="1" noChangeArrowheads="1"/>
          </p:cNvSpPr>
          <p:nvPr>
            <p:ph idx="1"/>
          </p:nvPr>
        </p:nvSpPr>
        <p:spPr>
          <a:xfrm>
            <a:off x="507868" y="1149350"/>
            <a:ext cx="11435488" cy="4727448"/>
          </a:xfrm>
        </p:spPr>
        <p:txBody>
          <a:bodyPr/>
          <a:lstStyle/>
          <a:p>
            <a:r>
              <a:rPr lang="en-US" sz="2000" dirty="0"/>
              <a:t>Transactions by definition are a logical unit of work  Transaction is a single recoverable unit of work that executes either:</a:t>
            </a:r>
          </a:p>
          <a:p>
            <a:pPr lvl="2">
              <a:buFont typeface="Calibri" pitchFamily="34" charset="0"/>
              <a:buChar char="–"/>
            </a:pPr>
            <a:r>
              <a:rPr lang="en-US" dirty="0"/>
              <a:t>Completely</a:t>
            </a:r>
          </a:p>
          <a:p>
            <a:pPr lvl="2">
              <a:buFont typeface="Calibri" pitchFamily="34" charset="0"/>
              <a:buChar char="–"/>
            </a:pPr>
            <a:r>
              <a:rPr lang="en-US" dirty="0"/>
              <a:t>Not at all</a:t>
            </a:r>
          </a:p>
          <a:p>
            <a:r>
              <a:rPr lang="en-US" sz="2000" dirty="0"/>
              <a:t>A logical unit of work is a SQL operation or a set of SQL statements executed against a database</a:t>
            </a:r>
          </a:p>
          <a:p>
            <a:pPr lvl="2">
              <a:buFont typeface="Calibri" pitchFamily="34" charset="0"/>
              <a:buChar char="–"/>
            </a:pPr>
            <a:r>
              <a:rPr lang="en-US" dirty="0"/>
              <a:t>Usually include at least one statement</a:t>
            </a:r>
          </a:p>
          <a:p>
            <a:pPr lvl="2">
              <a:buFont typeface="Calibri" pitchFamily="34" charset="0"/>
              <a:buChar char="–"/>
            </a:pPr>
            <a:r>
              <a:rPr lang="en-US" dirty="0"/>
              <a:t>Changes the database from one consistent state to another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p:cTn id="7" dur="1000" fill="hold"/>
                                        <p:tgtEl>
                                          <p:spTgt spid="10">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0">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10">
                                            <p:txEl>
                                              <p:pRg st="1" end="1"/>
                                            </p:txEl>
                                          </p:spTgt>
                                        </p:tgtEl>
                                        <p:attrNameLst>
                                          <p:attrName>style.visibility</p:attrName>
                                        </p:attrNameLst>
                                      </p:cBhvr>
                                      <p:to>
                                        <p:strVal val="visible"/>
                                      </p:to>
                                    </p:set>
                                    <p:anim calcmode="lin" valueType="num">
                                      <p:cBhvr>
                                        <p:cTn id="14" dur="1000" fill="hold"/>
                                        <p:tgtEl>
                                          <p:spTgt spid="10">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10">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0">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anim calcmode="lin" valueType="num">
                                      <p:cBhvr>
                                        <p:cTn id="21" dur="1000" fill="hold"/>
                                        <p:tgtEl>
                                          <p:spTgt spid="10">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10">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0">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10">
                                            <p:txEl>
                                              <p:pRg st="3" end="3"/>
                                            </p:txEl>
                                          </p:spTgt>
                                        </p:tgtEl>
                                        <p:attrNameLst>
                                          <p:attrName>style.visibility</p:attrName>
                                        </p:attrNameLst>
                                      </p:cBhvr>
                                      <p:to>
                                        <p:strVal val="visible"/>
                                      </p:to>
                                    </p:set>
                                    <p:anim calcmode="lin" valueType="num">
                                      <p:cBhvr>
                                        <p:cTn id="28" dur="1000" fill="hold"/>
                                        <p:tgtEl>
                                          <p:spTgt spid="10">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10">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0">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0"/>
                                  </p:stCondLst>
                                  <p:childTnLst>
                                    <p:set>
                                      <p:cBhvr>
                                        <p:cTn id="34" dur="1" fill="hold">
                                          <p:stCondLst>
                                            <p:cond delay="0"/>
                                          </p:stCondLst>
                                        </p:cTn>
                                        <p:tgtEl>
                                          <p:spTgt spid="10">
                                            <p:txEl>
                                              <p:pRg st="4" end="4"/>
                                            </p:txEl>
                                          </p:spTgt>
                                        </p:tgtEl>
                                        <p:attrNameLst>
                                          <p:attrName>style.visibility</p:attrName>
                                        </p:attrNameLst>
                                      </p:cBhvr>
                                      <p:to>
                                        <p:strVal val="visible"/>
                                      </p:to>
                                    </p:set>
                                    <p:anim calcmode="lin" valueType="num">
                                      <p:cBhvr>
                                        <p:cTn id="35" dur="1000" fill="hold"/>
                                        <p:tgtEl>
                                          <p:spTgt spid="10">
                                            <p:txEl>
                                              <p:pRg st="4" end="4"/>
                                            </p:txEl>
                                          </p:spTgt>
                                        </p:tgtEl>
                                        <p:attrNameLst>
                                          <p:attrName>ppt_x</p:attrName>
                                        </p:attrNameLst>
                                      </p:cBhvr>
                                      <p:tavLst>
                                        <p:tav tm="0">
                                          <p:val>
                                            <p:strVal val="#ppt_x-.2"/>
                                          </p:val>
                                        </p:tav>
                                        <p:tav tm="100000">
                                          <p:val>
                                            <p:strVal val="#ppt_x"/>
                                          </p:val>
                                        </p:tav>
                                      </p:tavLst>
                                    </p:anim>
                                    <p:anim calcmode="lin" valueType="num">
                                      <p:cBhvr>
                                        <p:cTn id="36" dur="1000" fill="hold"/>
                                        <p:tgtEl>
                                          <p:spTgt spid="10">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0">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nodeType="clickEffect">
                                  <p:stCondLst>
                                    <p:cond delay="0"/>
                                  </p:stCondLst>
                                  <p:childTnLst>
                                    <p:set>
                                      <p:cBhvr>
                                        <p:cTn id="41" dur="1" fill="hold">
                                          <p:stCondLst>
                                            <p:cond delay="0"/>
                                          </p:stCondLst>
                                        </p:cTn>
                                        <p:tgtEl>
                                          <p:spTgt spid="10">
                                            <p:txEl>
                                              <p:pRg st="5" end="5"/>
                                            </p:txEl>
                                          </p:spTgt>
                                        </p:tgtEl>
                                        <p:attrNameLst>
                                          <p:attrName>style.visibility</p:attrName>
                                        </p:attrNameLst>
                                      </p:cBhvr>
                                      <p:to>
                                        <p:strVal val="visible"/>
                                      </p:to>
                                    </p:set>
                                    <p:anim calcmode="lin" valueType="num">
                                      <p:cBhvr>
                                        <p:cTn id="42" dur="1000" fill="hold"/>
                                        <p:tgtEl>
                                          <p:spTgt spid="10">
                                            <p:txEl>
                                              <p:pRg st="5" end="5"/>
                                            </p:txEl>
                                          </p:spTgt>
                                        </p:tgtEl>
                                        <p:attrNameLst>
                                          <p:attrName>ppt_x</p:attrName>
                                        </p:attrNameLst>
                                      </p:cBhvr>
                                      <p:tavLst>
                                        <p:tav tm="0">
                                          <p:val>
                                            <p:strVal val="#ppt_x-.2"/>
                                          </p:val>
                                        </p:tav>
                                        <p:tav tm="100000">
                                          <p:val>
                                            <p:strVal val="#ppt_x"/>
                                          </p:val>
                                        </p:tav>
                                      </p:tavLst>
                                    </p:anim>
                                    <p:anim calcmode="lin" valueType="num">
                                      <p:cBhvr>
                                        <p:cTn id="43" dur="1000" fill="hold"/>
                                        <p:tgtEl>
                                          <p:spTgt spid="10">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defRPr/>
            </a:pPr>
            <a:r>
              <a:rPr lang="en-US" dirty="0"/>
              <a:t>Transactions (Contd.)</a:t>
            </a:r>
            <a:endParaRPr lang="en-US" sz="2000" dirty="0"/>
          </a:p>
        </p:txBody>
      </p:sp>
      <p:sp>
        <p:nvSpPr>
          <p:cNvPr id="54275" name="Rectangle 3"/>
          <p:cNvSpPr>
            <a:spLocks noGrp="1" noChangeArrowheads="1"/>
          </p:cNvSpPr>
          <p:nvPr>
            <p:ph idx="1"/>
          </p:nvPr>
        </p:nvSpPr>
        <p:spPr>
          <a:xfrm>
            <a:off x="507868" y="1416050"/>
            <a:ext cx="11435488" cy="3239348"/>
          </a:xfrm>
        </p:spPr>
        <p:txBody>
          <a:bodyPr/>
          <a:lstStyle/>
          <a:p>
            <a:pPr eaLnBrk="1" hangingPunct="1"/>
            <a:r>
              <a:rPr lang="en-US" sz="2000" dirty="0"/>
              <a:t>You can set up save points in a transaction</a:t>
            </a:r>
          </a:p>
          <a:p>
            <a:pPr eaLnBrk="1" hangingPunct="1"/>
            <a:r>
              <a:rPr lang="en-US" sz="2000" dirty="0"/>
              <a:t>These serve as an intermediate point in a transaction</a:t>
            </a:r>
          </a:p>
          <a:p>
            <a:pPr eaLnBrk="1" hangingPunct="1"/>
            <a:r>
              <a:rPr lang="en-US" sz="2000" dirty="0"/>
              <a:t>There could be cases where you want to only rollback a portion of the work you have done.</a:t>
            </a:r>
          </a:p>
          <a:p>
            <a:pPr eaLnBrk="1" hangingPunct="1"/>
            <a:r>
              <a:rPr lang="en-US" sz="2000" dirty="0"/>
              <a:t>usage</a:t>
            </a:r>
          </a:p>
          <a:p>
            <a:pPr lvl="1" eaLnBrk="1" hangingPunct="1">
              <a:buFontTx/>
              <a:buNone/>
            </a:pPr>
            <a:r>
              <a:rPr lang="en-US" sz="2000" b="1" dirty="0">
                <a:solidFill>
                  <a:schemeClr val="accent5">
                    <a:lumMod val="75000"/>
                  </a:schemeClr>
                </a:solidFill>
                <a:latin typeface="Courier New" pitchFamily="-32" charset="0"/>
              </a:rPr>
              <a:t>save {transaction | </a:t>
            </a:r>
            <a:r>
              <a:rPr lang="en-US" sz="2000" b="1" dirty="0" err="1">
                <a:solidFill>
                  <a:schemeClr val="accent5">
                    <a:lumMod val="75000"/>
                  </a:schemeClr>
                </a:solidFill>
                <a:latin typeface="Courier New" pitchFamily="-32" charset="0"/>
              </a:rPr>
              <a:t>tran</a:t>
            </a:r>
            <a:r>
              <a:rPr lang="en-US" sz="2000" b="1" dirty="0">
                <a:solidFill>
                  <a:schemeClr val="accent5">
                    <a:lumMod val="75000"/>
                  </a:schemeClr>
                </a:solidFill>
                <a:latin typeface="Courier New" pitchFamily="-32" charset="0"/>
              </a:rPr>
              <a:t> } </a:t>
            </a:r>
            <a:r>
              <a:rPr lang="en-US" sz="2000" b="1" dirty="0" err="1">
                <a:solidFill>
                  <a:schemeClr val="accent5">
                    <a:lumMod val="75000"/>
                  </a:schemeClr>
                </a:solidFill>
                <a:latin typeface="Courier New" pitchFamily="-32" charset="0"/>
              </a:rPr>
              <a:t>savepoint_name</a:t>
            </a:r>
            <a:endParaRPr lang="en-US" sz="2000" b="1" dirty="0">
              <a:solidFill>
                <a:schemeClr val="accent5">
                  <a:lumMod val="75000"/>
                </a:schemeClr>
              </a:solidFill>
              <a:latin typeface="Courier New" pitchFamily="-32" charset="0"/>
            </a:endParaRPr>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31818" y="311151"/>
            <a:ext cx="11125199" cy="889000"/>
          </a:xfrm>
        </p:spPr>
        <p:txBody>
          <a:bodyPr/>
          <a:lstStyle/>
          <a:p>
            <a:pPr eaLnBrk="1" hangingPunct="1">
              <a:defRPr/>
            </a:pPr>
            <a:r>
              <a:rPr lang="en-US" dirty="0"/>
              <a:t>Transactions (Contd.)</a:t>
            </a:r>
            <a:endParaRPr lang="en-US" sz="2000" dirty="0"/>
          </a:p>
        </p:txBody>
      </p:sp>
      <p:sp>
        <p:nvSpPr>
          <p:cNvPr id="305155" name="Rectangle 3"/>
          <p:cNvSpPr>
            <a:spLocks noGrp="1" noChangeArrowheads="1"/>
          </p:cNvSpPr>
          <p:nvPr>
            <p:ph idx="1"/>
          </p:nvPr>
        </p:nvSpPr>
        <p:spPr>
          <a:xfrm>
            <a:off x="507868" y="1416051"/>
            <a:ext cx="11435488" cy="535531"/>
          </a:xfrm>
        </p:spPr>
        <p:txBody>
          <a:bodyPr/>
          <a:lstStyle/>
          <a:p>
            <a:pPr eaLnBrk="1" hangingPunct="1">
              <a:buFontTx/>
              <a:buNone/>
            </a:pPr>
            <a:r>
              <a:rPr lang="en-US"/>
              <a:t> Partial ROLLBACK using SAVEPOINT</a:t>
            </a:r>
            <a:endParaRPr lang="en-US">
              <a:solidFill>
                <a:schemeClr val="accent2"/>
              </a:solidFill>
            </a:endParaRPr>
          </a:p>
        </p:txBody>
      </p:sp>
      <p:sp>
        <p:nvSpPr>
          <p:cNvPr id="55301" name="Rectangle 4"/>
          <p:cNvSpPr>
            <a:spLocks noChangeArrowheads="1"/>
          </p:cNvSpPr>
          <p:nvPr/>
        </p:nvSpPr>
        <p:spPr bwMode="auto">
          <a:xfrm>
            <a:off x="549170" y="2114550"/>
            <a:ext cx="10808208" cy="3539430"/>
          </a:xfrm>
          <a:prstGeom prst="rect">
            <a:avLst/>
          </a:prstGeom>
          <a:solidFill>
            <a:schemeClr val="tx2">
              <a:lumMod val="20000"/>
              <a:lumOff val="80000"/>
            </a:schemeClr>
          </a:solidFill>
          <a:ln w="12700">
            <a:solidFill>
              <a:schemeClr val="tx1"/>
            </a:solidFill>
            <a:miter lim="800000"/>
            <a:headEnd/>
            <a:tailEnd/>
          </a:ln>
        </p:spPr>
        <p:txBody>
          <a:bodyPr wrap="square">
            <a:spAutoFit/>
          </a:bodyPr>
          <a:lstStyle/>
          <a:p>
            <a:pPr algn="l">
              <a:buFontTx/>
              <a:buNone/>
            </a:pPr>
            <a:r>
              <a:rPr lang="en-US" sz="1600" dirty="0">
                <a:solidFill>
                  <a:schemeClr val="accent5">
                    <a:lumMod val="75000"/>
                  </a:schemeClr>
                </a:solidFill>
              </a:rPr>
              <a:t>BEGIN TRANSACTION</a:t>
            </a:r>
          </a:p>
          <a:p>
            <a:pPr algn="l">
              <a:buFontTx/>
              <a:buNone/>
            </a:pPr>
            <a:r>
              <a:rPr lang="en-US" sz="1600" dirty="0">
                <a:solidFill>
                  <a:schemeClr val="accent5">
                    <a:lumMod val="75000"/>
                  </a:schemeClr>
                </a:solidFill>
              </a:rPr>
              <a:t> INSERT INTO Customers(</a:t>
            </a:r>
            <a:r>
              <a:rPr lang="en-US" sz="1600" dirty="0" err="1">
                <a:solidFill>
                  <a:schemeClr val="accent5">
                    <a:lumMod val="75000"/>
                  </a:schemeClr>
                </a:solidFill>
              </a:rPr>
              <a:t>cust_id</a:t>
            </a:r>
            <a:r>
              <a:rPr lang="en-US" sz="1600" dirty="0">
                <a:solidFill>
                  <a:schemeClr val="accent5">
                    <a:lumMod val="75000"/>
                  </a:schemeClr>
                </a:solidFill>
              </a:rPr>
              <a:t>, </a:t>
            </a:r>
            <a:r>
              <a:rPr lang="en-US" sz="1600" dirty="0" err="1">
                <a:solidFill>
                  <a:schemeClr val="accent5">
                    <a:lumMod val="75000"/>
                  </a:schemeClr>
                </a:solidFill>
              </a:rPr>
              <a:t>cust_name</a:t>
            </a:r>
            <a:r>
              <a:rPr lang="en-US" sz="1600" dirty="0">
                <a:solidFill>
                  <a:schemeClr val="accent5">
                    <a:lumMod val="75000"/>
                  </a:schemeClr>
                </a:solidFill>
              </a:rPr>
              <a:t>)VALUES('1000000010', 'Toys Emporium');</a:t>
            </a:r>
          </a:p>
          <a:p>
            <a:pPr algn="l">
              <a:buFontTx/>
              <a:buNone/>
            </a:pPr>
            <a:r>
              <a:rPr lang="en-US" sz="1600" dirty="0">
                <a:solidFill>
                  <a:schemeClr val="accent5">
                    <a:lumMod val="75000"/>
                  </a:schemeClr>
                </a:solidFill>
              </a:rPr>
              <a:t>	SAVE TRANSACTION </a:t>
            </a:r>
            <a:r>
              <a:rPr lang="en-US" sz="1600" dirty="0" err="1">
                <a:solidFill>
                  <a:schemeClr val="accent5">
                    <a:lumMod val="75000"/>
                  </a:schemeClr>
                </a:solidFill>
              </a:rPr>
              <a:t>StartOrder</a:t>
            </a:r>
            <a:r>
              <a:rPr lang="en-US" sz="1600" dirty="0">
                <a:solidFill>
                  <a:schemeClr val="accent5">
                    <a:lumMod val="75000"/>
                  </a:schemeClr>
                </a:solidFill>
              </a:rPr>
              <a:t>; /* Save Point */</a:t>
            </a:r>
          </a:p>
          <a:p>
            <a:pPr algn="l">
              <a:buFontTx/>
              <a:buNone/>
            </a:pPr>
            <a:r>
              <a:rPr lang="en-US" sz="1600" dirty="0">
                <a:solidFill>
                  <a:schemeClr val="accent5">
                    <a:lumMod val="75000"/>
                  </a:schemeClr>
                </a:solidFill>
              </a:rPr>
              <a:t>	  INSERT INTO Orders(</a:t>
            </a:r>
            <a:r>
              <a:rPr lang="en-US" sz="1600" dirty="0" err="1">
                <a:solidFill>
                  <a:schemeClr val="accent5">
                    <a:lumMod val="75000"/>
                  </a:schemeClr>
                </a:solidFill>
              </a:rPr>
              <a:t>order_num</a:t>
            </a:r>
            <a:r>
              <a:rPr lang="en-US" sz="1600" dirty="0">
                <a:solidFill>
                  <a:schemeClr val="accent5">
                    <a:lumMod val="75000"/>
                  </a:schemeClr>
                </a:solidFill>
              </a:rPr>
              <a:t>, </a:t>
            </a:r>
            <a:r>
              <a:rPr lang="en-US" sz="1600" dirty="0" err="1">
                <a:solidFill>
                  <a:schemeClr val="accent5">
                    <a:lumMod val="75000"/>
                  </a:schemeClr>
                </a:solidFill>
              </a:rPr>
              <a:t>order_date</a:t>
            </a:r>
            <a:r>
              <a:rPr lang="en-US" sz="1600" dirty="0">
                <a:solidFill>
                  <a:schemeClr val="accent5">
                    <a:lumMod val="75000"/>
                  </a:schemeClr>
                </a:solidFill>
              </a:rPr>
              <a:t>, </a:t>
            </a:r>
            <a:r>
              <a:rPr lang="en-US" sz="1600" dirty="0" err="1">
                <a:solidFill>
                  <a:schemeClr val="accent5">
                    <a:lumMod val="75000"/>
                  </a:schemeClr>
                </a:solidFill>
              </a:rPr>
              <a:t>cust_id</a:t>
            </a:r>
            <a:r>
              <a:rPr lang="en-US" sz="1600" dirty="0">
                <a:solidFill>
                  <a:schemeClr val="accent5">
                    <a:lumMod val="75000"/>
                  </a:schemeClr>
                </a:solidFill>
              </a:rPr>
              <a:t>)</a:t>
            </a:r>
          </a:p>
          <a:p>
            <a:pPr algn="l">
              <a:buFontTx/>
              <a:buNone/>
            </a:pPr>
            <a:r>
              <a:rPr lang="en-US" sz="1600" dirty="0">
                <a:solidFill>
                  <a:schemeClr val="accent5">
                    <a:lumMod val="75000"/>
                  </a:schemeClr>
                </a:solidFill>
              </a:rPr>
              <a:t>	  VALUES(20100,'2001/12/1','1000000010');</a:t>
            </a:r>
          </a:p>
          <a:p>
            <a:pPr algn="l">
              <a:buFontTx/>
              <a:buNone/>
            </a:pPr>
            <a:r>
              <a:rPr lang="en-US" sz="1600" dirty="0">
                <a:solidFill>
                  <a:schemeClr val="accent5">
                    <a:lumMod val="75000"/>
                  </a:schemeClr>
                </a:solidFill>
              </a:rPr>
              <a:t>	IF @@ERROR &lt;&gt; 0 ROLLBACK TRANSACTION </a:t>
            </a:r>
            <a:r>
              <a:rPr lang="en-US" sz="1600" dirty="0" err="1">
                <a:solidFill>
                  <a:schemeClr val="accent5">
                    <a:lumMod val="75000"/>
                  </a:schemeClr>
                </a:solidFill>
              </a:rPr>
              <a:t>StartOrder</a:t>
            </a:r>
            <a:r>
              <a:rPr lang="en-US" sz="1600" dirty="0">
                <a:solidFill>
                  <a:schemeClr val="accent5">
                    <a:lumMod val="75000"/>
                  </a:schemeClr>
                </a:solidFill>
              </a:rPr>
              <a:t>;</a:t>
            </a:r>
          </a:p>
          <a:p>
            <a:pPr algn="l">
              <a:buFontTx/>
              <a:buNone/>
            </a:pPr>
            <a:r>
              <a:rPr lang="en-US" sz="1600" dirty="0">
                <a:solidFill>
                  <a:schemeClr val="accent5">
                    <a:lumMod val="75000"/>
                  </a:schemeClr>
                </a:solidFill>
              </a:rPr>
              <a:t>	  INSERT INTO </a:t>
            </a:r>
            <a:r>
              <a:rPr lang="en-US" sz="1600" dirty="0" err="1">
                <a:solidFill>
                  <a:schemeClr val="accent5">
                    <a:lumMod val="75000"/>
                  </a:schemeClr>
                </a:solidFill>
              </a:rPr>
              <a:t>OrderItems</a:t>
            </a:r>
            <a:r>
              <a:rPr lang="en-US" sz="1600" dirty="0">
                <a:solidFill>
                  <a:schemeClr val="accent5">
                    <a:lumMod val="75000"/>
                  </a:schemeClr>
                </a:solidFill>
              </a:rPr>
              <a:t>(</a:t>
            </a:r>
            <a:r>
              <a:rPr lang="en-US" sz="1600" dirty="0" err="1">
                <a:solidFill>
                  <a:schemeClr val="accent5">
                    <a:lumMod val="75000"/>
                  </a:schemeClr>
                </a:solidFill>
              </a:rPr>
              <a:t>order_num</a:t>
            </a:r>
            <a:r>
              <a:rPr lang="en-US" sz="1600" dirty="0">
                <a:solidFill>
                  <a:schemeClr val="accent5">
                    <a:lumMod val="75000"/>
                  </a:schemeClr>
                </a:solidFill>
              </a:rPr>
              <a:t>, </a:t>
            </a:r>
            <a:r>
              <a:rPr lang="en-US" sz="1600" dirty="0" err="1">
                <a:solidFill>
                  <a:schemeClr val="accent5">
                    <a:lumMod val="75000"/>
                  </a:schemeClr>
                </a:solidFill>
              </a:rPr>
              <a:t>order_item</a:t>
            </a:r>
            <a:r>
              <a:rPr lang="en-US" sz="1600" dirty="0">
                <a:solidFill>
                  <a:schemeClr val="accent5">
                    <a:lumMod val="75000"/>
                  </a:schemeClr>
                </a:solidFill>
              </a:rPr>
              <a:t>, </a:t>
            </a:r>
            <a:r>
              <a:rPr lang="en-US" sz="1600" dirty="0" err="1">
                <a:solidFill>
                  <a:schemeClr val="accent5">
                    <a:lumMod val="75000"/>
                  </a:schemeClr>
                </a:solidFill>
              </a:rPr>
              <a:t>prod_id</a:t>
            </a:r>
            <a:r>
              <a:rPr lang="en-US" sz="1600" dirty="0">
                <a:solidFill>
                  <a:schemeClr val="accent5">
                    <a:lumMod val="75000"/>
                  </a:schemeClr>
                </a:solidFill>
              </a:rPr>
              <a:t>,</a:t>
            </a:r>
          </a:p>
          <a:p>
            <a:pPr algn="l">
              <a:buFontTx/>
              <a:buNone/>
            </a:pPr>
            <a:r>
              <a:rPr lang="en-US" sz="1600" dirty="0">
                <a:solidFill>
                  <a:schemeClr val="accent5">
                    <a:lumMod val="75000"/>
                  </a:schemeClr>
                </a:solidFill>
              </a:rPr>
              <a:t>		quantity, </a:t>
            </a:r>
            <a:r>
              <a:rPr lang="en-US" sz="1600" dirty="0" err="1">
                <a:solidFill>
                  <a:schemeClr val="accent5">
                    <a:lumMod val="75000"/>
                  </a:schemeClr>
                </a:solidFill>
              </a:rPr>
              <a:t>item_price</a:t>
            </a:r>
            <a:r>
              <a:rPr lang="en-US" sz="1600" dirty="0">
                <a:solidFill>
                  <a:schemeClr val="accent5">
                    <a:lumMod val="75000"/>
                  </a:schemeClr>
                </a:solidFill>
              </a:rPr>
              <a:t>) VALUES(20010, 1, 'BR01', 100, 5.49);</a:t>
            </a:r>
          </a:p>
          <a:p>
            <a:pPr algn="l">
              <a:buFontTx/>
              <a:buNone/>
            </a:pPr>
            <a:r>
              <a:rPr lang="en-US" sz="1600" dirty="0">
                <a:solidFill>
                  <a:schemeClr val="accent5">
                    <a:lumMod val="75000"/>
                  </a:schemeClr>
                </a:solidFill>
              </a:rPr>
              <a:t>	IF @@ERROR &lt;&gt; 0 ROLLBACK TRANSACTION </a:t>
            </a:r>
            <a:r>
              <a:rPr lang="en-US" sz="1600" dirty="0" err="1">
                <a:solidFill>
                  <a:schemeClr val="accent5">
                    <a:lumMod val="75000"/>
                  </a:schemeClr>
                </a:solidFill>
              </a:rPr>
              <a:t>StartOrder</a:t>
            </a:r>
            <a:r>
              <a:rPr lang="en-US" sz="1600" dirty="0">
                <a:solidFill>
                  <a:schemeClr val="accent5">
                    <a:lumMod val="75000"/>
                  </a:schemeClr>
                </a:solidFill>
              </a:rPr>
              <a:t>;</a:t>
            </a:r>
          </a:p>
          <a:p>
            <a:pPr algn="l">
              <a:buFontTx/>
              <a:buNone/>
            </a:pPr>
            <a:r>
              <a:rPr lang="en-US" sz="1600" dirty="0">
                <a:solidFill>
                  <a:schemeClr val="accent5">
                    <a:lumMod val="75000"/>
                  </a:schemeClr>
                </a:solidFill>
              </a:rPr>
              <a:t>	  INSERT INTO </a:t>
            </a:r>
            <a:r>
              <a:rPr lang="en-US" sz="1600" dirty="0" err="1">
                <a:solidFill>
                  <a:schemeClr val="accent5">
                    <a:lumMod val="75000"/>
                  </a:schemeClr>
                </a:solidFill>
              </a:rPr>
              <a:t>OrderItems</a:t>
            </a:r>
            <a:r>
              <a:rPr lang="en-US" sz="1600" dirty="0">
                <a:solidFill>
                  <a:schemeClr val="accent5">
                    <a:lumMod val="75000"/>
                  </a:schemeClr>
                </a:solidFill>
              </a:rPr>
              <a:t> (</a:t>
            </a:r>
            <a:r>
              <a:rPr lang="en-US" sz="1600" dirty="0" err="1">
                <a:solidFill>
                  <a:schemeClr val="accent5">
                    <a:lumMod val="75000"/>
                  </a:schemeClr>
                </a:solidFill>
              </a:rPr>
              <a:t>order_num</a:t>
            </a:r>
            <a:r>
              <a:rPr lang="en-US" sz="1600" dirty="0">
                <a:solidFill>
                  <a:schemeClr val="accent5">
                    <a:lumMod val="75000"/>
                  </a:schemeClr>
                </a:solidFill>
              </a:rPr>
              <a:t>, </a:t>
            </a:r>
            <a:r>
              <a:rPr lang="en-US" sz="1600" dirty="0" err="1">
                <a:solidFill>
                  <a:schemeClr val="accent5">
                    <a:lumMod val="75000"/>
                  </a:schemeClr>
                </a:solidFill>
              </a:rPr>
              <a:t>order_item</a:t>
            </a:r>
            <a:r>
              <a:rPr lang="en-US" sz="1600" dirty="0">
                <a:solidFill>
                  <a:schemeClr val="accent5">
                    <a:lumMod val="75000"/>
                  </a:schemeClr>
                </a:solidFill>
              </a:rPr>
              <a:t>, </a:t>
            </a:r>
            <a:r>
              <a:rPr lang="en-US" sz="1600" dirty="0" err="1">
                <a:solidFill>
                  <a:schemeClr val="accent5">
                    <a:lumMod val="75000"/>
                  </a:schemeClr>
                </a:solidFill>
              </a:rPr>
              <a:t>prod_id</a:t>
            </a:r>
            <a:r>
              <a:rPr lang="en-US" sz="1600" dirty="0">
                <a:solidFill>
                  <a:schemeClr val="accent5">
                    <a:lumMod val="75000"/>
                  </a:schemeClr>
                </a:solidFill>
              </a:rPr>
              <a:t>,</a:t>
            </a:r>
          </a:p>
          <a:p>
            <a:pPr algn="l">
              <a:buFontTx/>
              <a:buNone/>
            </a:pPr>
            <a:r>
              <a:rPr lang="en-US" sz="1600" dirty="0">
                <a:solidFill>
                  <a:schemeClr val="accent5">
                    <a:lumMod val="75000"/>
                  </a:schemeClr>
                </a:solidFill>
              </a:rPr>
              <a:t>		quantity, </a:t>
            </a:r>
            <a:r>
              <a:rPr lang="en-US" sz="1600" dirty="0" err="1">
                <a:solidFill>
                  <a:schemeClr val="accent5">
                    <a:lumMod val="75000"/>
                  </a:schemeClr>
                </a:solidFill>
              </a:rPr>
              <a:t>item_price</a:t>
            </a:r>
            <a:r>
              <a:rPr lang="en-US" sz="1600" dirty="0">
                <a:solidFill>
                  <a:schemeClr val="accent5">
                    <a:lumMod val="75000"/>
                  </a:schemeClr>
                </a:solidFill>
              </a:rPr>
              <a:t>) VALUES(20010, 2, 'BR03', 100, 10.99);</a:t>
            </a:r>
          </a:p>
          <a:p>
            <a:pPr algn="l">
              <a:buFontTx/>
              <a:buNone/>
            </a:pPr>
            <a:r>
              <a:rPr lang="en-US" sz="1600" dirty="0">
                <a:solidFill>
                  <a:schemeClr val="accent5">
                    <a:lumMod val="75000"/>
                  </a:schemeClr>
                </a:solidFill>
              </a:rPr>
              <a:t>	IF @@ERROR &lt;&gt; 0 </a:t>
            </a:r>
          </a:p>
          <a:p>
            <a:pPr algn="l">
              <a:buFontTx/>
              <a:buNone/>
            </a:pPr>
            <a:r>
              <a:rPr lang="en-US" sz="1600" dirty="0">
                <a:solidFill>
                  <a:schemeClr val="accent5">
                    <a:lumMod val="75000"/>
                  </a:schemeClr>
                </a:solidFill>
              </a:rPr>
              <a:t>		ROLLBACK TRANSACTION </a:t>
            </a:r>
            <a:r>
              <a:rPr lang="en-US" sz="1600" dirty="0" err="1">
                <a:solidFill>
                  <a:schemeClr val="accent5">
                    <a:lumMod val="75000"/>
                  </a:schemeClr>
                </a:solidFill>
              </a:rPr>
              <a:t>StartOrder</a:t>
            </a:r>
            <a:r>
              <a:rPr lang="en-US" sz="1600" dirty="0">
                <a:solidFill>
                  <a:schemeClr val="accent2"/>
                </a:solidFill>
              </a:rPr>
              <a:t>; /*Rolling back to SP*/</a:t>
            </a:r>
          </a:p>
          <a:p>
            <a:pPr algn="l">
              <a:buFontTx/>
              <a:buNone/>
            </a:pPr>
            <a:r>
              <a:rPr lang="en-US" sz="1600" dirty="0">
                <a:solidFill>
                  <a:schemeClr val="accent2"/>
                </a:solidFill>
              </a:rPr>
              <a:t>COMMIT TRANSACTION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05155">
                                            <p:txEl>
                                              <p:pRg st="0" end="0"/>
                                            </p:txEl>
                                          </p:spTgt>
                                        </p:tgtEl>
                                        <p:attrNameLst>
                                          <p:attrName>style.visibility</p:attrName>
                                        </p:attrNameLst>
                                      </p:cBhvr>
                                      <p:to>
                                        <p:strVal val="visible"/>
                                      </p:to>
                                    </p:set>
                                    <p:anim calcmode="discrete" valueType="clr">
                                      <p:cBhvr override="childStyle">
                                        <p:cTn id="7" dur="80"/>
                                        <p:tgtEl>
                                          <p:spTgt spid="30515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0515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05155">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build="p" bldLvl="5"/>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a:t>
            </a:r>
          </a:p>
        </p:txBody>
      </p:sp>
      <p:sp>
        <p:nvSpPr>
          <p:cNvPr id="3" name="Content Placeholder 2"/>
          <p:cNvSpPr>
            <a:spLocks noGrp="1"/>
          </p:cNvSpPr>
          <p:nvPr>
            <p:ph idx="1"/>
          </p:nvPr>
        </p:nvSpPr>
        <p:spPr/>
        <p:txBody>
          <a:bodyPr/>
          <a:lstStyle/>
          <a:p>
            <a:r>
              <a:rPr lang="en-US" dirty="0"/>
              <a:t>Transaction can be only used within one single DB.</a:t>
            </a:r>
          </a:p>
        </p:txBody>
      </p:sp>
      <p:sp>
        <p:nvSpPr>
          <p:cNvPr id="4" name="Slide Number Placeholder 3"/>
          <p:cNvSpPr>
            <a:spLocks noGrp="1"/>
          </p:cNvSpPr>
          <p:nvPr>
            <p:ph type="sldNum" sz="quarter" idx="12"/>
          </p:nvPr>
        </p:nvSpPr>
        <p:spPr/>
        <p:txBody>
          <a:bodyPr/>
          <a:lstStyle/>
          <a:p>
            <a:fld id="{C51EAA63-D034-42AE-91FA-B13B9518C7BE}" type="slidenum">
              <a:rPr lang="en-US" smtClean="0"/>
              <a:pPr/>
              <a:t>32</a:t>
            </a:fld>
            <a:endParaRPr lang="en-US" dirty="0"/>
          </a:p>
        </p:txBody>
      </p:sp>
    </p:spTree>
    <p:extLst>
      <p:ext uri="{BB962C8B-B14F-4D97-AF65-F5344CB8AC3E}">
        <p14:creationId xmlns:p14="http://schemas.microsoft.com/office/powerpoint/2010/main" val="1974979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defRPr/>
            </a:pPr>
            <a:r>
              <a:rPr lang="en-US" dirty="0" err="1"/>
              <a:t>DeadLock</a:t>
            </a:r>
            <a:endParaRPr lang="en-US" dirty="0"/>
          </a:p>
        </p:txBody>
      </p:sp>
      <p:sp>
        <p:nvSpPr>
          <p:cNvPr id="309251" name="Rectangle 3"/>
          <p:cNvSpPr>
            <a:spLocks noGrp="1" noChangeArrowheads="1"/>
          </p:cNvSpPr>
          <p:nvPr>
            <p:ph idx="1"/>
          </p:nvPr>
        </p:nvSpPr>
        <p:spPr>
          <a:xfrm>
            <a:off x="478243" y="1295401"/>
            <a:ext cx="11435488" cy="4247317"/>
          </a:xfrm>
        </p:spPr>
        <p:txBody>
          <a:bodyPr/>
          <a:lstStyle/>
          <a:p>
            <a:pPr eaLnBrk="1" hangingPunct="1"/>
            <a:r>
              <a:rPr lang="en-US" sz="1800" dirty="0"/>
              <a:t>When Multiple transactions simultaneously require locks that are being held by other processes.</a:t>
            </a:r>
          </a:p>
          <a:p>
            <a:pPr algn="just" eaLnBrk="1" hangingPunct="1"/>
            <a:endParaRPr lang="en-US" sz="1800" dirty="0"/>
          </a:p>
          <a:p>
            <a:pPr algn="just" eaLnBrk="1" hangingPunct="1"/>
            <a:endParaRPr lang="en-US" sz="1800" dirty="0"/>
          </a:p>
          <a:p>
            <a:pPr algn="just" eaLnBrk="1" hangingPunct="1"/>
            <a:endParaRPr lang="en-US" sz="1800" dirty="0"/>
          </a:p>
          <a:p>
            <a:pPr algn="just" eaLnBrk="1" hangingPunct="1"/>
            <a:endParaRPr lang="en-US" sz="1800" dirty="0"/>
          </a:p>
          <a:p>
            <a:pPr algn="just" eaLnBrk="1" hangingPunct="1"/>
            <a:endParaRPr lang="en-US" sz="1800" dirty="0"/>
          </a:p>
          <a:p>
            <a:pPr algn="just" eaLnBrk="1" hangingPunct="1"/>
            <a:endParaRPr lang="en-US" sz="1800" dirty="0"/>
          </a:p>
          <a:p>
            <a:pPr algn="just" eaLnBrk="1" hangingPunct="1"/>
            <a:endParaRPr lang="en-US" sz="1800" dirty="0"/>
          </a:p>
          <a:p>
            <a:pPr algn="just" eaLnBrk="1" hangingPunct="1"/>
            <a:endParaRPr lang="en-US" sz="1800" dirty="0"/>
          </a:p>
          <a:p>
            <a:pPr algn="just" eaLnBrk="1" hangingPunct="1"/>
            <a:r>
              <a:rPr lang="en-US" sz="1800" dirty="0"/>
              <a:t>Make a Transaction as preferential deadlock victim</a:t>
            </a:r>
          </a:p>
          <a:p>
            <a:pPr lvl="1" algn="just" eaLnBrk="1" hangingPunct="1"/>
            <a:r>
              <a:rPr lang="en-US" sz="1800" b="1" dirty="0">
                <a:solidFill>
                  <a:schemeClr val="accent2"/>
                </a:solidFill>
              </a:rPr>
              <a:t>SET DEADLOCK_PRIORITY { LOW | NORMAL}</a:t>
            </a:r>
          </a:p>
        </p:txBody>
      </p:sp>
      <p:sp>
        <p:nvSpPr>
          <p:cNvPr id="309252" name="Text Box 4"/>
          <p:cNvSpPr txBox="1">
            <a:spLocks noChangeArrowheads="1"/>
          </p:cNvSpPr>
          <p:nvPr/>
        </p:nvSpPr>
        <p:spPr bwMode="auto">
          <a:xfrm>
            <a:off x="837820" y="1981200"/>
            <a:ext cx="4998591" cy="2862263"/>
          </a:xfrm>
          <a:prstGeom prst="rect">
            <a:avLst/>
          </a:prstGeom>
          <a:solidFill>
            <a:schemeClr val="tx2">
              <a:lumMod val="20000"/>
              <a:lumOff val="80000"/>
            </a:schemeClr>
          </a:solidFill>
          <a:ln w="9525">
            <a:solidFill>
              <a:schemeClr val="tx1"/>
            </a:solidFill>
            <a:miter lim="800000"/>
            <a:headEnd/>
            <a:tailEnd/>
          </a:ln>
        </p:spPr>
        <p:txBody>
          <a:bodyPr>
            <a:spAutoFit/>
          </a:bodyPr>
          <a:lstStyle/>
          <a:p>
            <a:pPr eaLnBrk="1" hangingPunct="1">
              <a:spcBef>
                <a:spcPct val="0"/>
              </a:spcBef>
              <a:buFontTx/>
              <a:buNone/>
            </a:pPr>
            <a:endParaRPr lang="en-US" sz="1800" u="sng" dirty="0"/>
          </a:p>
          <a:p>
            <a:pPr eaLnBrk="1" hangingPunct="1">
              <a:spcBef>
                <a:spcPct val="0"/>
              </a:spcBef>
              <a:buFontTx/>
              <a:buNone/>
            </a:pPr>
            <a:r>
              <a:rPr lang="en-US" sz="1800" u="sng" dirty="0"/>
              <a:t>Transaction 1</a:t>
            </a:r>
          </a:p>
          <a:p>
            <a:pPr algn="l" eaLnBrk="1" hangingPunct="1">
              <a:spcBef>
                <a:spcPct val="0"/>
              </a:spcBef>
              <a:buFontTx/>
              <a:buNone/>
            </a:pPr>
            <a:r>
              <a:rPr lang="en-US" sz="1800" dirty="0">
                <a:solidFill>
                  <a:schemeClr val="accent5">
                    <a:lumMod val="75000"/>
                  </a:schemeClr>
                </a:solidFill>
              </a:rPr>
              <a:t>BEGIN TRAN</a:t>
            </a:r>
          </a:p>
          <a:p>
            <a:pPr algn="l" eaLnBrk="1" hangingPunct="1">
              <a:spcBef>
                <a:spcPct val="0"/>
              </a:spcBef>
              <a:buFontTx/>
              <a:buNone/>
            </a:pPr>
            <a:r>
              <a:rPr lang="en-US" sz="1800" dirty="0">
                <a:solidFill>
                  <a:schemeClr val="accent5">
                    <a:lumMod val="75000"/>
                  </a:schemeClr>
                </a:solidFill>
              </a:rPr>
              <a:t>UPDATE  authors</a:t>
            </a:r>
          </a:p>
          <a:p>
            <a:pPr algn="l" eaLnBrk="1" hangingPunct="1">
              <a:spcBef>
                <a:spcPct val="0"/>
              </a:spcBef>
              <a:buFontTx/>
              <a:buNone/>
            </a:pPr>
            <a:r>
              <a:rPr lang="en-US" sz="1800" dirty="0">
                <a:solidFill>
                  <a:schemeClr val="accent5">
                    <a:lumMod val="75000"/>
                  </a:schemeClr>
                </a:solidFill>
              </a:rPr>
              <a:t>SET state = 'CA'</a:t>
            </a:r>
          </a:p>
          <a:p>
            <a:pPr algn="l" eaLnBrk="1" hangingPunct="1">
              <a:spcBef>
                <a:spcPct val="0"/>
              </a:spcBef>
              <a:buFontTx/>
              <a:buNone/>
            </a:pPr>
            <a:r>
              <a:rPr lang="en-US" sz="1800" dirty="0">
                <a:solidFill>
                  <a:schemeClr val="accent5">
                    <a:lumMod val="75000"/>
                  </a:schemeClr>
                </a:solidFill>
              </a:rPr>
              <a:t>WHERE state = 'KS‘</a:t>
            </a:r>
          </a:p>
          <a:p>
            <a:pPr algn="l" eaLnBrk="1" hangingPunct="1">
              <a:spcBef>
                <a:spcPct val="0"/>
              </a:spcBef>
              <a:buFontTx/>
              <a:buNone/>
            </a:pPr>
            <a:endParaRPr lang="en-US" sz="1800" dirty="0">
              <a:solidFill>
                <a:schemeClr val="accent5">
                  <a:lumMod val="75000"/>
                </a:schemeClr>
              </a:solidFill>
            </a:endParaRPr>
          </a:p>
          <a:p>
            <a:pPr algn="l" eaLnBrk="1" hangingPunct="1">
              <a:spcBef>
                <a:spcPct val="0"/>
              </a:spcBef>
              <a:buFontTx/>
              <a:buNone/>
            </a:pPr>
            <a:r>
              <a:rPr lang="en-US" sz="1800" dirty="0">
                <a:solidFill>
                  <a:schemeClr val="accent5">
                    <a:lumMod val="75000"/>
                  </a:schemeClr>
                </a:solidFill>
              </a:rPr>
              <a:t>SELECT  * FROM titles</a:t>
            </a:r>
          </a:p>
          <a:p>
            <a:pPr algn="l" eaLnBrk="1" hangingPunct="1">
              <a:spcBef>
                <a:spcPct val="0"/>
              </a:spcBef>
              <a:buFontTx/>
              <a:buNone/>
            </a:pPr>
            <a:endParaRPr lang="en-US" sz="1800" dirty="0">
              <a:solidFill>
                <a:schemeClr val="accent5">
                  <a:lumMod val="75000"/>
                </a:schemeClr>
              </a:solidFill>
            </a:endParaRPr>
          </a:p>
          <a:p>
            <a:pPr algn="l" eaLnBrk="1" hangingPunct="1">
              <a:spcBef>
                <a:spcPct val="0"/>
              </a:spcBef>
              <a:buFontTx/>
              <a:buNone/>
            </a:pPr>
            <a:r>
              <a:rPr lang="en-US" sz="1800" dirty="0">
                <a:solidFill>
                  <a:schemeClr val="accent5">
                    <a:lumMod val="75000"/>
                  </a:schemeClr>
                </a:solidFill>
              </a:rPr>
              <a:t>ROLLBACK TRAN</a:t>
            </a:r>
          </a:p>
        </p:txBody>
      </p:sp>
      <p:sp>
        <p:nvSpPr>
          <p:cNvPr id="309253" name="Text Box 5"/>
          <p:cNvSpPr txBox="1">
            <a:spLocks noChangeArrowheads="1"/>
          </p:cNvSpPr>
          <p:nvPr/>
        </p:nvSpPr>
        <p:spPr bwMode="auto">
          <a:xfrm>
            <a:off x="6195987" y="1981201"/>
            <a:ext cx="5076724" cy="2862263"/>
          </a:xfrm>
          <a:prstGeom prst="rect">
            <a:avLst/>
          </a:prstGeom>
          <a:solidFill>
            <a:schemeClr val="tx2">
              <a:lumMod val="20000"/>
              <a:lumOff val="80000"/>
            </a:schemeClr>
          </a:solidFill>
          <a:ln w="9525">
            <a:solidFill>
              <a:schemeClr val="tx1"/>
            </a:solidFill>
            <a:miter lim="800000"/>
            <a:headEnd/>
            <a:tailEnd/>
          </a:ln>
        </p:spPr>
        <p:txBody>
          <a:bodyPr>
            <a:spAutoFit/>
          </a:bodyPr>
          <a:lstStyle/>
          <a:p>
            <a:pPr eaLnBrk="1" hangingPunct="1">
              <a:spcBef>
                <a:spcPct val="0"/>
              </a:spcBef>
              <a:buFontTx/>
              <a:buNone/>
            </a:pPr>
            <a:endParaRPr lang="en-US" sz="1800" u="sng" dirty="0"/>
          </a:p>
          <a:p>
            <a:pPr eaLnBrk="1" hangingPunct="1">
              <a:spcBef>
                <a:spcPct val="0"/>
              </a:spcBef>
              <a:buFontTx/>
              <a:buNone/>
            </a:pPr>
            <a:r>
              <a:rPr lang="en-US" sz="1800" u="sng" dirty="0"/>
              <a:t>Transaction 2</a:t>
            </a:r>
          </a:p>
          <a:p>
            <a:pPr algn="l" eaLnBrk="1" hangingPunct="1">
              <a:spcBef>
                <a:spcPct val="0"/>
              </a:spcBef>
              <a:buFontTx/>
              <a:buNone/>
            </a:pPr>
            <a:r>
              <a:rPr lang="en-US" sz="1800" dirty="0">
                <a:solidFill>
                  <a:schemeClr val="accent5">
                    <a:lumMod val="75000"/>
                  </a:schemeClr>
                </a:solidFill>
              </a:rPr>
              <a:t>BEGIN TRAN</a:t>
            </a:r>
          </a:p>
          <a:p>
            <a:pPr algn="l" eaLnBrk="1" hangingPunct="1">
              <a:spcBef>
                <a:spcPct val="0"/>
              </a:spcBef>
              <a:buFontTx/>
              <a:buNone/>
            </a:pPr>
            <a:r>
              <a:rPr lang="en-US" sz="1800" dirty="0">
                <a:solidFill>
                  <a:schemeClr val="accent5">
                    <a:lumMod val="75000"/>
                  </a:schemeClr>
                </a:solidFill>
              </a:rPr>
              <a:t>UPDATE  titles</a:t>
            </a:r>
          </a:p>
          <a:p>
            <a:pPr algn="l" eaLnBrk="1" hangingPunct="1">
              <a:spcBef>
                <a:spcPct val="0"/>
              </a:spcBef>
              <a:buFontTx/>
              <a:buNone/>
            </a:pPr>
            <a:r>
              <a:rPr lang="en-US" sz="1800" dirty="0">
                <a:solidFill>
                  <a:schemeClr val="accent5">
                    <a:lumMod val="75000"/>
                  </a:schemeClr>
                </a:solidFill>
              </a:rPr>
              <a:t>SET </a:t>
            </a:r>
            <a:r>
              <a:rPr lang="en-US" sz="1800" dirty="0" err="1">
                <a:solidFill>
                  <a:schemeClr val="accent5">
                    <a:lumMod val="75000"/>
                  </a:schemeClr>
                </a:solidFill>
              </a:rPr>
              <a:t>pub_id</a:t>
            </a:r>
            <a:r>
              <a:rPr lang="en-US" sz="1800" dirty="0">
                <a:solidFill>
                  <a:schemeClr val="accent5">
                    <a:lumMod val="75000"/>
                  </a:schemeClr>
                </a:solidFill>
              </a:rPr>
              <a:t> = '1389'</a:t>
            </a:r>
          </a:p>
          <a:p>
            <a:pPr algn="l" eaLnBrk="1" hangingPunct="1">
              <a:spcBef>
                <a:spcPct val="0"/>
              </a:spcBef>
              <a:buFontTx/>
              <a:buNone/>
            </a:pPr>
            <a:r>
              <a:rPr lang="en-US" sz="1800" dirty="0">
                <a:solidFill>
                  <a:schemeClr val="accent5">
                    <a:lumMod val="75000"/>
                  </a:schemeClr>
                </a:solidFill>
              </a:rPr>
              <a:t>WHERE </a:t>
            </a:r>
            <a:r>
              <a:rPr lang="en-US" sz="1800" dirty="0" err="1">
                <a:solidFill>
                  <a:schemeClr val="accent5">
                    <a:lumMod val="75000"/>
                  </a:schemeClr>
                </a:solidFill>
              </a:rPr>
              <a:t>pub_id</a:t>
            </a:r>
            <a:r>
              <a:rPr lang="en-US" sz="1800" dirty="0">
                <a:solidFill>
                  <a:schemeClr val="accent5">
                    <a:lumMod val="75000"/>
                  </a:schemeClr>
                </a:solidFill>
              </a:rPr>
              <a:t> = '0736‘</a:t>
            </a:r>
          </a:p>
          <a:p>
            <a:pPr algn="l" eaLnBrk="1" hangingPunct="1">
              <a:spcBef>
                <a:spcPct val="0"/>
              </a:spcBef>
              <a:buFontTx/>
              <a:buNone/>
            </a:pPr>
            <a:endParaRPr lang="en-US" sz="1800" dirty="0">
              <a:solidFill>
                <a:schemeClr val="accent5">
                  <a:lumMod val="75000"/>
                </a:schemeClr>
              </a:solidFill>
            </a:endParaRPr>
          </a:p>
          <a:p>
            <a:pPr algn="l" eaLnBrk="1" hangingPunct="1">
              <a:spcBef>
                <a:spcPct val="0"/>
              </a:spcBef>
              <a:buFontTx/>
              <a:buNone/>
            </a:pPr>
            <a:r>
              <a:rPr lang="en-US" sz="1800" dirty="0">
                <a:solidFill>
                  <a:schemeClr val="accent5">
                    <a:lumMod val="75000"/>
                  </a:schemeClr>
                </a:solidFill>
              </a:rPr>
              <a:t>SELECT  * FROM authors</a:t>
            </a:r>
          </a:p>
          <a:p>
            <a:pPr algn="l" eaLnBrk="1" hangingPunct="1">
              <a:spcBef>
                <a:spcPct val="0"/>
              </a:spcBef>
              <a:buFontTx/>
              <a:buNone/>
            </a:pPr>
            <a:endParaRPr lang="en-US" sz="1800" dirty="0">
              <a:solidFill>
                <a:schemeClr val="accent5">
                  <a:lumMod val="75000"/>
                </a:schemeClr>
              </a:solidFill>
            </a:endParaRPr>
          </a:p>
          <a:p>
            <a:pPr algn="l" eaLnBrk="1" hangingPunct="1">
              <a:spcBef>
                <a:spcPct val="0"/>
              </a:spcBef>
              <a:buFontTx/>
              <a:buNone/>
            </a:pPr>
            <a:r>
              <a:rPr lang="en-US" sz="1800" dirty="0">
                <a:solidFill>
                  <a:schemeClr val="accent5">
                    <a:lumMod val="75000"/>
                  </a:schemeClr>
                </a:solidFill>
              </a:rPr>
              <a:t>ROLLBACK TRAN</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309251">
                                            <p:txEl>
                                              <p:pRg st="0" end="0"/>
                                            </p:txEl>
                                          </p:spTgt>
                                        </p:tgtEl>
                                        <p:attrNameLst>
                                          <p:attrName>style.visibility</p:attrName>
                                        </p:attrNameLst>
                                      </p:cBhvr>
                                      <p:to>
                                        <p:strVal val="visible"/>
                                      </p:to>
                                    </p:set>
                                    <p:anim calcmode="lin" valueType="num">
                                      <p:cBhvr>
                                        <p:cTn id="7" dur="1000" fill="hold"/>
                                        <p:tgtEl>
                                          <p:spTgt spid="309251">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09251">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09251">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309252">
                                            <p:txEl>
                                              <p:pRg st="1" end="1"/>
                                            </p:txEl>
                                          </p:spTgt>
                                        </p:tgtEl>
                                        <p:attrNameLst>
                                          <p:attrName>style.visibility</p:attrName>
                                        </p:attrNameLst>
                                      </p:cBhvr>
                                      <p:to>
                                        <p:strVal val="visible"/>
                                      </p:to>
                                    </p:set>
                                    <p:anim calcmode="lin" valueType="num">
                                      <p:cBhvr>
                                        <p:cTn id="14" dur="1000" fill="hold"/>
                                        <p:tgtEl>
                                          <p:spTgt spid="309252">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309252">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09252">
                                            <p:txEl>
                                              <p:pRg st="1" end="1"/>
                                            </p:txEl>
                                          </p:spTgt>
                                        </p:tgtEl>
                                      </p:cBhvr>
                                    </p:animEffect>
                                  </p:childTnLst>
                                </p:cTn>
                              </p:par>
                              <p:par>
                                <p:cTn id="17" presetID="29" presetClass="entr" presetSubtype="0" fill="hold" nodeType="withEffect">
                                  <p:stCondLst>
                                    <p:cond delay="0"/>
                                  </p:stCondLst>
                                  <p:childTnLst>
                                    <p:set>
                                      <p:cBhvr>
                                        <p:cTn id="18" dur="1" fill="hold">
                                          <p:stCondLst>
                                            <p:cond delay="0"/>
                                          </p:stCondLst>
                                        </p:cTn>
                                        <p:tgtEl>
                                          <p:spTgt spid="309252">
                                            <p:txEl>
                                              <p:pRg st="2" end="2"/>
                                            </p:txEl>
                                          </p:spTgt>
                                        </p:tgtEl>
                                        <p:attrNameLst>
                                          <p:attrName>style.visibility</p:attrName>
                                        </p:attrNameLst>
                                      </p:cBhvr>
                                      <p:to>
                                        <p:strVal val="visible"/>
                                      </p:to>
                                    </p:set>
                                    <p:anim calcmode="lin" valueType="num">
                                      <p:cBhvr>
                                        <p:cTn id="19" dur="1000" fill="hold"/>
                                        <p:tgtEl>
                                          <p:spTgt spid="309252">
                                            <p:txEl>
                                              <p:pRg st="2" end="2"/>
                                            </p:txEl>
                                          </p:spTgt>
                                        </p:tgtEl>
                                        <p:attrNameLst>
                                          <p:attrName>ppt_x</p:attrName>
                                        </p:attrNameLst>
                                      </p:cBhvr>
                                      <p:tavLst>
                                        <p:tav tm="0">
                                          <p:val>
                                            <p:strVal val="#ppt_x-.2"/>
                                          </p:val>
                                        </p:tav>
                                        <p:tav tm="100000">
                                          <p:val>
                                            <p:strVal val="#ppt_x"/>
                                          </p:val>
                                        </p:tav>
                                      </p:tavLst>
                                    </p:anim>
                                    <p:anim calcmode="lin" valueType="num">
                                      <p:cBhvr>
                                        <p:cTn id="20" dur="1000" fill="hold"/>
                                        <p:tgtEl>
                                          <p:spTgt spid="309252">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309252">
                                            <p:txEl>
                                              <p:pRg st="2" end="2"/>
                                            </p:txEl>
                                          </p:spTgt>
                                        </p:tgtEl>
                                      </p:cBhvr>
                                    </p:animEffect>
                                  </p:childTnLst>
                                </p:cTn>
                              </p:par>
                              <p:par>
                                <p:cTn id="22" presetID="29" presetClass="entr" presetSubtype="0" fill="hold" nodeType="withEffect">
                                  <p:stCondLst>
                                    <p:cond delay="0"/>
                                  </p:stCondLst>
                                  <p:childTnLst>
                                    <p:set>
                                      <p:cBhvr>
                                        <p:cTn id="23" dur="1" fill="hold">
                                          <p:stCondLst>
                                            <p:cond delay="0"/>
                                          </p:stCondLst>
                                        </p:cTn>
                                        <p:tgtEl>
                                          <p:spTgt spid="309252">
                                            <p:txEl>
                                              <p:pRg st="3" end="3"/>
                                            </p:txEl>
                                          </p:spTgt>
                                        </p:tgtEl>
                                        <p:attrNameLst>
                                          <p:attrName>style.visibility</p:attrName>
                                        </p:attrNameLst>
                                      </p:cBhvr>
                                      <p:to>
                                        <p:strVal val="visible"/>
                                      </p:to>
                                    </p:set>
                                    <p:anim calcmode="lin" valueType="num">
                                      <p:cBhvr>
                                        <p:cTn id="24" dur="1000" fill="hold"/>
                                        <p:tgtEl>
                                          <p:spTgt spid="309252">
                                            <p:txEl>
                                              <p:pRg st="3" end="3"/>
                                            </p:txEl>
                                          </p:spTgt>
                                        </p:tgtEl>
                                        <p:attrNameLst>
                                          <p:attrName>ppt_x</p:attrName>
                                        </p:attrNameLst>
                                      </p:cBhvr>
                                      <p:tavLst>
                                        <p:tav tm="0">
                                          <p:val>
                                            <p:strVal val="#ppt_x-.2"/>
                                          </p:val>
                                        </p:tav>
                                        <p:tav tm="100000">
                                          <p:val>
                                            <p:strVal val="#ppt_x"/>
                                          </p:val>
                                        </p:tav>
                                      </p:tavLst>
                                    </p:anim>
                                    <p:anim calcmode="lin" valueType="num">
                                      <p:cBhvr>
                                        <p:cTn id="25" dur="1000" fill="hold"/>
                                        <p:tgtEl>
                                          <p:spTgt spid="309252">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309252">
                                            <p:txEl>
                                              <p:pRg st="3" end="3"/>
                                            </p:txEl>
                                          </p:spTgt>
                                        </p:tgtEl>
                                      </p:cBhvr>
                                    </p:animEffect>
                                  </p:childTnLst>
                                </p:cTn>
                              </p:par>
                              <p:par>
                                <p:cTn id="27" presetID="29" presetClass="entr" presetSubtype="0" fill="hold" nodeType="withEffect">
                                  <p:stCondLst>
                                    <p:cond delay="0"/>
                                  </p:stCondLst>
                                  <p:childTnLst>
                                    <p:set>
                                      <p:cBhvr>
                                        <p:cTn id="28" dur="1" fill="hold">
                                          <p:stCondLst>
                                            <p:cond delay="0"/>
                                          </p:stCondLst>
                                        </p:cTn>
                                        <p:tgtEl>
                                          <p:spTgt spid="309252">
                                            <p:txEl>
                                              <p:pRg st="4" end="4"/>
                                            </p:txEl>
                                          </p:spTgt>
                                        </p:tgtEl>
                                        <p:attrNameLst>
                                          <p:attrName>style.visibility</p:attrName>
                                        </p:attrNameLst>
                                      </p:cBhvr>
                                      <p:to>
                                        <p:strVal val="visible"/>
                                      </p:to>
                                    </p:set>
                                    <p:anim calcmode="lin" valueType="num">
                                      <p:cBhvr>
                                        <p:cTn id="29" dur="1000" fill="hold"/>
                                        <p:tgtEl>
                                          <p:spTgt spid="309252">
                                            <p:txEl>
                                              <p:pRg st="4" end="4"/>
                                            </p:txEl>
                                          </p:spTgt>
                                        </p:tgtEl>
                                        <p:attrNameLst>
                                          <p:attrName>ppt_x</p:attrName>
                                        </p:attrNameLst>
                                      </p:cBhvr>
                                      <p:tavLst>
                                        <p:tav tm="0">
                                          <p:val>
                                            <p:strVal val="#ppt_x-.2"/>
                                          </p:val>
                                        </p:tav>
                                        <p:tav tm="100000">
                                          <p:val>
                                            <p:strVal val="#ppt_x"/>
                                          </p:val>
                                        </p:tav>
                                      </p:tavLst>
                                    </p:anim>
                                    <p:anim calcmode="lin" valueType="num">
                                      <p:cBhvr>
                                        <p:cTn id="30" dur="1000" fill="hold"/>
                                        <p:tgtEl>
                                          <p:spTgt spid="309252">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1" dur="1000"/>
                                        <p:tgtEl>
                                          <p:spTgt spid="309252">
                                            <p:txEl>
                                              <p:pRg st="4" end="4"/>
                                            </p:txEl>
                                          </p:spTgt>
                                        </p:tgtEl>
                                      </p:cBhvr>
                                    </p:animEffect>
                                  </p:childTnLst>
                                </p:cTn>
                              </p:par>
                              <p:par>
                                <p:cTn id="32" presetID="29" presetClass="entr" presetSubtype="0" fill="hold" nodeType="withEffect">
                                  <p:stCondLst>
                                    <p:cond delay="0"/>
                                  </p:stCondLst>
                                  <p:childTnLst>
                                    <p:set>
                                      <p:cBhvr>
                                        <p:cTn id="33" dur="1" fill="hold">
                                          <p:stCondLst>
                                            <p:cond delay="0"/>
                                          </p:stCondLst>
                                        </p:cTn>
                                        <p:tgtEl>
                                          <p:spTgt spid="309252">
                                            <p:txEl>
                                              <p:pRg st="5" end="5"/>
                                            </p:txEl>
                                          </p:spTgt>
                                        </p:tgtEl>
                                        <p:attrNameLst>
                                          <p:attrName>style.visibility</p:attrName>
                                        </p:attrNameLst>
                                      </p:cBhvr>
                                      <p:to>
                                        <p:strVal val="visible"/>
                                      </p:to>
                                    </p:set>
                                    <p:anim calcmode="lin" valueType="num">
                                      <p:cBhvr>
                                        <p:cTn id="34" dur="1000" fill="hold"/>
                                        <p:tgtEl>
                                          <p:spTgt spid="309252">
                                            <p:txEl>
                                              <p:pRg st="5" end="5"/>
                                            </p:txEl>
                                          </p:spTgt>
                                        </p:tgtEl>
                                        <p:attrNameLst>
                                          <p:attrName>ppt_x</p:attrName>
                                        </p:attrNameLst>
                                      </p:cBhvr>
                                      <p:tavLst>
                                        <p:tav tm="0">
                                          <p:val>
                                            <p:strVal val="#ppt_x-.2"/>
                                          </p:val>
                                        </p:tav>
                                        <p:tav tm="100000">
                                          <p:val>
                                            <p:strVal val="#ppt_x"/>
                                          </p:val>
                                        </p:tav>
                                      </p:tavLst>
                                    </p:anim>
                                    <p:anim calcmode="lin" valueType="num">
                                      <p:cBhvr>
                                        <p:cTn id="35" dur="1000" fill="hold"/>
                                        <p:tgtEl>
                                          <p:spTgt spid="309252">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6" dur="1000"/>
                                        <p:tgtEl>
                                          <p:spTgt spid="309252">
                                            <p:txEl>
                                              <p:pRg st="5" end="5"/>
                                            </p:txEl>
                                          </p:spTgt>
                                        </p:tgtEl>
                                      </p:cBhvr>
                                    </p:animEffect>
                                  </p:childTnLst>
                                </p:cTn>
                              </p:par>
                              <p:par>
                                <p:cTn id="37" presetID="29" presetClass="entr" presetSubtype="0" fill="hold" nodeType="withEffect">
                                  <p:stCondLst>
                                    <p:cond delay="0"/>
                                  </p:stCondLst>
                                  <p:childTnLst>
                                    <p:set>
                                      <p:cBhvr>
                                        <p:cTn id="38" dur="1" fill="hold">
                                          <p:stCondLst>
                                            <p:cond delay="0"/>
                                          </p:stCondLst>
                                        </p:cTn>
                                        <p:tgtEl>
                                          <p:spTgt spid="309252">
                                            <p:txEl>
                                              <p:pRg st="7" end="7"/>
                                            </p:txEl>
                                          </p:spTgt>
                                        </p:tgtEl>
                                        <p:attrNameLst>
                                          <p:attrName>style.visibility</p:attrName>
                                        </p:attrNameLst>
                                      </p:cBhvr>
                                      <p:to>
                                        <p:strVal val="visible"/>
                                      </p:to>
                                    </p:set>
                                    <p:anim calcmode="lin" valueType="num">
                                      <p:cBhvr>
                                        <p:cTn id="39" dur="1000" fill="hold"/>
                                        <p:tgtEl>
                                          <p:spTgt spid="309252">
                                            <p:txEl>
                                              <p:pRg st="7" end="7"/>
                                            </p:txEl>
                                          </p:spTgt>
                                        </p:tgtEl>
                                        <p:attrNameLst>
                                          <p:attrName>ppt_x</p:attrName>
                                        </p:attrNameLst>
                                      </p:cBhvr>
                                      <p:tavLst>
                                        <p:tav tm="0">
                                          <p:val>
                                            <p:strVal val="#ppt_x-.2"/>
                                          </p:val>
                                        </p:tav>
                                        <p:tav tm="100000">
                                          <p:val>
                                            <p:strVal val="#ppt_x"/>
                                          </p:val>
                                        </p:tav>
                                      </p:tavLst>
                                    </p:anim>
                                    <p:anim calcmode="lin" valueType="num">
                                      <p:cBhvr>
                                        <p:cTn id="40" dur="1000" fill="hold"/>
                                        <p:tgtEl>
                                          <p:spTgt spid="309252">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41" dur="1000"/>
                                        <p:tgtEl>
                                          <p:spTgt spid="309252">
                                            <p:txEl>
                                              <p:pRg st="7" end="7"/>
                                            </p:txEl>
                                          </p:spTgt>
                                        </p:tgtEl>
                                      </p:cBhvr>
                                    </p:animEffect>
                                  </p:childTnLst>
                                </p:cTn>
                              </p:par>
                              <p:par>
                                <p:cTn id="42" presetID="29" presetClass="entr" presetSubtype="0" fill="hold" nodeType="withEffect">
                                  <p:stCondLst>
                                    <p:cond delay="0"/>
                                  </p:stCondLst>
                                  <p:childTnLst>
                                    <p:set>
                                      <p:cBhvr>
                                        <p:cTn id="43" dur="1" fill="hold">
                                          <p:stCondLst>
                                            <p:cond delay="0"/>
                                          </p:stCondLst>
                                        </p:cTn>
                                        <p:tgtEl>
                                          <p:spTgt spid="309252">
                                            <p:txEl>
                                              <p:pRg st="9" end="9"/>
                                            </p:txEl>
                                          </p:spTgt>
                                        </p:tgtEl>
                                        <p:attrNameLst>
                                          <p:attrName>style.visibility</p:attrName>
                                        </p:attrNameLst>
                                      </p:cBhvr>
                                      <p:to>
                                        <p:strVal val="visible"/>
                                      </p:to>
                                    </p:set>
                                    <p:anim calcmode="lin" valueType="num">
                                      <p:cBhvr>
                                        <p:cTn id="44" dur="1000" fill="hold"/>
                                        <p:tgtEl>
                                          <p:spTgt spid="309252">
                                            <p:txEl>
                                              <p:pRg st="9" end="9"/>
                                            </p:txEl>
                                          </p:spTgt>
                                        </p:tgtEl>
                                        <p:attrNameLst>
                                          <p:attrName>ppt_x</p:attrName>
                                        </p:attrNameLst>
                                      </p:cBhvr>
                                      <p:tavLst>
                                        <p:tav tm="0">
                                          <p:val>
                                            <p:strVal val="#ppt_x-.2"/>
                                          </p:val>
                                        </p:tav>
                                        <p:tav tm="100000">
                                          <p:val>
                                            <p:strVal val="#ppt_x"/>
                                          </p:val>
                                        </p:tav>
                                      </p:tavLst>
                                    </p:anim>
                                    <p:anim calcmode="lin" valueType="num">
                                      <p:cBhvr>
                                        <p:cTn id="45" dur="1000" fill="hold"/>
                                        <p:tgtEl>
                                          <p:spTgt spid="309252">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46" dur="1000"/>
                                        <p:tgtEl>
                                          <p:spTgt spid="309252">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9" presetClass="entr" presetSubtype="0" fill="hold" grpId="0" nodeType="clickEffect">
                                  <p:stCondLst>
                                    <p:cond delay="0"/>
                                  </p:stCondLst>
                                  <p:childTnLst>
                                    <p:set>
                                      <p:cBhvr>
                                        <p:cTn id="50" dur="1" fill="hold">
                                          <p:stCondLst>
                                            <p:cond delay="0"/>
                                          </p:stCondLst>
                                        </p:cTn>
                                        <p:tgtEl>
                                          <p:spTgt spid="309253"/>
                                        </p:tgtEl>
                                        <p:attrNameLst>
                                          <p:attrName>style.visibility</p:attrName>
                                        </p:attrNameLst>
                                      </p:cBhvr>
                                      <p:to>
                                        <p:strVal val="visible"/>
                                      </p:to>
                                    </p:set>
                                    <p:anim calcmode="lin" valueType="num">
                                      <p:cBhvr>
                                        <p:cTn id="51" dur="1000" fill="hold"/>
                                        <p:tgtEl>
                                          <p:spTgt spid="309253"/>
                                        </p:tgtEl>
                                        <p:attrNameLst>
                                          <p:attrName>ppt_x</p:attrName>
                                        </p:attrNameLst>
                                      </p:cBhvr>
                                      <p:tavLst>
                                        <p:tav tm="0">
                                          <p:val>
                                            <p:strVal val="#ppt_x-.2"/>
                                          </p:val>
                                        </p:tav>
                                        <p:tav tm="100000">
                                          <p:val>
                                            <p:strVal val="#ppt_x"/>
                                          </p:val>
                                        </p:tav>
                                      </p:tavLst>
                                    </p:anim>
                                    <p:anim calcmode="lin" valueType="num">
                                      <p:cBhvr>
                                        <p:cTn id="52" dur="1000" fill="hold"/>
                                        <p:tgtEl>
                                          <p:spTgt spid="309253"/>
                                        </p:tgtEl>
                                        <p:attrNameLst>
                                          <p:attrName>ppt_y</p:attrName>
                                        </p:attrNameLst>
                                      </p:cBhvr>
                                      <p:tavLst>
                                        <p:tav tm="0">
                                          <p:val>
                                            <p:strVal val="#ppt_y"/>
                                          </p:val>
                                        </p:tav>
                                        <p:tav tm="100000">
                                          <p:val>
                                            <p:strVal val="#ppt_y"/>
                                          </p:val>
                                        </p:tav>
                                      </p:tavLst>
                                    </p:anim>
                                    <p:animEffect transition="in" filter="wipe(right)" prLst="gradientSize: 0.1">
                                      <p:cBhvr>
                                        <p:cTn id="53" dur="1000"/>
                                        <p:tgtEl>
                                          <p:spTgt spid="309253"/>
                                        </p:tgtEl>
                                      </p:cBhvr>
                                    </p:animEffect>
                                  </p:childTnLst>
                                </p:cTn>
                              </p:par>
                            </p:childTnLst>
                          </p:cTn>
                        </p:par>
                      </p:childTnLst>
                    </p:cTn>
                  </p:par>
                  <p:par>
                    <p:cTn id="54" fill="hold">
                      <p:stCondLst>
                        <p:cond delay="indefinite"/>
                      </p:stCondLst>
                      <p:childTnLst>
                        <p:par>
                          <p:cTn id="55" fill="hold">
                            <p:stCondLst>
                              <p:cond delay="0"/>
                            </p:stCondLst>
                            <p:childTnLst>
                              <p:par>
                                <p:cTn id="56" presetID="29" presetClass="entr" presetSubtype="0" fill="hold" nodeType="clickEffect">
                                  <p:stCondLst>
                                    <p:cond delay="0"/>
                                  </p:stCondLst>
                                  <p:childTnLst>
                                    <p:set>
                                      <p:cBhvr>
                                        <p:cTn id="57" dur="1" fill="hold">
                                          <p:stCondLst>
                                            <p:cond delay="0"/>
                                          </p:stCondLst>
                                        </p:cTn>
                                        <p:tgtEl>
                                          <p:spTgt spid="309251">
                                            <p:txEl>
                                              <p:pRg st="9" end="9"/>
                                            </p:txEl>
                                          </p:spTgt>
                                        </p:tgtEl>
                                        <p:attrNameLst>
                                          <p:attrName>style.visibility</p:attrName>
                                        </p:attrNameLst>
                                      </p:cBhvr>
                                      <p:to>
                                        <p:strVal val="visible"/>
                                      </p:to>
                                    </p:set>
                                    <p:anim calcmode="lin" valueType="num">
                                      <p:cBhvr>
                                        <p:cTn id="58" dur="1000" fill="hold"/>
                                        <p:tgtEl>
                                          <p:spTgt spid="309251">
                                            <p:txEl>
                                              <p:pRg st="9" end="9"/>
                                            </p:txEl>
                                          </p:spTgt>
                                        </p:tgtEl>
                                        <p:attrNameLst>
                                          <p:attrName>ppt_x</p:attrName>
                                        </p:attrNameLst>
                                      </p:cBhvr>
                                      <p:tavLst>
                                        <p:tav tm="0">
                                          <p:val>
                                            <p:strVal val="#ppt_x-.2"/>
                                          </p:val>
                                        </p:tav>
                                        <p:tav tm="100000">
                                          <p:val>
                                            <p:strVal val="#ppt_x"/>
                                          </p:val>
                                        </p:tav>
                                      </p:tavLst>
                                    </p:anim>
                                    <p:anim calcmode="lin" valueType="num">
                                      <p:cBhvr>
                                        <p:cTn id="59" dur="1000" fill="hold"/>
                                        <p:tgtEl>
                                          <p:spTgt spid="309251">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60" dur="1000"/>
                                        <p:tgtEl>
                                          <p:spTgt spid="309251">
                                            <p:txEl>
                                              <p:pRg st="9" end="9"/>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9" presetClass="entr" presetSubtype="0" fill="hold" nodeType="clickEffect">
                                  <p:stCondLst>
                                    <p:cond delay="0"/>
                                  </p:stCondLst>
                                  <p:childTnLst>
                                    <p:set>
                                      <p:cBhvr>
                                        <p:cTn id="64" dur="1" fill="hold">
                                          <p:stCondLst>
                                            <p:cond delay="0"/>
                                          </p:stCondLst>
                                        </p:cTn>
                                        <p:tgtEl>
                                          <p:spTgt spid="309251">
                                            <p:txEl>
                                              <p:pRg st="10" end="10"/>
                                            </p:txEl>
                                          </p:spTgt>
                                        </p:tgtEl>
                                        <p:attrNameLst>
                                          <p:attrName>style.visibility</p:attrName>
                                        </p:attrNameLst>
                                      </p:cBhvr>
                                      <p:to>
                                        <p:strVal val="visible"/>
                                      </p:to>
                                    </p:set>
                                    <p:anim calcmode="lin" valueType="num">
                                      <p:cBhvr>
                                        <p:cTn id="65" dur="1000" fill="hold"/>
                                        <p:tgtEl>
                                          <p:spTgt spid="309251">
                                            <p:txEl>
                                              <p:pRg st="10" end="10"/>
                                            </p:txEl>
                                          </p:spTgt>
                                        </p:tgtEl>
                                        <p:attrNameLst>
                                          <p:attrName>ppt_x</p:attrName>
                                        </p:attrNameLst>
                                      </p:cBhvr>
                                      <p:tavLst>
                                        <p:tav tm="0">
                                          <p:val>
                                            <p:strVal val="#ppt_x-.2"/>
                                          </p:val>
                                        </p:tav>
                                        <p:tav tm="100000">
                                          <p:val>
                                            <p:strVal val="#ppt_x"/>
                                          </p:val>
                                        </p:tav>
                                      </p:tavLst>
                                    </p:anim>
                                    <p:anim calcmode="lin" valueType="num">
                                      <p:cBhvr>
                                        <p:cTn id="66" dur="1000" fill="hold"/>
                                        <p:tgtEl>
                                          <p:spTgt spid="309251">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67" dur="1000"/>
                                        <p:tgtEl>
                                          <p:spTgt spid="30925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531818" y="196851"/>
            <a:ext cx="11125199" cy="889000"/>
          </a:xfrm>
        </p:spPr>
        <p:txBody>
          <a:bodyPr/>
          <a:lstStyle/>
          <a:p>
            <a:pPr eaLnBrk="1" hangingPunct="1">
              <a:defRPr/>
            </a:pPr>
            <a:r>
              <a:rPr lang="en-US" dirty="0"/>
              <a:t>Dead Lock </a:t>
            </a:r>
          </a:p>
        </p:txBody>
      </p:sp>
      <p:sp>
        <p:nvSpPr>
          <p:cNvPr id="318467" name="Rectangle 3"/>
          <p:cNvSpPr>
            <a:spLocks noGrp="1" noChangeArrowheads="1"/>
          </p:cNvSpPr>
          <p:nvPr>
            <p:ph idx="1"/>
          </p:nvPr>
        </p:nvSpPr>
        <p:spPr>
          <a:xfrm>
            <a:off x="507868" y="1244600"/>
            <a:ext cx="11435488" cy="4496616"/>
          </a:xfrm>
        </p:spPr>
        <p:txBody>
          <a:bodyPr/>
          <a:lstStyle/>
          <a:p>
            <a:r>
              <a:rPr lang="en-US" sz="2000" dirty="0"/>
              <a:t>The SQL Server Database Engine automatically detects deadlock cycles within SQL Server. The Database Engine chooses one of the sessions as a deadlock victim and the current transaction is terminated with an error to break the deadlock.</a:t>
            </a:r>
          </a:p>
          <a:p>
            <a:pPr eaLnBrk="1" hangingPunct="1"/>
            <a:r>
              <a:rPr lang="en-US" sz="2000" dirty="0"/>
              <a:t>To minimize the possibility of a deadlock</a:t>
            </a:r>
          </a:p>
          <a:p>
            <a:pPr lvl="1" eaLnBrk="1" hangingPunct="1"/>
            <a:r>
              <a:rPr lang="en-US" sz="2000" dirty="0"/>
              <a:t>Have all transaction access the tables in the same order</a:t>
            </a:r>
          </a:p>
          <a:p>
            <a:pPr lvl="1" eaLnBrk="1" hangingPunct="1"/>
            <a:r>
              <a:rPr lang="en-US" sz="2000" dirty="0"/>
              <a:t>Use hold lock only when repeatable reads are necessary</a:t>
            </a:r>
          </a:p>
          <a:p>
            <a:pPr lvl="1" eaLnBrk="1" hangingPunct="1"/>
            <a:r>
              <a:rPr lang="en-US" sz="2000" dirty="0"/>
              <a:t>Avoid long running transactions, make transactions small and commit as soon as possible</a:t>
            </a:r>
          </a:p>
          <a:p>
            <a:pPr lvl="1" eaLnBrk="1" hangingPunct="1"/>
            <a:r>
              <a:rPr lang="en-US" sz="2000" dirty="0"/>
              <a:t>Avoid user input while you have a hold lock on a table</a:t>
            </a:r>
          </a:p>
          <a:p>
            <a:pPr lvl="1" eaLnBrk="1" hangingPunct="1"/>
            <a:r>
              <a:rPr lang="en-US" sz="2000" dirty="0"/>
              <a:t>Avoid numerous simultaneous executions of DML commands like insert, update, delete</a:t>
            </a:r>
          </a:p>
          <a:p>
            <a:pPr lvl="1" eaLnBrk="1" hangingPunct="1"/>
            <a:endParaRPr lang="en-US" sz="18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318467">
                                            <p:txEl>
                                              <p:pRg st="1" end="1"/>
                                            </p:txEl>
                                          </p:spTgt>
                                        </p:tgtEl>
                                        <p:attrNameLst>
                                          <p:attrName>style.visibility</p:attrName>
                                        </p:attrNameLst>
                                      </p:cBhvr>
                                      <p:to>
                                        <p:strVal val="visible"/>
                                      </p:to>
                                    </p:set>
                                    <p:anim calcmode="lin" valueType="num">
                                      <p:cBhvr>
                                        <p:cTn id="7" dur="1000" fill="hold"/>
                                        <p:tgtEl>
                                          <p:spTgt spid="318467">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318467">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18467">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318467">
                                            <p:txEl>
                                              <p:pRg st="0" end="0"/>
                                            </p:txEl>
                                          </p:spTgt>
                                        </p:tgtEl>
                                        <p:attrNameLst>
                                          <p:attrName>style.visibility</p:attrName>
                                        </p:attrNameLst>
                                      </p:cBhvr>
                                      <p:to>
                                        <p:strVal val="visible"/>
                                      </p:to>
                                    </p:set>
                                    <p:anim calcmode="lin" valueType="num">
                                      <p:cBhvr>
                                        <p:cTn id="14" dur="1000" fill="hold"/>
                                        <p:tgtEl>
                                          <p:spTgt spid="318467">
                                            <p:txEl>
                                              <p:pRg st="0" end="0"/>
                                            </p:txEl>
                                          </p:spTgt>
                                        </p:tgtEl>
                                        <p:attrNameLst>
                                          <p:attrName>ppt_x</p:attrName>
                                        </p:attrNameLst>
                                      </p:cBhvr>
                                      <p:tavLst>
                                        <p:tav tm="0">
                                          <p:val>
                                            <p:strVal val="#ppt_x-.2"/>
                                          </p:val>
                                        </p:tav>
                                        <p:tav tm="100000">
                                          <p:val>
                                            <p:strVal val="#ppt_x"/>
                                          </p:val>
                                        </p:tav>
                                      </p:tavLst>
                                    </p:anim>
                                    <p:anim calcmode="lin" valueType="num">
                                      <p:cBhvr>
                                        <p:cTn id="15" dur="1000" fill="hold"/>
                                        <p:tgtEl>
                                          <p:spTgt spid="31846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18467">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318467">
                                            <p:txEl>
                                              <p:pRg st="2" end="2"/>
                                            </p:txEl>
                                          </p:spTgt>
                                        </p:tgtEl>
                                        <p:attrNameLst>
                                          <p:attrName>style.visibility</p:attrName>
                                        </p:attrNameLst>
                                      </p:cBhvr>
                                      <p:to>
                                        <p:strVal val="visible"/>
                                      </p:to>
                                    </p:set>
                                    <p:anim calcmode="lin" valueType="num">
                                      <p:cBhvr>
                                        <p:cTn id="21" dur="1000" fill="hold"/>
                                        <p:tgtEl>
                                          <p:spTgt spid="318467">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318467">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1846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318467">
                                            <p:txEl>
                                              <p:pRg st="3" end="3"/>
                                            </p:txEl>
                                          </p:spTgt>
                                        </p:tgtEl>
                                        <p:attrNameLst>
                                          <p:attrName>style.visibility</p:attrName>
                                        </p:attrNameLst>
                                      </p:cBhvr>
                                      <p:to>
                                        <p:strVal val="visible"/>
                                      </p:to>
                                    </p:set>
                                    <p:anim calcmode="lin" valueType="num">
                                      <p:cBhvr>
                                        <p:cTn id="28" dur="1000" fill="hold"/>
                                        <p:tgtEl>
                                          <p:spTgt spid="318467">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318467">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1846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0"/>
                                  </p:stCondLst>
                                  <p:childTnLst>
                                    <p:set>
                                      <p:cBhvr>
                                        <p:cTn id="34" dur="1" fill="hold">
                                          <p:stCondLst>
                                            <p:cond delay="0"/>
                                          </p:stCondLst>
                                        </p:cTn>
                                        <p:tgtEl>
                                          <p:spTgt spid="318467">
                                            <p:txEl>
                                              <p:pRg st="4" end="4"/>
                                            </p:txEl>
                                          </p:spTgt>
                                        </p:tgtEl>
                                        <p:attrNameLst>
                                          <p:attrName>style.visibility</p:attrName>
                                        </p:attrNameLst>
                                      </p:cBhvr>
                                      <p:to>
                                        <p:strVal val="visible"/>
                                      </p:to>
                                    </p:set>
                                    <p:anim calcmode="lin" valueType="num">
                                      <p:cBhvr>
                                        <p:cTn id="35" dur="1000" fill="hold"/>
                                        <p:tgtEl>
                                          <p:spTgt spid="318467">
                                            <p:txEl>
                                              <p:pRg st="4" end="4"/>
                                            </p:txEl>
                                          </p:spTgt>
                                        </p:tgtEl>
                                        <p:attrNameLst>
                                          <p:attrName>ppt_x</p:attrName>
                                        </p:attrNameLst>
                                      </p:cBhvr>
                                      <p:tavLst>
                                        <p:tav tm="0">
                                          <p:val>
                                            <p:strVal val="#ppt_x-.2"/>
                                          </p:val>
                                        </p:tav>
                                        <p:tav tm="100000">
                                          <p:val>
                                            <p:strVal val="#ppt_x"/>
                                          </p:val>
                                        </p:tav>
                                      </p:tavLst>
                                    </p:anim>
                                    <p:anim calcmode="lin" valueType="num">
                                      <p:cBhvr>
                                        <p:cTn id="36" dur="1000" fill="hold"/>
                                        <p:tgtEl>
                                          <p:spTgt spid="318467">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18467">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nodeType="clickEffect">
                                  <p:stCondLst>
                                    <p:cond delay="0"/>
                                  </p:stCondLst>
                                  <p:childTnLst>
                                    <p:set>
                                      <p:cBhvr>
                                        <p:cTn id="41" dur="1" fill="hold">
                                          <p:stCondLst>
                                            <p:cond delay="0"/>
                                          </p:stCondLst>
                                        </p:cTn>
                                        <p:tgtEl>
                                          <p:spTgt spid="318467">
                                            <p:txEl>
                                              <p:pRg st="5" end="5"/>
                                            </p:txEl>
                                          </p:spTgt>
                                        </p:tgtEl>
                                        <p:attrNameLst>
                                          <p:attrName>style.visibility</p:attrName>
                                        </p:attrNameLst>
                                      </p:cBhvr>
                                      <p:to>
                                        <p:strVal val="visible"/>
                                      </p:to>
                                    </p:set>
                                    <p:anim calcmode="lin" valueType="num">
                                      <p:cBhvr>
                                        <p:cTn id="42" dur="1000" fill="hold"/>
                                        <p:tgtEl>
                                          <p:spTgt spid="318467">
                                            <p:txEl>
                                              <p:pRg st="5" end="5"/>
                                            </p:txEl>
                                          </p:spTgt>
                                        </p:tgtEl>
                                        <p:attrNameLst>
                                          <p:attrName>ppt_x</p:attrName>
                                        </p:attrNameLst>
                                      </p:cBhvr>
                                      <p:tavLst>
                                        <p:tav tm="0">
                                          <p:val>
                                            <p:strVal val="#ppt_x-.2"/>
                                          </p:val>
                                        </p:tav>
                                        <p:tav tm="100000">
                                          <p:val>
                                            <p:strVal val="#ppt_x"/>
                                          </p:val>
                                        </p:tav>
                                      </p:tavLst>
                                    </p:anim>
                                    <p:anim calcmode="lin" valueType="num">
                                      <p:cBhvr>
                                        <p:cTn id="43" dur="1000" fill="hold"/>
                                        <p:tgtEl>
                                          <p:spTgt spid="318467">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318467">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9" presetClass="entr" presetSubtype="0" fill="hold" nodeType="clickEffect">
                                  <p:stCondLst>
                                    <p:cond delay="0"/>
                                  </p:stCondLst>
                                  <p:childTnLst>
                                    <p:set>
                                      <p:cBhvr>
                                        <p:cTn id="48" dur="1" fill="hold">
                                          <p:stCondLst>
                                            <p:cond delay="0"/>
                                          </p:stCondLst>
                                        </p:cTn>
                                        <p:tgtEl>
                                          <p:spTgt spid="318467">
                                            <p:txEl>
                                              <p:pRg st="6" end="6"/>
                                            </p:txEl>
                                          </p:spTgt>
                                        </p:tgtEl>
                                        <p:attrNameLst>
                                          <p:attrName>style.visibility</p:attrName>
                                        </p:attrNameLst>
                                      </p:cBhvr>
                                      <p:to>
                                        <p:strVal val="visible"/>
                                      </p:to>
                                    </p:set>
                                    <p:anim calcmode="lin" valueType="num">
                                      <p:cBhvr>
                                        <p:cTn id="49" dur="1000" fill="hold"/>
                                        <p:tgtEl>
                                          <p:spTgt spid="318467">
                                            <p:txEl>
                                              <p:pRg st="6" end="6"/>
                                            </p:txEl>
                                          </p:spTgt>
                                        </p:tgtEl>
                                        <p:attrNameLst>
                                          <p:attrName>ppt_x</p:attrName>
                                        </p:attrNameLst>
                                      </p:cBhvr>
                                      <p:tavLst>
                                        <p:tav tm="0">
                                          <p:val>
                                            <p:strVal val="#ppt_x-.2"/>
                                          </p:val>
                                        </p:tav>
                                        <p:tav tm="100000">
                                          <p:val>
                                            <p:strVal val="#ppt_x"/>
                                          </p:val>
                                        </p:tav>
                                      </p:tavLst>
                                    </p:anim>
                                    <p:anim calcmode="lin" valueType="num">
                                      <p:cBhvr>
                                        <p:cTn id="50" dur="1000" fill="hold"/>
                                        <p:tgtEl>
                                          <p:spTgt spid="318467">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3184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531818" y="-1"/>
            <a:ext cx="11125199" cy="514351"/>
          </a:xfrm>
        </p:spPr>
        <p:txBody>
          <a:bodyPr/>
          <a:lstStyle/>
          <a:p>
            <a:pPr eaLnBrk="1" hangingPunct="1">
              <a:defRPr/>
            </a:pPr>
            <a:r>
              <a:rPr lang="en-US" sz="2800" dirty="0"/>
              <a:t>Views</a:t>
            </a:r>
          </a:p>
        </p:txBody>
      </p:sp>
      <p:sp>
        <p:nvSpPr>
          <p:cNvPr id="206851" name="Rectangle 3"/>
          <p:cNvSpPr>
            <a:spLocks noGrp="1" noChangeArrowheads="1"/>
          </p:cNvSpPr>
          <p:nvPr>
            <p:ph type="body" idx="1"/>
          </p:nvPr>
        </p:nvSpPr>
        <p:spPr>
          <a:xfrm>
            <a:off x="612643" y="495300"/>
            <a:ext cx="10960232" cy="533400"/>
          </a:xfrm>
        </p:spPr>
        <p:txBody>
          <a:bodyPr/>
          <a:lstStyle/>
          <a:p>
            <a:pPr eaLnBrk="1" hangingPunct="1">
              <a:defRPr/>
            </a:pPr>
            <a:r>
              <a:rPr lang="en-US" sz="1600" dirty="0"/>
              <a:t>A view is a virtual table whose contents are defined by a query. Like a real table, a view consists of a set of named columns and rows of data</a:t>
            </a:r>
          </a:p>
        </p:txBody>
      </p:sp>
      <p:graphicFrame>
        <p:nvGraphicFramePr>
          <p:cNvPr id="7" name="Content Placeholder 5" descr="Table with multiple topic and category rows"/>
          <p:cNvGraphicFramePr>
            <a:graphicFrameLocks/>
          </p:cNvGraphicFramePr>
          <p:nvPr>
            <p:extLst>
              <p:ext uri="{D42A27DB-BD31-4B8C-83A1-F6EECF244321}">
                <p14:modId xmlns:p14="http://schemas.microsoft.com/office/powerpoint/2010/main" val="2336232375"/>
              </p:ext>
            </p:extLst>
          </p:nvPr>
        </p:nvGraphicFramePr>
        <p:xfrm>
          <a:off x="550869" y="1257300"/>
          <a:ext cx="11002952" cy="1511461"/>
        </p:xfrm>
        <a:graphic>
          <a:graphicData uri="http://schemas.openxmlformats.org/drawingml/2006/table">
            <a:tbl>
              <a:tblPr firstRow="1" bandRow="1">
                <a:tableStyleId>{5FD0F851-EC5A-4D38-B0AD-8093EC10F338}</a:tableStyleId>
              </a:tblPr>
              <a:tblGrid>
                <a:gridCol w="1325556">
                  <a:extLst>
                    <a:ext uri="{9D8B030D-6E8A-4147-A177-3AD203B41FA5}">
                      <a16:colId xmlns:a16="http://schemas.microsoft.com/office/drawing/2014/main" val="768047797"/>
                    </a:ext>
                  </a:extLst>
                </a:gridCol>
                <a:gridCol w="1609725">
                  <a:extLst>
                    <a:ext uri="{9D8B030D-6E8A-4147-A177-3AD203B41FA5}">
                      <a16:colId xmlns:a16="http://schemas.microsoft.com/office/drawing/2014/main" val="2160592720"/>
                    </a:ext>
                  </a:extLst>
                </a:gridCol>
                <a:gridCol w="1276350">
                  <a:extLst>
                    <a:ext uri="{9D8B030D-6E8A-4147-A177-3AD203B41FA5}">
                      <a16:colId xmlns:a16="http://schemas.microsoft.com/office/drawing/2014/main" val="20002"/>
                    </a:ext>
                  </a:extLst>
                </a:gridCol>
                <a:gridCol w="1885950">
                  <a:extLst>
                    <a:ext uri="{9D8B030D-6E8A-4147-A177-3AD203B41FA5}">
                      <a16:colId xmlns:a16="http://schemas.microsoft.com/office/drawing/2014/main" val="20003"/>
                    </a:ext>
                  </a:extLst>
                </a:gridCol>
                <a:gridCol w="1685925">
                  <a:extLst>
                    <a:ext uri="{9D8B030D-6E8A-4147-A177-3AD203B41FA5}">
                      <a16:colId xmlns:a16="http://schemas.microsoft.com/office/drawing/2014/main" val="20004"/>
                    </a:ext>
                  </a:extLst>
                </a:gridCol>
                <a:gridCol w="1390650">
                  <a:extLst>
                    <a:ext uri="{9D8B030D-6E8A-4147-A177-3AD203B41FA5}">
                      <a16:colId xmlns:a16="http://schemas.microsoft.com/office/drawing/2014/main" val="20005"/>
                    </a:ext>
                  </a:extLst>
                </a:gridCol>
                <a:gridCol w="1019175">
                  <a:extLst>
                    <a:ext uri="{9D8B030D-6E8A-4147-A177-3AD203B41FA5}">
                      <a16:colId xmlns:a16="http://schemas.microsoft.com/office/drawing/2014/main" val="20006"/>
                    </a:ext>
                  </a:extLst>
                </a:gridCol>
                <a:gridCol w="809621">
                  <a:extLst>
                    <a:ext uri="{9D8B030D-6E8A-4147-A177-3AD203B41FA5}">
                      <a16:colId xmlns:a16="http://schemas.microsoft.com/office/drawing/2014/main" val="20007"/>
                    </a:ext>
                  </a:extLst>
                </a:gridCol>
              </a:tblGrid>
              <a:tr h="289081">
                <a:tc>
                  <a:txBody>
                    <a:bodyPr/>
                    <a:lstStyle/>
                    <a:p>
                      <a:r>
                        <a:rPr lang="en-US" sz="1200" dirty="0"/>
                        <a:t>Employee ID</a:t>
                      </a:r>
                    </a:p>
                  </a:txBody>
                  <a:tcPr anchor="ctr"/>
                </a:tc>
                <a:tc>
                  <a:txBody>
                    <a:bodyPr/>
                    <a:lstStyle/>
                    <a:p>
                      <a:pPr algn="l"/>
                      <a:r>
                        <a:rPr lang="en-US" sz="1200" dirty="0"/>
                        <a:t>First Name</a:t>
                      </a:r>
                    </a:p>
                  </a:txBody>
                  <a:tcPr anchor="ctr"/>
                </a:tc>
                <a:tc>
                  <a:txBody>
                    <a:bodyPr/>
                    <a:lstStyle/>
                    <a:p>
                      <a:pPr algn="l"/>
                      <a:r>
                        <a:rPr lang="en-US" sz="1200" dirty="0"/>
                        <a:t>Address ID</a:t>
                      </a:r>
                    </a:p>
                  </a:txBody>
                  <a:tcPr anchor="ctr"/>
                </a:tc>
                <a:tc>
                  <a:txBody>
                    <a:bodyPr/>
                    <a:lstStyle/>
                    <a:p>
                      <a:pPr algn="l"/>
                      <a:r>
                        <a:rPr lang="en-US" sz="1200" dirty="0"/>
                        <a:t>Shift ID</a:t>
                      </a:r>
                    </a:p>
                  </a:txBody>
                  <a:tcPr anchor="ctr"/>
                </a:tc>
                <a:tc>
                  <a:txBody>
                    <a:bodyPr/>
                    <a:lstStyle/>
                    <a:p>
                      <a:pPr algn="l"/>
                      <a:r>
                        <a:rPr lang="en-US" sz="1200" dirty="0"/>
                        <a:t>Last Name</a:t>
                      </a:r>
                    </a:p>
                  </a:txBody>
                  <a:tcPr anchor="ctr"/>
                </a:tc>
                <a:tc>
                  <a:txBody>
                    <a:bodyPr/>
                    <a:lstStyle/>
                    <a:p>
                      <a:pPr algn="l"/>
                      <a:r>
                        <a:rPr lang="en-US" sz="1200" dirty="0"/>
                        <a:t>Middle Name</a:t>
                      </a:r>
                    </a:p>
                  </a:txBody>
                  <a:tcPr anchor="ctr"/>
                </a:tc>
                <a:tc>
                  <a:txBody>
                    <a:bodyPr/>
                    <a:lstStyle/>
                    <a:p>
                      <a:pPr algn="l"/>
                      <a:r>
                        <a:rPr lang="en-US" sz="1200" dirty="0"/>
                        <a:t>SSN</a:t>
                      </a:r>
                    </a:p>
                  </a:txBody>
                  <a:tcPr anchor="ctr"/>
                </a:tc>
                <a:tc>
                  <a:txBody>
                    <a:bodyPr/>
                    <a:lstStyle/>
                    <a:p>
                      <a:pPr algn="l"/>
                      <a:r>
                        <a:rPr lang="en-US" sz="1200" dirty="0"/>
                        <a:t> </a:t>
                      </a:r>
                      <a:r>
                        <a:rPr lang="en-US" sz="1200" b="1" dirty="0"/>
                        <a:t>_ _ _</a:t>
                      </a:r>
                    </a:p>
                  </a:txBody>
                  <a:tcPr anchor="ctr"/>
                </a:tc>
                <a:extLst>
                  <a:ext uri="{0D108BD9-81ED-4DB2-BD59-A6C34878D82A}">
                    <a16:rowId xmlns:a16="http://schemas.microsoft.com/office/drawing/2014/main" val="4137053520"/>
                  </a:ext>
                </a:extLst>
              </a:tr>
              <a:tr h="210789">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1</a:t>
                      </a:r>
                    </a:p>
                  </a:txBody>
                  <a:tcPr marL="122735" marR="122735" marT="46038" marB="46038"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Sheri</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1</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1</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err="1">
                          <a:ln>
                            <a:noFill/>
                          </a:ln>
                          <a:solidFill>
                            <a:schemeClr val="tx1"/>
                          </a:solidFill>
                          <a:effectLst/>
                          <a:latin typeface="+mn-lt"/>
                        </a:rPr>
                        <a:t>Nowmer</a:t>
                      </a:r>
                      <a:endParaRPr kumimoji="0" lang="en-US" sz="1000" b="1" i="0" u="none" strike="noStrike" cap="none" normalizeH="0" baseline="0" dirty="0">
                        <a:ln>
                          <a:noFill/>
                        </a:ln>
                        <a:solidFill>
                          <a:schemeClr val="tx1"/>
                        </a:solidFill>
                        <a:effectLst/>
                        <a:latin typeface="+mn-lt"/>
                      </a:endParaRP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E</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245797967</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defRPr/>
                      </a:pPr>
                      <a:r>
                        <a:rPr lang="en-US" sz="1000" b="1" dirty="0"/>
                        <a:t> _ _ _</a:t>
                      </a:r>
                    </a:p>
                  </a:txBody>
                  <a:tcPr marL="122735" marR="122735" marT="46038" marB="46038" anchor="ctr" horzOverflow="overflow"/>
                </a:tc>
                <a:extLst>
                  <a:ext uri="{0D108BD9-81ED-4DB2-BD59-A6C34878D82A}">
                    <a16:rowId xmlns:a16="http://schemas.microsoft.com/office/drawing/2014/main" val="3556899677"/>
                  </a:ext>
                </a:extLst>
              </a:tr>
              <a:tr h="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2</a:t>
                      </a:r>
                    </a:p>
                  </a:txBody>
                  <a:tcPr marL="122735" marR="122735" marT="46038" marB="46038"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Derrick</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2</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1</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err="1">
                          <a:ln>
                            <a:noFill/>
                          </a:ln>
                          <a:solidFill>
                            <a:schemeClr val="tx1"/>
                          </a:solidFill>
                          <a:effectLst/>
                          <a:latin typeface="+mn-lt"/>
                        </a:rPr>
                        <a:t>Whelpy</a:t>
                      </a:r>
                      <a:endParaRPr kumimoji="0" lang="en-US" sz="1000" b="1" i="0" u="none" strike="noStrike" cap="none" normalizeH="0" baseline="0" dirty="0">
                        <a:ln>
                          <a:noFill/>
                        </a:ln>
                        <a:solidFill>
                          <a:schemeClr val="tx1"/>
                        </a:solidFill>
                        <a:effectLst/>
                        <a:latin typeface="+mn-lt"/>
                      </a:endParaRP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R</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509647174</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defRPr/>
                      </a:pPr>
                      <a:r>
                        <a:rPr lang="en-US" sz="1000" b="1" dirty="0"/>
                        <a:t> _ _ _</a:t>
                      </a:r>
                      <a:endParaRPr kumimoji="0" lang="en-US" sz="1000" b="1" i="0" u="none" strike="noStrike" cap="none" normalizeH="0" baseline="0" dirty="0">
                        <a:ln>
                          <a:noFill/>
                        </a:ln>
                        <a:solidFill>
                          <a:schemeClr val="tx1"/>
                        </a:solidFill>
                        <a:effectLst/>
                        <a:latin typeface="+mn-lt"/>
                      </a:endParaRPr>
                    </a:p>
                  </a:txBody>
                  <a:tcPr marL="122735" marR="122735" marT="46038" marB="46038" anchor="ctr" horzOverflow="overflow"/>
                </a:tc>
                <a:extLst>
                  <a:ext uri="{0D108BD9-81ED-4DB2-BD59-A6C34878D82A}">
                    <a16:rowId xmlns:a16="http://schemas.microsoft.com/office/drawing/2014/main" val="3329541866"/>
                  </a:ext>
                </a:extLst>
              </a:tr>
              <a:tr h="210789">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3</a:t>
                      </a:r>
                    </a:p>
                  </a:txBody>
                  <a:tcPr marL="122735" marR="122735" marT="46038" marB="46038"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Michael</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3</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1</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Spence</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C</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42487730</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defRPr/>
                      </a:pPr>
                      <a:r>
                        <a:rPr lang="en-US" sz="1000" b="1" dirty="0"/>
                        <a:t> _ _ _</a:t>
                      </a:r>
                    </a:p>
                  </a:txBody>
                  <a:tcPr marL="122735" marR="122735" marT="46038" marB="46038" anchor="ctr" horzOverflow="overflow"/>
                </a:tc>
                <a:extLst>
                  <a:ext uri="{0D108BD9-81ED-4DB2-BD59-A6C34878D82A}">
                    <a16:rowId xmlns:a16="http://schemas.microsoft.com/office/drawing/2014/main" val="10003"/>
                  </a:ext>
                </a:extLst>
              </a:tr>
              <a:tr h="210789">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4</a:t>
                      </a:r>
                    </a:p>
                  </a:txBody>
                  <a:tcPr marL="122735" marR="122735" marT="46038" marB="46038"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Maya</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4</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1</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Gutierrez</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Y</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56920285</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defRPr/>
                      </a:pPr>
                      <a:r>
                        <a:rPr lang="en-US" sz="1000" b="1" dirty="0"/>
                        <a:t> _ _ _</a:t>
                      </a:r>
                    </a:p>
                  </a:txBody>
                  <a:tcPr marL="122735" marR="122735" marT="46038" marB="46038" anchor="ctr" horzOverflow="overflow"/>
                </a:tc>
                <a:extLst>
                  <a:ext uri="{0D108BD9-81ED-4DB2-BD59-A6C34878D82A}">
                    <a16:rowId xmlns:a16="http://schemas.microsoft.com/office/drawing/2014/main" val="10004"/>
                  </a:ext>
                </a:extLst>
              </a:tr>
              <a:tr h="210789">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5</a:t>
                      </a:r>
                    </a:p>
                  </a:txBody>
                  <a:tcPr marL="122735" marR="122735" marT="46038" marB="46038"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Roberta</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5</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1</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err="1">
                          <a:ln>
                            <a:noFill/>
                          </a:ln>
                          <a:solidFill>
                            <a:schemeClr val="tx1"/>
                          </a:solidFill>
                          <a:effectLst/>
                          <a:latin typeface="+mn-lt"/>
                        </a:rPr>
                        <a:t>Damstra</a:t>
                      </a:r>
                      <a:endParaRPr kumimoji="0" lang="en-US" sz="1000" b="1" i="0" u="none" strike="noStrike" cap="none" normalizeH="0" baseline="0" dirty="0">
                        <a:ln>
                          <a:noFill/>
                        </a:ln>
                        <a:solidFill>
                          <a:schemeClr val="tx1"/>
                        </a:solidFill>
                        <a:effectLst/>
                        <a:latin typeface="+mn-lt"/>
                      </a:endParaRP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D</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695256908</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defRPr/>
                      </a:pPr>
                      <a:r>
                        <a:rPr lang="en-US" sz="1000" b="1" dirty="0"/>
                        <a:t> _ _ _</a:t>
                      </a:r>
                    </a:p>
                  </a:txBody>
                  <a:tcPr marL="122735" marR="122735" marT="46038" marB="46038" anchor="ctr" horzOverflow="overflow"/>
                </a:tc>
                <a:extLst>
                  <a:ext uri="{0D108BD9-81ED-4DB2-BD59-A6C34878D82A}">
                    <a16:rowId xmlns:a16="http://schemas.microsoft.com/office/drawing/2014/main" val="10005"/>
                  </a:ext>
                </a:extLst>
              </a:tr>
            </a:tbl>
          </a:graphicData>
        </a:graphic>
      </p:graphicFrame>
      <p:sp>
        <p:nvSpPr>
          <p:cNvPr id="10" name="TextBox 9"/>
          <p:cNvSpPr txBox="1"/>
          <p:nvPr/>
        </p:nvSpPr>
        <p:spPr>
          <a:xfrm>
            <a:off x="561974" y="933450"/>
            <a:ext cx="3076575" cy="333375"/>
          </a:xfrm>
          <a:prstGeom prst="rect">
            <a:avLst/>
          </a:prstGeom>
          <a:noFill/>
        </p:spPr>
        <p:txBody>
          <a:bodyPr wrap="none" lIns="0" tIns="0" rIns="0" bIns="0" rtlCol="0">
            <a:noAutofit/>
          </a:bodyPr>
          <a:lstStyle/>
          <a:p>
            <a:pPr>
              <a:lnSpc>
                <a:spcPct val="90000"/>
              </a:lnSpc>
            </a:pPr>
            <a:r>
              <a:rPr lang="en-US" b="1" dirty="0"/>
              <a:t>Employee Master </a:t>
            </a:r>
            <a:r>
              <a:rPr lang="en-US" dirty="0"/>
              <a:t>table</a:t>
            </a:r>
          </a:p>
        </p:txBody>
      </p:sp>
      <p:graphicFrame>
        <p:nvGraphicFramePr>
          <p:cNvPr id="11" name="Content Placeholder 5" descr="Table with multiple topic and category rows"/>
          <p:cNvGraphicFramePr>
            <a:graphicFrameLocks/>
          </p:cNvGraphicFramePr>
          <p:nvPr>
            <p:extLst>
              <p:ext uri="{D42A27DB-BD31-4B8C-83A1-F6EECF244321}">
                <p14:modId xmlns:p14="http://schemas.microsoft.com/office/powerpoint/2010/main" val="2336232375"/>
              </p:ext>
            </p:extLst>
          </p:nvPr>
        </p:nvGraphicFramePr>
        <p:xfrm>
          <a:off x="3448050" y="3067050"/>
          <a:ext cx="5218119" cy="1022509"/>
        </p:xfrm>
        <a:graphic>
          <a:graphicData uri="http://schemas.openxmlformats.org/drawingml/2006/table">
            <a:tbl>
              <a:tblPr firstRow="1" bandRow="1">
                <a:tableStyleId>{5FD0F851-EC5A-4D38-B0AD-8093EC10F338}</a:tableStyleId>
              </a:tblPr>
              <a:tblGrid>
                <a:gridCol w="1038225">
                  <a:extLst>
                    <a:ext uri="{9D8B030D-6E8A-4147-A177-3AD203B41FA5}">
                      <a16:colId xmlns:a16="http://schemas.microsoft.com/office/drawing/2014/main" val="2160592720"/>
                    </a:ext>
                  </a:extLst>
                </a:gridCol>
                <a:gridCol w="1095375">
                  <a:extLst>
                    <a:ext uri="{9D8B030D-6E8A-4147-A177-3AD203B41FA5}">
                      <a16:colId xmlns:a16="http://schemas.microsoft.com/office/drawing/2014/main" val="20001"/>
                    </a:ext>
                  </a:extLst>
                </a:gridCol>
                <a:gridCol w="3084519">
                  <a:extLst>
                    <a:ext uri="{9D8B030D-6E8A-4147-A177-3AD203B41FA5}">
                      <a16:colId xmlns:a16="http://schemas.microsoft.com/office/drawing/2014/main" val="20002"/>
                    </a:ext>
                  </a:extLst>
                </a:gridCol>
              </a:tblGrid>
              <a:tr h="289081">
                <a:tc>
                  <a:txBody>
                    <a:bodyPr/>
                    <a:lstStyle/>
                    <a:p>
                      <a:pPr algn="l"/>
                      <a:r>
                        <a:rPr lang="en-US" sz="1200" dirty="0"/>
                        <a:t>First Name</a:t>
                      </a:r>
                    </a:p>
                  </a:txBody>
                  <a:tcPr anchor="ctr"/>
                </a:tc>
                <a:tc>
                  <a:txBody>
                    <a:bodyPr/>
                    <a:lstStyle/>
                    <a:p>
                      <a:pPr algn="l"/>
                      <a:r>
                        <a:rPr lang="en-US" sz="1200" dirty="0"/>
                        <a:t>Last Name</a:t>
                      </a:r>
                    </a:p>
                  </a:txBody>
                  <a:tcPr anchor="ctr"/>
                </a:tc>
                <a:tc>
                  <a:txBody>
                    <a:bodyPr/>
                    <a:lstStyle/>
                    <a:p>
                      <a:pPr algn="l"/>
                      <a:r>
                        <a:rPr lang="en-US" sz="1200" dirty="0"/>
                        <a:t>Description</a:t>
                      </a:r>
                    </a:p>
                  </a:txBody>
                  <a:tcPr anchor="ctr"/>
                </a:tc>
                <a:extLst>
                  <a:ext uri="{0D108BD9-81ED-4DB2-BD59-A6C34878D82A}">
                    <a16:rowId xmlns:a16="http://schemas.microsoft.com/office/drawing/2014/main" val="4137053520"/>
                  </a:ext>
                </a:extLst>
              </a:tr>
              <a:tr h="210789">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Sheri</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err="1">
                          <a:ln>
                            <a:noFill/>
                          </a:ln>
                          <a:solidFill>
                            <a:schemeClr val="tx1"/>
                          </a:solidFill>
                          <a:effectLst/>
                          <a:latin typeface="+mn-lt"/>
                        </a:rPr>
                        <a:t>Nowmer</a:t>
                      </a:r>
                      <a:endParaRPr kumimoji="0" lang="en-US" sz="1000" b="1" i="0" u="none" strike="noStrike" cap="none" normalizeH="0" baseline="0" dirty="0">
                        <a:ln>
                          <a:noFill/>
                        </a:ln>
                        <a:solidFill>
                          <a:schemeClr val="tx1"/>
                        </a:solidFill>
                        <a:effectLst/>
                        <a:latin typeface="+mn-lt"/>
                      </a:endParaRP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Engineering</a:t>
                      </a:r>
                    </a:p>
                  </a:txBody>
                  <a:tcPr marL="122735" marR="122735" marT="46038" marB="46038" anchor="ctr" horzOverflow="overflow"/>
                </a:tc>
                <a:extLst>
                  <a:ext uri="{0D108BD9-81ED-4DB2-BD59-A6C34878D82A}">
                    <a16:rowId xmlns:a16="http://schemas.microsoft.com/office/drawing/2014/main" val="3556899677"/>
                  </a:ext>
                </a:extLst>
              </a:tr>
              <a:tr h="210789">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Derrick</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err="1">
                          <a:ln>
                            <a:noFill/>
                          </a:ln>
                          <a:solidFill>
                            <a:schemeClr val="tx1"/>
                          </a:solidFill>
                          <a:effectLst/>
                          <a:latin typeface="+mn-lt"/>
                        </a:rPr>
                        <a:t>Whelpy</a:t>
                      </a:r>
                      <a:endParaRPr kumimoji="0" lang="en-US" sz="1000" b="1" i="0" u="none" strike="noStrike" cap="none" normalizeH="0" baseline="0" dirty="0">
                        <a:ln>
                          <a:noFill/>
                        </a:ln>
                        <a:solidFill>
                          <a:schemeClr val="tx1"/>
                        </a:solidFill>
                        <a:effectLst/>
                        <a:latin typeface="+mn-lt"/>
                      </a:endParaRP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Engineering</a:t>
                      </a:r>
                    </a:p>
                  </a:txBody>
                  <a:tcPr marL="122735" marR="122735" marT="46038" marB="46038" anchor="ctr" horzOverflow="overflow"/>
                </a:tc>
                <a:extLst>
                  <a:ext uri="{0D108BD9-81ED-4DB2-BD59-A6C34878D82A}">
                    <a16:rowId xmlns:a16="http://schemas.microsoft.com/office/drawing/2014/main" val="3329541866"/>
                  </a:ext>
                </a:extLst>
              </a:tr>
              <a:tr h="210789">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Michael</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Spence</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Engineering</a:t>
                      </a:r>
                    </a:p>
                  </a:txBody>
                  <a:tcPr marL="122735" marR="122735" marT="46038" marB="46038" anchor="ctr" horzOverflow="overflow"/>
                </a:tc>
                <a:extLst>
                  <a:ext uri="{0D108BD9-81ED-4DB2-BD59-A6C34878D82A}">
                    <a16:rowId xmlns:a16="http://schemas.microsoft.com/office/drawing/2014/main" val="10003"/>
                  </a:ext>
                </a:extLst>
              </a:tr>
            </a:tbl>
          </a:graphicData>
        </a:graphic>
      </p:graphicFrame>
      <p:sp>
        <p:nvSpPr>
          <p:cNvPr id="12" name="TextBox 11"/>
          <p:cNvSpPr txBox="1"/>
          <p:nvPr/>
        </p:nvSpPr>
        <p:spPr>
          <a:xfrm>
            <a:off x="1952625" y="3609975"/>
            <a:ext cx="581026" cy="333375"/>
          </a:xfrm>
          <a:prstGeom prst="rect">
            <a:avLst/>
          </a:prstGeom>
          <a:noFill/>
        </p:spPr>
        <p:txBody>
          <a:bodyPr wrap="none" lIns="0" tIns="0" rIns="0" bIns="0" rtlCol="0">
            <a:noAutofit/>
          </a:bodyPr>
          <a:lstStyle/>
          <a:p>
            <a:pPr>
              <a:lnSpc>
                <a:spcPct val="90000"/>
              </a:lnSpc>
            </a:pPr>
            <a:r>
              <a:rPr lang="en-US" b="1" dirty="0"/>
              <a:t>View</a:t>
            </a:r>
            <a:endParaRPr lang="en-US" dirty="0"/>
          </a:p>
        </p:txBody>
      </p:sp>
      <p:cxnSp>
        <p:nvCxnSpPr>
          <p:cNvPr id="14" name="Straight Arrow Connector 13"/>
          <p:cNvCxnSpPr/>
          <p:nvPr/>
        </p:nvCxnSpPr>
        <p:spPr>
          <a:xfrm flipH="1">
            <a:off x="5114925" y="2085975"/>
            <a:ext cx="2190750" cy="1400175"/>
          </a:xfrm>
          <a:prstGeom prst="straightConnector1">
            <a:avLst/>
          </a:prstGeom>
          <a:ln w="19050">
            <a:solidFill>
              <a:schemeClr val="accent5"/>
            </a:solidFill>
            <a:miter lim="800000"/>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rot="16200000" flipH="1">
            <a:off x="2505075" y="2133599"/>
            <a:ext cx="1247775" cy="1228725"/>
          </a:xfrm>
          <a:prstGeom prst="bentConnector3">
            <a:avLst>
              <a:gd name="adj1" fmla="val 33206"/>
            </a:avLst>
          </a:prstGeom>
          <a:ln w="19050">
            <a:solidFill>
              <a:schemeClr val="accent5"/>
            </a:solidFill>
            <a:miter lim="800000"/>
            <a:tailEnd type="arrow"/>
          </a:ln>
        </p:spPr>
        <p:style>
          <a:lnRef idx="1">
            <a:schemeClr val="accent1"/>
          </a:lnRef>
          <a:fillRef idx="0">
            <a:schemeClr val="accent1"/>
          </a:fillRef>
          <a:effectRef idx="0">
            <a:schemeClr val="accent1"/>
          </a:effectRef>
          <a:fontRef idx="minor">
            <a:schemeClr val="tx1"/>
          </a:fontRef>
        </p:style>
      </p:cxnSp>
      <p:graphicFrame>
        <p:nvGraphicFramePr>
          <p:cNvPr id="35" name="Content Placeholder 5" descr="Table with multiple topic and category rows"/>
          <p:cNvGraphicFramePr>
            <a:graphicFrameLocks/>
          </p:cNvGraphicFramePr>
          <p:nvPr>
            <p:extLst>
              <p:ext uri="{D42A27DB-BD31-4B8C-83A1-F6EECF244321}">
                <p14:modId xmlns:p14="http://schemas.microsoft.com/office/powerpoint/2010/main" val="2336232375"/>
              </p:ext>
            </p:extLst>
          </p:nvPr>
        </p:nvGraphicFramePr>
        <p:xfrm>
          <a:off x="2922594" y="4572000"/>
          <a:ext cx="6821480" cy="1511461"/>
        </p:xfrm>
        <a:graphic>
          <a:graphicData uri="http://schemas.openxmlformats.org/drawingml/2006/table">
            <a:tbl>
              <a:tblPr firstRow="1" bandRow="1">
                <a:tableStyleId>{5FD0F851-EC5A-4D38-B0AD-8093EC10F338}</a:tableStyleId>
              </a:tblPr>
              <a:tblGrid>
                <a:gridCol w="1477956">
                  <a:extLst>
                    <a:ext uri="{9D8B030D-6E8A-4147-A177-3AD203B41FA5}">
                      <a16:colId xmlns:a16="http://schemas.microsoft.com/office/drawing/2014/main" val="768047797"/>
                    </a:ext>
                  </a:extLst>
                </a:gridCol>
                <a:gridCol w="1071113">
                  <a:extLst>
                    <a:ext uri="{9D8B030D-6E8A-4147-A177-3AD203B41FA5}">
                      <a16:colId xmlns:a16="http://schemas.microsoft.com/office/drawing/2014/main" val="2160592720"/>
                    </a:ext>
                  </a:extLst>
                </a:gridCol>
                <a:gridCol w="4272411">
                  <a:extLst>
                    <a:ext uri="{9D8B030D-6E8A-4147-A177-3AD203B41FA5}">
                      <a16:colId xmlns:a16="http://schemas.microsoft.com/office/drawing/2014/main" val="20002"/>
                    </a:ext>
                  </a:extLst>
                </a:gridCol>
              </a:tblGrid>
              <a:tr h="289081">
                <a:tc>
                  <a:txBody>
                    <a:bodyPr/>
                    <a:lstStyle/>
                    <a:p>
                      <a:r>
                        <a:rPr lang="en-US" sz="1200" dirty="0"/>
                        <a:t>Department ID</a:t>
                      </a:r>
                    </a:p>
                  </a:txBody>
                  <a:tcPr anchor="ctr"/>
                </a:tc>
                <a:tc>
                  <a:txBody>
                    <a:bodyPr/>
                    <a:lstStyle/>
                    <a:p>
                      <a:pPr algn="l"/>
                      <a:r>
                        <a:rPr lang="en-US" sz="1200" dirty="0"/>
                        <a:t>Description</a:t>
                      </a:r>
                    </a:p>
                  </a:txBody>
                  <a:tcPr anchor="ctr"/>
                </a:tc>
                <a:tc>
                  <a:txBody>
                    <a:bodyPr/>
                    <a:lstStyle/>
                    <a:p>
                      <a:pPr algn="l"/>
                      <a:r>
                        <a:rPr lang="en-US" sz="1200" dirty="0" err="1"/>
                        <a:t>Rowguid</a:t>
                      </a:r>
                      <a:endParaRPr lang="en-US" sz="1200" dirty="0"/>
                    </a:p>
                  </a:txBody>
                  <a:tcPr anchor="ctr"/>
                </a:tc>
                <a:extLst>
                  <a:ext uri="{0D108BD9-81ED-4DB2-BD59-A6C34878D82A}">
                    <a16:rowId xmlns:a16="http://schemas.microsoft.com/office/drawing/2014/main" val="4137053520"/>
                  </a:ext>
                </a:extLst>
              </a:tr>
              <a:tr h="210789">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1</a:t>
                      </a:r>
                    </a:p>
                  </a:txBody>
                  <a:tcPr marL="122735" marR="122735" marT="46038" marB="46038"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Engineering</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3FFD2-EB6E-43B2-A8EF-C4FSC3064026</a:t>
                      </a:r>
                    </a:p>
                  </a:txBody>
                  <a:tcPr marL="122735" marR="122735" marT="46038" marB="46038" anchor="ctr" horzOverflow="overflow"/>
                </a:tc>
                <a:extLst>
                  <a:ext uri="{0D108BD9-81ED-4DB2-BD59-A6C34878D82A}">
                    <a16:rowId xmlns:a16="http://schemas.microsoft.com/office/drawing/2014/main" val="3556899677"/>
                  </a:ext>
                </a:extLst>
              </a:tr>
              <a:tr h="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2</a:t>
                      </a:r>
                    </a:p>
                  </a:txBody>
                  <a:tcPr marL="122735" marR="122735" marT="46038" marB="46038"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Tool Design</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AE948718-D4BF-40E0-8ECD-2D9F4A0B211e</a:t>
                      </a:r>
                    </a:p>
                  </a:txBody>
                  <a:tcPr marL="122735" marR="122735" marT="46038" marB="46038" anchor="ctr" horzOverflow="overflow"/>
                </a:tc>
                <a:extLst>
                  <a:ext uri="{0D108BD9-81ED-4DB2-BD59-A6C34878D82A}">
                    <a16:rowId xmlns:a16="http://schemas.microsoft.com/office/drawing/2014/main" val="3329541866"/>
                  </a:ext>
                </a:extLst>
              </a:tr>
              <a:tr h="210789">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3</a:t>
                      </a:r>
                    </a:p>
                  </a:txBody>
                  <a:tcPr marL="122735" marR="122735" marT="46038" marB="46038"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Sales</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702COEE3-03E6-4F95-9AB8-99F4F25921F3</a:t>
                      </a:r>
                    </a:p>
                  </a:txBody>
                  <a:tcPr marL="122735" marR="122735" marT="46038" marB="46038" anchor="ctr" horzOverflow="overflow"/>
                </a:tc>
                <a:extLst>
                  <a:ext uri="{0D108BD9-81ED-4DB2-BD59-A6C34878D82A}">
                    <a16:rowId xmlns:a16="http://schemas.microsoft.com/office/drawing/2014/main" val="10003"/>
                  </a:ext>
                </a:extLst>
              </a:tr>
              <a:tr h="210789">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4</a:t>
                      </a:r>
                    </a:p>
                  </a:txBody>
                  <a:tcPr marL="122735" marR="122735" marT="46038" marB="46038"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Marketing</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3E3C4476-B9EC-43CB-AA12-1E7A140A71A4</a:t>
                      </a:r>
                    </a:p>
                  </a:txBody>
                  <a:tcPr marL="122735" marR="122735" marT="46038" marB="46038" anchor="ctr" horzOverflow="overflow"/>
                </a:tc>
                <a:extLst>
                  <a:ext uri="{0D108BD9-81ED-4DB2-BD59-A6C34878D82A}">
                    <a16:rowId xmlns:a16="http://schemas.microsoft.com/office/drawing/2014/main" val="10004"/>
                  </a:ext>
                </a:extLst>
              </a:tr>
              <a:tr h="210789">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5</a:t>
                      </a:r>
                    </a:p>
                  </a:txBody>
                  <a:tcPr marL="122735" marR="122735" marT="46038" marB="46038"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Purchasing</a:t>
                      </a:r>
                    </a:p>
                  </a:txBody>
                  <a:tcPr marL="122735" marR="122735" marT="46038" marB="46038"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000" b="1" i="0" u="none" strike="noStrike" cap="none" normalizeH="0" baseline="0" dirty="0">
                          <a:ln>
                            <a:noFill/>
                          </a:ln>
                          <a:solidFill>
                            <a:schemeClr val="tx1"/>
                          </a:solidFill>
                          <a:effectLst/>
                          <a:latin typeface="+mn-lt"/>
                        </a:rPr>
                        <a:t>D6C63691-9385-4743-AD88-3486B9A3C4A3</a:t>
                      </a:r>
                    </a:p>
                  </a:txBody>
                  <a:tcPr marL="122735" marR="122735" marT="46038" marB="46038" anchor="ctr" horzOverflow="overflow"/>
                </a:tc>
                <a:extLst>
                  <a:ext uri="{0D108BD9-81ED-4DB2-BD59-A6C34878D82A}">
                    <a16:rowId xmlns:a16="http://schemas.microsoft.com/office/drawing/2014/main" val="10005"/>
                  </a:ext>
                </a:extLst>
              </a:tr>
            </a:tbl>
          </a:graphicData>
        </a:graphic>
      </p:graphicFrame>
      <p:sp>
        <p:nvSpPr>
          <p:cNvPr id="36" name="TextBox 35"/>
          <p:cNvSpPr txBox="1"/>
          <p:nvPr/>
        </p:nvSpPr>
        <p:spPr>
          <a:xfrm>
            <a:off x="2990849" y="4219575"/>
            <a:ext cx="3076575" cy="333375"/>
          </a:xfrm>
          <a:prstGeom prst="rect">
            <a:avLst/>
          </a:prstGeom>
          <a:noFill/>
        </p:spPr>
        <p:txBody>
          <a:bodyPr wrap="none" lIns="0" tIns="0" rIns="0" bIns="0" rtlCol="0">
            <a:noAutofit/>
          </a:bodyPr>
          <a:lstStyle/>
          <a:p>
            <a:pPr>
              <a:lnSpc>
                <a:spcPct val="90000"/>
              </a:lnSpc>
            </a:pPr>
            <a:r>
              <a:rPr lang="en-US" b="1" dirty="0"/>
              <a:t>Department </a:t>
            </a:r>
            <a:r>
              <a:rPr lang="en-US" dirty="0"/>
              <a:t>Table</a:t>
            </a:r>
          </a:p>
        </p:txBody>
      </p:sp>
      <p:cxnSp>
        <p:nvCxnSpPr>
          <p:cNvPr id="54" name="Elbow Connector 53"/>
          <p:cNvCxnSpPr/>
          <p:nvPr/>
        </p:nvCxnSpPr>
        <p:spPr>
          <a:xfrm rot="5400000" flipH="1" flipV="1">
            <a:off x="4905375" y="4019550"/>
            <a:ext cx="1028700" cy="1009650"/>
          </a:xfrm>
          <a:prstGeom prst="bentConnector3">
            <a:avLst>
              <a:gd name="adj1" fmla="val 50000"/>
            </a:avLst>
          </a:prstGeom>
          <a:ln w="19050">
            <a:solidFill>
              <a:schemeClr val="accent5"/>
            </a:solidFill>
            <a:miter lim="8000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51EAA63-D034-42AE-91FA-B13B9518C7BE}" type="slidenum">
              <a:rPr lang="en-US" smtClean="0"/>
              <a:pPr/>
              <a:t>36</a:t>
            </a:fld>
            <a:endParaRPr lang="en-US" dirty="0"/>
          </a:p>
        </p:txBody>
      </p:sp>
      <p:sp>
        <p:nvSpPr>
          <p:cNvPr id="7" name="Rectangle 5"/>
          <p:cNvSpPr>
            <a:spLocks noChangeArrowheads="1"/>
          </p:cNvSpPr>
          <p:nvPr/>
        </p:nvSpPr>
        <p:spPr bwMode="auto">
          <a:xfrm>
            <a:off x="400049" y="361950"/>
            <a:ext cx="11178313" cy="590931"/>
          </a:xfrm>
          <a:prstGeom prst="rect">
            <a:avLst/>
          </a:prstGeom>
          <a:noFill/>
          <a:ln w="9525">
            <a:noFill/>
            <a:miter lim="800000"/>
            <a:headEnd/>
            <a:tailEnd/>
          </a:ln>
          <a:effectLst/>
        </p:spPr>
        <p:txBody>
          <a:bodyPr wrap="square">
            <a:spAutoFit/>
          </a:bodyPr>
          <a:lstStyle/>
          <a:p>
            <a:pPr marL="571500" indent="-571500">
              <a:lnSpc>
                <a:spcPct val="90000"/>
              </a:lnSpc>
              <a:spcBef>
                <a:spcPct val="30000"/>
              </a:spcBef>
              <a:buClr>
                <a:schemeClr val="tx2"/>
              </a:buClr>
              <a:buSzPct val="75000"/>
              <a:defRPr/>
            </a:pPr>
            <a:r>
              <a:rPr lang="en-US" sz="3600" dirty="0"/>
              <a:t>Types of Views</a:t>
            </a:r>
          </a:p>
        </p:txBody>
      </p:sp>
      <p:graphicFrame>
        <p:nvGraphicFramePr>
          <p:cNvPr id="5" name="Content Placeholder 5" descr="Table with multiple topic and category rows"/>
          <p:cNvGraphicFramePr>
            <a:graphicFrameLocks/>
          </p:cNvGraphicFramePr>
          <p:nvPr>
            <p:extLst>
              <p:ext uri="{D42A27DB-BD31-4B8C-83A1-F6EECF244321}">
                <p14:modId xmlns:p14="http://schemas.microsoft.com/office/powerpoint/2010/main" val="2336232375"/>
              </p:ext>
            </p:extLst>
          </p:nvPr>
        </p:nvGraphicFramePr>
        <p:xfrm>
          <a:off x="436569" y="1095375"/>
          <a:ext cx="11260131" cy="1602108"/>
        </p:xfrm>
        <a:graphic>
          <a:graphicData uri="http://schemas.openxmlformats.org/drawingml/2006/table">
            <a:tbl>
              <a:tblPr firstRow="1" bandRow="1">
                <a:tableStyleId>{5FD0F851-EC5A-4D38-B0AD-8093EC10F338}</a:tableStyleId>
              </a:tblPr>
              <a:tblGrid>
                <a:gridCol w="1415024">
                  <a:extLst>
                    <a:ext uri="{9D8B030D-6E8A-4147-A177-3AD203B41FA5}">
                      <a16:colId xmlns:a16="http://schemas.microsoft.com/office/drawing/2014/main" val="768047797"/>
                    </a:ext>
                  </a:extLst>
                </a:gridCol>
                <a:gridCol w="9845107">
                  <a:extLst>
                    <a:ext uri="{9D8B030D-6E8A-4147-A177-3AD203B41FA5}">
                      <a16:colId xmlns:a16="http://schemas.microsoft.com/office/drawing/2014/main" val="2160592720"/>
                    </a:ext>
                  </a:extLst>
                </a:gridCol>
              </a:tblGrid>
              <a:tr h="210835">
                <a:tc>
                  <a:txBody>
                    <a:bodyPr/>
                    <a:lstStyle/>
                    <a:p>
                      <a:r>
                        <a:rPr lang="en-US" sz="1600" b="1" dirty="0"/>
                        <a:t>View</a:t>
                      </a:r>
                      <a:r>
                        <a:rPr lang="en-US" sz="1600" b="1" baseline="0" dirty="0"/>
                        <a:t> Type</a:t>
                      </a:r>
                      <a:endParaRPr lang="en-US" sz="1600" b="1" dirty="0"/>
                    </a:p>
                  </a:txBody>
                  <a:tcPr anchor="ctr"/>
                </a:tc>
                <a:tc>
                  <a:txBody>
                    <a:bodyPr/>
                    <a:lstStyle/>
                    <a:p>
                      <a:pPr algn="l"/>
                      <a:r>
                        <a:rPr lang="en-US" sz="1600" b="1" dirty="0"/>
                        <a:t>Description</a:t>
                      </a:r>
                    </a:p>
                  </a:txBody>
                  <a:tcPr anchor="ctr"/>
                </a:tc>
                <a:extLst>
                  <a:ext uri="{0D108BD9-81ED-4DB2-BD59-A6C34878D82A}">
                    <a16:rowId xmlns:a16="http://schemas.microsoft.com/office/drawing/2014/main" val="4137053520"/>
                  </a:ext>
                </a:extLst>
              </a:tr>
              <a:tr h="193632">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300" b="0" i="0" u="none" strike="noStrike" cap="none" normalizeH="0" baseline="0" dirty="0">
                          <a:ln>
                            <a:noFill/>
                          </a:ln>
                          <a:solidFill>
                            <a:schemeClr val="tx1"/>
                          </a:solidFill>
                          <a:effectLst/>
                          <a:latin typeface="+mn-lt"/>
                        </a:rPr>
                        <a:t>Regular View</a:t>
                      </a:r>
                    </a:p>
                  </a:txBody>
                  <a:tcPr marL="122735" marR="122735" marT="46038" marB="46038"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300" b="0" i="0" u="none" strike="noStrike" cap="none" normalizeH="0" baseline="0" dirty="0">
                          <a:ln>
                            <a:noFill/>
                          </a:ln>
                          <a:solidFill>
                            <a:schemeClr val="tx1"/>
                          </a:solidFill>
                          <a:effectLst/>
                          <a:latin typeface="+mn-lt"/>
                        </a:rPr>
                        <a:t>Defined by a Transact-SQL query. No data is actually stored in the databases, only the view definition.</a:t>
                      </a:r>
                    </a:p>
                  </a:txBody>
                  <a:tcPr marL="122735" marR="122735" marT="46038" marB="46038" anchor="ctr" horzOverflow="overflow"/>
                </a:tc>
                <a:extLst>
                  <a:ext uri="{0D108BD9-81ED-4DB2-BD59-A6C34878D82A}">
                    <a16:rowId xmlns:a16="http://schemas.microsoft.com/office/drawing/2014/main" val="3556899677"/>
                  </a:ext>
                </a:extLst>
              </a:tr>
              <a:tr h="3623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300" b="0" i="0" u="none" strike="noStrike" cap="none" normalizeH="0" baseline="0" dirty="0">
                          <a:ln>
                            <a:noFill/>
                          </a:ln>
                          <a:solidFill>
                            <a:schemeClr val="tx1"/>
                          </a:solidFill>
                          <a:effectLst/>
                          <a:latin typeface="+mn-lt"/>
                        </a:rPr>
                        <a:t>Indexed View</a:t>
                      </a:r>
                    </a:p>
                  </a:txBody>
                  <a:tcPr marL="122735" marR="122735" marT="46038" marB="46038"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300" b="0" i="0" u="none" strike="noStrike" cap="none" normalizeH="0" baseline="0" dirty="0">
                          <a:ln>
                            <a:noFill/>
                          </a:ln>
                          <a:solidFill>
                            <a:schemeClr val="tx1"/>
                          </a:solidFill>
                          <a:effectLst/>
                          <a:latin typeface="+mn-lt"/>
                        </a:rPr>
                        <a:t>First defined by a Transact-SQL query, and then, after certain requirements are met, a clustered index is created on it materialize the index data similar to table data. Once a clustered index is created, multiple </a:t>
                      </a:r>
                      <a:r>
                        <a:rPr kumimoji="0" lang="en-US" sz="1300" b="0" i="0" u="none" strike="noStrike" cap="none" normalizeH="0" baseline="0" dirty="0" err="1">
                          <a:ln>
                            <a:noFill/>
                          </a:ln>
                          <a:solidFill>
                            <a:schemeClr val="tx1"/>
                          </a:solidFill>
                          <a:effectLst/>
                          <a:latin typeface="+mn-lt"/>
                        </a:rPr>
                        <a:t>nonclustered</a:t>
                      </a:r>
                      <a:r>
                        <a:rPr kumimoji="0" lang="en-US" sz="1300" b="0" i="0" u="none" strike="noStrike" cap="none" normalizeH="0" baseline="0" dirty="0">
                          <a:ln>
                            <a:noFill/>
                          </a:ln>
                          <a:solidFill>
                            <a:schemeClr val="tx1"/>
                          </a:solidFill>
                          <a:effectLst/>
                          <a:latin typeface="+mn-lt"/>
                        </a:rPr>
                        <a:t> indexes can be created on the indexed view as needed.</a:t>
                      </a:r>
                    </a:p>
                  </a:txBody>
                  <a:tcPr marL="122735" marR="122735" marT="46038" marB="46038" anchor="ctr" horzOverflow="overflow"/>
                </a:tc>
                <a:extLst>
                  <a:ext uri="{0D108BD9-81ED-4DB2-BD59-A6C34878D82A}">
                    <a16:rowId xmlns:a16="http://schemas.microsoft.com/office/drawing/2014/main" val="3329541866"/>
                  </a:ext>
                </a:extLst>
              </a:tr>
              <a:tr h="3623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300" b="0" i="0" u="none" strike="noStrike" cap="none" normalizeH="0" baseline="0" dirty="0">
                          <a:ln>
                            <a:noFill/>
                          </a:ln>
                          <a:solidFill>
                            <a:schemeClr val="tx1"/>
                          </a:solidFill>
                          <a:effectLst/>
                          <a:latin typeface="+mn-lt"/>
                        </a:rPr>
                        <a:t>Distributed Partitioned View</a:t>
                      </a:r>
                    </a:p>
                  </a:txBody>
                  <a:tcPr marL="122735" marR="122735" marT="46038" marB="46038"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sz="1300" b="0" i="0" u="none" strike="noStrike" cap="none" normalizeH="0" baseline="0" dirty="0">
                          <a:ln>
                            <a:noFill/>
                          </a:ln>
                          <a:solidFill>
                            <a:schemeClr val="tx1"/>
                          </a:solidFill>
                          <a:effectLst/>
                          <a:latin typeface="+mn-lt"/>
                        </a:rPr>
                        <a:t>This is a view that UNION ALL to combine multiple, smaller tables separated across two or more SQL Server instances into a single, Virtual table for performance purposes and scalability (expansion of table size on each SQL Server instance, for example).</a:t>
                      </a:r>
                    </a:p>
                  </a:txBody>
                  <a:tcPr marL="122735" marR="122735" marT="46038" marB="46038" anchor="ctr" horzOverflow="overflow"/>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a:xfrm>
            <a:off x="531818" y="381000"/>
            <a:ext cx="11125199" cy="523876"/>
          </a:xfrm>
        </p:spPr>
        <p:txBody>
          <a:bodyPr/>
          <a:lstStyle/>
          <a:p>
            <a:pPr eaLnBrk="1" hangingPunct="1">
              <a:defRPr/>
            </a:pPr>
            <a:r>
              <a:rPr lang="en-US" dirty="0"/>
              <a:t>Regular View</a:t>
            </a:r>
          </a:p>
        </p:txBody>
      </p:sp>
      <p:sp>
        <p:nvSpPr>
          <p:cNvPr id="313347" name="Rectangle 3"/>
          <p:cNvSpPr>
            <a:spLocks noGrp="1" noChangeArrowheads="1"/>
          </p:cNvSpPr>
          <p:nvPr>
            <p:ph type="body" idx="1"/>
          </p:nvPr>
        </p:nvSpPr>
        <p:spPr>
          <a:xfrm>
            <a:off x="507868" y="1219200"/>
            <a:ext cx="11435488" cy="466725"/>
          </a:xfrm>
        </p:spPr>
        <p:txBody>
          <a:bodyPr/>
          <a:lstStyle/>
          <a:p>
            <a:pPr eaLnBrk="1" hangingPunct="1">
              <a:defRPr/>
            </a:pPr>
            <a:r>
              <a:rPr lang="en-US" sz="2000" dirty="0"/>
              <a:t>Combining data from one or more tables through a standard view lets you satisfy most of the benefits of using views. These include focusing on specific data and simplifying data manipulation  </a:t>
            </a:r>
          </a:p>
          <a:p>
            <a:pPr eaLnBrk="1" hangingPunct="1">
              <a:defRPr/>
            </a:pPr>
            <a:endParaRPr lang="en-US" sz="2000" dirty="0"/>
          </a:p>
        </p:txBody>
      </p:sp>
      <p:pic>
        <p:nvPicPr>
          <p:cNvPr id="8196" name="Picture 4"/>
          <p:cNvPicPr>
            <a:picLocks noChangeAspect="1" noChangeArrowheads="1"/>
          </p:cNvPicPr>
          <p:nvPr/>
        </p:nvPicPr>
        <p:blipFill>
          <a:blip r:embed="rId2" cstate="print"/>
          <a:srcRect r="6713"/>
          <a:stretch>
            <a:fillRect/>
          </a:stretch>
        </p:blipFill>
        <p:spPr bwMode="auto">
          <a:xfrm>
            <a:off x="942656" y="3352800"/>
            <a:ext cx="9049069" cy="1819275"/>
          </a:xfrm>
          <a:prstGeom prst="rect">
            <a:avLst/>
          </a:prstGeom>
          <a:noFill/>
          <a:ln w="9525">
            <a:noFill/>
            <a:miter lim="800000"/>
            <a:headEnd/>
            <a:tailEnd/>
          </a:ln>
        </p:spPr>
      </p:pic>
      <p:pic>
        <p:nvPicPr>
          <p:cNvPr id="8197" name="Picture 5"/>
          <p:cNvPicPr>
            <a:picLocks noChangeAspect="1" noChangeArrowheads="1"/>
          </p:cNvPicPr>
          <p:nvPr/>
        </p:nvPicPr>
        <p:blipFill>
          <a:blip r:embed="rId3" cstate="print"/>
          <a:srcRect/>
          <a:stretch>
            <a:fillRect/>
          </a:stretch>
        </p:blipFill>
        <p:spPr bwMode="auto">
          <a:xfrm>
            <a:off x="914083" y="1905000"/>
            <a:ext cx="7847329" cy="1229160"/>
          </a:xfrm>
          <a:prstGeom prst="rect">
            <a:avLst/>
          </a:prstGeom>
          <a:noFill/>
          <a:ln w="9525">
            <a:noFill/>
            <a:miter lim="800000"/>
            <a:headEnd/>
            <a:tailEnd/>
          </a:ln>
        </p:spPr>
      </p:pic>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a:xfrm>
            <a:off x="436568" y="352424"/>
            <a:ext cx="11125199" cy="514351"/>
          </a:xfrm>
        </p:spPr>
        <p:txBody>
          <a:bodyPr/>
          <a:lstStyle/>
          <a:p>
            <a:pPr eaLnBrk="1" hangingPunct="1">
              <a:defRPr/>
            </a:pPr>
            <a:r>
              <a:rPr lang="en-US" dirty="0"/>
              <a:t>Benefits</a:t>
            </a:r>
          </a:p>
        </p:txBody>
      </p:sp>
      <p:sp>
        <p:nvSpPr>
          <p:cNvPr id="314371" name="Rectangle 3"/>
          <p:cNvSpPr>
            <a:spLocks noGrp="1" noChangeArrowheads="1"/>
          </p:cNvSpPr>
          <p:nvPr>
            <p:ph type="body" idx="1"/>
          </p:nvPr>
        </p:nvSpPr>
        <p:spPr>
          <a:xfrm>
            <a:off x="406294" y="990601"/>
            <a:ext cx="11435488" cy="4722813"/>
          </a:xfrm>
        </p:spPr>
        <p:txBody>
          <a:bodyPr/>
          <a:lstStyle/>
          <a:p>
            <a:pPr eaLnBrk="1" hangingPunct="1">
              <a:defRPr/>
            </a:pPr>
            <a:r>
              <a:rPr lang="en-US" sz="1800" dirty="0"/>
              <a:t>To Simplify Data Manipulation: Views can simplify how users work with data. You can define frequently used joins, projections, UNION queries, and SELECT queries as views so that users do not have to specify all the conditions and qualifications every time an additional operation is performed on that data </a:t>
            </a:r>
          </a:p>
          <a:p>
            <a:pPr eaLnBrk="1" hangingPunct="1">
              <a:defRPr/>
            </a:pPr>
            <a:r>
              <a:rPr lang="en-US" sz="1800" dirty="0"/>
              <a:t>Views enable you to create a backward compatible interface for a table when its schema changes. </a:t>
            </a:r>
          </a:p>
          <a:p>
            <a:pPr eaLnBrk="1" hangingPunct="1">
              <a:defRPr/>
            </a:pPr>
            <a:r>
              <a:rPr lang="en-US" sz="1800" dirty="0"/>
              <a:t>To Customize Data: Views let different users to see data in different ways, even when they are using the same data at the same time. This is especially useful when users who have many different interests and skill levels share the same database. For example, a view can be created that retrieves only the data for the customers with whom an account manager deals. The view can determine which data to retrieve based on the login ID of the account manager who uses the view.</a:t>
            </a:r>
          </a:p>
          <a:p>
            <a:pPr eaLnBrk="1" hangingPunct="1">
              <a:defRPr/>
            </a:pPr>
            <a:r>
              <a:rPr lang="en-US" sz="1800" dirty="0"/>
              <a:t>Distributed queries can also be used to define views that use data from multiple heterogeneous sources </a:t>
            </a:r>
          </a:p>
          <a:p>
            <a:pPr eaLnBrk="1" hangingPunct="1">
              <a:defRPr/>
            </a:pPr>
            <a:r>
              <a:rPr lang="en-US" sz="1800" dirty="0"/>
              <a:t>This is useful, for example, if you want to combine similarly structured data from different servers, each of which stores data for a different region of your organization.</a:t>
            </a:r>
          </a:p>
          <a:p>
            <a:pPr eaLnBrk="1" hangingPunct="1">
              <a:defRPr/>
            </a:pPr>
            <a:endParaRPr lang="en-US" sz="1600" dirty="0"/>
          </a:p>
          <a:p>
            <a:pPr eaLnBrk="1" hangingPunct="1">
              <a:defRPr/>
            </a:pPr>
            <a:endParaRPr lang="en-US" sz="1600" dirty="0"/>
          </a:p>
        </p:txBody>
      </p:sp>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a:xfrm>
            <a:off x="531818" y="400049"/>
            <a:ext cx="11125199" cy="552451"/>
          </a:xfrm>
        </p:spPr>
        <p:txBody>
          <a:bodyPr/>
          <a:lstStyle/>
          <a:p>
            <a:pPr eaLnBrk="1" hangingPunct="1">
              <a:defRPr/>
            </a:pPr>
            <a:r>
              <a:rPr lang="en-US" dirty="0"/>
              <a:t>Stored Procedures</a:t>
            </a:r>
          </a:p>
        </p:txBody>
      </p:sp>
      <p:sp>
        <p:nvSpPr>
          <p:cNvPr id="317443" name="Rectangle 3"/>
          <p:cNvSpPr>
            <a:spLocks noGrp="1" noChangeArrowheads="1"/>
          </p:cNvSpPr>
          <p:nvPr>
            <p:ph type="body" idx="1"/>
          </p:nvPr>
        </p:nvSpPr>
        <p:spPr>
          <a:xfrm>
            <a:off x="609441" y="1066801"/>
            <a:ext cx="11435488" cy="2486025"/>
          </a:xfrm>
        </p:spPr>
        <p:txBody>
          <a:bodyPr/>
          <a:lstStyle/>
          <a:p>
            <a:pPr eaLnBrk="1" hangingPunct="1">
              <a:defRPr/>
            </a:pPr>
            <a:r>
              <a:rPr lang="en-US" sz="2000" dirty="0"/>
              <a:t>A stored procedure groups one or more Transact-SQL statements into a logical unit, stored as an object in a SQL Server database </a:t>
            </a:r>
          </a:p>
          <a:p>
            <a:pPr eaLnBrk="1" hangingPunct="1">
              <a:defRPr/>
            </a:pPr>
            <a:r>
              <a:rPr lang="en-US" sz="2000" dirty="0"/>
              <a:t>Unlike user-defined functions or views, when a stored procedure is executed for the first time (since the SQL Server instance was last started), SQL determines the most optimal query access plan and stores it in the plan memory cache. SQL Server can then reuse the plan on subsequent executions of this stored procedure </a:t>
            </a:r>
          </a:p>
          <a:p>
            <a:pPr eaLnBrk="1" hangingPunct="1">
              <a:defRPr/>
            </a:pPr>
            <a:r>
              <a:rPr lang="en-US" sz="2000" dirty="0"/>
              <a:t>Plan reuse allows stored procedures to provide fast and reliable performance compared to non-compiled ad hoc query equivalents </a:t>
            </a: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51EAA63-D034-42AE-91FA-B13B9518C7BE}" type="slidenum">
              <a:rPr lang="en-US" smtClean="0"/>
              <a:pPr/>
              <a:t>4</a:t>
            </a:fld>
            <a:endParaRPr lang="en-US" dirty="0"/>
          </a:p>
        </p:txBody>
      </p:sp>
      <p:sp>
        <p:nvSpPr>
          <p:cNvPr id="7" name="Rectangle 2"/>
          <p:cNvSpPr>
            <a:spLocks noGrp="1" noChangeArrowheads="1"/>
          </p:cNvSpPr>
          <p:nvPr>
            <p:ph type="title"/>
          </p:nvPr>
        </p:nvSpPr>
        <p:spPr>
          <a:xfrm>
            <a:off x="507868" y="228601"/>
            <a:ext cx="11424908" cy="646331"/>
          </a:xfrm>
        </p:spPr>
        <p:txBody>
          <a:bodyPr/>
          <a:lstStyle/>
          <a:p>
            <a:pPr eaLnBrk="1" hangingPunct="1">
              <a:defRPr/>
            </a:pPr>
            <a:r>
              <a:rPr lang="en-US" dirty="0"/>
              <a:t>Transactions</a:t>
            </a:r>
            <a:endParaRPr lang="en-US" sz="2000" dirty="0"/>
          </a:p>
        </p:txBody>
      </p:sp>
      <p:sp>
        <p:nvSpPr>
          <p:cNvPr id="10" name="Rectangle 3"/>
          <p:cNvSpPr>
            <a:spLocks noGrp="1" noChangeArrowheads="1"/>
          </p:cNvSpPr>
          <p:nvPr>
            <p:ph idx="1"/>
          </p:nvPr>
        </p:nvSpPr>
        <p:spPr>
          <a:xfrm>
            <a:off x="507868" y="1149350"/>
            <a:ext cx="11435488" cy="4727448"/>
          </a:xfrm>
        </p:spPr>
        <p:txBody>
          <a:bodyPr/>
          <a:lstStyle/>
          <a:p>
            <a:r>
              <a:rPr lang="en-US" sz="2000" dirty="0"/>
              <a:t>A transaction can have two outcomes</a:t>
            </a:r>
          </a:p>
          <a:p>
            <a:pPr lvl="1"/>
            <a:r>
              <a:rPr lang="en-US" sz="2000" dirty="0"/>
              <a:t>When it completes successfully, it is "committed" or "saved"</a:t>
            </a:r>
          </a:p>
          <a:p>
            <a:pPr lvl="1"/>
            <a:r>
              <a:rPr lang="en-US" sz="2000" dirty="0"/>
              <a:t>When a transaction fails</a:t>
            </a:r>
            <a:r>
              <a:rPr lang="en-US" sz="2000"/>
              <a:t>, and / or </a:t>
            </a:r>
            <a:r>
              <a:rPr lang="en-US" sz="2000" dirty="0"/>
              <a:t>it is "rolled back" or "undone“</a:t>
            </a:r>
          </a:p>
          <a:p>
            <a:r>
              <a:rPr lang="en-US" sz="2000" dirty="0"/>
              <a:t>After a transaction is committed, it can not be undone</a:t>
            </a:r>
          </a:p>
          <a:p>
            <a:pPr algn="just"/>
            <a:r>
              <a:rPr lang="en-US" sz="2000" dirty="0"/>
              <a:t>When a transaction is rolled back, all modifications of the transaction are undone</a:t>
            </a:r>
          </a:p>
          <a:p>
            <a:pPr lvl="1">
              <a:buNone/>
            </a:pP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p:cTn id="7" dur="1000" fill="hold"/>
                                        <p:tgtEl>
                                          <p:spTgt spid="10">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0">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10">
                                            <p:txEl>
                                              <p:pRg st="1" end="1"/>
                                            </p:txEl>
                                          </p:spTgt>
                                        </p:tgtEl>
                                        <p:attrNameLst>
                                          <p:attrName>style.visibility</p:attrName>
                                        </p:attrNameLst>
                                      </p:cBhvr>
                                      <p:to>
                                        <p:strVal val="visible"/>
                                      </p:to>
                                    </p:set>
                                    <p:anim calcmode="lin" valueType="num">
                                      <p:cBhvr>
                                        <p:cTn id="14" dur="1000" fill="hold"/>
                                        <p:tgtEl>
                                          <p:spTgt spid="10">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10">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0">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anim calcmode="lin" valueType="num">
                                      <p:cBhvr>
                                        <p:cTn id="21" dur="1000" fill="hold"/>
                                        <p:tgtEl>
                                          <p:spTgt spid="10">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10">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0">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10">
                                            <p:txEl>
                                              <p:pRg st="3" end="3"/>
                                            </p:txEl>
                                          </p:spTgt>
                                        </p:tgtEl>
                                        <p:attrNameLst>
                                          <p:attrName>style.visibility</p:attrName>
                                        </p:attrNameLst>
                                      </p:cBhvr>
                                      <p:to>
                                        <p:strVal val="visible"/>
                                      </p:to>
                                    </p:set>
                                    <p:anim calcmode="lin" valueType="num">
                                      <p:cBhvr>
                                        <p:cTn id="28" dur="1000" fill="hold"/>
                                        <p:tgtEl>
                                          <p:spTgt spid="10">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10">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0">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0"/>
                                  </p:stCondLst>
                                  <p:childTnLst>
                                    <p:set>
                                      <p:cBhvr>
                                        <p:cTn id="34" dur="1" fill="hold">
                                          <p:stCondLst>
                                            <p:cond delay="0"/>
                                          </p:stCondLst>
                                        </p:cTn>
                                        <p:tgtEl>
                                          <p:spTgt spid="10">
                                            <p:txEl>
                                              <p:pRg st="4" end="4"/>
                                            </p:txEl>
                                          </p:spTgt>
                                        </p:tgtEl>
                                        <p:attrNameLst>
                                          <p:attrName>style.visibility</p:attrName>
                                        </p:attrNameLst>
                                      </p:cBhvr>
                                      <p:to>
                                        <p:strVal val="visible"/>
                                      </p:to>
                                    </p:set>
                                    <p:anim calcmode="lin" valueType="num">
                                      <p:cBhvr>
                                        <p:cTn id="35" dur="1000" fill="hold"/>
                                        <p:tgtEl>
                                          <p:spTgt spid="10">
                                            <p:txEl>
                                              <p:pRg st="4" end="4"/>
                                            </p:txEl>
                                          </p:spTgt>
                                        </p:tgtEl>
                                        <p:attrNameLst>
                                          <p:attrName>ppt_x</p:attrName>
                                        </p:attrNameLst>
                                      </p:cBhvr>
                                      <p:tavLst>
                                        <p:tav tm="0">
                                          <p:val>
                                            <p:strVal val="#ppt_x-.2"/>
                                          </p:val>
                                        </p:tav>
                                        <p:tav tm="100000">
                                          <p:val>
                                            <p:strVal val="#ppt_x"/>
                                          </p:val>
                                        </p:tav>
                                      </p:tavLst>
                                    </p:anim>
                                    <p:anim calcmode="lin" valueType="num">
                                      <p:cBhvr>
                                        <p:cTn id="36" dur="1000" fill="hold"/>
                                        <p:tgtEl>
                                          <p:spTgt spid="10">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a:xfrm>
            <a:off x="531818" y="428625"/>
            <a:ext cx="11125199" cy="447676"/>
          </a:xfrm>
        </p:spPr>
        <p:txBody>
          <a:bodyPr/>
          <a:lstStyle/>
          <a:p>
            <a:pPr eaLnBrk="1" hangingPunct="1">
              <a:defRPr/>
            </a:pPr>
            <a:r>
              <a:rPr lang="en-US" dirty="0"/>
              <a:t>Benefits of Using SP’s</a:t>
            </a:r>
          </a:p>
        </p:txBody>
      </p:sp>
      <p:sp>
        <p:nvSpPr>
          <p:cNvPr id="318467" name="Rectangle 3"/>
          <p:cNvSpPr>
            <a:spLocks noGrp="1" noChangeArrowheads="1"/>
          </p:cNvSpPr>
          <p:nvPr>
            <p:ph type="body" idx="1"/>
          </p:nvPr>
        </p:nvSpPr>
        <p:spPr>
          <a:xfrm>
            <a:off x="507868" y="1143000"/>
            <a:ext cx="11435488" cy="5605463"/>
          </a:xfrm>
        </p:spPr>
        <p:txBody>
          <a:bodyPr/>
          <a:lstStyle/>
          <a:p>
            <a:pPr eaLnBrk="1" hangingPunct="1">
              <a:defRPr/>
            </a:pPr>
            <a:r>
              <a:rPr lang="en-US" sz="1800" dirty="0"/>
              <a:t>Increase database security .</a:t>
            </a:r>
            <a:r>
              <a:rPr lang="en-US" sz="1800" dirty="0">
                <a:effectLst/>
              </a:rPr>
              <a:t> </a:t>
            </a:r>
            <a:r>
              <a:rPr lang="en-US" sz="1800" b="0" dirty="0"/>
              <a:t>Using stored procedures provides increased security for a database by limiting direct access. Stored procedures generally result in improved performance because the database can optimize the data access plan used by the procedure and cache it for subsequent reuse</a:t>
            </a:r>
          </a:p>
          <a:p>
            <a:pPr eaLnBrk="1" hangingPunct="1">
              <a:defRPr/>
            </a:pPr>
            <a:r>
              <a:rPr lang="en-US" sz="1800" dirty="0">
                <a:effectLst/>
              </a:rPr>
              <a:t>Faster execution: </a:t>
            </a:r>
            <a:r>
              <a:rPr lang="en-US" sz="1800" b="0" dirty="0"/>
              <a:t>Stored procedures generally result in improved performance because the database can optimize the data access plan used by the procedure and cache it for subsequent reuse</a:t>
            </a:r>
            <a:endParaRPr lang="en-US" sz="1800" dirty="0"/>
          </a:p>
          <a:p>
            <a:pPr eaLnBrk="1" hangingPunct="1">
              <a:defRPr/>
            </a:pPr>
            <a:r>
              <a:rPr lang="en-US" sz="1800" dirty="0"/>
              <a:t>Stored procedures help centralize your Transact-SQL code </a:t>
            </a:r>
            <a:r>
              <a:rPr lang="en-US" sz="1800" b="0" dirty="0"/>
              <a:t>in the data tier. Websites or applications that embed ad hoc SQL are notoriously difficult to modify in a production environment. When ad hoc SQL is embedded in an application, you may spend too much time trying to find and debug the embedded SQL. Once you’ve found the bug, chances are you’ll need to recompile the page or program executable, causing unnecessary application outages or application distribution nightmares. If you centralize your Transact-SQL code in stored procedures, you’ll have only one place to look for SQL code or SQL batches. If you document the code properly, you’ll also be able to capture the areas that need fixing </a:t>
            </a:r>
          </a:p>
          <a:p>
            <a:pPr eaLnBrk="1" hangingPunct="1">
              <a:defRPr/>
            </a:pPr>
            <a:r>
              <a:rPr lang="en-US" sz="1800" dirty="0"/>
              <a:t>Stored procedures can help reduce network traffic for larger ad hoc queries</a:t>
            </a:r>
            <a:r>
              <a:rPr lang="en-US" sz="1800" b="0" dirty="0"/>
              <a:t>. Programming your application call to execute a stored procedure, rather then push across </a:t>
            </a:r>
            <a:r>
              <a:rPr lang="en-US" sz="1800" b="0"/>
              <a:t>a 5000 </a:t>
            </a:r>
            <a:r>
              <a:rPr lang="en-US" sz="1800" b="0" dirty="0"/>
              <a:t>line SQL call, can have a positive impact on your network and application performance, particularly if the call is repeated thousands of times a minute</a:t>
            </a:r>
            <a:r>
              <a:rPr lang="en-US" sz="1800" dirty="0"/>
              <a:t> </a:t>
            </a:r>
          </a:p>
          <a:p>
            <a:pPr eaLnBrk="1" hangingPunct="1">
              <a:defRPr/>
            </a:pPr>
            <a:r>
              <a:rPr lang="en-US" sz="1800" dirty="0"/>
              <a:t>Stored procedures encourage code reusability. </a:t>
            </a:r>
          </a:p>
          <a:p>
            <a:pPr eaLnBrk="1" hangingPunct="1">
              <a:defRPr/>
            </a:pPr>
            <a:endParaRPr lang="en-US" sz="1600" dirty="0"/>
          </a:p>
          <a:p>
            <a:pPr eaLnBrk="1" hangingPunct="1">
              <a:defRPr/>
            </a:pPr>
            <a:endParaRPr lang="en-US" sz="1600" dirty="0"/>
          </a:p>
        </p:txBody>
      </p:sp>
    </p:spTree>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531818" y="295275"/>
            <a:ext cx="11125199" cy="600076"/>
          </a:xfrm>
        </p:spPr>
        <p:txBody>
          <a:bodyPr/>
          <a:lstStyle/>
          <a:p>
            <a:pPr eaLnBrk="1" hangingPunct="1">
              <a:defRPr/>
            </a:pPr>
            <a:r>
              <a:rPr lang="en-US" dirty="0"/>
              <a:t>Stored Procedures</a:t>
            </a:r>
          </a:p>
        </p:txBody>
      </p:sp>
      <p:sp>
        <p:nvSpPr>
          <p:cNvPr id="319491" name="Rectangle 3"/>
          <p:cNvSpPr>
            <a:spLocks noGrp="1" noChangeArrowheads="1"/>
          </p:cNvSpPr>
          <p:nvPr>
            <p:ph type="body" idx="1"/>
          </p:nvPr>
        </p:nvSpPr>
        <p:spPr>
          <a:xfrm>
            <a:off x="555493" y="990600"/>
            <a:ext cx="11435488" cy="1047750"/>
          </a:xfrm>
        </p:spPr>
        <p:txBody>
          <a:bodyPr/>
          <a:lstStyle/>
          <a:p>
            <a:pPr eaLnBrk="1" hangingPunct="1">
              <a:defRPr/>
            </a:pPr>
            <a:r>
              <a:rPr lang="en-US" sz="2000" dirty="0"/>
              <a:t>Stored procedures can be used for many different activities including simple SELECTs, INSERTs, UPDATEs, DELETEs, and much more </a:t>
            </a:r>
          </a:p>
          <a:p>
            <a:pPr eaLnBrk="1" hangingPunct="1">
              <a:defRPr/>
            </a:pPr>
            <a:r>
              <a:rPr lang="en-US" sz="2000" dirty="0"/>
              <a:t>CREATE PROCEDURE [</a:t>
            </a:r>
            <a:r>
              <a:rPr lang="en-US" sz="2000" dirty="0" err="1"/>
              <a:t>schema_name</a:t>
            </a:r>
            <a:r>
              <a:rPr lang="en-US" sz="2000" dirty="0"/>
              <a:t>.] </a:t>
            </a:r>
            <a:r>
              <a:rPr lang="en-US" sz="2000" dirty="0" err="1"/>
              <a:t>procedure_name</a:t>
            </a:r>
            <a:r>
              <a:rPr lang="en-US" sz="2000" dirty="0"/>
              <a:t> AS { &lt;sql_statement&gt; [ ...n ] } </a:t>
            </a:r>
          </a:p>
        </p:txBody>
      </p:sp>
      <p:pic>
        <p:nvPicPr>
          <p:cNvPr id="5" name="Picture 4"/>
          <p:cNvPicPr>
            <a:picLocks noChangeAspect="1" noChangeArrowheads="1"/>
          </p:cNvPicPr>
          <p:nvPr/>
        </p:nvPicPr>
        <p:blipFill>
          <a:blip r:embed="rId2" cstate="print"/>
          <a:srcRect/>
          <a:stretch>
            <a:fillRect/>
          </a:stretch>
        </p:blipFill>
        <p:spPr bwMode="auto">
          <a:xfrm>
            <a:off x="1142999" y="2209799"/>
            <a:ext cx="7912102" cy="3324226"/>
          </a:xfrm>
          <a:prstGeom prst="rect">
            <a:avLst/>
          </a:prstGeom>
          <a:noFill/>
          <a:ln w="9525">
            <a:noFill/>
            <a:miter lim="800000"/>
            <a:headEnd/>
            <a:tailEnd/>
          </a:ln>
        </p:spPr>
      </p:pic>
    </p:spTree>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a:xfrm>
            <a:off x="531818" y="266700"/>
            <a:ext cx="11125199" cy="542926"/>
          </a:xfrm>
        </p:spPr>
        <p:txBody>
          <a:bodyPr/>
          <a:lstStyle/>
          <a:p>
            <a:pPr eaLnBrk="1" hangingPunct="1">
              <a:defRPr/>
            </a:pPr>
            <a:r>
              <a:rPr lang="en-US" dirty="0"/>
              <a:t>Creating a Parameterized SP’S </a:t>
            </a:r>
          </a:p>
        </p:txBody>
      </p:sp>
      <p:sp>
        <p:nvSpPr>
          <p:cNvPr id="320515" name="Rectangle 3"/>
          <p:cNvSpPr>
            <a:spLocks noGrp="1" noChangeArrowheads="1"/>
          </p:cNvSpPr>
          <p:nvPr>
            <p:ph type="body" idx="1"/>
          </p:nvPr>
        </p:nvSpPr>
        <p:spPr>
          <a:xfrm>
            <a:off x="507868" y="1066800"/>
            <a:ext cx="11435488" cy="827088"/>
          </a:xfrm>
        </p:spPr>
        <p:txBody>
          <a:bodyPr/>
          <a:lstStyle/>
          <a:p>
            <a:pPr eaLnBrk="1" hangingPunct="1">
              <a:defRPr/>
            </a:pPr>
            <a:r>
              <a:rPr lang="en-US" sz="2000" dirty="0"/>
              <a:t>CREATE PROCEDURE [</a:t>
            </a:r>
            <a:r>
              <a:rPr lang="en-US" sz="2000" dirty="0" err="1"/>
              <a:t>schema_name</a:t>
            </a:r>
            <a:r>
              <a:rPr lang="en-US" sz="2000" dirty="0"/>
              <a:t>.] </a:t>
            </a:r>
            <a:r>
              <a:rPr lang="en-US" sz="2000" dirty="0" err="1"/>
              <a:t>procedure_name</a:t>
            </a:r>
            <a:r>
              <a:rPr lang="en-US" sz="2000" dirty="0"/>
              <a:t> </a:t>
            </a:r>
          </a:p>
          <a:p>
            <a:pPr eaLnBrk="1" hangingPunct="1">
              <a:buFont typeface="Wingdings" pitchFamily="2" charset="2"/>
              <a:buNone/>
              <a:defRPr/>
            </a:pPr>
            <a:r>
              <a:rPr lang="en-US" sz="2000" dirty="0"/>
              <a:t>	[ { @parameter [ </a:t>
            </a:r>
            <a:r>
              <a:rPr lang="en-US" sz="2000" dirty="0" err="1"/>
              <a:t>type_schema_name</a:t>
            </a:r>
            <a:r>
              <a:rPr lang="en-US" sz="2000" dirty="0"/>
              <a:t>. ] </a:t>
            </a:r>
            <a:r>
              <a:rPr lang="en-US" sz="2000" dirty="0" err="1"/>
              <a:t>data_type</a:t>
            </a:r>
            <a:r>
              <a:rPr lang="en-US" sz="2000" dirty="0"/>
              <a:t> } [ = default ] [ [ OUTPUT ] ] [ ,...n ] AS { &lt;sql_statement&gt; [ ...n ] } </a:t>
            </a:r>
          </a:p>
        </p:txBody>
      </p:sp>
      <p:pic>
        <p:nvPicPr>
          <p:cNvPr id="13316" name="Picture 5"/>
          <p:cNvPicPr>
            <a:picLocks noChangeAspect="1" noChangeArrowheads="1"/>
          </p:cNvPicPr>
          <p:nvPr/>
        </p:nvPicPr>
        <p:blipFill>
          <a:blip r:embed="rId2" cstate="print"/>
          <a:srcRect/>
          <a:stretch>
            <a:fillRect/>
          </a:stretch>
        </p:blipFill>
        <p:spPr bwMode="auto">
          <a:xfrm>
            <a:off x="1015735" y="2171699"/>
            <a:ext cx="8976562" cy="4038601"/>
          </a:xfrm>
          <a:prstGeom prst="rect">
            <a:avLst/>
          </a:prstGeom>
          <a:noFill/>
          <a:ln w="9525">
            <a:noFill/>
            <a:miter lim="800000"/>
            <a:headEnd/>
            <a:tailEnd/>
          </a:ln>
        </p:spPr>
      </p:pic>
    </p:spTree>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a:xfrm>
            <a:off x="531818" y="92076"/>
            <a:ext cx="11125199" cy="889000"/>
          </a:xfrm>
        </p:spPr>
        <p:txBody>
          <a:bodyPr/>
          <a:lstStyle/>
          <a:p>
            <a:pPr eaLnBrk="1" hangingPunct="1">
              <a:defRPr/>
            </a:pPr>
            <a:r>
              <a:rPr lang="en-US" dirty="0"/>
              <a:t>Types Of Parameters</a:t>
            </a:r>
          </a:p>
        </p:txBody>
      </p:sp>
      <p:sp>
        <p:nvSpPr>
          <p:cNvPr id="14339" name="Rectangle 3"/>
          <p:cNvSpPr>
            <a:spLocks noGrp="1" noChangeArrowheads="1"/>
          </p:cNvSpPr>
          <p:nvPr>
            <p:ph type="body" idx="1"/>
          </p:nvPr>
        </p:nvSpPr>
        <p:spPr>
          <a:xfrm>
            <a:off x="555493" y="1044576"/>
            <a:ext cx="11435488" cy="2603499"/>
          </a:xfrm>
        </p:spPr>
        <p:txBody>
          <a:bodyPr/>
          <a:lstStyle/>
          <a:p>
            <a:pPr eaLnBrk="1" hangingPunct="1"/>
            <a:r>
              <a:rPr lang="en-US" sz="2000" dirty="0">
                <a:effectLst/>
              </a:rPr>
              <a:t>Input </a:t>
            </a:r>
            <a:r>
              <a:rPr lang="en-US" sz="2000" b="0" dirty="0">
                <a:effectLst/>
              </a:rPr>
              <a:t>Used by your DAL to send specific data values to a stored procedure</a:t>
            </a:r>
          </a:p>
          <a:p>
            <a:pPr eaLnBrk="1" hangingPunct="1"/>
            <a:r>
              <a:rPr lang="en-US" sz="2000" dirty="0">
                <a:effectLst/>
              </a:rPr>
              <a:t>Output</a:t>
            </a:r>
            <a:r>
              <a:rPr lang="en-US" sz="2000" b="0" dirty="0">
                <a:effectLst/>
              </a:rPr>
              <a:t> Used by a stored procedure to send specific values back to the calling DAL</a:t>
            </a:r>
          </a:p>
          <a:p>
            <a:pPr eaLnBrk="1" hangingPunct="1"/>
            <a:r>
              <a:rPr lang="en-US" sz="2000" dirty="0">
                <a:effectLst/>
              </a:rPr>
              <a:t>Input/output</a:t>
            </a:r>
            <a:r>
              <a:rPr lang="en-US" sz="2000" b="0" dirty="0">
                <a:effectLst/>
              </a:rPr>
              <a:t> Used by a stored procedure to both retrieve information that was sent by your DAL and to send specific values back to the DAL</a:t>
            </a:r>
          </a:p>
          <a:p>
            <a:pPr eaLnBrk="1" hangingPunct="1"/>
            <a:r>
              <a:rPr lang="en-US" sz="2000" b="0" dirty="0">
                <a:effectLst/>
              </a:rPr>
              <a:t>Return Value Used by a stored procedure to send a return value back to the calling application.</a:t>
            </a:r>
          </a:p>
          <a:p>
            <a:r>
              <a:rPr lang="en-US" sz="2000" dirty="0"/>
              <a:t>the Default parameter is </a:t>
            </a:r>
            <a:r>
              <a:rPr lang="en-US" sz="2000" b="0" dirty="0">
                <a:effectLst/>
              </a:rPr>
              <a:t>Input</a:t>
            </a:r>
            <a:endParaRPr lang="en-US" sz="1800" b="0" dirty="0">
              <a:effectLst/>
            </a:endParaRPr>
          </a:p>
          <a:p>
            <a:pPr eaLnBrk="1" hangingPunct="1"/>
            <a:endParaRPr lang="en-US" sz="1800" b="0" dirty="0">
              <a:effectLst/>
            </a:endParaRPr>
          </a:p>
        </p:txBody>
      </p:sp>
    </p:spTree>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531818" y="266699"/>
            <a:ext cx="11125199" cy="628651"/>
          </a:xfrm>
        </p:spPr>
        <p:txBody>
          <a:bodyPr/>
          <a:lstStyle/>
          <a:p>
            <a:pPr eaLnBrk="1" hangingPunct="1">
              <a:defRPr/>
            </a:pPr>
            <a:r>
              <a:rPr lang="en-US" dirty="0"/>
              <a:t>Out Put Parameters</a:t>
            </a:r>
          </a:p>
        </p:txBody>
      </p:sp>
      <p:pic>
        <p:nvPicPr>
          <p:cNvPr id="15363" name="Picture 4"/>
          <p:cNvPicPr>
            <a:picLocks noChangeAspect="1" noChangeArrowheads="1"/>
          </p:cNvPicPr>
          <p:nvPr/>
        </p:nvPicPr>
        <p:blipFill>
          <a:blip r:embed="rId2" cstate="print"/>
          <a:srcRect/>
          <a:stretch>
            <a:fillRect/>
          </a:stretch>
        </p:blipFill>
        <p:spPr bwMode="auto">
          <a:xfrm>
            <a:off x="844206" y="952499"/>
            <a:ext cx="8614821" cy="3886201"/>
          </a:xfrm>
          <a:prstGeom prst="rect">
            <a:avLst/>
          </a:prstGeom>
          <a:noFill/>
          <a:ln w="9525">
            <a:noFill/>
            <a:miter lim="800000"/>
            <a:headEnd/>
            <a:tailEnd/>
          </a:ln>
        </p:spPr>
      </p:pic>
    </p:spTree>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a:t>
            </a:r>
            <a:r>
              <a:rPr lang="en-US" dirty="0" err="1"/>
              <a:t>Sp</a:t>
            </a:r>
            <a:endParaRPr lang="en-US" dirty="0"/>
          </a:p>
        </p:txBody>
      </p:sp>
      <p:sp>
        <p:nvSpPr>
          <p:cNvPr id="3" name="Content Placeholder 2"/>
          <p:cNvSpPr>
            <a:spLocks noGrp="1"/>
          </p:cNvSpPr>
          <p:nvPr>
            <p:ph idx="1"/>
          </p:nvPr>
        </p:nvSpPr>
        <p:spPr/>
        <p:txBody>
          <a:bodyPr/>
          <a:lstStyle/>
          <a:p>
            <a:r>
              <a:rPr lang="en-US" dirty="0"/>
              <a:t>There are two different ways to execute a stored procedure. The first and most common approach is for an application or user to call the procedure. The second approach is to set the procedure to run automatically when an instance of SQL Server starts. When a procedure is called by an application or user, the Transact-SQL EXECUTE or EXEC keyword is explicitly stated in the call. Alternatively, the procedure can be called and executed without the keyword if the procedure is the first statement in the Transact-SQL batch. It is possible to call </a:t>
            </a:r>
            <a:r>
              <a:rPr lang="en-US" dirty="0" err="1"/>
              <a:t>Sp</a:t>
            </a:r>
            <a:r>
              <a:rPr lang="en-US" dirty="0"/>
              <a:t> directly from C#. </a:t>
            </a:r>
          </a:p>
          <a:p>
            <a:r>
              <a:rPr lang="en-US" dirty="0"/>
              <a:t>EXEC </a:t>
            </a:r>
            <a:r>
              <a:rPr lang="en-US" dirty="0" err="1"/>
              <a:t>dbo.uspGetEmployeeManagers</a:t>
            </a:r>
            <a:r>
              <a:rPr lang="en-US" dirty="0"/>
              <a:t> @</a:t>
            </a:r>
            <a:r>
              <a:rPr lang="en-US" dirty="0" err="1"/>
              <a:t>BusinessEntityID</a:t>
            </a:r>
            <a:r>
              <a:rPr lang="en-US" dirty="0"/>
              <a:t> = 50; </a:t>
            </a:r>
          </a:p>
          <a:p>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45</a:t>
            </a:fld>
            <a:endParaRPr lang="en-US" dirty="0"/>
          </a:p>
        </p:txBody>
      </p:sp>
    </p:spTree>
    <p:extLst>
      <p:ext uri="{BB962C8B-B14F-4D97-AF65-F5344CB8AC3E}">
        <p14:creationId xmlns:p14="http://schemas.microsoft.com/office/powerpoint/2010/main" val="3048423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t>
            </a:r>
          </a:p>
        </p:txBody>
      </p:sp>
      <p:sp>
        <p:nvSpPr>
          <p:cNvPr id="3" name="Content Placeholder 2"/>
          <p:cNvSpPr>
            <a:spLocks noGrp="1"/>
          </p:cNvSpPr>
          <p:nvPr>
            <p:ph idx="1"/>
          </p:nvPr>
        </p:nvSpPr>
        <p:spPr/>
        <p:txBody>
          <a:bodyPr/>
          <a:lstStyle/>
          <a:p>
            <a:r>
              <a:rPr lang="en-US" dirty="0"/>
              <a:t>You can use the built-in functions or create your own user-defined functions.</a:t>
            </a:r>
          </a:p>
          <a:p>
            <a:r>
              <a:rPr lang="en-US" dirty="0"/>
              <a:t>Aggregate functions</a:t>
            </a:r>
          </a:p>
          <a:p>
            <a:r>
              <a:rPr lang="en-US" dirty="0"/>
              <a:t>Analytic functions</a:t>
            </a:r>
          </a:p>
          <a:p>
            <a:r>
              <a:rPr lang="en-US" dirty="0"/>
              <a:t>Ranking functions</a:t>
            </a:r>
          </a:p>
          <a:p>
            <a:r>
              <a:rPr lang="en-US" dirty="0" err="1"/>
              <a:t>Rowset</a:t>
            </a:r>
            <a:r>
              <a:rPr lang="en-US" dirty="0"/>
              <a:t> functions</a:t>
            </a:r>
          </a:p>
          <a:p>
            <a:r>
              <a:rPr lang="en-US" dirty="0"/>
              <a:t>Scalar functions</a:t>
            </a:r>
          </a:p>
          <a:p>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46</a:t>
            </a:fld>
            <a:endParaRPr lang="en-US" dirty="0"/>
          </a:p>
        </p:txBody>
      </p:sp>
    </p:spTree>
    <p:extLst>
      <p:ext uri="{BB962C8B-B14F-4D97-AF65-F5344CB8AC3E}">
        <p14:creationId xmlns:p14="http://schemas.microsoft.com/office/powerpoint/2010/main" val="3951878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Defined Function</a:t>
            </a:r>
          </a:p>
        </p:txBody>
      </p:sp>
      <p:sp>
        <p:nvSpPr>
          <p:cNvPr id="3" name="Content Placeholder 2"/>
          <p:cNvSpPr>
            <a:spLocks noGrp="1"/>
          </p:cNvSpPr>
          <p:nvPr>
            <p:ph idx="1"/>
          </p:nvPr>
        </p:nvSpPr>
        <p:spPr/>
        <p:txBody>
          <a:bodyPr/>
          <a:lstStyle/>
          <a:p>
            <a:r>
              <a:rPr lang="en-US" dirty="0"/>
              <a:t>Creates a user-defined function in SQL Server and Azure SQL Database. A user-defined function is a Transact-SQL or common language runtime (CLR) routine that accepts parameters, performs an action, such as a complex calculation, and returns the result of that action as a value. The return value can either be a scalar (single) value or a table. </a:t>
            </a:r>
          </a:p>
          <a:p>
            <a:r>
              <a:rPr lang="en-US" dirty="0"/>
              <a:t>Function and SP are different.</a:t>
            </a:r>
          </a:p>
          <a:p>
            <a:r>
              <a:rPr lang="en-US" dirty="0"/>
              <a:t>Function can be only used in a SQL statement, mostly in a select statement, or representing a data or </a:t>
            </a:r>
            <a:r>
              <a:rPr lang="en-US"/>
              <a:t>a dataset.</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47</a:t>
            </a:fld>
            <a:endParaRPr lang="en-US" dirty="0"/>
          </a:p>
        </p:txBody>
      </p:sp>
    </p:spTree>
    <p:extLst>
      <p:ext uri="{BB962C8B-B14F-4D97-AF65-F5344CB8AC3E}">
        <p14:creationId xmlns:p14="http://schemas.microsoft.com/office/powerpoint/2010/main" val="288440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Example</a:t>
            </a:r>
          </a:p>
        </p:txBody>
      </p:sp>
      <p:pic>
        <p:nvPicPr>
          <p:cNvPr id="5" name="Content Placeholder 4"/>
          <p:cNvPicPr>
            <a:picLocks noGrp="1" noChangeAspect="1"/>
          </p:cNvPicPr>
          <p:nvPr>
            <p:ph idx="1"/>
          </p:nvPr>
        </p:nvPicPr>
        <p:blipFill>
          <a:blip r:embed="rId2"/>
          <a:stretch>
            <a:fillRect/>
          </a:stretch>
        </p:blipFill>
        <p:spPr>
          <a:xfrm>
            <a:off x="2965450" y="1909762"/>
            <a:ext cx="6257925" cy="3648075"/>
          </a:xfrm>
          <a:prstGeom prst="rect">
            <a:avLst/>
          </a:prstGeom>
        </p:spPr>
      </p:pic>
      <p:sp>
        <p:nvSpPr>
          <p:cNvPr id="4" name="Slide Number Placeholder 3"/>
          <p:cNvSpPr>
            <a:spLocks noGrp="1"/>
          </p:cNvSpPr>
          <p:nvPr>
            <p:ph type="sldNum" sz="quarter" idx="12"/>
          </p:nvPr>
        </p:nvSpPr>
        <p:spPr/>
        <p:txBody>
          <a:bodyPr/>
          <a:lstStyle/>
          <a:p>
            <a:fld id="{C51EAA63-D034-42AE-91FA-B13B9518C7BE}" type="slidenum">
              <a:rPr lang="en-US" smtClean="0"/>
              <a:pPr/>
              <a:t>48</a:t>
            </a:fld>
            <a:endParaRPr lang="en-US" dirty="0"/>
          </a:p>
        </p:txBody>
      </p:sp>
    </p:spTree>
    <p:extLst>
      <p:ext uri="{BB962C8B-B14F-4D97-AF65-F5344CB8AC3E}">
        <p14:creationId xmlns:p14="http://schemas.microsoft.com/office/powerpoint/2010/main" val="1046163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a:xfrm>
            <a:off x="531818" y="238124"/>
            <a:ext cx="11125199" cy="609601"/>
          </a:xfrm>
        </p:spPr>
        <p:txBody>
          <a:bodyPr/>
          <a:lstStyle/>
          <a:p>
            <a:pPr eaLnBrk="1" hangingPunct="1">
              <a:defRPr/>
            </a:pPr>
            <a:r>
              <a:rPr lang="en-US" dirty="0"/>
              <a:t>Triggers</a:t>
            </a:r>
          </a:p>
        </p:txBody>
      </p:sp>
      <p:sp>
        <p:nvSpPr>
          <p:cNvPr id="323587" name="Rectangle 3"/>
          <p:cNvSpPr>
            <a:spLocks noGrp="1" noChangeArrowheads="1"/>
          </p:cNvSpPr>
          <p:nvPr>
            <p:ph type="body" idx="1"/>
          </p:nvPr>
        </p:nvSpPr>
        <p:spPr>
          <a:xfrm>
            <a:off x="507868" y="968376"/>
            <a:ext cx="11435488" cy="3167021"/>
          </a:xfrm>
        </p:spPr>
        <p:txBody>
          <a:bodyPr/>
          <a:lstStyle/>
          <a:p>
            <a:pPr algn="just" eaLnBrk="1" hangingPunct="1"/>
            <a:r>
              <a:rPr lang="en-US" sz="2000" dirty="0"/>
              <a:t>Triggers are a special type of stored procedure that get executed (fired) when a specific event happens.</a:t>
            </a:r>
          </a:p>
          <a:p>
            <a:pPr algn="just" eaLnBrk="1" hangingPunct="1"/>
            <a:r>
              <a:rPr lang="en-US" sz="2000" dirty="0"/>
              <a:t>Executing a trigger is called "firing the trigger“</a:t>
            </a:r>
          </a:p>
          <a:p>
            <a:pPr algn="just" eaLnBrk="1" hangingPunct="1"/>
            <a:r>
              <a:rPr lang="en-US" sz="2000" dirty="0"/>
              <a:t>Triggers are automatically fired  on a event (DML Statements like Insert , Delete or Update)</a:t>
            </a:r>
          </a:p>
          <a:p>
            <a:pPr algn="just" eaLnBrk="1" hangingPunct="1"/>
            <a:r>
              <a:rPr lang="en-US" sz="2000" dirty="0"/>
              <a:t>Triggers cannot  be explicitly executed.</a:t>
            </a:r>
          </a:p>
          <a:p>
            <a:pPr eaLnBrk="1" hangingPunct="1">
              <a:defRPr/>
            </a:pPr>
            <a:endParaRPr lang="en-US" sz="1800" dirty="0"/>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531818" y="406401"/>
            <a:ext cx="11125199" cy="669924"/>
          </a:xfrm>
        </p:spPr>
        <p:txBody>
          <a:bodyPr/>
          <a:lstStyle/>
          <a:p>
            <a:pPr eaLnBrk="1" hangingPunct="1">
              <a:defRPr/>
            </a:pPr>
            <a:r>
              <a:rPr lang="en-US" dirty="0"/>
              <a:t>Transactions (Contd.)</a:t>
            </a:r>
          </a:p>
        </p:txBody>
      </p:sp>
      <p:sp>
        <p:nvSpPr>
          <p:cNvPr id="300035" name="Rectangle 3"/>
          <p:cNvSpPr>
            <a:spLocks noGrp="1" noChangeArrowheads="1"/>
          </p:cNvSpPr>
          <p:nvPr>
            <p:ph idx="1"/>
          </p:nvPr>
        </p:nvSpPr>
        <p:spPr>
          <a:xfrm>
            <a:off x="507868" y="1187450"/>
            <a:ext cx="11435488" cy="2251075"/>
          </a:xfrm>
        </p:spPr>
        <p:txBody>
          <a:bodyPr/>
          <a:lstStyle/>
          <a:p>
            <a:pPr eaLnBrk="1" hangingPunct="1"/>
            <a:r>
              <a:rPr lang="en-US" dirty="0"/>
              <a:t> Transaction with Commit</a:t>
            </a:r>
          </a:p>
          <a:p>
            <a:pPr lvl="1" eaLnBrk="1" hangingPunct="1">
              <a:buFontTx/>
              <a:buNone/>
            </a:pPr>
            <a:endParaRPr lang="en-US" dirty="0">
              <a:solidFill>
                <a:schemeClr val="accent2"/>
              </a:solidFill>
            </a:endParaRPr>
          </a:p>
          <a:p>
            <a:pPr lvl="1" eaLnBrk="1" hangingPunct="1">
              <a:buFontTx/>
              <a:buNone/>
            </a:pPr>
            <a:endParaRPr lang="en-US" dirty="0">
              <a:solidFill>
                <a:schemeClr val="accent2"/>
              </a:solidFill>
            </a:endParaRPr>
          </a:p>
          <a:p>
            <a:pPr lvl="1" eaLnBrk="1" hangingPunct="1">
              <a:buFontTx/>
              <a:buNone/>
            </a:pPr>
            <a:endParaRPr lang="en-US" dirty="0">
              <a:solidFill>
                <a:schemeClr val="accent2"/>
              </a:solidFill>
            </a:endParaRPr>
          </a:p>
          <a:p>
            <a:pPr eaLnBrk="1" hangingPunct="1"/>
            <a:endParaRPr lang="en-US" dirty="0"/>
          </a:p>
          <a:p>
            <a:pPr eaLnBrk="1" hangingPunct="1"/>
            <a:r>
              <a:rPr lang="en-US" dirty="0"/>
              <a:t> Transaction with ROLLBACK</a:t>
            </a:r>
          </a:p>
        </p:txBody>
      </p:sp>
      <p:sp>
        <p:nvSpPr>
          <p:cNvPr id="50181" name="Rectangle 4"/>
          <p:cNvSpPr>
            <a:spLocks noChangeArrowheads="1"/>
          </p:cNvSpPr>
          <p:nvPr/>
        </p:nvSpPr>
        <p:spPr bwMode="auto">
          <a:xfrm>
            <a:off x="752315" y="1866900"/>
            <a:ext cx="10808208" cy="1529266"/>
          </a:xfrm>
          <a:prstGeom prst="rect">
            <a:avLst/>
          </a:prstGeom>
          <a:solidFill>
            <a:schemeClr val="tx2">
              <a:lumMod val="20000"/>
              <a:lumOff val="80000"/>
            </a:schemeClr>
          </a:solidFill>
          <a:ln w="12700" algn="ctr">
            <a:solidFill>
              <a:schemeClr val="tx1"/>
            </a:solidFill>
            <a:miter lim="800000"/>
            <a:headEnd/>
            <a:tailEnd/>
          </a:ln>
        </p:spPr>
        <p:txBody>
          <a:bodyPr lIns="92075" tIns="46038" rIns="92075" bIns="46038">
            <a:spAutoFit/>
          </a:bodyPr>
          <a:lstStyle/>
          <a:p>
            <a:pPr>
              <a:spcBef>
                <a:spcPts val="100"/>
              </a:spcBef>
            </a:pPr>
            <a:endParaRPr lang="en-US" sz="1800" dirty="0">
              <a:solidFill>
                <a:schemeClr val="accent5">
                  <a:lumMod val="75000"/>
                </a:schemeClr>
              </a:solidFill>
              <a:cs typeface="Courier New" pitchFamily="-32" charset="0"/>
            </a:endParaRPr>
          </a:p>
          <a:p>
            <a:pPr>
              <a:spcBef>
                <a:spcPts val="100"/>
              </a:spcBef>
            </a:pPr>
            <a:r>
              <a:rPr lang="en-US" sz="1800" dirty="0">
                <a:solidFill>
                  <a:schemeClr val="accent5">
                    <a:lumMod val="75000"/>
                  </a:schemeClr>
                </a:solidFill>
                <a:cs typeface="Courier New" pitchFamily="-32" charset="0"/>
              </a:rPr>
              <a:t>BEGIN transaction</a:t>
            </a:r>
          </a:p>
          <a:p>
            <a:pPr>
              <a:spcBef>
                <a:spcPts val="100"/>
              </a:spcBef>
            </a:pPr>
            <a:r>
              <a:rPr lang="en-US" sz="1800" dirty="0">
                <a:solidFill>
                  <a:schemeClr val="accent5">
                    <a:lumMod val="75000"/>
                  </a:schemeClr>
                </a:solidFill>
                <a:cs typeface="Courier New" pitchFamily="-32" charset="0"/>
              </a:rPr>
              <a:t>/* </a:t>
            </a:r>
            <a:r>
              <a:rPr lang="en-US" sz="1800" dirty="0" err="1">
                <a:solidFill>
                  <a:schemeClr val="accent5">
                    <a:lumMod val="75000"/>
                  </a:schemeClr>
                </a:solidFill>
                <a:cs typeface="Courier New" pitchFamily="-32" charset="0"/>
              </a:rPr>
              <a:t>sql_statements</a:t>
            </a:r>
            <a:r>
              <a:rPr lang="en-US" sz="1800" dirty="0">
                <a:solidFill>
                  <a:schemeClr val="accent5">
                    <a:lumMod val="75000"/>
                  </a:schemeClr>
                </a:solidFill>
                <a:cs typeface="Courier New" pitchFamily="-32" charset="0"/>
              </a:rPr>
              <a:t>*/</a:t>
            </a:r>
          </a:p>
          <a:p>
            <a:pPr>
              <a:spcBef>
                <a:spcPts val="100"/>
              </a:spcBef>
            </a:pPr>
            <a:r>
              <a:rPr lang="en-US" sz="1800" dirty="0">
                <a:solidFill>
                  <a:schemeClr val="accent5">
                    <a:lumMod val="75000"/>
                  </a:schemeClr>
                </a:solidFill>
                <a:cs typeface="Courier New" pitchFamily="-32" charset="0"/>
              </a:rPr>
              <a:t>COMMIT </a:t>
            </a:r>
          </a:p>
          <a:p>
            <a:pPr>
              <a:spcBef>
                <a:spcPts val="100"/>
              </a:spcBef>
            </a:pPr>
            <a:endParaRPr lang="en-US" sz="1800" dirty="0">
              <a:solidFill>
                <a:schemeClr val="accent5">
                  <a:lumMod val="75000"/>
                </a:schemeClr>
              </a:solidFill>
              <a:cs typeface="Courier New" pitchFamily="-32" charset="0"/>
            </a:endParaRPr>
          </a:p>
        </p:txBody>
      </p:sp>
      <p:sp>
        <p:nvSpPr>
          <p:cNvPr id="50182" name="Rectangle 5"/>
          <p:cNvSpPr>
            <a:spLocks noChangeArrowheads="1"/>
          </p:cNvSpPr>
          <p:nvPr/>
        </p:nvSpPr>
        <p:spPr bwMode="auto">
          <a:xfrm>
            <a:off x="799195" y="4124325"/>
            <a:ext cx="10808208" cy="1529266"/>
          </a:xfrm>
          <a:prstGeom prst="rect">
            <a:avLst/>
          </a:prstGeom>
          <a:solidFill>
            <a:schemeClr val="tx2">
              <a:lumMod val="20000"/>
              <a:lumOff val="80000"/>
            </a:schemeClr>
          </a:solidFill>
          <a:ln w="12700" algn="ctr">
            <a:solidFill>
              <a:schemeClr val="tx1"/>
            </a:solidFill>
            <a:miter lim="800000"/>
            <a:headEnd/>
            <a:tailEnd/>
          </a:ln>
        </p:spPr>
        <p:txBody>
          <a:bodyPr wrap="square" lIns="92075" tIns="46038" rIns="92075" bIns="46038">
            <a:spAutoFit/>
          </a:bodyPr>
          <a:lstStyle/>
          <a:p>
            <a:pPr>
              <a:spcBef>
                <a:spcPts val="100"/>
              </a:spcBef>
            </a:pPr>
            <a:endParaRPr lang="en-US" sz="1800" dirty="0">
              <a:solidFill>
                <a:schemeClr val="accent5">
                  <a:lumMod val="75000"/>
                </a:schemeClr>
              </a:solidFill>
              <a:cs typeface="Courier New" pitchFamily="-32" charset="0"/>
            </a:endParaRPr>
          </a:p>
          <a:p>
            <a:pPr>
              <a:spcBef>
                <a:spcPts val="100"/>
              </a:spcBef>
            </a:pPr>
            <a:r>
              <a:rPr lang="en-US" sz="1800" dirty="0">
                <a:solidFill>
                  <a:schemeClr val="accent5">
                    <a:lumMod val="75000"/>
                  </a:schemeClr>
                </a:solidFill>
                <a:cs typeface="Courier New" pitchFamily="-32" charset="0"/>
              </a:rPr>
              <a:t>BEGIN transaction</a:t>
            </a:r>
          </a:p>
          <a:p>
            <a:pPr>
              <a:spcBef>
                <a:spcPts val="100"/>
              </a:spcBef>
            </a:pPr>
            <a:r>
              <a:rPr lang="en-US" sz="1800" dirty="0">
                <a:solidFill>
                  <a:schemeClr val="accent5">
                    <a:lumMod val="75000"/>
                  </a:schemeClr>
                </a:solidFill>
                <a:cs typeface="Courier New" pitchFamily="-32" charset="0"/>
              </a:rPr>
              <a:t>/* </a:t>
            </a:r>
            <a:r>
              <a:rPr lang="en-US" sz="1800" dirty="0" err="1">
                <a:solidFill>
                  <a:schemeClr val="accent5">
                    <a:lumMod val="75000"/>
                  </a:schemeClr>
                </a:solidFill>
                <a:cs typeface="Courier New" pitchFamily="-32" charset="0"/>
              </a:rPr>
              <a:t>sql_statements</a:t>
            </a:r>
            <a:r>
              <a:rPr lang="en-US" sz="1800" dirty="0">
                <a:solidFill>
                  <a:schemeClr val="accent5">
                    <a:lumMod val="75000"/>
                  </a:schemeClr>
                </a:solidFill>
                <a:cs typeface="Courier New" pitchFamily="-32" charset="0"/>
              </a:rPr>
              <a:t>*/</a:t>
            </a:r>
          </a:p>
          <a:p>
            <a:pPr>
              <a:spcBef>
                <a:spcPts val="100"/>
              </a:spcBef>
            </a:pPr>
            <a:r>
              <a:rPr lang="en-US" sz="1800" dirty="0">
                <a:solidFill>
                  <a:schemeClr val="accent5">
                    <a:lumMod val="75000"/>
                  </a:schemeClr>
                </a:solidFill>
                <a:cs typeface="Courier New" pitchFamily="-32" charset="0"/>
              </a:rPr>
              <a:t>ROLLBACK  </a:t>
            </a:r>
          </a:p>
          <a:p>
            <a:pPr>
              <a:spcBef>
                <a:spcPts val="100"/>
              </a:spcBef>
            </a:pPr>
            <a:endParaRPr lang="en-US" sz="1800" dirty="0">
              <a:solidFill>
                <a:schemeClr val="accent5">
                  <a:lumMod val="75000"/>
                </a:schemeClr>
              </a:solidFill>
              <a:cs typeface="Courier New" pitchFamily="-32" charset="0"/>
            </a:endParaRPr>
          </a:p>
        </p:txBody>
      </p:sp>
    </p:spTree>
    <p:extLst>
      <p:ext uri="{BB962C8B-B14F-4D97-AF65-F5344CB8AC3E}">
        <p14:creationId xmlns:p14="http://schemas.microsoft.com/office/powerpoint/2010/main" val="366924408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300035">
                                            <p:txEl>
                                              <p:pRg st="0" end="0"/>
                                            </p:txEl>
                                          </p:spTgt>
                                        </p:tgtEl>
                                        <p:attrNameLst>
                                          <p:attrName>style.visibility</p:attrName>
                                        </p:attrNameLst>
                                      </p:cBhvr>
                                      <p:to>
                                        <p:strVal val="visible"/>
                                      </p:to>
                                    </p:set>
                                    <p:anim calcmode="lin" valueType="num">
                                      <p:cBhvr>
                                        <p:cTn id="7" dur="1000" fill="hold"/>
                                        <p:tgtEl>
                                          <p:spTgt spid="300035">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0003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0003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300035">
                                            <p:txEl>
                                              <p:pRg st="5" end="5"/>
                                            </p:txEl>
                                          </p:spTgt>
                                        </p:tgtEl>
                                        <p:attrNameLst>
                                          <p:attrName>style.visibility</p:attrName>
                                        </p:attrNameLst>
                                      </p:cBhvr>
                                      <p:to>
                                        <p:strVal val="visible"/>
                                      </p:to>
                                    </p:set>
                                    <p:anim calcmode="lin" valueType="num">
                                      <p:cBhvr>
                                        <p:cTn id="14" dur="1000" fill="hold"/>
                                        <p:tgtEl>
                                          <p:spTgt spid="300035">
                                            <p:txEl>
                                              <p:pRg st="5" end="5"/>
                                            </p:txEl>
                                          </p:spTgt>
                                        </p:tgtEl>
                                        <p:attrNameLst>
                                          <p:attrName>ppt_x</p:attrName>
                                        </p:attrNameLst>
                                      </p:cBhvr>
                                      <p:tavLst>
                                        <p:tav tm="0">
                                          <p:val>
                                            <p:strVal val="#ppt_x-.2"/>
                                          </p:val>
                                        </p:tav>
                                        <p:tav tm="100000">
                                          <p:val>
                                            <p:strVal val="#ppt_x"/>
                                          </p:val>
                                        </p:tav>
                                      </p:tavLst>
                                    </p:anim>
                                    <p:anim calcmode="lin" valueType="num">
                                      <p:cBhvr>
                                        <p:cTn id="15" dur="1000" fill="hold"/>
                                        <p:tgtEl>
                                          <p:spTgt spid="300035">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000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8" y="447675"/>
            <a:ext cx="11125199" cy="504826"/>
          </a:xfrm>
        </p:spPr>
        <p:txBody>
          <a:bodyPr/>
          <a:lstStyle/>
          <a:p>
            <a:r>
              <a:rPr lang="en-US" dirty="0"/>
              <a:t>Trigger Cont…..</a:t>
            </a:r>
          </a:p>
        </p:txBody>
      </p:sp>
      <p:sp>
        <p:nvSpPr>
          <p:cNvPr id="3" name="Content Placeholder 2"/>
          <p:cNvSpPr>
            <a:spLocks noGrp="1"/>
          </p:cNvSpPr>
          <p:nvPr>
            <p:ph idx="1"/>
          </p:nvPr>
        </p:nvSpPr>
        <p:spPr>
          <a:xfrm>
            <a:off x="507868" y="1063625"/>
            <a:ext cx="11435488" cy="2070100"/>
          </a:xfrm>
        </p:spPr>
        <p:txBody>
          <a:bodyPr/>
          <a:lstStyle/>
          <a:p>
            <a:pPr eaLnBrk="1" hangingPunct="1"/>
            <a:r>
              <a:rPr lang="en-US" dirty="0"/>
              <a:t> Usage of triggers</a:t>
            </a:r>
          </a:p>
          <a:p>
            <a:pPr lvl="1" eaLnBrk="1" hangingPunct="1">
              <a:buClr>
                <a:schemeClr val="accent5">
                  <a:lumMod val="75000"/>
                </a:schemeClr>
              </a:buClr>
              <a:buFont typeface="Wingdings" pitchFamily="2" charset="2"/>
              <a:buChar char="q"/>
            </a:pPr>
            <a:r>
              <a:rPr lang="en-US" sz="2000" dirty="0"/>
              <a:t>  Enforce Integrity beyond simple Referential Integrity</a:t>
            </a:r>
          </a:p>
          <a:p>
            <a:pPr lvl="1" eaLnBrk="1" hangingPunct="1">
              <a:buClr>
                <a:schemeClr val="accent5">
                  <a:lumMod val="75000"/>
                </a:schemeClr>
              </a:buClr>
              <a:buFont typeface="Wingdings" pitchFamily="2" charset="2"/>
              <a:buChar char="q"/>
            </a:pPr>
            <a:r>
              <a:rPr lang="en-US" sz="2000" dirty="0"/>
              <a:t>  Implement business rules</a:t>
            </a:r>
          </a:p>
          <a:p>
            <a:pPr lvl="1" eaLnBrk="1" hangingPunct="1">
              <a:buClr>
                <a:schemeClr val="accent5">
                  <a:lumMod val="75000"/>
                </a:schemeClr>
              </a:buClr>
              <a:buFont typeface="Wingdings" pitchFamily="2" charset="2"/>
              <a:buChar char="q"/>
            </a:pPr>
            <a:r>
              <a:rPr lang="en-US" sz="2000" dirty="0"/>
              <a:t>  Maintain audit record of changes</a:t>
            </a:r>
          </a:p>
          <a:p>
            <a:pPr lvl="1" eaLnBrk="1" hangingPunct="1">
              <a:buClr>
                <a:schemeClr val="accent5">
                  <a:lumMod val="75000"/>
                </a:schemeClr>
              </a:buClr>
              <a:buFont typeface="Wingdings" pitchFamily="2" charset="2"/>
              <a:buChar char="q"/>
            </a:pPr>
            <a:r>
              <a:rPr lang="en-US" sz="2000" dirty="0"/>
              <a:t>  Accomplish cascading updates and deletes</a:t>
            </a:r>
          </a:p>
          <a:p>
            <a:endParaRPr lang="en-US" dirty="0"/>
          </a:p>
        </p:txBody>
      </p:sp>
    </p:spTree>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8" y="523874"/>
            <a:ext cx="11125199" cy="552451"/>
          </a:xfrm>
        </p:spPr>
        <p:txBody>
          <a:bodyPr/>
          <a:lstStyle/>
          <a:p>
            <a:r>
              <a:rPr lang="en-US" dirty="0"/>
              <a:t>Trigger Cont…</a:t>
            </a:r>
          </a:p>
        </p:txBody>
      </p:sp>
      <p:sp>
        <p:nvSpPr>
          <p:cNvPr id="4" name="Rectangle 3"/>
          <p:cNvSpPr>
            <a:spLocks noGrp="1" noChangeArrowheads="1"/>
          </p:cNvSpPr>
          <p:nvPr>
            <p:ph idx="1"/>
          </p:nvPr>
        </p:nvSpPr>
        <p:spPr>
          <a:xfrm>
            <a:off x="545968" y="1206500"/>
            <a:ext cx="10808208" cy="3232150"/>
          </a:xfrm>
          <a:solidFill>
            <a:schemeClr val="tx2">
              <a:lumMod val="20000"/>
              <a:lumOff val="80000"/>
            </a:schemeClr>
          </a:solidFill>
          <a:ln>
            <a:solidFill>
              <a:schemeClr val="tx1"/>
            </a:solidFill>
          </a:ln>
        </p:spPr>
        <p:txBody>
          <a:bodyPr/>
          <a:lstStyle/>
          <a:p>
            <a:pPr eaLnBrk="1" hangingPunct="1">
              <a:buFontTx/>
              <a:buNone/>
            </a:pPr>
            <a:br>
              <a:rPr lang="en-US" sz="1800" dirty="0">
                <a:solidFill>
                  <a:schemeClr val="accent5">
                    <a:lumMod val="75000"/>
                  </a:schemeClr>
                </a:solidFill>
              </a:rPr>
            </a:br>
            <a:r>
              <a:rPr lang="en-US" sz="1800" dirty="0">
                <a:solidFill>
                  <a:schemeClr val="accent5">
                    <a:lumMod val="75000"/>
                  </a:schemeClr>
                </a:solidFill>
              </a:rPr>
              <a:t>CREATE TRIGGER trigger_name </a:t>
            </a:r>
            <a:br>
              <a:rPr lang="en-US" sz="1800" dirty="0">
                <a:solidFill>
                  <a:schemeClr val="accent5">
                    <a:lumMod val="75000"/>
                  </a:schemeClr>
                </a:solidFill>
              </a:rPr>
            </a:br>
            <a:r>
              <a:rPr lang="en-US" sz="1800" dirty="0">
                <a:solidFill>
                  <a:schemeClr val="accent5">
                    <a:lumMod val="75000"/>
                  </a:schemeClr>
                </a:solidFill>
              </a:rPr>
              <a:t>ON { table | view } </a:t>
            </a:r>
            <a:br>
              <a:rPr lang="en-US" sz="1800" dirty="0">
                <a:solidFill>
                  <a:schemeClr val="accent5">
                    <a:lumMod val="75000"/>
                  </a:schemeClr>
                </a:solidFill>
              </a:rPr>
            </a:br>
            <a:r>
              <a:rPr lang="en-US" sz="1800" dirty="0">
                <a:solidFill>
                  <a:schemeClr val="accent5">
                    <a:lumMod val="75000"/>
                  </a:schemeClr>
                </a:solidFill>
              </a:rPr>
              <a:t>[ WITH ENCRYPTION ] </a:t>
            </a:r>
          </a:p>
          <a:p>
            <a:pPr eaLnBrk="1" hangingPunct="1">
              <a:buFontTx/>
              <a:buNone/>
            </a:pPr>
            <a:r>
              <a:rPr lang="en-US" sz="1800" dirty="0">
                <a:solidFill>
                  <a:schemeClr val="accent5">
                    <a:lumMod val="75000"/>
                  </a:schemeClr>
                </a:solidFill>
              </a:rPr>
              <a:t>   {FOR | AFTER | INSTEAD OF } </a:t>
            </a:r>
          </a:p>
          <a:p>
            <a:pPr eaLnBrk="1" hangingPunct="1">
              <a:buFontTx/>
              <a:buNone/>
            </a:pPr>
            <a:r>
              <a:rPr lang="en-US" sz="1800" dirty="0">
                <a:solidFill>
                  <a:schemeClr val="accent5">
                    <a:lumMod val="75000"/>
                  </a:schemeClr>
                </a:solidFill>
              </a:rPr>
              <a:t>	  { [ INSERT ][ , ][ UPDATE ] [ , ][DELETE ] } </a:t>
            </a:r>
            <a:br>
              <a:rPr lang="en-US" sz="1800" dirty="0">
                <a:solidFill>
                  <a:schemeClr val="accent5">
                    <a:lumMod val="75000"/>
                  </a:schemeClr>
                </a:solidFill>
              </a:rPr>
            </a:br>
            <a:r>
              <a:rPr lang="en-US" sz="1800" dirty="0">
                <a:solidFill>
                  <a:schemeClr val="accent5">
                    <a:lumMod val="75000"/>
                  </a:schemeClr>
                </a:solidFill>
              </a:rPr>
              <a:t>   AS </a:t>
            </a:r>
            <a:br>
              <a:rPr lang="en-US" sz="1800" dirty="0">
                <a:solidFill>
                  <a:schemeClr val="accent5">
                    <a:lumMod val="75000"/>
                  </a:schemeClr>
                </a:solidFill>
              </a:rPr>
            </a:br>
            <a:r>
              <a:rPr lang="en-US" sz="1800" dirty="0">
                <a:solidFill>
                  <a:schemeClr val="accent5">
                    <a:lumMod val="75000"/>
                  </a:schemeClr>
                </a:solidFill>
              </a:rPr>
              <a:t>	{</a:t>
            </a:r>
          </a:p>
          <a:p>
            <a:pPr eaLnBrk="1" hangingPunct="1">
              <a:buFontTx/>
              <a:buNone/>
            </a:pPr>
            <a:r>
              <a:rPr lang="en-US" sz="1800" dirty="0">
                <a:solidFill>
                  <a:schemeClr val="accent5">
                    <a:lumMod val="75000"/>
                  </a:schemeClr>
                </a:solidFill>
              </a:rPr>
              <a:t>        sql_statement [ ...n ] </a:t>
            </a:r>
            <a:br>
              <a:rPr lang="en-US" sz="1800" dirty="0">
                <a:solidFill>
                  <a:schemeClr val="accent5">
                    <a:lumMod val="75000"/>
                  </a:schemeClr>
                </a:solidFill>
              </a:rPr>
            </a:br>
            <a:r>
              <a:rPr lang="en-US" sz="1800" dirty="0">
                <a:solidFill>
                  <a:schemeClr val="accent5">
                    <a:lumMod val="75000"/>
                  </a:schemeClr>
                </a:solidFill>
              </a:rPr>
              <a:t>     }</a:t>
            </a:r>
            <a:br>
              <a:rPr lang="en-US" sz="1800" dirty="0">
                <a:solidFill>
                  <a:schemeClr val="accent5">
                    <a:lumMod val="75000"/>
                  </a:schemeClr>
                </a:solidFill>
              </a:rPr>
            </a:br>
            <a:endParaRPr lang="en-US" sz="1800" dirty="0">
              <a:solidFill>
                <a:schemeClr val="accent5">
                  <a:lumMod val="75000"/>
                </a:schemeClr>
              </a:solidFill>
            </a:endParaRPr>
          </a:p>
        </p:txBody>
      </p:sp>
    </p:spTree>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8" y="368301"/>
            <a:ext cx="11125199" cy="889000"/>
          </a:xfrm>
        </p:spPr>
        <p:txBody>
          <a:bodyPr/>
          <a:lstStyle/>
          <a:p>
            <a:r>
              <a:rPr lang="en-US" dirty="0"/>
              <a:t>Trigger Cont…</a:t>
            </a:r>
          </a:p>
        </p:txBody>
      </p:sp>
      <p:sp>
        <p:nvSpPr>
          <p:cNvPr id="3" name="Content Placeholder 2"/>
          <p:cNvSpPr>
            <a:spLocks noGrp="1"/>
          </p:cNvSpPr>
          <p:nvPr>
            <p:ph idx="1"/>
          </p:nvPr>
        </p:nvSpPr>
        <p:spPr>
          <a:xfrm>
            <a:off x="507868" y="1416050"/>
            <a:ext cx="11435488" cy="3176254"/>
          </a:xfrm>
        </p:spPr>
        <p:txBody>
          <a:bodyPr/>
          <a:lstStyle/>
          <a:p>
            <a:pPr eaLnBrk="1" hangingPunct="1"/>
            <a:r>
              <a:rPr lang="en-US" sz="2000" dirty="0"/>
              <a:t>Special Tables ( Magic tables)</a:t>
            </a:r>
          </a:p>
          <a:p>
            <a:pPr lvl="1" eaLnBrk="1" hangingPunct="1"/>
            <a:r>
              <a:rPr lang="en-US" sz="2000" dirty="0"/>
              <a:t>INSERTED</a:t>
            </a:r>
          </a:p>
          <a:p>
            <a:pPr lvl="2" eaLnBrk="1" hangingPunct="1"/>
            <a:r>
              <a:rPr lang="en-US" dirty="0"/>
              <a:t> All records inserted in trigger table</a:t>
            </a:r>
          </a:p>
          <a:p>
            <a:pPr lvl="1" eaLnBrk="1" hangingPunct="1"/>
            <a:r>
              <a:rPr lang="en-US" sz="2000" dirty="0"/>
              <a:t>DELETED</a:t>
            </a:r>
          </a:p>
          <a:p>
            <a:pPr lvl="2" eaLnBrk="1" hangingPunct="1"/>
            <a:r>
              <a:rPr lang="en-US" dirty="0"/>
              <a:t>All records deleted in the trigger table.</a:t>
            </a:r>
          </a:p>
          <a:p>
            <a:pPr algn="just" eaLnBrk="1" hangingPunct="1"/>
            <a:r>
              <a:rPr lang="en-US" sz="2000" dirty="0"/>
              <a:t>These tables are conceptual tables and the structure is similar to the table on which the trigger is defined</a:t>
            </a:r>
          </a:p>
          <a:p>
            <a:endParaRPr lang="en-US" dirty="0"/>
          </a:p>
        </p:txBody>
      </p:sp>
    </p:spTree>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1818" y="476249"/>
            <a:ext cx="11125199" cy="628651"/>
          </a:xfrm>
        </p:spPr>
        <p:txBody>
          <a:bodyPr/>
          <a:lstStyle/>
          <a:p>
            <a:pPr eaLnBrk="1" hangingPunct="1">
              <a:defRPr/>
            </a:pPr>
            <a:r>
              <a:rPr lang="en-US" dirty="0"/>
              <a:t>Triggers (Contd.)</a:t>
            </a:r>
          </a:p>
        </p:txBody>
      </p:sp>
      <p:sp>
        <p:nvSpPr>
          <p:cNvPr id="26627" name="Rectangle 3"/>
          <p:cNvSpPr>
            <a:spLocks noGrp="1" noChangeArrowheads="1"/>
          </p:cNvSpPr>
          <p:nvPr>
            <p:ph idx="1"/>
          </p:nvPr>
        </p:nvSpPr>
        <p:spPr>
          <a:xfrm>
            <a:off x="507868" y="1263651"/>
            <a:ext cx="11435488" cy="4265783"/>
          </a:xfrm>
        </p:spPr>
        <p:txBody>
          <a:bodyPr/>
          <a:lstStyle/>
          <a:p>
            <a:pPr eaLnBrk="1" hangingPunct="1"/>
            <a:r>
              <a:rPr lang="en-US" dirty="0"/>
              <a:t>Insert Trigger</a:t>
            </a:r>
          </a:p>
          <a:p>
            <a:pPr eaLnBrk="1" hangingPunct="1">
              <a:buFontTx/>
              <a:buNone/>
            </a:pPr>
            <a:endParaRPr lang="en-US" dirty="0"/>
          </a:p>
          <a:p>
            <a:pPr lvl="1" eaLnBrk="1" hangingPunct="1"/>
            <a:endParaRPr lang="en-US" sz="2000" dirty="0"/>
          </a:p>
          <a:p>
            <a:pPr lvl="1" eaLnBrk="1" hangingPunct="1"/>
            <a:endParaRPr lang="en-US" sz="2000" dirty="0"/>
          </a:p>
          <a:p>
            <a:pPr lvl="1" eaLnBrk="1" hangingPunct="1"/>
            <a:endParaRPr lang="en-US" sz="2000" dirty="0"/>
          </a:p>
          <a:p>
            <a:pPr lvl="1" eaLnBrk="1" hangingPunct="1"/>
            <a:endParaRPr lang="en-US" sz="2000" dirty="0"/>
          </a:p>
          <a:p>
            <a:pPr lvl="1" eaLnBrk="1" hangingPunct="1"/>
            <a:endParaRPr lang="en-US" sz="2000" dirty="0"/>
          </a:p>
          <a:p>
            <a:pPr lvl="1" eaLnBrk="1" hangingPunct="1"/>
            <a:r>
              <a:rPr lang="en-US" sz="2000" dirty="0"/>
              <a:t>Insert trigger fires when users tries to insert new rows into the Specified table.</a:t>
            </a:r>
          </a:p>
          <a:p>
            <a:pPr lvl="1" eaLnBrk="1" hangingPunct="1"/>
            <a:r>
              <a:rPr lang="en-US" sz="2000" dirty="0"/>
              <a:t>Creates one of the special table (magic table) called INSERTED.</a:t>
            </a:r>
            <a:endParaRPr lang="en-US" sz="2000" b="1" dirty="0">
              <a:solidFill>
                <a:schemeClr val="accent2"/>
              </a:solidFill>
            </a:endParaRPr>
          </a:p>
        </p:txBody>
      </p:sp>
      <p:sp>
        <p:nvSpPr>
          <p:cNvPr id="26629" name="Rectangle 4"/>
          <p:cNvSpPr>
            <a:spLocks noChangeArrowheads="1"/>
          </p:cNvSpPr>
          <p:nvPr/>
        </p:nvSpPr>
        <p:spPr bwMode="auto">
          <a:xfrm>
            <a:off x="800100" y="1695449"/>
            <a:ext cx="10808208" cy="2381251"/>
          </a:xfrm>
          <a:prstGeom prst="rect">
            <a:avLst/>
          </a:prstGeom>
          <a:solidFill>
            <a:schemeClr val="tx2">
              <a:lumMod val="20000"/>
              <a:lumOff val="80000"/>
            </a:schemeClr>
          </a:solidFill>
          <a:ln>
            <a:solidFill>
              <a:schemeClr val="tx1"/>
            </a:solidFill>
          </a:ln>
        </p:spPr>
        <p:txBody>
          <a:bodyPr vert="horz" lIns="0" tIns="0" rIns="0" bIns="0" rtlCol="0">
            <a:noAutofit/>
          </a:bodyPr>
          <a:lstStyle/>
          <a:p>
            <a:pPr marL="685771" lvl="2" indent="-228591">
              <a:lnSpc>
                <a:spcPct val="90000"/>
              </a:lnSpc>
              <a:spcBef>
                <a:spcPts val="1200"/>
              </a:spcBef>
              <a:buClr>
                <a:schemeClr val="tx1">
                  <a:lumMod val="60000"/>
                  <a:lumOff val="40000"/>
                </a:schemeClr>
              </a:buClr>
            </a:pPr>
            <a:endParaRPr lang="en-US" sz="1800" dirty="0">
              <a:solidFill>
                <a:schemeClr val="accent5">
                  <a:lumMod val="75000"/>
                </a:schemeClr>
              </a:solidFill>
            </a:endParaRPr>
          </a:p>
          <a:p>
            <a:pPr marL="685771" lvl="2" indent="-228591">
              <a:lnSpc>
                <a:spcPct val="90000"/>
              </a:lnSpc>
              <a:spcBef>
                <a:spcPts val="1200"/>
              </a:spcBef>
              <a:buClr>
                <a:schemeClr val="tx1">
                  <a:lumMod val="60000"/>
                  <a:lumOff val="40000"/>
                </a:schemeClr>
              </a:buClr>
            </a:pPr>
            <a:r>
              <a:rPr lang="en-US" sz="1800" dirty="0">
                <a:solidFill>
                  <a:schemeClr val="accent5">
                    <a:lumMod val="75000"/>
                  </a:schemeClr>
                </a:solidFill>
              </a:rPr>
              <a:t>CREATE TRIGGER </a:t>
            </a:r>
            <a:r>
              <a:rPr lang="en-US" sz="1800" dirty="0" err="1">
                <a:solidFill>
                  <a:schemeClr val="accent5">
                    <a:lumMod val="75000"/>
                  </a:schemeClr>
                </a:solidFill>
              </a:rPr>
              <a:t>Trg_Ins_Dept</a:t>
            </a:r>
            <a:r>
              <a:rPr lang="en-US" sz="1800" dirty="0">
                <a:solidFill>
                  <a:schemeClr val="accent5">
                    <a:lumMod val="75000"/>
                  </a:schemeClr>
                </a:solidFill>
              </a:rPr>
              <a:t> ON Department</a:t>
            </a:r>
          </a:p>
          <a:p>
            <a:pPr marL="685771" lvl="2" indent="-228591">
              <a:lnSpc>
                <a:spcPct val="90000"/>
              </a:lnSpc>
              <a:spcBef>
                <a:spcPts val="1200"/>
              </a:spcBef>
              <a:buClr>
                <a:schemeClr val="tx1">
                  <a:lumMod val="60000"/>
                  <a:lumOff val="40000"/>
                </a:schemeClr>
              </a:buClr>
            </a:pPr>
            <a:r>
              <a:rPr lang="en-US" sz="1800" dirty="0">
                <a:solidFill>
                  <a:schemeClr val="accent5">
                    <a:lumMod val="75000"/>
                  </a:schemeClr>
                </a:solidFill>
              </a:rPr>
              <a:t>FOR INSERT AS</a:t>
            </a:r>
          </a:p>
          <a:p>
            <a:pPr marL="685771" lvl="2" indent="-228591">
              <a:lnSpc>
                <a:spcPct val="90000"/>
              </a:lnSpc>
              <a:spcBef>
                <a:spcPts val="1200"/>
              </a:spcBef>
              <a:buClr>
                <a:schemeClr val="tx1">
                  <a:lumMod val="60000"/>
                  <a:lumOff val="40000"/>
                </a:schemeClr>
              </a:buClr>
            </a:pPr>
            <a:r>
              <a:rPr lang="en-US" sz="1800" dirty="0">
                <a:solidFill>
                  <a:schemeClr val="accent5">
                    <a:lumMod val="75000"/>
                  </a:schemeClr>
                </a:solidFill>
              </a:rPr>
              <a:t>BEGIN</a:t>
            </a:r>
          </a:p>
          <a:p>
            <a:pPr marL="685771" lvl="2" indent="-228591">
              <a:lnSpc>
                <a:spcPct val="90000"/>
              </a:lnSpc>
              <a:spcBef>
                <a:spcPts val="1200"/>
              </a:spcBef>
              <a:buClr>
                <a:schemeClr val="tx1">
                  <a:lumMod val="60000"/>
                  <a:lumOff val="40000"/>
                </a:schemeClr>
              </a:buClr>
            </a:pPr>
            <a:r>
              <a:rPr lang="en-US" sz="1800" dirty="0">
                <a:solidFill>
                  <a:schemeClr val="accent5">
                    <a:lumMod val="75000"/>
                  </a:schemeClr>
                </a:solidFill>
              </a:rPr>
              <a:t>   </a:t>
            </a:r>
            <a:r>
              <a:rPr lang="en-US" sz="1800" dirty="0" err="1">
                <a:solidFill>
                  <a:schemeClr val="accent5">
                    <a:lumMod val="75000"/>
                  </a:schemeClr>
                </a:solidFill>
              </a:rPr>
              <a:t>sql_statements</a:t>
            </a:r>
            <a:endParaRPr lang="en-US" sz="1800" dirty="0">
              <a:solidFill>
                <a:schemeClr val="accent5">
                  <a:lumMod val="75000"/>
                </a:schemeClr>
              </a:solidFill>
            </a:endParaRPr>
          </a:p>
          <a:p>
            <a:pPr marL="685771" lvl="2" indent="-228591">
              <a:lnSpc>
                <a:spcPct val="90000"/>
              </a:lnSpc>
              <a:spcBef>
                <a:spcPts val="1200"/>
              </a:spcBef>
              <a:buClr>
                <a:schemeClr val="tx1">
                  <a:lumMod val="60000"/>
                  <a:lumOff val="40000"/>
                </a:schemeClr>
              </a:buClr>
            </a:pPr>
            <a:r>
              <a:rPr lang="en-US" sz="1800" dirty="0">
                <a:solidFill>
                  <a:schemeClr val="accent5">
                    <a:lumMod val="75000"/>
                  </a:schemeClr>
                </a:solidFill>
              </a:rPr>
              <a:t>END</a:t>
            </a:r>
          </a:p>
        </p:txBody>
      </p:sp>
    </p:spTree>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1818" y="228599"/>
            <a:ext cx="11125199" cy="571501"/>
          </a:xfrm>
        </p:spPr>
        <p:txBody>
          <a:bodyPr/>
          <a:lstStyle/>
          <a:p>
            <a:pPr eaLnBrk="1" hangingPunct="1">
              <a:defRPr/>
            </a:pPr>
            <a:r>
              <a:rPr lang="en-US" dirty="0"/>
              <a:t>Triggers (Contd.)</a:t>
            </a:r>
          </a:p>
        </p:txBody>
      </p:sp>
      <p:sp>
        <p:nvSpPr>
          <p:cNvPr id="26627" name="Rectangle 3"/>
          <p:cNvSpPr>
            <a:spLocks noGrp="1" noChangeArrowheads="1"/>
          </p:cNvSpPr>
          <p:nvPr>
            <p:ph idx="1"/>
          </p:nvPr>
        </p:nvSpPr>
        <p:spPr>
          <a:xfrm>
            <a:off x="531157" y="933450"/>
            <a:ext cx="11126522" cy="5353050"/>
          </a:xfrm>
        </p:spPr>
        <p:txBody>
          <a:bodyPr>
            <a:noAutofit/>
          </a:bodyPr>
          <a:lstStyle/>
          <a:p>
            <a:pPr eaLnBrk="1" hangingPunct="1">
              <a:lnSpc>
                <a:spcPct val="90000"/>
              </a:lnSpc>
              <a:defRPr/>
            </a:pPr>
            <a:r>
              <a:rPr lang="en-US" sz="1800" dirty="0"/>
              <a:t> Delete Trigger</a:t>
            </a:r>
          </a:p>
          <a:p>
            <a:pPr eaLnBrk="1" hangingPunct="1">
              <a:lnSpc>
                <a:spcPct val="90000"/>
              </a:lnSpc>
              <a:defRPr/>
            </a:pPr>
            <a:endParaRPr lang="en-US" sz="1800" dirty="0"/>
          </a:p>
          <a:p>
            <a:pPr lvl="1" eaLnBrk="1" hangingPunct="1">
              <a:lnSpc>
                <a:spcPct val="90000"/>
              </a:lnSpc>
              <a:buFontTx/>
              <a:buNone/>
              <a:defRPr/>
            </a:pPr>
            <a:endParaRPr lang="en-US" sz="1800" b="1" dirty="0">
              <a:solidFill>
                <a:schemeClr val="accent2"/>
              </a:solidFill>
            </a:endParaRPr>
          </a:p>
          <a:p>
            <a:pPr lvl="1" eaLnBrk="1" hangingPunct="1">
              <a:lnSpc>
                <a:spcPct val="90000"/>
              </a:lnSpc>
              <a:buFontTx/>
              <a:buNone/>
              <a:defRPr/>
            </a:pPr>
            <a:endParaRPr lang="en-US" sz="1800" b="1" dirty="0">
              <a:solidFill>
                <a:schemeClr val="accent2"/>
              </a:solidFill>
            </a:endParaRPr>
          </a:p>
          <a:p>
            <a:pPr eaLnBrk="1" hangingPunct="1">
              <a:lnSpc>
                <a:spcPct val="90000"/>
              </a:lnSpc>
              <a:defRPr/>
            </a:pPr>
            <a:endParaRPr lang="en-US" sz="1800" b="1" dirty="0"/>
          </a:p>
          <a:p>
            <a:pPr eaLnBrk="1" hangingPunct="1">
              <a:lnSpc>
                <a:spcPct val="90000"/>
              </a:lnSpc>
              <a:defRPr/>
            </a:pPr>
            <a:endParaRPr lang="en-US" sz="1800" b="1" dirty="0"/>
          </a:p>
          <a:p>
            <a:pPr eaLnBrk="1" hangingPunct="1">
              <a:lnSpc>
                <a:spcPct val="90000"/>
              </a:lnSpc>
              <a:defRPr/>
            </a:pPr>
            <a:endParaRPr lang="en-US" sz="1800" b="1" dirty="0"/>
          </a:p>
          <a:p>
            <a:pPr eaLnBrk="1" hangingPunct="1">
              <a:lnSpc>
                <a:spcPct val="90000"/>
              </a:lnSpc>
              <a:defRPr/>
            </a:pPr>
            <a:endParaRPr lang="en-US" sz="1800" b="1" dirty="0"/>
          </a:p>
          <a:p>
            <a:pPr eaLnBrk="1" hangingPunct="1">
              <a:lnSpc>
                <a:spcPct val="90000"/>
              </a:lnSpc>
              <a:defRPr/>
            </a:pPr>
            <a:r>
              <a:rPr lang="en-US" sz="1800" dirty="0"/>
              <a:t>There are three different effects for deletes:</a:t>
            </a:r>
          </a:p>
          <a:p>
            <a:pPr lvl="1" eaLnBrk="1" hangingPunct="1">
              <a:lnSpc>
                <a:spcPct val="90000"/>
              </a:lnSpc>
              <a:defRPr/>
            </a:pPr>
            <a:r>
              <a:rPr lang="en-US" sz="1800" dirty="0"/>
              <a:t>Delete</a:t>
            </a:r>
          </a:p>
          <a:p>
            <a:pPr lvl="2" eaLnBrk="1" hangingPunct="1">
              <a:lnSpc>
                <a:spcPct val="90000"/>
              </a:lnSpc>
              <a:defRPr/>
            </a:pPr>
            <a:r>
              <a:rPr lang="en-US" sz="1800" dirty="0"/>
              <a:t>When the parent is deleted, all corresponding children are also deleted</a:t>
            </a:r>
          </a:p>
          <a:p>
            <a:pPr lvl="1" eaLnBrk="1" hangingPunct="1">
              <a:lnSpc>
                <a:spcPct val="90000"/>
              </a:lnSpc>
              <a:defRPr/>
            </a:pPr>
            <a:r>
              <a:rPr lang="en-US" sz="1800" dirty="0"/>
              <a:t>Restrict</a:t>
            </a:r>
          </a:p>
          <a:p>
            <a:pPr lvl="2" eaLnBrk="1" hangingPunct="1">
              <a:lnSpc>
                <a:spcPct val="90000"/>
              </a:lnSpc>
              <a:defRPr/>
            </a:pPr>
            <a:r>
              <a:rPr lang="en-US" sz="1800" dirty="0"/>
              <a:t>If a child exists, do not allow the deletion of the parent</a:t>
            </a:r>
          </a:p>
          <a:p>
            <a:pPr lvl="1" eaLnBrk="1" hangingPunct="1">
              <a:lnSpc>
                <a:spcPct val="90000"/>
              </a:lnSpc>
              <a:defRPr/>
            </a:pPr>
            <a:r>
              <a:rPr lang="en-US" sz="1800" dirty="0"/>
              <a:t>Set Null</a:t>
            </a:r>
          </a:p>
          <a:p>
            <a:pPr lvl="2" eaLnBrk="1" hangingPunct="1">
              <a:lnSpc>
                <a:spcPct val="90000"/>
              </a:lnSpc>
              <a:defRPr/>
            </a:pPr>
            <a:r>
              <a:rPr lang="en-US" sz="1800" dirty="0"/>
              <a:t>When a parent is deleted set the corresponding child value to null</a:t>
            </a:r>
            <a:endParaRPr lang="en-US" sz="1800" b="1" dirty="0">
              <a:solidFill>
                <a:schemeClr val="accent2"/>
              </a:solidFill>
            </a:endParaRPr>
          </a:p>
        </p:txBody>
      </p:sp>
      <p:sp>
        <p:nvSpPr>
          <p:cNvPr id="27653" name="Rectangle 4"/>
          <p:cNvSpPr>
            <a:spLocks noChangeArrowheads="1"/>
          </p:cNvSpPr>
          <p:nvPr/>
        </p:nvSpPr>
        <p:spPr bwMode="auto">
          <a:xfrm>
            <a:off x="781048" y="1314449"/>
            <a:ext cx="10808208" cy="2543176"/>
          </a:xfrm>
          <a:prstGeom prst="rect">
            <a:avLst/>
          </a:prstGeom>
          <a:solidFill>
            <a:schemeClr val="tx2">
              <a:lumMod val="20000"/>
              <a:lumOff val="80000"/>
            </a:schemeClr>
          </a:solidFill>
          <a:ln>
            <a:solidFill>
              <a:schemeClr val="tx1"/>
            </a:solidFill>
          </a:ln>
        </p:spPr>
        <p:txBody>
          <a:bodyPr vert="horz" lIns="0" tIns="0" rIns="0" bIns="0" rtlCol="0">
            <a:noAutofit/>
          </a:bodyPr>
          <a:lstStyle/>
          <a:p>
            <a:pPr marL="685771" lvl="2" indent="-228591">
              <a:lnSpc>
                <a:spcPct val="90000"/>
              </a:lnSpc>
              <a:spcBef>
                <a:spcPts val="1200"/>
              </a:spcBef>
              <a:buClr>
                <a:schemeClr val="tx1">
                  <a:lumMod val="60000"/>
                  <a:lumOff val="40000"/>
                </a:schemeClr>
              </a:buClr>
            </a:pPr>
            <a:endParaRPr lang="en-US" sz="1600" dirty="0">
              <a:solidFill>
                <a:schemeClr val="accent5">
                  <a:lumMod val="75000"/>
                </a:schemeClr>
              </a:solidFill>
            </a:endParaRPr>
          </a:p>
          <a:p>
            <a:pPr marL="685771" lvl="2" indent="-228591">
              <a:lnSpc>
                <a:spcPct val="90000"/>
              </a:lnSpc>
              <a:spcBef>
                <a:spcPts val="1200"/>
              </a:spcBef>
              <a:buClr>
                <a:schemeClr val="tx1">
                  <a:lumMod val="60000"/>
                  <a:lumOff val="40000"/>
                </a:schemeClr>
              </a:buClr>
            </a:pPr>
            <a:r>
              <a:rPr lang="en-US" sz="1600" dirty="0">
                <a:solidFill>
                  <a:schemeClr val="accent5">
                    <a:lumMod val="75000"/>
                  </a:schemeClr>
                </a:solidFill>
              </a:rPr>
              <a:t>CREATE TRIGGER </a:t>
            </a:r>
            <a:r>
              <a:rPr lang="en-US" sz="1600" dirty="0" err="1">
                <a:solidFill>
                  <a:schemeClr val="accent5">
                    <a:lumMod val="75000"/>
                  </a:schemeClr>
                </a:solidFill>
              </a:rPr>
              <a:t>Trg_Ins_Dept</a:t>
            </a:r>
            <a:r>
              <a:rPr lang="en-US" sz="1600" dirty="0">
                <a:solidFill>
                  <a:schemeClr val="accent5">
                    <a:lumMod val="75000"/>
                  </a:schemeClr>
                </a:solidFill>
              </a:rPr>
              <a:t> ON Department</a:t>
            </a:r>
          </a:p>
          <a:p>
            <a:pPr marL="685771" lvl="2" indent="-228591">
              <a:lnSpc>
                <a:spcPct val="90000"/>
              </a:lnSpc>
              <a:spcBef>
                <a:spcPts val="1200"/>
              </a:spcBef>
              <a:buClr>
                <a:schemeClr val="tx1">
                  <a:lumMod val="60000"/>
                  <a:lumOff val="40000"/>
                </a:schemeClr>
              </a:buClr>
            </a:pPr>
            <a:r>
              <a:rPr lang="en-US" sz="1600" dirty="0">
                <a:solidFill>
                  <a:schemeClr val="accent5">
                    <a:lumMod val="75000"/>
                  </a:schemeClr>
                </a:solidFill>
              </a:rPr>
              <a:t>FOR DELETE</a:t>
            </a:r>
          </a:p>
          <a:p>
            <a:pPr marL="685771" lvl="2" indent="-228591">
              <a:lnSpc>
                <a:spcPct val="90000"/>
              </a:lnSpc>
              <a:spcBef>
                <a:spcPts val="1200"/>
              </a:spcBef>
              <a:buClr>
                <a:schemeClr val="tx1">
                  <a:lumMod val="60000"/>
                  <a:lumOff val="40000"/>
                </a:schemeClr>
              </a:buClr>
            </a:pPr>
            <a:r>
              <a:rPr lang="en-US" sz="1600" dirty="0">
                <a:solidFill>
                  <a:schemeClr val="accent5">
                    <a:lumMod val="75000"/>
                  </a:schemeClr>
                </a:solidFill>
              </a:rPr>
              <a:t>AS</a:t>
            </a:r>
          </a:p>
          <a:p>
            <a:pPr marL="685771" lvl="2" indent="-228591">
              <a:lnSpc>
                <a:spcPct val="90000"/>
              </a:lnSpc>
              <a:spcBef>
                <a:spcPts val="1200"/>
              </a:spcBef>
              <a:buClr>
                <a:schemeClr val="tx1">
                  <a:lumMod val="60000"/>
                  <a:lumOff val="40000"/>
                </a:schemeClr>
              </a:buClr>
            </a:pPr>
            <a:r>
              <a:rPr lang="en-US" sz="1600" dirty="0">
                <a:solidFill>
                  <a:schemeClr val="accent5">
                    <a:lumMod val="75000"/>
                  </a:schemeClr>
                </a:solidFill>
              </a:rPr>
              <a:t>BEGIN</a:t>
            </a:r>
          </a:p>
          <a:p>
            <a:pPr marL="685771" lvl="2" indent="-228591">
              <a:lnSpc>
                <a:spcPct val="90000"/>
              </a:lnSpc>
              <a:spcBef>
                <a:spcPts val="1200"/>
              </a:spcBef>
              <a:buClr>
                <a:schemeClr val="tx1">
                  <a:lumMod val="60000"/>
                  <a:lumOff val="40000"/>
                </a:schemeClr>
              </a:buClr>
            </a:pPr>
            <a:r>
              <a:rPr lang="en-US" sz="1600" dirty="0">
                <a:solidFill>
                  <a:schemeClr val="accent5">
                    <a:lumMod val="75000"/>
                  </a:schemeClr>
                </a:solidFill>
              </a:rPr>
              <a:t>  </a:t>
            </a:r>
            <a:r>
              <a:rPr lang="en-US" sz="1600" dirty="0" err="1">
                <a:solidFill>
                  <a:schemeClr val="accent5">
                    <a:lumMod val="75000"/>
                  </a:schemeClr>
                </a:solidFill>
              </a:rPr>
              <a:t>sql_statements</a:t>
            </a:r>
            <a:endParaRPr lang="en-US" sz="1600" dirty="0">
              <a:solidFill>
                <a:schemeClr val="accent5">
                  <a:lumMod val="75000"/>
                </a:schemeClr>
              </a:solidFill>
            </a:endParaRPr>
          </a:p>
          <a:p>
            <a:pPr marL="685771" lvl="2" indent="-228591">
              <a:lnSpc>
                <a:spcPct val="90000"/>
              </a:lnSpc>
              <a:spcBef>
                <a:spcPts val="1200"/>
              </a:spcBef>
              <a:buClr>
                <a:schemeClr val="tx1">
                  <a:lumMod val="60000"/>
                  <a:lumOff val="40000"/>
                </a:schemeClr>
              </a:buClr>
            </a:pPr>
            <a:r>
              <a:rPr lang="en-US" sz="1600" dirty="0">
                <a:solidFill>
                  <a:schemeClr val="accent5">
                    <a:lumMod val="75000"/>
                  </a:schemeClr>
                </a:solidFill>
              </a:rPr>
              <a:t>END</a:t>
            </a:r>
          </a:p>
        </p:txBody>
      </p:sp>
    </p:spTree>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31818" y="6351"/>
            <a:ext cx="11125199" cy="889000"/>
          </a:xfrm>
        </p:spPr>
        <p:txBody>
          <a:bodyPr/>
          <a:lstStyle/>
          <a:p>
            <a:pPr eaLnBrk="1" hangingPunct="1">
              <a:defRPr/>
            </a:pPr>
            <a:r>
              <a:rPr lang="en-US" dirty="0"/>
              <a:t>Triggers (Contd.)</a:t>
            </a:r>
          </a:p>
        </p:txBody>
      </p:sp>
      <p:sp>
        <p:nvSpPr>
          <p:cNvPr id="28675" name="Rectangle 3"/>
          <p:cNvSpPr>
            <a:spLocks noGrp="1" noChangeArrowheads="1"/>
          </p:cNvSpPr>
          <p:nvPr>
            <p:ph idx="1"/>
          </p:nvPr>
        </p:nvSpPr>
        <p:spPr>
          <a:xfrm>
            <a:off x="406294" y="964307"/>
            <a:ext cx="11435488" cy="5410712"/>
          </a:xfrm>
        </p:spPr>
        <p:txBody>
          <a:bodyPr/>
          <a:lstStyle/>
          <a:p>
            <a:pPr eaLnBrk="1" hangingPunct="1"/>
            <a:r>
              <a:rPr lang="en-US" dirty="0"/>
              <a:t> Update Trigger</a:t>
            </a:r>
          </a:p>
          <a:p>
            <a:pPr lvl="1" eaLnBrk="1" hangingPunct="1">
              <a:buFontTx/>
              <a:buNone/>
            </a:pPr>
            <a:endParaRPr lang="en-US" sz="2000" dirty="0">
              <a:solidFill>
                <a:schemeClr val="accent2"/>
              </a:solidFill>
              <a:latin typeface="Courier New" pitchFamily="49" charset="0"/>
            </a:endParaRPr>
          </a:p>
          <a:p>
            <a:pPr lvl="1" eaLnBrk="1" hangingPunct="1">
              <a:buFontTx/>
              <a:buNone/>
            </a:pPr>
            <a:endParaRPr lang="en-US" sz="2000" dirty="0">
              <a:solidFill>
                <a:schemeClr val="accent2"/>
              </a:solidFill>
              <a:latin typeface="Courier New" pitchFamily="49" charset="0"/>
            </a:endParaRPr>
          </a:p>
          <a:p>
            <a:pPr lvl="1" eaLnBrk="1" hangingPunct="1">
              <a:buFontTx/>
              <a:buNone/>
            </a:pPr>
            <a:endParaRPr lang="en-US" sz="2000" dirty="0">
              <a:solidFill>
                <a:schemeClr val="accent2"/>
              </a:solidFill>
              <a:latin typeface="Courier New" pitchFamily="49" charset="0"/>
            </a:endParaRPr>
          </a:p>
          <a:p>
            <a:pPr eaLnBrk="1" hangingPunct="1"/>
            <a:endParaRPr lang="en-US" dirty="0"/>
          </a:p>
          <a:p>
            <a:pPr eaLnBrk="1" hangingPunct="1"/>
            <a:endParaRPr lang="en-US" dirty="0"/>
          </a:p>
          <a:p>
            <a:pPr eaLnBrk="1" hangingPunct="1">
              <a:buNone/>
            </a:pPr>
            <a:endParaRPr lang="en-US" dirty="0"/>
          </a:p>
          <a:p>
            <a:pPr eaLnBrk="1" hangingPunct="1"/>
            <a:r>
              <a:rPr lang="en-US" sz="2000" dirty="0"/>
              <a:t>Update triggers have only two effects:</a:t>
            </a:r>
          </a:p>
          <a:p>
            <a:pPr lvl="1" eaLnBrk="1" hangingPunct="1"/>
            <a:r>
              <a:rPr lang="en-US" sz="2000" dirty="0"/>
              <a:t>Update</a:t>
            </a:r>
          </a:p>
          <a:p>
            <a:pPr lvl="2" eaLnBrk="1" hangingPunct="1"/>
            <a:r>
              <a:rPr lang="en-US" dirty="0"/>
              <a:t>When the parent changes, change the child</a:t>
            </a:r>
          </a:p>
          <a:p>
            <a:pPr lvl="1" eaLnBrk="1" hangingPunct="1"/>
            <a:r>
              <a:rPr lang="en-US" sz="2000" dirty="0"/>
              <a:t>Restrict</a:t>
            </a:r>
          </a:p>
          <a:p>
            <a:pPr lvl="2" eaLnBrk="1" hangingPunct="1"/>
            <a:r>
              <a:rPr lang="en-US" dirty="0"/>
              <a:t>If a child exists, do not allow changes to the parent</a:t>
            </a:r>
          </a:p>
          <a:p>
            <a:pPr lvl="1" eaLnBrk="1" hangingPunct="1">
              <a:buFontTx/>
              <a:buNone/>
            </a:pPr>
            <a:endParaRPr lang="en-US" sz="1800" b="1" dirty="0">
              <a:solidFill>
                <a:schemeClr val="accent2"/>
              </a:solidFill>
            </a:endParaRPr>
          </a:p>
        </p:txBody>
      </p:sp>
      <p:sp>
        <p:nvSpPr>
          <p:cNvPr id="28677" name="Rectangle 4"/>
          <p:cNvSpPr>
            <a:spLocks noChangeArrowheads="1"/>
          </p:cNvSpPr>
          <p:nvPr/>
        </p:nvSpPr>
        <p:spPr bwMode="auto">
          <a:xfrm>
            <a:off x="666750" y="1438275"/>
            <a:ext cx="10811060" cy="2438400"/>
          </a:xfrm>
          <a:prstGeom prst="rect">
            <a:avLst/>
          </a:prstGeom>
          <a:solidFill>
            <a:schemeClr val="tx2">
              <a:lumMod val="20000"/>
              <a:lumOff val="80000"/>
            </a:schemeClr>
          </a:solidFill>
          <a:ln w="12700">
            <a:solidFill>
              <a:schemeClr val="tx1"/>
            </a:solidFill>
            <a:miter lim="800000"/>
            <a:headEnd/>
            <a:tailEnd/>
          </a:ln>
        </p:spPr>
        <p:txBody>
          <a:bodyPr wrap="none" anchor="ctr"/>
          <a:lstStyle/>
          <a:p>
            <a:pPr lvl="1" algn="l"/>
            <a:r>
              <a:rPr lang="en-US" sz="1800" dirty="0">
                <a:solidFill>
                  <a:schemeClr val="accent5">
                    <a:lumMod val="75000"/>
                  </a:schemeClr>
                </a:solidFill>
              </a:rPr>
              <a:t>CREATE TRIGGER </a:t>
            </a:r>
            <a:r>
              <a:rPr lang="en-US" sz="1800" dirty="0" err="1">
                <a:solidFill>
                  <a:schemeClr val="accent5">
                    <a:lumMod val="75000"/>
                  </a:schemeClr>
                </a:solidFill>
              </a:rPr>
              <a:t>Trg_Ins_Dept</a:t>
            </a:r>
            <a:r>
              <a:rPr lang="en-US" sz="1800" dirty="0">
                <a:solidFill>
                  <a:schemeClr val="accent5">
                    <a:lumMod val="75000"/>
                  </a:schemeClr>
                </a:solidFill>
              </a:rPr>
              <a:t> ON Department</a:t>
            </a:r>
          </a:p>
          <a:p>
            <a:pPr lvl="1" algn="l"/>
            <a:r>
              <a:rPr lang="en-US" sz="1800" dirty="0">
                <a:solidFill>
                  <a:schemeClr val="accent5">
                    <a:lumMod val="75000"/>
                  </a:schemeClr>
                </a:solidFill>
              </a:rPr>
              <a:t>FOR UPDATE</a:t>
            </a:r>
          </a:p>
          <a:p>
            <a:pPr lvl="1" algn="l"/>
            <a:r>
              <a:rPr lang="en-US" sz="1800" dirty="0">
                <a:solidFill>
                  <a:schemeClr val="accent5">
                    <a:lumMod val="75000"/>
                  </a:schemeClr>
                </a:solidFill>
              </a:rPr>
              <a:t>AS</a:t>
            </a:r>
          </a:p>
          <a:p>
            <a:pPr lvl="1" algn="l"/>
            <a:r>
              <a:rPr lang="en-US" sz="1800" dirty="0">
                <a:solidFill>
                  <a:schemeClr val="accent5">
                    <a:lumMod val="75000"/>
                  </a:schemeClr>
                </a:solidFill>
              </a:rPr>
              <a:t>BEGIN</a:t>
            </a:r>
          </a:p>
          <a:p>
            <a:pPr lvl="1" algn="l"/>
            <a:r>
              <a:rPr lang="en-US" sz="1800" dirty="0">
                <a:solidFill>
                  <a:schemeClr val="accent5">
                    <a:lumMod val="75000"/>
                  </a:schemeClr>
                </a:solidFill>
              </a:rPr>
              <a:t> </a:t>
            </a:r>
            <a:r>
              <a:rPr lang="en-US" sz="1800" dirty="0" err="1">
                <a:solidFill>
                  <a:schemeClr val="accent5">
                    <a:lumMod val="75000"/>
                  </a:schemeClr>
                </a:solidFill>
              </a:rPr>
              <a:t>sql_statements</a:t>
            </a:r>
            <a:endParaRPr lang="en-US" sz="1800" dirty="0">
              <a:solidFill>
                <a:schemeClr val="accent5">
                  <a:lumMod val="75000"/>
                </a:schemeClr>
              </a:solidFill>
            </a:endParaRPr>
          </a:p>
          <a:p>
            <a:pPr lvl="1" algn="l"/>
            <a:r>
              <a:rPr lang="en-US" sz="1800" dirty="0">
                <a:solidFill>
                  <a:schemeClr val="accent5">
                    <a:lumMod val="75000"/>
                  </a:schemeClr>
                </a:solidFill>
              </a:rPr>
              <a:t>END</a:t>
            </a:r>
          </a:p>
        </p:txBody>
      </p:sp>
    </p:spTree>
  </p:cSld>
  <p:clrMapOvr>
    <a:masterClrMapping/>
  </p:clrMapOvr>
  <p:transitio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31818" y="273051"/>
            <a:ext cx="11125199" cy="889000"/>
          </a:xfrm>
        </p:spPr>
        <p:txBody>
          <a:bodyPr/>
          <a:lstStyle/>
          <a:p>
            <a:pPr eaLnBrk="1" hangingPunct="1">
              <a:defRPr/>
            </a:pPr>
            <a:r>
              <a:rPr lang="en-US" dirty="0"/>
              <a:t>Triggers (Contd.)</a:t>
            </a:r>
          </a:p>
        </p:txBody>
      </p:sp>
      <p:sp>
        <p:nvSpPr>
          <p:cNvPr id="29699" name="Rectangle 3"/>
          <p:cNvSpPr>
            <a:spLocks noGrp="1" noChangeArrowheads="1"/>
          </p:cNvSpPr>
          <p:nvPr>
            <p:ph idx="1"/>
          </p:nvPr>
        </p:nvSpPr>
        <p:spPr>
          <a:xfrm>
            <a:off x="507868" y="1416051"/>
            <a:ext cx="11435488" cy="535531"/>
          </a:xfrm>
        </p:spPr>
        <p:txBody>
          <a:bodyPr/>
          <a:lstStyle/>
          <a:p>
            <a:pPr eaLnBrk="1" hangingPunct="1"/>
            <a:r>
              <a:rPr lang="en-US" sz="2400" b="1" dirty="0"/>
              <a:t> </a:t>
            </a:r>
            <a:r>
              <a:rPr lang="en-US" dirty="0"/>
              <a:t>Instead Of Trigger</a:t>
            </a:r>
          </a:p>
        </p:txBody>
      </p:sp>
      <p:sp>
        <p:nvSpPr>
          <p:cNvPr id="29701" name="Rectangle 4"/>
          <p:cNvSpPr>
            <a:spLocks noChangeArrowheads="1"/>
          </p:cNvSpPr>
          <p:nvPr/>
        </p:nvSpPr>
        <p:spPr bwMode="auto">
          <a:xfrm>
            <a:off x="695088" y="1933574"/>
            <a:ext cx="10808208" cy="2457451"/>
          </a:xfrm>
          <a:prstGeom prst="rect">
            <a:avLst/>
          </a:prstGeom>
          <a:solidFill>
            <a:schemeClr val="tx2">
              <a:lumMod val="20000"/>
              <a:lumOff val="80000"/>
            </a:schemeClr>
          </a:solidFill>
          <a:ln w="12700">
            <a:solidFill>
              <a:schemeClr val="tx1"/>
            </a:solidFill>
            <a:miter lim="800000"/>
            <a:headEnd/>
            <a:tailEnd/>
          </a:ln>
        </p:spPr>
        <p:txBody>
          <a:bodyPr wrap="none" anchor="ctr"/>
          <a:lstStyle/>
          <a:p>
            <a:pPr lvl="1" algn="l"/>
            <a:r>
              <a:rPr lang="en-US" sz="1800" dirty="0">
                <a:solidFill>
                  <a:schemeClr val="accent5">
                    <a:lumMod val="75000"/>
                  </a:schemeClr>
                </a:solidFill>
              </a:rPr>
              <a:t>CREATE TRIGGER </a:t>
            </a:r>
            <a:r>
              <a:rPr lang="en-US" sz="1800" dirty="0" err="1">
                <a:solidFill>
                  <a:schemeClr val="accent5">
                    <a:lumMod val="75000"/>
                  </a:schemeClr>
                </a:solidFill>
              </a:rPr>
              <a:t>Trg_Ins_Dept</a:t>
            </a:r>
            <a:r>
              <a:rPr lang="en-US" sz="1800" dirty="0">
                <a:solidFill>
                  <a:schemeClr val="accent5">
                    <a:lumMod val="75000"/>
                  </a:schemeClr>
                </a:solidFill>
              </a:rPr>
              <a:t> ON </a:t>
            </a:r>
            <a:r>
              <a:rPr lang="en-US" sz="1800" dirty="0" err="1">
                <a:solidFill>
                  <a:schemeClr val="accent5">
                    <a:lumMod val="75000"/>
                  </a:schemeClr>
                </a:solidFill>
              </a:rPr>
              <a:t>vwEmp</a:t>
            </a:r>
            <a:endParaRPr lang="en-US" sz="1800" dirty="0">
              <a:solidFill>
                <a:schemeClr val="accent5">
                  <a:lumMod val="75000"/>
                </a:schemeClr>
              </a:solidFill>
            </a:endParaRPr>
          </a:p>
          <a:p>
            <a:pPr lvl="1" algn="l"/>
            <a:r>
              <a:rPr lang="en-US" sz="1800" dirty="0">
                <a:solidFill>
                  <a:schemeClr val="accent5">
                    <a:lumMod val="75000"/>
                  </a:schemeClr>
                </a:solidFill>
              </a:rPr>
              <a:t>INSTEAD OF INSERT</a:t>
            </a:r>
          </a:p>
          <a:p>
            <a:pPr lvl="1" algn="l"/>
            <a:r>
              <a:rPr lang="en-US" sz="1800" dirty="0">
                <a:solidFill>
                  <a:schemeClr val="accent5">
                    <a:lumMod val="75000"/>
                  </a:schemeClr>
                </a:solidFill>
              </a:rPr>
              <a:t>AS</a:t>
            </a:r>
          </a:p>
          <a:p>
            <a:pPr lvl="1" algn="l"/>
            <a:r>
              <a:rPr lang="en-US" sz="1800" dirty="0">
                <a:solidFill>
                  <a:schemeClr val="accent5">
                    <a:lumMod val="75000"/>
                  </a:schemeClr>
                </a:solidFill>
              </a:rPr>
              <a:t>BEGIN</a:t>
            </a:r>
          </a:p>
          <a:p>
            <a:pPr lvl="1" algn="l"/>
            <a:r>
              <a:rPr lang="en-US" sz="1800" dirty="0">
                <a:solidFill>
                  <a:schemeClr val="accent5">
                    <a:lumMod val="75000"/>
                  </a:schemeClr>
                </a:solidFill>
              </a:rPr>
              <a:t>   </a:t>
            </a:r>
            <a:r>
              <a:rPr lang="en-US" sz="1800" dirty="0" err="1">
                <a:solidFill>
                  <a:schemeClr val="accent5">
                    <a:lumMod val="75000"/>
                  </a:schemeClr>
                </a:solidFill>
              </a:rPr>
              <a:t>sql_statements</a:t>
            </a:r>
            <a:endParaRPr lang="en-US" sz="1800" dirty="0">
              <a:solidFill>
                <a:schemeClr val="accent5">
                  <a:lumMod val="75000"/>
                </a:schemeClr>
              </a:solidFill>
            </a:endParaRPr>
          </a:p>
          <a:p>
            <a:pPr lvl="1" algn="l"/>
            <a:r>
              <a:rPr lang="en-US" sz="1800" dirty="0">
                <a:solidFill>
                  <a:schemeClr val="accent5">
                    <a:lumMod val="75000"/>
                  </a:schemeClr>
                </a:solidFill>
              </a:rPr>
              <a:t>END</a:t>
            </a:r>
          </a:p>
          <a:p>
            <a:pPr algn="l"/>
            <a:endParaRPr lang="en-US" sz="1800" dirty="0">
              <a:solidFill>
                <a:schemeClr val="accent5">
                  <a:lumMod val="75000"/>
                </a:schemeClr>
              </a:solidFill>
            </a:endParaRPr>
          </a:p>
        </p:txBody>
      </p:sp>
    </p:spTree>
  </p:cSld>
  <p:clrMapOvr>
    <a:masterClrMapping/>
  </p:clrMapOvr>
  <p:transition spd="med">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31818" y="215901"/>
            <a:ext cx="11125199" cy="889000"/>
          </a:xfrm>
        </p:spPr>
        <p:txBody>
          <a:bodyPr/>
          <a:lstStyle/>
          <a:p>
            <a:pPr eaLnBrk="1" hangingPunct="1">
              <a:defRPr/>
            </a:pPr>
            <a:r>
              <a:rPr lang="en-US" dirty="0"/>
              <a:t>DML OUTPUT</a:t>
            </a:r>
          </a:p>
        </p:txBody>
      </p:sp>
      <p:sp>
        <p:nvSpPr>
          <p:cNvPr id="30723" name="Rectangle 3"/>
          <p:cNvSpPr>
            <a:spLocks noGrp="1" noChangeArrowheads="1"/>
          </p:cNvSpPr>
          <p:nvPr>
            <p:ph idx="1"/>
          </p:nvPr>
        </p:nvSpPr>
        <p:spPr>
          <a:xfrm>
            <a:off x="565018" y="1416050"/>
            <a:ext cx="11435488" cy="2834622"/>
          </a:xfrm>
        </p:spPr>
        <p:txBody>
          <a:bodyPr/>
          <a:lstStyle/>
          <a:p>
            <a:pPr eaLnBrk="1" hangingPunct="1"/>
            <a:r>
              <a:rPr lang="en-US" sz="1800" dirty="0"/>
              <a:t>OUTPUT clause for DML</a:t>
            </a:r>
          </a:p>
          <a:p>
            <a:pPr eaLnBrk="1" hangingPunct="1"/>
            <a:r>
              <a:rPr lang="en-US" sz="1800" dirty="0"/>
              <a:t>Ability to return rows as part of DML operations</a:t>
            </a:r>
          </a:p>
          <a:p>
            <a:pPr eaLnBrk="1" hangingPunct="1"/>
            <a:r>
              <a:rPr lang="en-US" sz="1800" dirty="0"/>
              <a:t>OUTPUT can be used along with INSERT/UPDATE and DELETE Statements</a:t>
            </a:r>
          </a:p>
          <a:p>
            <a:pPr eaLnBrk="1" hangingPunct="1"/>
            <a:r>
              <a:rPr lang="en-US" sz="1800" dirty="0"/>
              <a:t>Immediate access to the INSERTED and DELETED system tables to see the new value/old value for specific columns.</a:t>
            </a:r>
          </a:p>
          <a:p>
            <a:pPr eaLnBrk="1" hangingPunct="1"/>
            <a:r>
              <a:rPr lang="en-US" sz="1800" dirty="0"/>
              <a:t>Option to store returned rows into another table</a:t>
            </a:r>
          </a:p>
          <a:p>
            <a:pPr lvl="1" eaLnBrk="1" hangingPunct="1"/>
            <a:r>
              <a:rPr lang="en-US" sz="1800" b="1" dirty="0"/>
              <a:t>OUTPUT… INTO</a:t>
            </a:r>
            <a:r>
              <a:rPr lang="en-US" sz="1800" dirty="0"/>
              <a:t>…</a:t>
            </a:r>
          </a:p>
          <a:p>
            <a:pPr eaLnBrk="1" hangingPunct="1"/>
            <a:r>
              <a:rPr lang="en-US" sz="1800" dirty="0"/>
              <a:t>Example:</a:t>
            </a:r>
          </a:p>
        </p:txBody>
      </p:sp>
      <p:sp>
        <p:nvSpPr>
          <p:cNvPr id="30725" name="Rectangle 4"/>
          <p:cNvSpPr>
            <a:spLocks noChangeArrowheads="1"/>
          </p:cNvSpPr>
          <p:nvPr/>
        </p:nvSpPr>
        <p:spPr bwMode="auto">
          <a:xfrm>
            <a:off x="609441" y="4152900"/>
            <a:ext cx="10808208" cy="923972"/>
          </a:xfrm>
          <a:prstGeom prst="rect">
            <a:avLst/>
          </a:prstGeom>
          <a:solidFill>
            <a:schemeClr val="tx2">
              <a:lumMod val="20000"/>
              <a:lumOff val="80000"/>
            </a:schemeClr>
          </a:solidFill>
          <a:ln w="12700" algn="ctr">
            <a:solidFill>
              <a:schemeClr val="tx1"/>
            </a:solidFill>
            <a:miter lim="800000"/>
            <a:headEnd/>
            <a:tailEnd/>
          </a:ln>
        </p:spPr>
        <p:txBody>
          <a:bodyPr wrap="square" lIns="92075" tIns="46038" rIns="92075" bIns="46038">
            <a:spAutoFit/>
          </a:bodyPr>
          <a:lstStyle/>
          <a:p>
            <a:pPr marL="173038" indent="-173038" algn="l"/>
            <a:r>
              <a:rPr lang="en-US" sz="1800" dirty="0">
                <a:solidFill>
                  <a:schemeClr val="accent5">
                    <a:lumMod val="75000"/>
                  </a:schemeClr>
                </a:solidFill>
              </a:rPr>
              <a:t>--Using OUTPUT with a DELETE statement</a:t>
            </a:r>
            <a:endParaRPr lang="en-US" sz="1800" dirty="0">
              <a:solidFill>
                <a:schemeClr val="accent5">
                  <a:lumMod val="75000"/>
                </a:schemeClr>
              </a:solidFill>
              <a:ea typeface="Times New Roman" pitchFamily="18" charset="0"/>
              <a:cs typeface="Courier New" pitchFamily="49" charset="0"/>
            </a:endParaRPr>
          </a:p>
          <a:p>
            <a:pPr marL="173038" indent="-173038" algn="l"/>
            <a:r>
              <a:rPr lang="en-US" sz="1800" dirty="0">
                <a:solidFill>
                  <a:schemeClr val="accent5">
                    <a:lumMod val="75000"/>
                  </a:schemeClr>
                </a:solidFill>
                <a:ea typeface="Times New Roman" pitchFamily="18" charset="0"/>
                <a:cs typeface="Courier New" pitchFamily="49" charset="0"/>
              </a:rPr>
              <a:t>UPDATE Employee SET Salary = Salary * 1.10</a:t>
            </a:r>
          </a:p>
          <a:p>
            <a:pPr marL="173038" indent="-173038" algn="l"/>
            <a:r>
              <a:rPr lang="en-US" sz="1800" dirty="0">
                <a:solidFill>
                  <a:schemeClr val="accent5">
                    <a:lumMod val="75000"/>
                  </a:schemeClr>
                </a:solidFill>
                <a:ea typeface="Times New Roman" pitchFamily="18" charset="0"/>
                <a:cs typeface="Courier New" pitchFamily="49" charset="0"/>
              </a:rPr>
              <a:t>OUTPUT DELETED.* AS Old Values, INSERTED.* AS New Values </a:t>
            </a:r>
          </a:p>
        </p:txBody>
      </p:sp>
    </p:spTree>
  </p:cSld>
  <p:clrMapOvr>
    <a:masterClrMapping/>
  </p:clrMapOvr>
  <p:transition spd="med">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98343" y="381001"/>
            <a:ext cx="11424908" cy="480131"/>
          </a:xfrm>
        </p:spPr>
        <p:txBody>
          <a:bodyPr/>
          <a:lstStyle/>
          <a:p>
            <a:pPr eaLnBrk="1" hangingPunct="1">
              <a:defRPr/>
            </a:pPr>
            <a:r>
              <a:rPr lang="en-US" sz="2800" dirty="0"/>
              <a:t>DML OUTPUT (Contd.)</a:t>
            </a:r>
          </a:p>
        </p:txBody>
      </p:sp>
      <p:sp>
        <p:nvSpPr>
          <p:cNvPr id="31748" name="Rectangle 3"/>
          <p:cNvSpPr>
            <a:spLocks noGrp="1" noChangeArrowheads="1"/>
          </p:cNvSpPr>
          <p:nvPr>
            <p:ph type="body" idx="4294967295"/>
          </p:nvPr>
        </p:nvSpPr>
        <p:spPr>
          <a:xfrm>
            <a:off x="508391" y="1219201"/>
            <a:ext cx="11102769" cy="369332"/>
          </a:xfrm>
        </p:spPr>
        <p:txBody>
          <a:bodyPr/>
          <a:lstStyle/>
          <a:p>
            <a:pPr eaLnBrk="1" hangingPunct="1"/>
            <a:r>
              <a:rPr lang="en-US" sz="2000" b="1" dirty="0"/>
              <a:t>Example:</a:t>
            </a:r>
          </a:p>
        </p:txBody>
      </p:sp>
      <p:sp>
        <p:nvSpPr>
          <p:cNvPr id="31749" name="Rectangle 4"/>
          <p:cNvSpPr>
            <a:spLocks noChangeArrowheads="1"/>
          </p:cNvSpPr>
          <p:nvPr/>
        </p:nvSpPr>
        <p:spPr bwMode="auto">
          <a:xfrm>
            <a:off x="711014" y="1752602"/>
            <a:ext cx="10808208" cy="2062745"/>
          </a:xfrm>
          <a:prstGeom prst="rect">
            <a:avLst/>
          </a:prstGeom>
          <a:solidFill>
            <a:schemeClr val="tx2">
              <a:lumMod val="20000"/>
              <a:lumOff val="80000"/>
            </a:schemeClr>
          </a:solidFill>
          <a:ln w="12700" algn="ctr">
            <a:solidFill>
              <a:schemeClr val="tx1"/>
            </a:solidFill>
            <a:miter lim="800000"/>
            <a:headEnd/>
            <a:tailEnd/>
          </a:ln>
        </p:spPr>
        <p:txBody>
          <a:bodyPr lIns="92075" tIns="46038" rIns="92075" bIns="46038">
            <a:spAutoFit/>
          </a:bodyPr>
          <a:lstStyle/>
          <a:p>
            <a:pPr marL="173038" indent="-173038" algn="l"/>
            <a:r>
              <a:rPr lang="en-US" sz="1800">
                <a:solidFill>
                  <a:schemeClr val="accent5">
                    <a:lumMod val="75000"/>
                  </a:schemeClr>
                </a:solidFill>
              </a:rPr>
              <a:t>--Using OUTPUT INTO with a simple INSERT statement </a:t>
            </a:r>
            <a:endParaRPr lang="en-US" sz="1800">
              <a:solidFill>
                <a:schemeClr val="accent5">
                  <a:lumMod val="75000"/>
                </a:schemeClr>
              </a:solidFill>
              <a:ea typeface="Times New Roman" pitchFamily="18" charset="0"/>
              <a:cs typeface="Courier New" pitchFamily="49" charset="0"/>
            </a:endParaRPr>
          </a:p>
          <a:p>
            <a:pPr marL="173038" indent="-173038" algn="l"/>
            <a:r>
              <a:rPr lang="en-US" sz="1800">
                <a:solidFill>
                  <a:schemeClr val="accent5">
                    <a:lumMod val="75000"/>
                  </a:schemeClr>
                </a:solidFill>
                <a:ea typeface="Times New Roman" pitchFamily="18" charset="0"/>
                <a:cs typeface="Courier New" pitchFamily="49" charset="0"/>
              </a:rPr>
              <a:t>DECLARE @TempTable TABLE (EMPID INT)</a:t>
            </a:r>
          </a:p>
          <a:p>
            <a:pPr marL="173038" indent="-173038" algn="l"/>
            <a:r>
              <a:rPr lang="en-US" sz="1800">
                <a:solidFill>
                  <a:schemeClr val="accent5">
                    <a:lumMod val="75000"/>
                  </a:schemeClr>
                </a:solidFill>
                <a:ea typeface="Times New Roman" pitchFamily="18" charset="0"/>
                <a:cs typeface="Courier New" pitchFamily="49" charset="0"/>
              </a:rPr>
              <a:t>INSERT Employee OUTPUT INSERTED.EMPID INTO @TempTable </a:t>
            </a:r>
          </a:p>
          <a:p>
            <a:pPr marL="173038" indent="-173038" algn="l"/>
            <a:r>
              <a:rPr lang="en-US" sz="1800">
                <a:solidFill>
                  <a:schemeClr val="accent5">
                    <a:lumMod val="75000"/>
                  </a:schemeClr>
                </a:solidFill>
                <a:ea typeface="Times New Roman" pitchFamily="18" charset="0"/>
                <a:cs typeface="Courier New" pitchFamily="49" charset="0"/>
              </a:rPr>
              <a:t>		VALUES (‘David')</a:t>
            </a:r>
          </a:p>
          <a:p>
            <a:pPr marL="173038" indent="-173038" algn="l"/>
            <a:r>
              <a:rPr lang="en-US" sz="1800">
                <a:solidFill>
                  <a:schemeClr val="accent5">
                    <a:lumMod val="75000"/>
                  </a:schemeClr>
                </a:solidFill>
                <a:ea typeface="Times New Roman" pitchFamily="18" charset="0"/>
                <a:cs typeface="Courier New" pitchFamily="49" charset="0"/>
              </a:rPr>
              <a:t>INSERT Employee OUTPUT INSERTED.EMPID INTO @TempTable </a:t>
            </a:r>
          </a:p>
          <a:p>
            <a:pPr marL="173038" indent="-173038" algn="l"/>
            <a:r>
              <a:rPr lang="en-US" sz="1800">
                <a:solidFill>
                  <a:schemeClr val="accent5">
                    <a:lumMod val="75000"/>
                  </a:schemeClr>
                </a:solidFill>
                <a:ea typeface="Times New Roman" pitchFamily="18" charset="0"/>
                <a:cs typeface="Courier New" pitchFamily="49" charset="0"/>
              </a:rPr>
              <a:t>		VALUES (‘James')</a:t>
            </a:r>
          </a:p>
          <a:p>
            <a:pPr marL="173038" indent="-173038" algn="l"/>
            <a:r>
              <a:rPr lang="en-US" sz="1800">
                <a:solidFill>
                  <a:schemeClr val="accent5">
                    <a:lumMod val="75000"/>
                  </a:schemeClr>
                </a:solidFill>
                <a:ea typeface="Times New Roman" pitchFamily="18" charset="0"/>
                <a:cs typeface="Courier New" pitchFamily="49" charset="0"/>
              </a:rPr>
              <a:t>SELECT * FROM @TempTa</a:t>
            </a:r>
            <a:r>
              <a:rPr lang="en-US">
                <a:solidFill>
                  <a:schemeClr val="accent5">
                    <a:lumMod val="75000"/>
                  </a:schemeClr>
                </a:solidFill>
                <a:ea typeface="Times New Roman" pitchFamily="18" charset="0"/>
                <a:cs typeface="Courier New" pitchFamily="49" charset="0"/>
              </a:rPr>
              <a:t>ble</a:t>
            </a:r>
          </a:p>
        </p:txBody>
      </p:sp>
      <p:sp>
        <p:nvSpPr>
          <p:cNvPr id="31750" name="Rectangle 4"/>
          <p:cNvSpPr>
            <a:spLocks noChangeArrowheads="1"/>
          </p:cNvSpPr>
          <p:nvPr/>
        </p:nvSpPr>
        <p:spPr bwMode="auto">
          <a:xfrm>
            <a:off x="711014" y="4138614"/>
            <a:ext cx="10808208" cy="923972"/>
          </a:xfrm>
          <a:prstGeom prst="rect">
            <a:avLst/>
          </a:prstGeom>
          <a:solidFill>
            <a:schemeClr val="tx2">
              <a:lumMod val="20000"/>
              <a:lumOff val="80000"/>
            </a:schemeClr>
          </a:solidFill>
          <a:ln w="12700" algn="ctr">
            <a:solidFill>
              <a:schemeClr val="tx1"/>
            </a:solidFill>
            <a:miter lim="800000"/>
            <a:headEnd/>
            <a:tailEnd/>
          </a:ln>
        </p:spPr>
        <p:txBody>
          <a:bodyPr lIns="92075" tIns="46038" rIns="92075" bIns="46038">
            <a:spAutoFit/>
          </a:bodyPr>
          <a:lstStyle/>
          <a:p>
            <a:pPr marL="173038" indent="-173038" algn="l"/>
            <a:r>
              <a:rPr lang="en-US" sz="1800" dirty="0">
                <a:solidFill>
                  <a:schemeClr val="accent5">
                    <a:lumMod val="75000"/>
                  </a:schemeClr>
                </a:solidFill>
              </a:rPr>
              <a:t>--Using OUTPUT with a DELETE statement </a:t>
            </a:r>
            <a:endParaRPr lang="en-US" sz="1800" dirty="0">
              <a:solidFill>
                <a:schemeClr val="accent5">
                  <a:lumMod val="75000"/>
                </a:schemeClr>
              </a:solidFill>
              <a:ea typeface="Times New Roman" pitchFamily="18" charset="0"/>
              <a:cs typeface="Courier New" pitchFamily="49" charset="0"/>
            </a:endParaRPr>
          </a:p>
          <a:p>
            <a:pPr marL="173038" indent="-173038" algn="l"/>
            <a:r>
              <a:rPr lang="en-US" sz="1800" dirty="0">
                <a:solidFill>
                  <a:schemeClr val="accent5">
                    <a:lumMod val="75000"/>
                  </a:schemeClr>
                </a:solidFill>
                <a:ea typeface="Times New Roman" pitchFamily="18" charset="0"/>
                <a:cs typeface="Courier New" pitchFamily="49" charset="0"/>
              </a:rPr>
              <a:t>DELETE Employee OUTPUT DELETED.* </a:t>
            </a:r>
          </a:p>
          <a:p>
            <a:pPr marL="173038" indent="-173038" algn="l"/>
            <a:r>
              <a:rPr lang="en-US" sz="1800" dirty="0">
                <a:solidFill>
                  <a:schemeClr val="accent5">
                    <a:lumMod val="75000"/>
                  </a:schemeClr>
                </a:solidFill>
                <a:ea typeface="Times New Roman" pitchFamily="18" charset="0"/>
                <a:cs typeface="Courier New" pitchFamily="49" charset="0"/>
              </a:rPr>
              <a:t>WHERE MGRID IS NULL</a:t>
            </a:r>
          </a:p>
        </p:txBody>
      </p:sp>
    </p:spTree>
  </p:cSld>
  <p:clrMapOvr>
    <a:masterClrMapping/>
  </p:clrMapOvr>
  <p:transition>
    <p:strips dir="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27043" y="168276"/>
            <a:ext cx="11125199" cy="889000"/>
          </a:xfrm>
        </p:spPr>
        <p:txBody>
          <a:bodyPr/>
          <a:lstStyle/>
          <a:p>
            <a:pPr eaLnBrk="1" hangingPunct="1">
              <a:defRPr/>
            </a:pPr>
            <a:r>
              <a:rPr lang="en-US" dirty="0"/>
              <a:t>DDL Trigger</a:t>
            </a:r>
          </a:p>
        </p:txBody>
      </p:sp>
      <p:sp>
        <p:nvSpPr>
          <p:cNvPr id="32771" name="Rectangle 3"/>
          <p:cNvSpPr>
            <a:spLocks noGrp="1" noChangeArrowheads="1"/>
          </p:cNvSpPr>
          <p:nvPr>
            <p:ph idx="1"/>
          </p:nvPr>
        </p:nvSpPr>
        <p:spPr>
          <a:xfrm>
            <a:off x="406294" y="1143002"/>
            <a:ext cx="10969943" cy="3167021"/>
          </a:xfrm>
        </p:spPr>
        <p:txBody>
          <a:bodyPr/>
          <a:lstStyle/>
          <a:p>
            <a:pPr eaLnBrk="1" hangingPunct="1"/>
            <a:r>
              <a:rPr lang="en-US" sz="2000" dirty="0"/>
              <a:t>Allows to respond to DDL events issued against the database server</a:t>
            </a:r>
          </a:p>
          <a:p>
            <a:pPr eaLnBrk="1" hangingPunct="1"/>
            <a:r>
              <a:rPr lang="en-US" sz="2000" dirty="0"/>
              <a:t>SQL Server supports only AFTER triggers for DDL</a:t>
            </a:r>
          </a:p>
          <a:p>
            <a:pPr eaLnBrk="1" hangingPunct="1"/>
            <a:r>
              <a:rPr lang="en-US" sz="2000" dirty="0"/>
              <a:t>To reject the schema change that caused it to fire issue ROLLBACK TRAN command in the trigger</a:t>
            </a:r>
          </a:p>
          <a:p>
            <a:pPr eaLnBrk="1" hangingPunct="1"/>
            <a:r>
              <a:rPr lang="en-US" sz="2000" dirty="0"/>
              <a:t>DDL Triggers can be created at</a:t>
            </a:r>
          </a:p>
          <a:p>
            <a:pPr lvl="1" eaLnBrk="1" hangingPunct="1"/>
            <a:r>
              <a:rPr lang="en-US" sz="2000" dirty="0"/>
              <a:t>Database level</a:t>
            </a:r>
          </a:p>
          <a:p>
            <a:pPr lvl="1" eaLnBrk="1" hangingPunct="1"/>
            <a:r>
              <a:rPr lang="en-US" sz="2000" dirty="0"/>
              <a:t>Server (instance) level</a:t>
            </a:r>
          </a:p>
          <a:p>
            <a:pPr eaLnBrk="1" hangingPunct="1"/>
            <a:r>
              <a:rPr lang="en-US" sz="2000" dirty="0"/>
              <a:t>Database level trigger</a:t>
            </a:r>
          </a:p>
          <a:p>
            <a:pPr lvl="1" eaLnBrk="1" hangingPunct="1"/>
            <a:r>
              <a:rPr lang="en-US" sz="2000" dirty="0"/>
              <a:t>Allows to react to database-level events, such as creating, altering, or dropping objects</a:t>
            </a:r>
          </a:p>
        </p:txBody>
      </p:sp>
      <p:sp>
        <p:nvSpPr>
          <p:cNvPr id="32773" name="Rectangle 4"/>
          <p:cNvSpPr>
            <a:spLocks noChangeArrowheads="1"/>
          </p:cNvSpPr>
          <p:nvPr/>
        </p:nvSpPr>
        <p:spPr bwMode="auto">
          <a:xfrm>
            <a:off x="564051" y="4362452"/>
            <a:ext cx="10808208" cy="1528763"/>
          </a:xfrm>
          <a:prstGeom prst="rect">
            <a:avLst/>
          </a:prstGeom>
          <a:solidFill>
            <a:schemeClr val="tx2">
              <a:lumMod val="20000"/>
              <a:lumOff val="80000"/>
            </a:schemeClr>
          </a:solidFill>
          <a:ln w="12700" algn="ctr">
            <a:solidFill>
              <a:schemeClr val="tx1"/>
            </a:solidFill>
            <a:miter lim="800000"/>
            <a:headEnd/>
            <a:tailEnd/>
          </a:ln>
        </p:spPr>
        <p:txBody>
          <a:bodyPr wrap="square" lIns="92075" tIns="46038" rIns="92075" bIns="46038">
            <a:spAutoFit/>
          </a:bodyPr>
          <a:lstStyle/>
          <a:p>
            <a:pPr algn="l">
              <a:spcBef>
                <a:spcPts val="100"/>
              </a:spcBef>
            </a:pPr>
            <a:r>
              <a:rPr lang="en-US" sz="1800" dirty="0">
                <a:solidFill>
                  <a:schemeClr val="accent5">
                    <a:lumMod val="75000"/>
                  </a:schemeClr>
                </a:solidFill>
                <a:ea typeface="Times New Roman" pitchFamily="18" charset="0"/>
                <a:cs typeface="Courier New" pitchFamily="49" charset="0"/>
              </a:rPr>
              <a:t>CREATE TRIGGER Drop Trigger ON DATABASE</a:t>
            </a:r>
          </a:p>
          <a:p>
            <a:pPr algn="l">
              <a:spcBef>
                <a:spcPts val="100"/>
              </a:spcBef>
            </a:pPr>
            <a:r>
              <a:rPr lang="en-US" sz="1800" dirty="0">
                <a:solidFill>
                  <a:schemeClr val="accent5">
                    <a:lumMod val="75000"/>
                  </a:schemeClr>
                </a:solidFill>
                <a:ea typeface="Times New Roman" pitchFamily="18" charset="0"/>
                <a:cs typeface="Courier New" pitchFamily="49" charset="0"/>
              </a:rPr>
              <a:t>FOR DROP_TABLE, ALTER_TABLE</a:t>
            </a:r>
          </a:p>
          <a:p>
            <a:pPr algn="l">
              <a:spcBef>
                <a:spcPts val="100"/>
              </a:spcBef>
            </a:pPr>
            <a:r>
              <a:rPr lang="en-US" sz="1800" dirty="0">
                <a:solidFill>
                  <a:schemeClr val="accent5">
                    <a:lumMod val="75000"/>
                  </a:schemeClr>
                </a:solidFill>
                <a:ea typeface="Times New Roman" pitchFamily="18" charset="0"/>
                <a:cs typeface="Courier New" pitchFamily="49" charset="0"/>
              </a:rPr>
              <a:t>AS</a:t>
            </a:r>
          </a:p>
          <a:p>
            <a:pPr algn="l">
              <a:spcBef>
                <a:spcPts val="100"/>
              </a:spcBef>
            </a:pPr>
            <a:r>
              <a:rPr lang="en-US" sz="1800" dirty="0">
                <a:solidFill>
                  <a:schemeClr val="accent5">
                    <a:lumMod val="75000"/>
                  </a:schemeClr>
                </a:solidFill>
                <a:ea typeface="Times New Roman" pitchFamily="18" charset="0"/>
                <a:cs typeface="Courier New" pitchFamily="49" charset="0"/>
              </a:rPr>
              <a:t>  PRINT ‘Trigger is fired to rollback!’</a:t>
            </a:r>
          </a:p>
          <a:p>
            <a:pPr algn="l">
              <a:spcBef>
                <a:spcPts val="100"/>
              </a:spcBef>
            </a:pPr>
            <a:r>
              <a:rPr lang="en-US" sz="1800" dirty="0">
                <a:solidFill>
                  <a:schemeClr val="accent5">
                    <a:lumMod val="75000"/>
                  </a:schemeClr>
                </a:solidFill>
                <a:ea typeface="Times New Roman" pitchFamily="18" charset="0"/>
                <a:cs typeface="Courier New" pitchFamily="49" charset="0"/>
              </a:rPr>
              <a:t>ROLLBACK</a:t>
            </a: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Examples</a:t>
            </a:r>
          </a:p>
        </p:txBody>
      </p:sp>
      <p:pic>
        <p:nvPicPr>
          <p:cNvPr id="5" name="Content Placeholder 4"/>
          <p:cNvPicPr>
            <a:picLocks noGrp="1" noChangeAspect="1"/>
          </p:cNvPicPr>
          <p:nvPr>
            <p:ph idx="1"/>
          </p:nvPr>
        </p:nvPicPr>
        <p:blipFill>
          <a:blip r:embed="rId2"/>
          <a:stretch>
            <a:fillRect/>
          </a:stretch>
        </p:blipFill>
        <p:spPr>
          <a:xfrm>
            <a:off x="531818" y="1593157"/>
            <a:ext cx="4271762" cy="969739"/>
          </a:xfrm>
          <a:prstGeom prst="rect">
            <a:avLst/>
          </a:prstGeom>
        </p:spPr>
      </p:pic>
      <p:sp>
        <p:nvSpPr>
          <p:cNvPr id="4" name="Slide Number Placeholder 3"/>
          <p:cNvSpPr>
            <a:spLocks noGrp="1"/>
          </p:cNvSpPr>
          <p:nvPr>
            <p:ph type="sldNum" sz="quarter" idx="12"/>
          </p:nvPr>
        </p:nvSpPr>
        <p:spPr/>
        <p:txBody>
          <a:bodyPr/>
          <a:lstStyle/>
          <a:p>
            <a:fld id="{C51EAA63-D034-42AE-91FA-B13B9518C7BE}" type="slidenum">
              <a:rPr lang="en-US" smtClean="0"/>
              <a:pPr/>
              <a:t>6</a:t>
            </a:fld>
            <a:endParaRPr lang="en-US" dirty="0"/>
          </a:p>
        </p:txBody>
      </p:sp>
      <p:pic>
        <p:nvPicPr>
          <p:cNvPr id="6" name="Picture 5"/>
          <p:cNvPicPr>
            <a:picLocks noChangeAspect="1"/>
          </p:cNvPicPr>
          <p:nvPr/>
        </p:nvPicPr>
        <p:blipFill>
          <a:blip r:embed="rId3"/>
          <a:stretch>
            <a:fillRect/>
          </a:stretch>
        </p:blipFill>
        <p:spPr>
          <a:xfrm>
            <a:off x="5214154" y="1593157"/>
            <a:ext cx="5552584" cy="4407721"/>
          </a:xfrm>
          <a:prstGeom prst="rect">
            <a:avLst/>
          </a:prstGeom>
        </p:spPr>
      </p:pic>
    </p:spTree>
    <p:extLst>
      <p:ext uri="{BB962C8B-B14F-4D97-AF65-F5344CB8AC3E}">
        <p14:creationId xmlns:p14="http://schemas.microsoft.com/office/powerpoint/2010/main" val="134458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defRPr/>
            </a:pPr>
            <a:r>
              <a:rPr lang="en-US" dirty="0"/>
              <a:t>DDL Trigger (Contd.)</a:t>
            </a:r>
          </a:p>
        </p:txBody>
      </p:sp>
      <p:sp>
        <p:nvSpPr>
          <p:cNvPr id="33795" name="Rectangle 3"/>
          <p:cNvSpPr>
            <a:spLocks noGrp="1" noChangeArrowheads="1"/>
          </p:cNvSpPr>
          <p:nvPr>
            <p:ph idx="1"/>
          </p:nvPr>
        </p:nvSpPr>
        <p:spPr>
          <a:xfrm>
            <a:off x="507868" y="1416050"/>
            <a:ext cx="11435488" cy="2260600"/>
          </a:xfrm>
        </p:spPr>
        <p:txBody>
          <a:bodyPr/>
          <a:lstStyle/>
          <a:p>
            <a:pPr eaLnBrk="1" hangingPunct="1"/>
            <a:r>
              <a:rPr lang="en-US" dirty="0"/>
              <a:t>Server level trigger</a:t>
            </a:r>
          </a:p>
          <a:p>
            <a:pPr lvl="1" eaLnBrk="1" hangingPunct="1"/>
            <a:r>
              <a:rPr lang="en-US" sz="2000" dirty="0"/>
              <a:t>Server level DDL triggers can be defined for server-level events. Examples of such events are creation of databases, changes to logins</a:t>
            </a:r>
          </a:p>
          <a:p>
            <a:pPr lvl="1" eaLnBrk="1" hangingPunct="1"/>
            <a:r>
              <a:rPr lang="en-US" sz="2000" dirty="0"/>
              <a:t>Server level triggers are developed in a similar manner to database level ones. In the trigger’s header the following should be specified:</a:t>
            </a:r>
          </a:p>
          <a:p>
            <a:pPr lvl="1" eaLnBrk="1" hangingPunct="1">
              <a:buFontTx/>
              <a:buNone/>
            </a:pPr>
            <a:r>
              <a:rPr lang="en-US" sz="2000" dirty="0"/>
              <a:t>     ON ALL SERVER instead of ON DATABASE</a:t>
            </a:r>
            <a:endParaRPr lang="en-US" dirty="0"/>
          </a:p>
        </p:txBody>
      </p:sp>
      <p:sp>
        <p:nvSpPr>
          <p:cNvPr id="33797" name="Rectangle 5"/>
          <p:cNvSpPr>
            <a:spLocks noChangeArrowheads="1"/>
          </p:cNvSpPr>
          <p:nvPr/>
        </p:nvSpPr>
        <p:spPr bwMode="auto">
          <a:xfrm>
            <a:off x="749115" y="3762376"/>
            <a:ext cx="10808208" cy="1528763"/>
          </a:xfrm>
          <a:prstGeom prst="rect">
            <a:avLst/>
          </a:prstGeom>
          <a:solidFill>
            <a:schemeClr val="tx2">
              <a:lumMod val="20000"/>
              <a:lumOff val="80000"/>
            </a:schemeClr>
          </a:solidFill>
          <a:ln w="12700" algn="ctr">
            <a:solidFill>
              <a:schemeClr val="tx1"/>
            </a:solidFill>
            <a:miter lim="800000"/>
            <a:headEnd/>
            <a:tailEnd/>
          </a:ln>
        </p:spPr>
        <p:txBody>
          <a:bodyPr wrap="square" lIns="92075" tIns="46038" rIns="92075" bIns="46038">
            <a:spAutoFit/>
          </a:bodyPr>
          <a:lstStyle/>
          <a:p>
            <a:pPr algn="l">
              <a:spcBef>
                <a:spcPts val="100"/>
              </a:spcBef>
            </a:pPr>
            <a:r>
              <a:rPr lang="en-US" sz="1800" dirty="0">
                <a:solidFill>
                  <a:schemeClr val="accent5">
                    <a:lumMod val="75000"/>
                  </a:schemeClr>
                </a:solidFill>
              </a:rPr>
              <a:t>CREATE TRIGGER </a:t>
            </a:r>
            <a:r>
              <a:rPr lang="en-US" sz="1800" dirty="0" err="1">
                <a:solidFill>
                  <a:schemeClr val="accent5">
                    <a:lumMod val="75000"/>
                  </a:schemeClr>
                </a:solidFill>
              </a:rPr>
              <a:t>ddl_trig_login</a:t>
            </a:r>
            <a:r>
              <a:rPr lang="en-US" sz="1800" dirty="0">
                <a:solidFill>
                  <a:schemeClr val="accent5">
                    <a:lumMod val="75000"/>
                  </a:schemeClr>
                </a:solidFill>
              </a:rPr>
              <a:t> </a:t>
            </a:r>
          </a:p>
          <a:p>
            <a:pPr algn="l">
              <a:spcBef>
                <a:spcPts val="100"/>
              </a:spcBef>
            </a:pPr>
            <a:r>
              <a:rPr lang="en-US" sz="1800" dirty="0">
                <a:solidFill>
                  <a:schemeClr val="accent5">
                    <a:lumMod val="75000"/>
                  </a:schemeClr>
                </a:solidFill>
              </a:rPr>
              <a:t>ON ALL SERVER </a:t>
            </a:r>
          </a:p>
          <a:p>
            <a:pPr algn="l">
              <a:spcBef>
                <a:spcPts val="100"/>
              </a:spcBef>
            </a:pPr>
            <a:r>
              <a:rPr lang="en-US" sz="1800" dirty="0">
                <a:solidFill>
                  <a:schemeClr val="accent5">
                    <a:lumMod val="75000"/>
                  </a:schemeClr>
                </a:solidFill>
              </a:rPr>
              <a:t>FOR </a:t>
            </a:r>
            <a:r>
              <a:rPr lang="en-US" sz="1800" dirty="0">
                <a:solidFill>
                  <a:schemeClr val="accent5">
                    <a:lumMod val="75000"/>
                  </a:schemeClr>
                </a:solidFill>
                <a:cs typeface="Courier New" pitchFamily="49" charset="0"/>
              </a:rPr>
              <a:t>CREATE_DATABASE</a:t>
            </a:r>
            <a:r>
              <a:rPr lang="en-US" sz="1800" dirty="0">
                <a:solidFill>
                  <a:schemeClr val="accent5">
                    <a:lumMod val="75000"/>
                  </a:schemeClr>
                </a:solidFill>
              </a:rPr>
              <a:t> </a:t>
            </a:r>
          </a:p>
          <a:p>
            <a:pPr algn="l">
              <a:spcBef>
                <a:spcPts val="100"/>
              </a:spcBef>
            </a:pPr>
            <a:r>
              <a:rPr lang="en-US" sz="1800" dirty="0">
                <a:solidFill>
                  <a:schemeClr val="accent5">
                    <a:lumMod val="75000"/>
                  </a:schemeClr>
                </a:solidFill>
              </a:rPr>
              <a:t>AS </a:t>
            </a:r>
          </a:p>
          <a:p>
            <a:pPr algn="l">
              <a:spcBef>
                <a:spcPts val="100"/>
              </a:spcBef>
            </a:pPr>
            <a:r>
              <a:rPr lang="en-US" sz="1800" dirty="0">
                <a:solidFill>
                  <a:schemeClr val="accent5">
                    <a:lumMod val="75000"/>
                  </a:schemeClr>
                </a:solidFill>
              </a:rPr>
              <a:t> PRINT ‘Database created!'</a:t>
            </a:r>
            <a:r>
              <a:rPr lang="en-US" sz="1600" dirty="0">
                <a:solidFill>
                  <a:schemeClr val="accent5">
                    <a:lumMod val="75000"/>
                  </a:schemeClr>
                </a:solidFill>
              </a:rPr>
              <a:t> </a:t>
            </a:r>
          </a:p>
        </p:txBody>
      </p:sp>
      <p:sp>
        <p:nvSpPr>
          <p:cNvPr id="33798" name="Rectangle 5"/>
          <p:cNvSpPr>
            <a:spLocks noChangeArrowheads="1"/>
          </p:cNvSpPr>
          <p:nvPr/>
        </p:nvSpPr>
        <p:spPr bwMode="auto">
          <a:xfrm>
            <a:off x="517393" y="5562600"/>
            <a:ext cx="5507662" cy="369974"/>
          </a:xfrm>
          <a:prstGeom prst="rect">
            <a:avLst/>
          </a:prstGeom>
          <a:noFill/>
          <a:ln w="12700" algn="ctr">
            <a:noFill/>
            <a:miter lim="800000"/>
            <a:headEnd/>
            <a:tailEnd/>
          </a:ln>
        </p:spPr>
        <p:txBody>
          <a:bodyPr wrap="none" lIns="92075" tIns="46038" rIns="92075" bIns="46038">
            <a:spAutoFit/>
          </a:bodyPr>
          <a:lstStyle/>
          <a:p>
            <a:pPr marL="173038" indent="-173038">
              <a:spcBef>
                <a:spcPct val="20000"/>
              </a:spcBef>
              <a:buClr>
                <a:schemeClr val="tx2"/>
              </a:buClr>
            </a:pPr>
            <a:r>
              <a:rPr lang="en-US" sz="1800" dirty="0">
                <a:solidFill>
                  <a:srgbClr val="C00000"/>
                </a:solidFill>
              </a:rPr>
              <a:t>Note: User require admin rights for creating DDL Triggers</a:t>
            </a: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531818" y="311151"/>
            <a:ext cx="11125199" cy="889000"/>
          </a:xfrm>
        </p:spPr>
        <p:txBody>
          <a:bodyPr/>
          <a:lstStyle/>
          <a:p>
            <a:pPr eaLnBrk="1" hangingPunct="1">
              <a:defRPr/>
            </a:pPr>
            <a:r>
              <a:rPr lang="en-US" dirty="0"/>
              <a:t>Transactions (Contd.)</a:t>
            </a:r>
          </a:p>
        </p:txBody>
      </p:sp>
      <p:sp>
        <p:nvSpPr>
          <p:cNvPr id="297987" name="Rectangle 3"/>
          <p:cNvSpPr>
            <a:spLocks noGrp="1" noChangeArrowheads="1"/>
          </p:cNvSpPr>
          <p:nvPr>
            <p:ph idx="1"/>
          </p:nvPr>
        </p:nvSpPr>
        <p:spPr>
          <a:xfrm>
            <a:off x="507868" y="1416050"/>
            <a:ext cx="11435488" cy="4727448"/>
          </a:xfrm>
        </p:spPr>
        <p:txBody>
          <a:bodyPr/>
          <a:lstStyle/>
          <a:p>
            <a:pPr eaLnBrk="1" hangingPunct="1"/>
            <a:r>
              <a:rPr lang="en-US" sz="2000" dirty="0"/>
              <a:t>Transaction control statements</a:t>
            </a:r>
          </a:p>
          <a:p>
            <a:pPr lvl="1" eaLnBrk="1" hangingPunct="1"/>
            <a:r>
              <a:rPr lang="en-US" sz="2000" dirty="0"/>
              <a:t>begin transaction</a:t>
            </a:r>
          </a:p>
          <a:p>
            <a:pPr lvl="2" eaLnBrk="1" hangingPunct="1"/>
            <a:r>
              <a:rPr lang="en-US" dirty="0"/>
              <a:t>Alerts SQL Server that a transaction is beginning.</a:t>
            </a:r>
          </a:p>
          <a:p>
            <a:pPr lvl="2" eaLnBrk="1" hangingPunct="1"/>
            <a:r>
              <a:rPr lang="en-US" dirty="0"/>
              <a:t>You can optionally name a transaction.</a:t>
            </a:r>
          </a:p>
          <a:p>
            <a:pPr lvl="1" eaLnBrk="1" hangingPunct="1"/>
            <a:r>
              <a:rPr lang="en-US" sz="2000" dirty="0"/>
              <a:t>rollback transaction</a:t>
            </a:r>
          </a:p>
          <a:p>
            <a:pPr lvl="2" eaLnBrk="1" hangingPunct="1"/>
            <a:r>
              <a:rPr lang="en-US" dirty="0"/>
              <a:t>Undoes the changes either to the named save point or the beginning of the transaction.  Execution continues with the next statement</a:t>
            </a:r>
          </a:p>
          <a:p>
            <a:pPr lvl="1" eaLnBrk="1" hangingPunct="1"/>
            <a:r>
              <a:rPr lang="en-US" sz="2000" dirty="0"/>
              <a:t>commit transaction</a:t>
            </a:r>
          </a:p>
          <a:p>
            <a:pPr lvl="2" eaLnBrk="1" hangingPunct="1"/>
            <a:r>
              <a:rPr lang="en-US" dirty="0"/>
              <a:t>End the transaction and saves changes to the database</a:t>
            </a:r>
          </a:p>
          <a:p>
            <a:pPr eaLnBrk="1" hangingPunct="1"/>
            <a:endParaRPr lang="en-US" dirty="0"/>
          </a:p>
        </p:txBody>
      </p:sp>
    </p:spTree>
    <p:extLst>
      <p:ext uri="{BB962C8B-B14F-4D97-AF65-F5344CB8AC3E}">
        <p14:creationId xmlns:p14="http://schemas.microsoft.com/office/powerpoint/2010/main" val="342234775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 calcmode="lin" valueType="num">
                                      <p:cBhvr>
                                        <p:cTn id="7" dur="1000" fill="hold"/>
                                        <p:tgtEl>
                                          <p:spTgt spid="297987">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9798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9798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297987">
                                            <p:txEl>
                                              <p:pRg st="1" end="1"/>
                                            </p:txEl>
                                          </p:spTgt>
                                        </p:tgtEl>
                                        <p:attrNameLst>
                                          <p:attrName>style.visibility</p:attrName>
                                        </p:attrNameLst>
                                      </p:cBhvr>
                                      <p:to>
                                        <p:strVal val="visible"/>
                                      </p:to>
                                    </p:set>
                                    <p:anim calcmode="lin" valueType="num">
                                      <p:cBhvr>
                                        <p:cTn id="14" dur="1000" fill="hold"/>
                                        <p:tgtEl>
                                          <p:spTgt spid="297987">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297987">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97987">
                                            <p:txEl>
                                              <p:pRg st="1" end="1"/>
                                            </p:txEl>
                                          </p:spTgt>
                                        </p:tgtEl>
                                      </p:cBhvr>
                                    </p:animEffect>
                                  </p:childTnLst>
                                </p:cTn>
                              </p:par>
                              <p:par>
                                <p:cTn id="17" presetID="29" presetClass="entr" presetSubtype="0" fill="hold" nodeType="withEffect">
                                  <p:stCondLst>
                                    <p:cond delay="0"/>
                                  </p:stCondLst>
                                  <p:childTnLst>
                                    <p:set>
                                      <p:cBhvr>
                                        <p:cTn id="18" dur="1" fill="hold">
                                          <p:stCondLst>
                                            <p:cond delay="0"/>
                                          </p:stCondLst>
                                        </p:cTn>
                                        <p:tgtEl>
                                          <p:spTgt spid="297987">
                                            <p:txEl>
                                              <p:pRg st="2" end="2"/>
                                            </p:txEl>
                                          </p:spTgt>
                                        </p:tgtEl>
                                        <p:attrNameLst>
                                          <p:attrName>style.visibility</p:attrName>
                                        </p:attrNameLst>
                                      </p:cBhvr>
                                      <p:to>
                                        <p:strVal val="visible"/>
                                      </p:to>
                                    </p:set>
                                    <p:anim calcmode="lin" valueType="num">
                                      <p:cBhvr>
                                        <p:cTn id="19" dur="1000" fill="hold"/>
                                        <p:tgtEl>
                                          <p:spTgt spid="297987">
                                            <p:txEl>
                                              <p:pRg st="2" end="2"/>
                                            </p:txEl>
                                          </p:spTgt>
                                        </p:tgtEl>
                                        <p:attrNameLst>
                                          <p:attrName>ppt_x</p:attrName>
                                        </p:attrNameLst>
                                      </p:cBhvr>
                                      <p:tavLst>
                                        <p:tav tm="0">
                                          <p:val>
                                            <p:strVal val="#ppt_x-.2"/>
                                          </p:val>
                                        </p:tav>
                                        <p:tav tm="100000">
                                          <p:val>
                                            <p:strVal val="#ppt_x"/>
                                          </p:val>
                                        </p:tav>
                                      </p:tavLst>
                                    </p:anim>
                                    <p:anim calcmode="lin" valueType="num">
                                      <p:cBhvr>
                                        <p:cTn id="20" dur="1000" fill="hold"/>
                                        <p:tgtEl>
                                          <p:spTgt spid="297987">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297987">
                                            <p:txEl>
                                              <p:pRg st="2" end="2"/>
                                            </p:txEl>
                                          </p:spTgt>
                                        </p:tgtEl>
                                      </p:cBhvr>
                                    </p:animEffect>
                                  </p:childTnLst>
                                </p:cTn>
                              </p:par>
                              <p:par>
                                <p:cTn id="22" presetID="29" presetClass="entr" presetSubtype="0" fill="hold" nodeType="withEffect">
                                  <p:stCondLst>
                                    <p:cond delay="0"/>
                                  </p:stCondLst>
                                  <p:childTnLst>
                                    <p:set>
                                      <p:cBhvr>
                                        <p:cTn id="23" dur="1" fill="hold">
                                          <p:stCondLst>
                                            <p:cond delay="0"/>
                                          </p:stCondLst>
                                        </p:cTn>
                                        <p:tgtEl>
                                          <p:spTgt spid="297987">
                                            <p:txEl>
                                              <p:pRg st="3" end="3"/>
                                            </p:txEl>
                                          </p:spTgt>
                                        </p:tgtEl>
                                        <p:attrNameLst>
                                          <p:attrName>style.visibility</p:attrName>
                                        </p:attrNameLst>
                                      </p:cBhvr>
                                      <p:to>
                                        <p:strVal val="visible"/>
                                      </p:to>
                                    </p:set>
                                    <p:anim calcmode="lin" valueType="num">
                                      <p:cBhvr>
                                        <p:cTn id="24" dur="1000" fill="hold"/>
                                        <p:tgtEl>
                                          <p:spTgt spid="297987">
                                            <p:txEl>
                                              <p:pRg st="3" end="3"/>
                                            </p:txEl>
                                          </p:spTgt>
                                        </p:tgtEl>
                                        <p:attrNameLst>
                                          <p:attrName>ppt_x</p:attrName>
                                        </p:attrNameLst>
                                      </p:cBhvr>
                                      <p:tavLst>
                                        <p:tav tm="0">
                                          <p:val>
                                            <p:strVal val="#ppt_x-.2"/>
                                          </p:val>
                                        </p:tav>
                                        <p:tav tm="100000">
                                          <p:val>
                                            <p:strVal val="#ppt_x"/>
                                          </p:val>
                                        </p:tav>
                                      </p:tavLst>
                                    </p:anim>
                                    <p:anim calcmode="lin" valueType="num">
                                      <p:cBhvr>
                                        <p:cTn id="25" dur="1000" fill="hold"/>
                                        <p:tgtEl>
                                          <p:spTgt spid="297987">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297987">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9" presetClass="entr" presetSubtype="0" fill="hold" nodeType="clickEffect">
                                  <p:stCondLst>
                                    <p:cond delay="0"/>
                                  </p:stCondLst>
                                  <p:childTnLst>
                                    <p:set>
                                      <p:cBhvr>
                                        <p:cTn id="30" dur="1" fill="hold">
                                          <p:stCondLst>
                                            <p:cond delay="0"/>
                                          </p:stCondLst>
                                        </p:cTn>
                                        <p:tgtEl>
                                          <p:spTgt spid="297987">
                                            <p:txEl>
                                              <p:pRg st="4" end="4"/>
                                            </p:txEl>
                                          </p:spTgt>
                                        </p:tgtEl>
                                        <p:attrNameLst>
                                          <p:attrName>style.visibility</p:attrName>
                                        </p:attrNameLst>
                                      </p:cBhvr>
                                      <p:to>
                                        <p:strVal val="visible"/>
                                      </p:to>
                                    </p:set>
                                    <p:anim calcmode="lin" valueType="num">
                                      <p:cBhvr>
                                        <p:cTn id="31" dur="1000" fill="hold"/>
                                        <p:tgtEl>
                                          <p:spTgt spid="297987">
                                            <p:txEl>
                                              <p:pRg st="4" end="4"/>
                                            </p:txEl>
                                          </p:spTgt>
                                        </p:tgtEl>
                                        <p:attrNameLst>
                                          <p:attrName>ppt_x</p:attrName>
                                        </p:attrNameLst>
                                      </p:cBhvr>
                                      <p:tavLst>
                                        <p:tav tm="0">
                                          <p:val>
                                            <p:strVal val="#ppt_x-.2"/>
                                          </p:val>
                                        </p:tav>
                                        <p:tav tm="100000">
                                          <p:val>
                                            <p:strVal val="#ppt_x"/>
                                          </p:val>
                                        </p:tav>
                                      </p:tavLst>
                                    </p:anim>
                                    <p:anim calcmode="lin" valueType="num">
                                      <p:cBhvr>
                                        <p:cTn id="32" dur="1000" fill="hold"/>
                                        <p:tgtEl>
                                          <p:spTgt spid="297987">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3" dur="1000"/>
                                        <p:tgtEl>
                                          <p:spTgt spid="297987">
                                            <p:txEl>
                                              <p:pRg st="4" end="4"/>
                                            </p:txEl>
                                          </p:spTgt>
                                        </p:tgtEl>
                                      </p:cBhvr>
                                    </p:animEffect>
                                  </p:childTnLst>
                                </p:cTn>
                              </p:par>
                              <p:par>
                                <p:cTn id="34" presetID="29" presetClass="entr" presetSubtype="0" fill="hold" nodeType="withEffect">
                                  <p:stCondLst>
                                    <p:cond delay="0"/>
                                  </p:stCondLst>
                                  <p:childTnLst>
                                    <p:set>
                                      <p:cBhvr>
                                        <p:cTn id="35" dur="1" fill="hold">
                                          <p:stCondLst>
                                            <p:cond delay="0"/>
                                          </p:stCondLst>
                                        </p:cTn>
                                        <p:tgtEl>
                                          <p:spTgt spid="297987">
                                            <p:txEl>
                                              <p:pRg st="5" end="5"/>
                                            </p:txEl>
                                          </p:spTgt>
                                        </p:tgtEl>
                                        <p:attrNameLst>
                                          <p:attrName>style.visibility</p:attrName>
                                        </p:attrNameLst>
                                      </p:cBhvr>
                                      <p:to>
                                        <p:strVal val="visible"/>
                                      </p:to>
                                    </p:set>
                                    <p:anim calcmode="lin" valueType="num">
                                      <p:cBhvr>
                                        <p:cTn id="36" dur="1000" fill="hold"/>
                                        <p:tgtEl>
                                          <p:spTgt spid="297987">
                                            <p:txEl>
                                              <p:pRg st="5" end="5"/>
                                            </p:txEl>
                                          </p:spTgt>
                                        </p:tgtEl>
                                        <p:attrNameLst>
                                          <p:attrName>ppt_x</p:attrName>
                                        </p:attrNameLst>
                                      </p:cBhvr>
                                      <p:tavLst>
                                        <p:tav tm="0">
                                          <p:val>
                                            <p:strVal val="#ppt_x-.2"/>
                                          </p:val>
                                        </p:tav>
                                        <p:tav tm="100000">
                                          <p:val>
                                            <p:strVal val="#ppt_x"/>
                                          </p:val>
                                        </p:tav>
                                      </p:tavLst>
                                    </p:anim>
                                    <p:anim calcmode="lin" valueType="num">
                                      <p:cBhvr>
                                        <p:cTn id="37" dur="1000" fill="hold"/>
                                        <p:tgtEl>
                                          <p:spTgt spid="297987">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8" dur="1000"/>
                                        <p:tgtEl>
                                          <p:spTgt spid="297987">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9" presetClass="entr" presetSubtype="0" fill="hold" nodeType="clickEffect">
                                  <p:stCondLst>
                                    <p:cond delay="0"/>
                                  </p:stCondLst>
                                  <p:childTnLst>
                                    <p:set>
                                      <p:cBhvr>
                                        <p:cTn id="42" dur="1" fill="hold">
                                          <p:stCondLst>
                                            <p:cond delay="0"/>
                                          </p:stCondLst>
                                        </p:cTn>
                                        <p:tgtEl>
                                          <p:spTgt spid="297987">
                                            <p:txEl>
                                              <p:pRg st="6" end="6"/>
                                            </p:txEl>
                                          </p:spTgt>
                                        </p:tgtEl>
                                        <p:attrNameLst>
                                          <p:attrName>style.visibility</p:attrName>
                                        </p:attrNameLst>
                                      </p:cBhvr>
                                      <p:to>
                                        <p:strVal val="visible"/>
                                      </p:to>
                                    </p:set>
                                    <p:anim calcmode="lin" valueType="num">
                                      <p:cBhvr>
                                        <p:cTn id="43" dur="1000" fill="hold"/>
                                        <p:tgtEl>
                                          <p:spTgt spid="297987">
                                            <p:txEl>
                                              <p:pRg st="6" end="6"/>
                                            </p:txEl>
                                          </p:spTgt>
                                        </p:tgtEl>
                                        <p:attrNameLst>
                                          <p:attrName>ppt_x</p:attrName>
                                        </p:attrNameLst>
                                      </p:cBhvr>
                                      <p:tavLst>
                                        <p:tav tm="0">
                                          <p:val>
                                            <p:strVal val="#ppt_x-.2"/>
                                          </p:val>
                                        </p:tav>
                                        <p:tav tm="100000">
                                          <p:val>
                                            <p:strVal val="#ppt_x"/>
                                          </p:val>
                                        </p:tav>
                                      </p:tavLst>
                                    </p:anim>
                                    <p:anim calcmode="lin" valueType="num">
                                      <p:cBhvr>
                                        <p:cTn id="44" dur="1000" fill="hold"/>
                                        <p:tgtEl>
                                          <p:spTgt spid="297987">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45" dur="1000"/>
                                        <p:tgtEl>
                                          <p:spTgt spid="297987">
                                            <p:txEl>
                                              <p:pRg st="6" end="6"/>
                                            </p:txEl>
                                          </p:spTgt>
                                        </p:tgtEl>
                                      </p:cBhvr>
                                    </p:animEffect>
                                  </p:childTnLst>
                                </p:cTn>
                              </p:par>
                              <p:par>
                                <p:cTn id="46" presetID="29" presetClass="entr" presetSubtype="0" fill="hold" nodeType="withEffect">
                                  <p:stCondLst>
                                    <p:cond delay="0"/>
                                  </p:stCondLst>
                                  <p:childTnLst>
                                    <p:set>
                                      <p:cBhvr>
                                        <p:cTn id="47" dur="1" fill="hold">
                                          <p:stCondLst>
                                            <p:cond delay="0"/>
                                          </p:stCondLst>
                                        </p:cTn>
                                        <p:tgtEl>
                                          <p:spTgt spid="297987">
                                            <p:txEl>
                                              <p:pRg st="7" end="7"/>
                                            </p:txEl>
                                          </p:spTgt>
                                        </p:tgtEl>
                                        <p:attrNameLst>
                                          <p:attrName>style.visibility</p:attrName>
                                        </p:attrNameLst>
                                      </p:cBhvr>
                                      <p:to>
                                        <p:strVal val="visible"/>
                                      </p:to>
                                    </p:set>
                                    <p:anim calcmode="lin" valueType="num">
                                      <p:cBhvr>
                                        <p:cTn id="48" dur="1000" fill="hold"/>
                                        <p:tgtEl>
                                          <p:spTgt spid="297987">
                                            <p:txEl>
                                              <p:pRg st="7" end="7"/>
                                            </p:txEl>
                                          </p:spTgt>
                                        </p:tgtEl>
                                        <p:attrNameLst>
                                          <p:attrName>ppt_x</p:attrName>
                                        </p:attrNameLst>
                                      </p:cBhvr>
                                      <p:tavLst>
                                        <p:tav tm="0">
                                          <p:val>
                                            <p:strVal val="#ppt_x-.2"/>
                                          </p:val>
                                        </p:tav>
                                        <p:tav tm="100000">
                                          <p:val>
                                            <p:strVal val="#ppt_x"/>
                                          </p:val>
                                        </p:tav>
                                      </p:tavLst>
                                    </p:anim>
                                    <p:anim calcmode="lin" valueType="num">
                                      <p:cBhvr>
                                        <p:cTn id="49" dur="1000" fill="hold"/>
                                        <p:tgtEl>
                                          <p:spTgt spid="297987">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50" dur="1000"/>
                                        <p:tgtEl>
                                          <p:spTgt spid="2979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07868" y="228601"/>
            <a:ext cx="11424908" cy="646331"/>
          </a:xfrm>
        </p:spPr>
        <p:txBody>
          <a:bodyPr/>
          <a:lstStyle/>
          <a:p>
            <a:pPr eaLnBrk="1" hangingPunct="1">
              <a:defRPr/>
            </a:pPr>
            <a:r>
              <a:rPr lang="en-US" dirty="0"/>
              <a:t>Transactions</a:t>
            </a:r>
            <a:endParaRPr lang="en-US" sz="2000" dirty="0"/>
          </a:p>
        </p:txBody>
      </p:sp>
      <p:sp>
        <p:nvSpPr>
          <p:cNvPr id="5" name="Rectangle 3"/>
          <p:cNvSpPr>
            <a:spLocks noGrp="1" noChangeArrowheads="1"/>
          </p:cNvSpPr>
          <p:nvPr>
            <p:ph idx="1"/>
          </p:nvPr>
        </p:nvSpPr>
        <p:spPr>
          <a:xfrm>
            <a:off x="507868" y="1130301"/>
            <a:ext cx="11435488" cy="3711785"/>
          </a:xfrm>
        </p:spPr>
        <p:txBody>
          <a:bodyPr/>
          <a:lstStyle/>
          <a:p>
            <a:r>
              <a:rPr lang="en-US" dirty="0"/>
              <a:t>Transaction must exhibit ACID Properties</a:t>
            </a:r>
          </a:p>
          <a:p>
            <a:pPr lvl="1">
              <a:buClr>
                <a:schemeClr val="accent5">
                  <a:lumMod val="75000"/>
                </a:schemeClr>
              </a:buClr>
              <a:buFont typeface="Wingdings" pitchFamily="2" charset="2"/>
              <a:buChar char="q"/>
            </a:pPr>
            <a:r>
              <a:rPr lang="en-US" dirty="0"/>
              <a:t>  Atomicity</a:t>
            </a:r>
          </a:p>
          <a:p>
            <a:pPr lvl="1">
              <a:buClr>
                <a:schemeClr val="accent5">
                  <a:lumMod val="75000"/>
                </a:schemeClr>
              </a:buClr>
              <a:buFont typeface="Wingdings" pitchFamily="2" charset="2"/>
              <a:buChar char="q"/>
            </a:pPr>
            <a:r>
              <a:rPr lang="en-US" dirty="0"/>
              <a:t>  Consistency</a:t>
            </a:r>
          </a:p>
          <a:p>
            <a:pPr lvl="1">
              <a:buClr>
                <a:schemeClr val="accent5">
                  <a:lumMod val="75000"/>
                </a:schemeClr>
              </a:buClr>
              <a:buFont typeface="Wingdings" pitchFamily="2" charset="2"/>
              <a:buChar char="q"/>
            </a:pPr>
            <a:r>
              <a:rPr lang="en-US" dirty="0"/>
              <a:t>  Isolation</a:t>
            </a:r>
          </a:p>
          <a:p>
            <a:pPr lvl="1">
              <a:buClr>
                <a:schemeClr val="accent5">
                  <a:lumMod val="75000"/>
                </a:schemeClr>
              </a:buClr>
              <a:buFont typeface="Wingdings" pitchFamily="2" charset="2"/>
              <a:buChar char="q"/>
            </a:pPr>
            <a:r>
              <a:rPr lang="en-US" dirty="0"/>
              <a:t>  Durability</a:t>
            </a:r>
          </a:p>
          <a:p>
            <a:pPr lvl="1"/>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 calcmode="lin" valueType="num">
                                      <p:cBhvr>
                                        <p:cTn id="14" dur="1000" fill="hold"/>
                                        <p:tgtEl>
                                          <p:spTgt spid="5">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5">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p:cTn id="21" dur="1000" fill="hold"/>
                                        <p:tgtEl>
                                          <p:spTgt spid="5">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 calcmode="lin" valueType="num">
                                      <p:cBhvr>
                                        <p:cTn id="28" dur="1000" fill="hold"/>
                                        <p:tgtEl>
                                          <p:spTgt spid="5">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5">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5">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 calcmode="lin" valueType="num">
                                      <p:cBhvr>
                                        <p:cTn id="35" dur="1000" fill="hold"/>
                                        <p:tgtEl>
                                          <p:spTgt spid="5">
                                            <p:txEl>
                                              <p:pRg st="4" end="4"/>
                                            </p:txEl>
                                          </p:spTgt>
                                        </p:tgtEl>
                                        <p:attrNameLst>
                                          <p:attrName>ppt_x</p:attrName>
                                        </p:attrNameLst>
                                      </p:cBhvr>
                                      <p:tavLst>
                                        <p:tav tm="0">
                                          <p:val>
                                            <p:strVal val="#ppt_x-.2"/>
                                          </p:val>
                                        </p:tav>
                                        <p:tav tm="100000">
                                          <p:val>
                                            <p:strVal val="#ppt_x"/>
                                          </p:val>
                                        </p:tav>
                                      </p:tavLst>
                                    </p:anim>
                                    <p:anim calcmode="lin" valueType="num">
                                      <p:cBhvr>
                                        <p:cTn id="36" dur="1000" fill="hold"/>
                                        <p:tgtEl>
                                          <p:spTgt spid="5">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51EAA63-D034-42AE-91FA-B13B9518C7BE}" type="slidenum">
              <a:rPr lang="en-US" smtClean="0"/>
              <a:pPr/>
              <a:t>9</a:t>
            </a:fld>
            <a:endParaRPr lang="en-US" dirty="0"/>
          </a:p>
        </p:txBody>
      </p:sp>
      <p:sp>
        <p:nvSpPr>
          <p:cNvPr id="5" name="Rectangle 2"/>
          <p:cNvSpPr>
            <a:spLocks noGrp="1" noChangeArrowheads="1"/>
          </p:cNvSpPr>
          <p:nvPr>
            <p:ph type="title"/>
          </p:nvPr>
        </p:nvSpPr>
        <p:spPr>
          <a:xfrm>
            <a:off x="507868" y="228601"/>
            <a:ext cx="11424908" cy="646331"/>
          </a:xfrm>
        </p:spPr>
        <p:txBody>
          <a:bodyPr/>
          <a:lstStyle/>
          <a:p>
            <a:pPr eaLnBrk="1" hangingPunct="1">
              <a:defRPr/>
            </a:pPr>
            <a:r>
              <a:rPr lang="en-US" dirty="0"/>
              <a:t>Transactions</a:t>
            </a:r>
            <a:endParaRPr lang="en-US" sz="2000" dirty="0"/>
          </a:p>
        </p:txBody>
      </p:sp>
      <p:sp>
        <p:nvSpPr>
          <p:cNvPr id="6" name="Rectangle 3"/>
          <p:cNvSpPr>
            <a:spLocks noGrp="1" noChangeArrowheads="1"/>
          </p:cNvSpPr>
          <p:nvPr>
            <p:ph idx="1"/>
          </p:nvPr>
        </p:nvSpPr>
        <p:spPr>
          <a:xfrm>
            <a:off x="507868" y="1149350"/>
            <a:ext cx="11435488" cy="4727448"/>
          </a:xfrm>
        </p:spPr>
        <p:txBody>
          <a:bodyPr/>
          <a:lstStyle/>
          <a:p>
            <a:r>
              <a:rPr lang="en-US" sz="2000" dirty="0"/>
              <a:t>Atomicity</a:t>
            </a:r>
            <a:endParaRPr lang="en-US" sz="2000" dirty="0">
              <a:solidFill>
                <a:srgbClr val="FF9933"/>
              </a:solidFill>
            </a:endParaRPr>
          </a:p>
          <a:p>
            <a:pPr lvl="1"/>
            <a:r>
              <a:rPr lang="en-US" sz="2000" dirty="0"/>
              <a:t>Work is atomic</a:t>
            </a:r>
          </a:p>
          <a:p>
            <a:pPr lvl="1"/>
            <a:r>
              <a:rPr lang="en-US" sz="2000" dirty="0"/>
              <a:t>Either all of the work is done or nothing</a:t>
            </a:r>
          </a:p>
          <a:p>
            <a:r>
              <a:rPr lang="en-US" sz="2000" dirty="0"/>
              <a:t>Consistency</a:t>
            </a:r>
          </a:p>
          <a:p>
            <a:pPr lvl="1"/>
            <a:r>
              <a:rPr lang="en-US" sz="2000" dirty="0"/>
              <a:t>Data must be in consistent state</a:t>
            </a:r>
          </a:p>
          <a:p>
            <a:pPr lvl="1"/>
            <a:r>
              <a:rPr lang="en-US" sz="2000" dirty="0"/>
              <a:t>Maintains data integrity</a:t>
            </a:r>
          </a:p>
          <a:p>
            <a:pPr lvl="1"/>
            <a:r>
              <a:rPr lang="en-US" sz="2000" dirty="0"/>
              <a:t>Correctness of  Internal data structure </a:t>
            </a:r>
          </a:p>
          <a:p>
            <a:pPr>
              <a:buNone/>
            </a:pPr>
            <a:r>
              <a:rPr lang="en-US" sz="2000" dirty="0">
                <a:solidFill>
                  <a:srgbClr val="C00000"/>
                </a:solidFill>
              </a:rPr>
              <a:t>Transaction Management enforces the Atomicity and Consistency by way of committing changes made or rolling back data modification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1000" fill="hold"/>
                                        <p:tgtEl>
                                          <p:spTgt spid="6">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6">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6">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6">
                                            <p:txEl>
                                              <p:pRg st="3" end="3"/>
                                            </p:txEl>
                                          </p:spTgt>
                                        </p:tgtEl>
                                        <p:attrNameLst>
                                          <p:attrName>style.visibility</p:attrName>
                                        </p:attrNameLst>
                                      </p:cBhvr>
                                      <p:to>
                                        <p:strVal val="visible"/>
                                      </p:to>
                                    </p:set>
                                    <p:anim calcmode="lin" valueType="num">
                                      <p:cBhvr>
                                        <p:cTn id="14" dur="1000" fill="hold"/>
                                        <p:tgtEl>
                                          <p:spTgt spid="6">
                                            <p:txEl>
                                              <p:pRg st="3" end="3"/>
                                            </p:txEl>
                                          </p:spTgt>
                                        </p:tgtEl>
                                        <p:attrNameLst>
                                          <p:attrName>ppt_x</p:attrName>
                                        </p:attrNameLst>
                                      </p:cBhvr>
                                      <p:tavLst>
                                        <p:tav tm="0">
                                          <p:val>
                                            <p:strVal val="#ppt_x-.2"/>
                                          </p:val>
                                        </p:tav>
                                        <p:tav tm="100000">
                                          <p:val>
                                            <p:strVal val="#ppt_x"/>
                                          </p:val>
                                        </p:tav>
                                      </p:tavLst>
                                    </p:anim>
                                    <p:anim calcmode="lin" valueType="num">
                                      <p:cBhvr>
                                        <p:cTn id="15" dur="1000" fill="hold"/>
                                        <p:tgtEl>
                                          <p:spTgt spid="6">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 calcmode="lin" valueType="num">
                                      <p:cBhvr>
                                        <p:cTn id="21" dur="1000" fill="hold"/>
                                        <p:tgtEl>
                                          <p:spTgt spid="6">
                                            <p:txEl>
                                              <p:pRg st="4" end="4"/>
                                            </p:txEl>
                                          </p:spTgt>
                                        </p:tgtEl>
                                        <p:attrNameLst>
                                          <p:attrName>ppt_x</p:attrName>
                                        </p:attrNameLst>
                                      </p:cBhvr>
                                      <p:tavLst>
                                        <p:tav tm="0">
                                          <p:val>
                                            <p:strVal val="#ppt_x-.2"/>
                                          </p:val>
                                        </p:tav>
                                        <p:tav tm="100000">
                                          <p:val>
                                            <p:strVal val="#ppt_x"/>
                                          </p:val>
                                        </p:tav>
                                      </p:tavLst>
                                    </p:anim>
                                    <p:anim calcmode="lin" valueType="num">
                                      <p:cBhvr>
                                        <p:cTn id="22" dur="1000" fill="hold"/>
                                        <p:tgtEl>
                                          <p:spTgt spid="6">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 calcmode="lin" valueType="num">
                                      <p:cBhvr>
                                        <p:cTn id="28" dur="1000" fill="hold"/>
                                        <p:tgtEl>
                                          <p:spTgt spid="6">
                                            <p:txEl>
                                              <p:pRg st="5" end="5"/>
                                            </p:txEl>
                                          </p:spTgt>
                                        </p:tgtEl>
                                        <p:attrNameLst>
                                          <p:attrName>ppt_x</p:attrName>
                                        </p:attrNameLst>
                                      </p:cBhvr>
                                      <p:tavLst>
                                        <p:tav tm="0">
                                          <p:val>
                                            <p:strVal val="#ppt_x-.2"/>
                                          </p:val>
                                        </p:tav>
                                        <p:tav tm="100000">
                                          <p:val>
                                            <p:strVal val="#ppt_x"/>
                                          </p:val>
                                        </p:tav>
                                      </p:tavLst>
                                    </p:anim>
                                    <p:anim calcmode="lin" valueType="num">
                                      <p:cBhvr>
                                        <p:cTn id="29" dur="1000" fill="hold"/>
                                        <p:tgtEl>
                                          <p:spTgt spid="6">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6">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anim calcmode="lin" valueType="num">
                                      <p:cBhvr>
                                        <p:cTn id="35" dur="1000" fill="hold"/>
                                        <p:tgtEl>
                                          <p:spTgt spid="6">
                                            <p:txEl>
                                              <p:pRg st="6" end="6"/>
                                            </p:txEl>
                                          </p:spTgt>
                                        </p:tgtEl>
                                        <p:attrNameLst>
                                          <p:attrName>ppt_x</p:attrName>
                                        </p:attrNameLst>
                                      </p:cBhvr>
                                      <p:tavLst>
                                        <p:tav tm="0">
                                          <p:val>
                                            <p:strVal val="#ppt_x-.2"/>
                                          </p:val>
                                        </p:tav>
                                        <p:tav tm="100000">
                                          <p:val>
                                            <p:strVal val="#ppt_x"/>
                                          </p:val>
                                        </p:tav>
                                      </p:tavLst>
                                    </p:anim>
                                    <p:anim calcmode="lin" valueType="num">
                                      <p:cBhvr>
                                        <p:cTn id="36" dur="1000" fill="hold"/>
                                        <p:tgtEl>
                                          <p:spTgt spid="6">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nodeType="click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 calcmode="lin" valueType="num">
                                      <p:cBhvr>
                                        <p:cTn id="42" dur="1000" fill="hold"/>
                                        <p:tgtEl>
                                          <p:spTgt spid="6">
                                            <p:txEl>
                                              <p:pRg st="1" end="1"/>
                                            </p:txEl>
                                          </p:spTgt>
                                        </p:tgtEl>
                                        <p:attrNameLst>
                                          <p:attrName>ppt_x</p:attrName>
                                        </p:attrNameLst>
                                      </p:cBhvr>
                                      <p:tavLst>
                                        <p:tav tm="0">
                                          <p:val>
                                            <p:strVal val="#ppt_x-.2"/>
                                          </p:val>
                                        </p:tav>
                                        <p:tav tm="100000">
                                          <p:val>
                                            <p:strVal val="#ppt_x"/>
                                          </p:val>
                                        </p:tav>
                                      </p:tavLst>
                                    </p:anim>
                                    <p:anim calcmode="lin" valueType="num">
                                      <p:cBhvr>
                                        <p:cTn id="43" dur="1000" fill="hold"/>
                                        <p:tgtEl>
                                          <p:spTgt spid="6">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6">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9" presetClass="entr" presetSubtype="0" fill="hold" nodeType="click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anim calcmode="lin" valueType="num">
                                      <p:cBhvr>
                                        <p:cTn id="49" dur="1000" fill="hold"/>
                                        <p:tgtEl>
                                          <p:spTgt spid="6">
                                            <p:txEl>
                                              <p:pRg st="2" end="2"/>
                                            </p:txEl>
                                          </p:spTgt>
                                        </p:tgtEl>
                                        <p:attrNameLst>
                                          <p:attrName>ppt_x</p:attrName>
                                        </p:attrNameLst>
                                      </p:cBhvr>
                                      <p:tavLst>
                                        <p:tav tm="0">
                                          <p:val>
                                            <p:strVal val="#ppt_x-.2"/>
                                          </p:val>
                                        </p:tav>
                                        <p:tav tm="100000">
                                          <p:val>
                                            <p:strVal val="#ppt_x"/>
                                          </p:val>
                                        </p:tav>
                                      </p:tavLst>
                                    </p:anim>
                                    <p:anim calcmode="lin" valueType="num">
                                      <p:cBhvr>
                                        <p:cTn id="50" dur="1000" fill="hold"/>
                                        <p:tgtEl>
                                          <p:spTgt spid="6">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4_521">
  <a:themeElements>
    <a:clrScheme name="Antra Color Palette 2">
      <a:dk1>
        <a:sysClr val="windowText" lastClr="000000"/>
      </a:dk1>
      <a:lt1>
        <a:sysClr val="window" lastClr="FFFFFF"/>
      </a:lt1>
      <a:dk2>
        <a:srgbClr val="2F5897"/>
      </a:dk2>
      <a:lt2>
        <a:srgbClr val="E4E9EF"/>
      </a:lt2>
      <a:accent1>
        <a:srgbClr val="699A60"/>
      </a:accent1>
      <a:accent2>
        <a:srgbClr val="9C5252"/>
      </a:accent2>
      <a:accent3>
        <a:srgbClr val="E68422"/>
      </a:accent3>
      <a:accent4>
        <a:srgbClr val="846648"/>
      </a:accent4>
      <a:accent5>
        <a:srgbClr val="157EBD"/>
      </a:accent5>
      <a:accent6>
        <a:srgbClr val="189FEF"/>
      </a:accent6>
      <a:hlink>
        <a:srgbClr val="4D95CA"/>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16629</TotalTime>
  <Words>4572</Words>
  <Application>Microsoft Macintosh PowerPoint</Application>
  <PresentationFormat>Custom</PresentationFormat>
  <Paragraphs>567</Paragraphs>
  <Slides>60</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Calibri</vt:lpstr>
      <vt:lpstr>Courier New</vt:lpstr>
      <vt:lpstr>Times New Roman</vt:lpstr>
      <vt:lpstr>Wingdings</vt:lpstr>
      <vt:lpstr>Oracle_16x9_2014_521</vt:lpstr>
      <vt:lpstr>PowerPoint Presentation</vt:lpstr>
      <vt:lpstr>Antra SEP Program</vt:lpstr>
      <vt:lpstr>Transactions</vt:lpstr>
      <vt:lpstr>Transactions</vt:lpstr>
      <vt:lpstr>Transactions (Contd.)</vt:lpstr>
      <vt:lpstr>Transaction Examples</vt:lpstr>
      <vt:lpstr>Transactions (Contd.)</vt:lpstr>
      <vt:lpstr>Transactions</vt:lpstr>
      <vt:lpstr>Transactions</vt:lpstr>
      <vt:lpstr>Transactions</vt:lpstr>
      <vt:lpstr>Transactions</vt:lpstr>
      <vt:lpstr>Transactions</vt:lpstr>
      <vt:lpstr>Transactions </vt:lpstr>
      <vt:lpstr>Isolation levels for transactions</vt:lpstr>
      <vt:lpstr>Read Uncommited</vt:lpstr>
      <vt:lpstr>Read Committed</vt:lpstr>
      <vt:lpstr>Repeatable Read</vt:lpstr>
      <vt:lpstr>Serializable</vt:lpstr>
      <vt:lpstr>Locks</vt:lpstr>
      <vt:lpstr>Isolation</vt:lpstr>
      <vt:lpstr>Snapshot Isolation</vt:lpstr>
      <vt:lpstr>Isolation</vt:lpstr>
      <vt:lpstr>Snapshot</vt:lpstr>
      <vt:lpstr>Remarks</vt:lpstr>
      <vt:lpstr>Transactions</vt:lpstr>
      <vt:lpstr>Transactions</vt:lpstr>
      <vt:lpstr>Transactions</vt:lpstr>
      <vt:lpstr>Transactions (Contd.)</vt:lpstr>
      <vt:lpstr>Transactions (Contd.)</vt:lpstr>
      <vt:lpstr>Transactions (Contd.)</vt:lpstr>
      <vt:lpstr>Transactions (Contd.)</vt:lpstr>
      <vt:lpstr>Transaction</vt:lpstr>
      <vt:lpstr>DeadLock</vt:lpstr>
      <vt:lpstr>Dead Lock </vt:lpstr>
      <vt:lpstr>Views</vt:lpstr>
      <vt:lpstr>PowerPoint Presentation</vt:lpstr>
      <vt:lpstr>Regular View</vt:lpstr>
      <vt:lpstr>Benefits</vt:lpstr>
      <vt:lpstr>Stored Procedures</vt:lpstr>
      <vt:lpstr>Benefits of Using SP’s</vt:lpstr>
      <vt:lpstr>Stored Procedures</vt:lpstr>
      <vt:lpstr>Creating a Parameterized SP’S </vt:lpstr>
      <vt:lpstr>Types Of Parameters</vt:lpstr>
      <vt:lpstr>Out Put Parameters</vt:lpstr>
      <vt:lpstr>Call Sp</vt:lpstr>
      <vt:lpstr>Function</vt:lpstr>
      <vt:lpstr>User Defined Function</vt:lpstr>
      <vt:lpstr>Function Example</vt:lpstr>
      <vt:lpstr>Triggers</vt:lpstr>
      <vt:lpstr>Trigger Cont…..</vt:lpstr>
      <vt:lpstr>Trigger Cont…</vt:lpstr>
      <vt:lpstr>Trigger Cont…</vt:lpstr>
      <vt:lpstr>Triggers (Contd.)</vt:lpstr>
      <vt:lpstr>Triggers (Contd.)</vt:lpstr>
      <vt:lpstr>Triggers (Contd.)</vt:lpstr>
      <vt:lpstr>Triggers (Contd.)</vt:lpstr>
      <vt:lpstr>DML OUTPUT</vt:lpstr>
      <vt:lpstr>DML OUTPUT (Contd.)</vt:lpstr>
      <vt:lpstr>DDL Trigger</vt:lpstr>
      <vt:lpstr>DDL Trigger (Contd.)</vt:lpstr>
    </vt:vector>
  </TitlesOfParts>
  <Company>Antra,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Antra, Inc. PowerPoint Template</dc:title>
  <dc:creator>Madhu Reddy</dc:creator>
  <cp:lastModifiedBy>Microsoft Office User</cp:lastModifiedBy>
  <cp:revision>1045</cp:revision>
  <dcterms:created xsi:type="dcterms:W3CDTF">2014-05-22T00:02:59Z</dcterms:created>
  <dcterms:modified xsi:type="dcterms:W3CDTF">2021-05-10T16:27:56Z</dcterms:modified>
</cp:coreProperties>
</file>