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682" r:id="rId2"/>
    <p:sldId id="752" r:id="rId3"/>
    <p:sldId id="753" r:id="rId4"/>
    <p:sldId id="772" r:id="rId5"/>
    <p:sldId id="773" r:id="rId6"/>
    <p:sldId id="774" r:id="rId7"/>
    <p:sldId id="788" r:id="rId8"/>
    <p:sldId id="776" r:id="rId9"/>
    <p:sldId id="756"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3" r:id="rId23"/>
    <p:sldId id="824" r:id="rId24"/>
    <p:sldId id="780" r:id="rId25"/>
    <p:sldId id="781" r:id="rId26"/>
    <p:sldId id="825" r:id="rId27"/>
    <p:sldId id="826" r:id="rId28"/>
    <p:sldId id="827" r:id="rId29"/>
    <p:sldId id="828" r:id="rId30"/>
    <p:sldId id="829" r:id="rId31"/>
    <p:sldId id="830" r:id="rId32"/>
    <p:sldId id="831" r:id="rId33"/>
    <p:sldId id="832" r:id="rId34"/>
    <p:sldId id="833" r:id="rId35"/>
    <p:sldId id="834" r:id="rId36"/>
    <p:sldId id="782" r:id="rId37"/>
    <p:sldId id="836" r:id="rId38"/>
    <p:sldId id="835" r:id="rId39"/>
    <p:sldId id="837" r:id="rId40"/>
    <p:sldId id="838" r:id="rId41"/>
    <p:sldId id="839" r:id="rId42"/>
    <p:sldId id="840" r:id="rId43"/>
    <p:sldId id="841" r:id="rId44"/>
    <p:sldId id="842" r:id="rId45"/>
    <p:sldId id="843" r:id="rId46"/>
    <p:sldId id="844" r:id="rId47"/>
    <p:sldId id="845" r:id="rId48"/>
    <p:sldId id="846" r:id="rId49"/>
    <p:sldId id="803" r:id="rId50"/>
    <p:sldId id="847" r:id="rId51"/>
    <p:sldId id="848" r:id="rId52"/>
    <p:sldId id="849" r:id="rId53"/>
    <p:sldId id="850" r:id="rId54"/>
    <p:sldId id="851" r:id="rId55"/>
    <p:sldId id="852" r:id="rId56"/>
    <p:sldId id="853" r:id="rId57"/>
    <p:sldId id="854" r:id="rId58"/>
    <p:sldId id="855" r:id="rId59"/>
    <p:sldId id="856" r:id="rId60"/>
    <p:sldId id="857" r:id="rId61"/>
    <p:sldId id="858" r:id="rId62"/>
    <p:sldId id="859" r:id="rId63"/>
    <p:sldId id="860" r:id="rId64"/>
    <p:sldId id="861" r:id="rId65"/>
    <p:sldId id="862" r:id="rId66"/>
    <p:sldId id="863" r:id="rId67"/>
    <p:sldId id="864" r:id="rId68"/>
    <p:sldId id="865" r:id="rId69"/>
    <p:sldId id="866" r:id="rId70"/>
    <p:sldId id="867" r:id="rId71"/>
    <p:sldId id="868" r:id="rId72"/>
    <p:sldId id="869" r:id="rId73"/>
    <p:sldId id="870" r:id="rId74"/>
    <p:sldId id="871" r:id="rId75"/>
    <p:sldId id="872" r:id="rId76"/>
    <p:sldId id="873" r:id="rId77"/>
    <p:sldId id="874" r:id="rId78"/>
    <p:sldId id="875" r:id="rId79"/>
    <p:sldId id="876" r:id="rId80"/>
    <p:sldId id="877" r:id="rId81"/>
    <p:sldId id="878" r:id="rId82"/>
    <p:sldId id="879" r:id="rId83"/>
    <p:sldId id="880" r:id="rId84"/>
    <p:sldId id="890" r:id="rId85"/>
    <p:sldId id="885" r:id="rId86"/>
    <p:sldId id="886" r:id="rId87"/>
    <p:sldId id="887" r:id="rId88"/>
    <p:sldId id="888" r:id="rId89"/>
    <p:sldId id="889" r:id="rId90"/>
    <p:sldId id="891" r:id="rId91"/>
    <p:sldId id="892" r:id="rId92"/>
    <p:sldId id="893" r:id="rId93"/>
    <p:sldId id="894" r:id="rId94"/>
    <p:sldId id="881" r:id="rId95"/>
    <p:sldId id="882" r:id="rId96"/>
    <p:sldId id="883" r:id="rId97"/>
    <p:sldId id="884" r:id="rId98"/>
    <p:sldId id="895" r:id="rId99"/>
    <p:sldId id="897" r:id="rId100"/>
    <p:sldId id="898" r:id="rId101"/>
    <p:sldId id="899" r:id="rId102"/>
    <p:sldId id="900" r:id="rId103"/>
    <p:sldId id="901" r:id="rId104"/>
    <p:sldId id="902" r:id="rId105"/>
    <p:sldId id="968" r:id="rId106"/>
  </p:sldIdLst>
  <p:sldSz cx="12188825" cy="6858000"/>
  <p:notesSz cx="6858000" cy="9144000"/>
  <p:custDataLst>
    <p:tags r:id="rId10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6492" autoAdjust="0"/>
  </p:normalViewPr>
  <p:slideViewPr>
    <p:cSldViewPr snapToGrid="0">
      <p:cViewPr varScale="1">
        <p:scale>
          <a:sx n="62" d="100"/>
          <a:sy n="62" d="100"/>
        </p:scale>
        <p:origin x="1044" y="72"/>
      </p:cViewPr>
      <p:guideLst>
        <p:guide orient="horz" pos="2160"/>
        <p:guide pos="335"/>
        <p:guide orient="horz" pos="768"/>
        <p:guide pos="6466"/>
      </p:guideLst>
    </p:cSldViewPr>
  </p:slideViewPr>
  <p:outlineViewPr>
    <p:cViewPr>
      <p:scale>
        <a:sx n="33" d="100"/>
        <a:sy n="33" d="100"/>
      </p:scale>
      <p:origin x="0" y="-10368"/>
    </p:cViewPr>
    <p:sldLst>
      <p:sld r:id="rId1" collapse="1"/>
    </p:sldLst>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6/26/2019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439D8BAE-21F9-4321-BDAA-B532597AF4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0659" name="Rectangle 7">
            <a:extLst>
              <a:ext uri="{FF2B5EF4-FFF2-40B4-BE49-F238E27FC236}">
                <a16:creationId xmlns:a16="http://schemas.microsoft.com/office/drawing/2014/main" id="{BEB0B31E-BD34-44A9-B024-E6F9A29FC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F9C4D9-9B70-4D36-9EEC-12C3F883EECE}" type="slidenum">
              <a:rPr lang="en-US" altLang="en-US" sz="1200"/>
              <a:pPr eaLnBrk="1" hangingPunct="1"/>
              <a:t>36</a:t>
            </a:fld>
            <a:endParaRPr lang="en-US" altLang="en-US" sz="1200"/>
          </a:p>
        </p:txBody>
      </p:sp>
      <p:sp>
        <p:nvSpPr>
          <p:cNvPr id="70660" name="Rectangle 2">
            <a:extLst>
              <a:ext uri="{FF2B5EF4-FFF2-40B4-BE49-F238E27FC236}">
                <a16:creationId xmlns:a16="http://schemas.microsoft.com/office/drawing/2014/main" id="{F5F90F24-4127-4340-A2CC-774BF86C6749}"/>
              </a:ext>
            </a:extLst>
          </p:cNvPr>
          <p:cNvSpPr>
            <a:spLocks noGrp="1" noRot="1" noChangeAspect="1" noChangeArrowheads="1" noTextEdit="1"/>
          </p:cNvSpPr>
          <p:nvPr>
            <p:ph type="sldImg"/>
          </p:nvPr>
        </p:nvSpPr>
        <p:spPr>
          <a:solidFill>
            <a:srgbClr val="FFFFFF"/>
          </a:solidFill>
          <a:ln/>
        </p:spPr>
      </p:sp>
      <p:sp>
        <p:nvSpPr>
          <p:cNvPr id="70661" name="Rectangle 3">
            <a:extLst>
              <a:ext uri="{FF2B5EF4-FFF2-40B4-BE49-F238E27FC236}">
                <a16:creationId xmlns:a16="http://schemas.microsoft.com/office/drawing/2014/main" id="{39C83C83-651A-4FD3-BCAC-94B54EAED9D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05148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705F9F05-45FE-486F-919E-AD5A0C9C57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92163" name="Rectangle 7">
            <a:extLst>
              <a:ext uri="{FF2B5EF4-FFF2-40B4-BE49-F238E27FC236}">
                <a16:creationId xmlns:a16="http://schemas.microsoft.com/office/drawing/2014/main" id="{FBE6DCDA-769E-4C26-B529-D144A7AFB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8B3BA3-B8F1-47FB-8A6A-035938543511}" type="slidenum">
              <a:rPr lang="en-US" altLang="en-US" sz="1200"/>
              <a:pPr eaLnBrk="1" hangingPunct="1"/>
              <a:t>49</a:t>
            </a:fld>
            <a:endParaRPr lang="en-US" altLang="en-US" sz="1200"/>
          </a:p>
        </p:txBody>
      </p:sp>
      <p:sp>
        <p:nvSpPr>
          <p:cNvPr id="92164" name="Rectangle 2">
            <a:extLst>
              <a:ext uri="{FF2B5EF4-FFF2-40B4-BE49-F238E27FC236}">
                <a16:creationId xmlns:a16="http://schemas.microsoft.com/office/drawing/2014/main" id="{4DB67582-69D4-4E4A-8AD3-09DD74AF475E}"/>
              </a:ext>
            </a:extLst>
          </p:cNvPr>
          <p:cNvSpPr>
            <a:spLocks noGrp="1" noRot="1" noChangeAspect="1" noChangeArrowheads="1" noTextEdit="1"/>
          </p:cNvSpPr>
          <p:nvPr>
            <p:ph type="sldImg"/>
          </p:nvPr>
        </p:nvSpPr>
        <p:spPr>
          <a:solidFill>
            <a:srgbClr val="FFFFFF"/>
          </a:solidFill>
          <a:ln/>
        </p:spPr>
      </p:sp>
      <p:sp>
        <p:nvSpPr>
          <p:cNvPr id="92165" name="Rectangle 3">
            <a:extLst>
              <a:ext uri="{FF2B5EF4-FFF2-40B4-BE49-F238E27FC236}">
                <a16:creationId xmlns:a16="http://schemas.microsoft.com/office/drawing/2014/main" id="{CF3FEDEC-B492-4FCD-9EA0-311BE1BA552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53740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73</a:t>
            </a:fld>
            <a:endParaRPr lang="en-US" dirty="0"/>
          </a:p>
        </p:txBody>
      </p:sp>
    </p:spTree>
    <p:extLst>
      <p:ext uri="{BB962C8B-B14F-4D97-AF65-F5344CB8AC3E}">
        <p14:creationId xmlns:p14="http://schemas.microsoft.com/office/powerpoint/2010/main" val="155920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76</a:t>
            </a:fld>
            <a:endParaRPr lang="en-US" dirty="0"/>
          </a:p>
        </p:txBody>
      </p:sp>
    </p:spTree>
    <p:extLst>
      <p:ext uri="{BB962C8B-B14F-4D97-AF65-F5344CB8AC3E}">
        <p14:creationId xmlns:p14="http://schemas.microsoft.com/office/powerpoint/2010/main" val="389205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84</a:t>
            </a:fld>
            <a:endParaRPr lang="en-US" dirty="0"/>
          </a:p>
        </p:txBody>
      </p:sp>
    </p:spTree>
    <p:extLst>
      <p:ext uri="{BB962C8B-B14F-4D97-AF65-F5344CB8AC3E}">
        <p14:creationId xmlns:p14="http://schemas.microsoft.com/office/powerpoint/2010/main" val="284315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A158298F-2654-461E-9FB6-F436CEC714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0419" name="Rectangle 7">
            <a:extLst>
              <a:ext uri="{FF2B5EF4-FFF2-40B4-BE49-F238E27FC236}">
                <a16:creationId xmlns:a16="http://schemas.microsoft.com/office/drawing/2014/main" id="{692D712B-2584-479C-B673-6E7B9A103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13F39B-AFA0-467F-AC81-0090D4309690}" type="slidenum">
              <a:rPr lang="en-US" altLang="en-US" sz="1200"/>
              <a:pPr eaLnBrk="1" hangingPunct="1"/>
              <a:t>4</a:t>
            </a:fld>
            <a:endParaRPr lang="en-US" altLang="en-US" sz="1200"/>
          </a:p>
        </p:txBody>
      </p:sp>
      <p:sp>
        <p:nvSpPr>
          <p:cNvPr id="60420" name="Rectangle 2">
            <a:extLst>
              <a:ext uri="{FF2B5EF4-FFF2-40B4-BE49-F238E27FC236}">
                <a16:creationId xmlns:a16="http://schemas.microsoft.com/office/drawing/2014/main" id="{7994338C-F6C5-4072-8E4E-EC9691AD3A5F}"/>
              </a:ext>
            </a:extLst>
          </p:cNvPr>
          <p:cNvSpPr>
            <a:spLocks noGrp="1" noRot="1" noChangeAspect="1" noChangeArrowheads="1" noTextEdit="1"/>
          </p:cNvSpPr>
          <p:nvPr>
            <p:ph type="sldImg"/>
          </p:nvPr>
        </p:nvSpPr>
        <p:spPr>
          <a:solidFill>
            <a:srgbClr val="FFFFFF"/>
          </a:solidFill>
          <a:ln/>
        </p:spPr>
      </p:sp>
      <p:sp>
        <p:nvSpPr>
          <p:cNvPr id="60421" name="Rectangle 3">
            <a:extLst>
              <a:ext uri="{FF2B5EF4-FFF2-40B4-BE49-F238E27FC236}">
                <a16:creationId xmlns:a16="http://schemas.microsoft.com/office/drawing/2014/main" id="{9AC0E5E2-5F8F-45FB-B3F1-21E2058A230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1594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19F8BAB5-C111-4DCB-9424-7CA2C0DEE6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1443" name="Rectangle 7">
            <a:extLst>
              <a:ext uri="{FF2B5EF4-FFF2-40B4-BE49-F238E27FC236}">
                <a16:creationId xmlns:a16="http://schemas.microsoft.com/office/drawing/2014/main" id="{AA6F3130-F274-43C1-9972-B5897FCD8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AA03FD-781C-4876-BD58-E514E2396918}" type="slidenum">
              <a:rPr lang="en-US" altLang="en-US" sz="1200"/>
              <a:pPr eaLnBrk="1" hangingPunct="1"/>
              <a:t>5</a:t>
            </a:fld>
            <a:endParaRPr lang="en-US" altLang="en-US" sz="1200"/>
          </a:p>
        </p:txBody>
      </p:sp>
      <p:sp>
        <p:nvSpPr>
          <p:cNvPr id="61444" name="Rectangle 2">
            <a:extLst>
              <a:ext uri="{FF2B5EF4-FFF2-40B4-BE49-F238E27FC236}">
                <a16:creationId xmlns:a16="http://schemas.microsoft.com/office/drawing/2014/main" id="{7E2E86E2-90DB-4233-92AC-346EBC148E3C}"/>
              </a:ext>
            </a:extLst>
          </p:cNvPr>
          <p:cNvSpPr>
            <a:spLocks noGrp="1" noRot="1" noChangeAspect="1" noChangeArrowheads="1" noTextEdit="1"/>
          </p:cNvSpPr>
          <p:nvPr>
            <p:ph type="sldImg"/>
          </p:nvPr>
        </p:nvSpPr>
        <p:spPr>
          <a:solidFill>
            <a:srgbClr val="FFFFFF"/>
          </a:solidFill>
          <a:ln/>
        </p:spPr>
      </p:sp>
      <p:sp>
        <p:nvSpPr>
          <p:cNvPr id="61445" name="Rectangle 3">
            <a:extLst>
              <a:ext uri="{FF2B5EF4-FFF2-40B4-BE49-F238E27FC236}">
                <a16:creationId xmlns:a16="http://schemas.microsoft.com/office/drawing/2014/main" id="{2DE45091-80EF-4700-AF5E-75378E1C02B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78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9B72FBC6-1429-4BEF-B394-837F2075CA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2467" name="Rectangle 7">
            <a:extLst>
              <a:ext uri="{FF2B5EF4-FFF2-40B4-BE49-F238E27FC236}">
                <a16:creationId xmlns:a16="http://schemas.microsoft.com/office/drawing/2014/main" id="{CB9CC28F-82E3-44F0-9E3E-FE5AC98B7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A9D8F6-0949-4638-8704-1B25DC0E9369}" type="slidenum">
              <a:rPr lang="en-US" altLang="en-US" sz="1200"/>
              <a:pPr eaLnBrk="1" hangingPunct="1"/>
              <a:t>6</a:t>
            </a:fld>
            <a:endParaRPr lang="en-US" altLang="en-US" sz="1200"/>
          </a:p>
        </p:txBody>
      </p:sp>
      <p:sp>
        <p:nvSpPr>
          <p:cNvPr id="62468" name="Rectangle 2">
            <a:extLst>
              <a:ext uri="{FF2B5EF4-FFF2-40B4-BE49-F238E27FC236}">
                <a16:creationId xmlns:a16="http://schemas.microsoft.com/office/drawing/2014/main" id="{3AA189E7-105D-4CFB-B54F-EBD2D008EFA1}"/>
              </a:ext>
            </a:extLst>
          </p:cNvPr>
          <p:cNvSpPr>
            <a:spLocks noGrp="1" noRot="1" noChangeAspect="1" noChangeArrowheads="1" noTextEdit="1"/>
          </p:cNvSpPr>
          <p:nvPr>
            <p:ph type="sldImg"/>
          </p:nvPr>
        </p:nvSpPr>
        <p:spPr>
          <a:solidFill>
            <a:srgbClr val="FFFFFF"/>
          </a:solidFill>
          <a:ln/>
        </p:spPr>
      </p:sp>
      <p:sp>
        <p:nvSpPr>
          <p:cNvPr id="17411" name="Rectangle 3">
            <a:extLst>
              <a:ext uri="{FF2B5EF4-FFF2-40B4-BE49-F238E27FC236}">
                <a16:creationId xmlns:a16="http://schemas.microsoft.com/office/drawing/2014/main" id="{A4B3BE82-1561-49C1-91EF-B0D5C83E6CA8}"/>
              </a:ext>
            </a:extLst>
          </p:cNvPr>
          <p:cNvSpPr>
            <a:spLocks noGrp="1" noChangeArrowheads="1"/>
          </p:cNvSpPr>
          <p:nvPr>
            <p:ph type="body" idx="1"/>
          </p:nvPr>
        </p:nvSpPr>
        <p:spPr>
          <a:solidFill>
            <a:srgbClr val="FFFFFF"/>
          </a:solidFill>
          <a:ln>
            <a:solidFill>
              <a:srgbClr val="000000"/>
            </a:solidFill>
          </a:ln>
        </p:spPr>
        <p:txBody>
          <a:bodyPr/>
          <a:lstStyle/>
          <a:p>
            <a:pPr eaLnBrk="1" hangingPunct="1">
              <a:defRPr/>
            </a:pPr>
            <a:endParaRPr lang="en-US" sz="1050" dirty="0"/>
          </a:p>
        </p:txBody>
      </p:sp>
    </p:spTree>
    <p:extLst>
      <p:ext uri="{BB962C8B-B14F-4D97-AF65-F5344CB8AC3E}">
        <p14:creationId xmlns:p14="http://schemas.microsoft.com/office/powerpoint/2010/main" val="292690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a:extLst>
              <a:ext uri="{FF2B5EF4-FFF2-40B4-BE49-F238E27FC236}">
                <a16:creationId xmlns:a16="http://schemas.microsoft.com/office/drawing/2014/main" id="{2FA55334-622E-4019-8F1E-20128A037B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6803" name="Rectangle 7">
            <a:extLst>
              <a:ext uri="{FF2B5EF4-FFF2-40B4-BE49-F238E27FC236}">
                <a16:creationId xmlns:a16="http://schemas.microsoft.com/office/drawing/2014/main" id="{C47393DF-7618-4043-B862-394B0B6FE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22CB52-CCD4-47A8-A424-4CC019EFA277}" type="slidenum">
              <a:rPr lang="en-US" altLang="en-US" sz="1200"/>
              <a:pPr eaLnBrk="1" hangingPunct="1"/>
              <a:t>7</a:t>
            </a:fld>
            <a:endParaRPr lang="en-US" altLang="en-US" sz="1200"/>
          </a:p>
        </p:txBody>
      </p:sp>
      <p:sp>
        <p:nvSpPr>
          <p:cNvPr id="76804" name="Rectangle 2">
            <a:extLst>
              <a:ext uri="{FF2B5EF4-FFF2-40B4-BE49-F238E27FC236}">
                <a16:creationId xmlns:a16="http://schemas.microsoft.com/office/drawing/2014/main" id="{8325D720-F33B-4CD8-9F82-FD1548D07B83}"/>
              </a:ext>
            </a:extLst>
          </p:cNvPr>
          <p:cNvSpPr>
            <a:spLocks noGrp="1" noRot="1" noChangeAspect="1" noChangeArrowheads="1" noTextEdit="1"/>
          </p:cNvSpPr>
          <p:nvPr>
            <p:ph type="sldImg"/>
          </p:nvPr>
        </p:nvSpPr>
        <p:spPr>
          <a:solidFill>
            <a:srgbClr val="FFFFFF"/>
          </a:solidFill>
          <a:ln/>
        </p:spPr>
      </p:sp>
      <p:sp>
        <p:nvSpPr>
          <p:cNvPr id="76805" name="Rectangle 3">
            <a:extLst>
              <a:ext uri="{FF2B5EF4-FFF2-40B4-BE49-F238E27FC236}">
                <a16:creationId xmlns:a16="http://schemas.microsoft.com/office/drawing/2014/main" id="{0581FDE4-A9D0-4ECC-9621-1760871CFA9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773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D9042BA4-1D89-4B58-951C-0A8FCFD26C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4515" name="Rectangle 7">
            <a:extLst>
              <a:ext uri="{FF2B5EF4-FFF2-40B4-BE49-F238E27FC236}">
                <a16:creationId xmlns:a16="http://schemas.microsoft.com/office/drawing/2014/main" id="{0A389C1B-E311-4D51-854C-748D4FF2D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91770B-8AD0-43BB-8FFF-D576598DEE43}" type="slidenum">
              <a:rPr lang="en-US" altLang="en-US" sz="1200"/>
              <a:pPr eaLnBrk="1" hangingPunct="1"/>
              <a:t>8</a:t>
            </a:fld>
            <a:endParaRPr lang="en-US" altLang="en-US" sz="1200"/>
          </a:p>
        </p:txBody>
      </p:sp>
      <p:sp>
        <p:nvSpPr>
          <p:cNvPr id="64516" name="Rectangle 2">
            <a:extLst>
              <a:ext uri="{FF2B5EF4-FFF2-40B4-BE49-F238E27FC236}">
                <a16:creationId xmlns:a16="http://schemas.microsoft.com/office/drawing/2014/main" id="{7B3C5A64-43E6-45E6-A357-C3B1B7DF58A2}"/>
              </a:ext>
            </a:extLst>
          </p:cNvPr>
          <p:cNvSpPr>
            <a:spLocks noGrp="1" noRot="1" noChangeAspect="1" noChangeArrowheads="1" noTextEdit="1"/>
          </p:cNvSpPr>
          <p:nvPr>
            <p:ph type="sldImg"/>
          </p:nvPr>
        </p:nvSpPr>
        <p:spPr>
          <a:solidFill>
            <a:srgbClr val="FFFFFF"/>
          </a:solidFill>
          <a:ln/>
        </p:spPr>
      </p:sp>
      <p:sp>
        <p:nvSpPr>
          <p:cNvPr id="64517" name="Rectangle 3">
            <a:extLst>
              <a:ext uri="{FF2B5EF4-FFF2-40B4-BE49-F238E27FC236}">
                <a16:creationId xmlns:a16="http://schemas.microsoft.com/office/drawing/2014/main" id="{F3D69D16-5703-4976-8DE2-62D671DBBD7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49050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table is a selector and border is a property and given value </a:t>
            </a:r>
            <a:r>
              <a:rPr lang="en-US" i="1" dirty="0"/>
              <a:t>1px solid #C00</a:t>
            </a:r>
            <a:r>
              <a:rPr lang="en-US" dirty="0"/>
              <a:t> is the value of that property</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dirty="0"/>
          </a:p>
        </p:txBody>
      </p:sp>
    </p:spTree>
    <p:extLst>
      <p:ext uri="{BB962C8B-B14F-4D97-AF65-F5344CB8AC3E}">
        <p14:creationId xmlns:p14="http://schemas.microsoft.com/office/powerpoint/2010/main" val="286603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4F8A6F59-4049-45C1-9D29-265CF79AA6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8611" name="Rectangle 7">
            <a:extLst>
              <a:ext uri="{FF2B5EF4-FFF2-40B4-BE49-F238E27FC236}">
                <a16:creationId xmlns:a16="http://schemas.microsoft.com/office/drawing/2014/main" id="{10C03562-E417-4443-BC30-F83690F94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00CC04-AC63-4FC9-A176-D7ECA44F758E}" type="slidenum">
              <a:rPr lang="en-US" altLang="en-US" sz="1200"/>
              <a:pPr eaLnBrk="1" hangingPunct="1"/>
              <a:t>24</a:t>
            </a:fld>
            <a:endParaRPr lang="en-US" altLang="en-US" sz="1200"/>
          </a:p>
        </p:txBody>
      </p:sp>
      <p:sp>
        <p:nvSpPr>
          <p:cNvPr id="68612" name="Rectangle 2">
            <a:extLst>
              <a:ext uri="{FF2B5EF4-FFF2-40B4-BE49-F238E27FC236}">
                <a16:creationId xmlns:a16="http://schemas.microsoft.com/office/drawing/2014/main" id="{EB2B2D2C-6B68-41CA-AB92-A13806E83780}"/>
              </a:ext>
            </a:extLst>
          </p:cNvPr>
          <p:cNvSpPr>
            <a:spLocks noGrp="1" noRot="1" noChangeAspect="1" noChangeArrowheads="1" noTextEdit="1"/>
          </p:cNvSpPr>
          <p:nvPr>
            <p:ph type="sldImg"/>
          </p:nvPr>
        </p:nvSpPr>
        <p:spPr>
          <a:solidFill>
            <a:srgbClr val="FFFFFF"/>
          </a:solidFill>
          <a:ln/>
        </p:spPr>
      </p:sp>
      <p:sp>
        <p:nvSpPr>
          <p:cNvPr id="68613" name="Rectangle 3">
            <a:extLst>
              <a:ext uri="{FF2B5EF4-FFF2-40B4-BE49-F238E27FC236}">
                <a16:creationId xmlns:a16="http://schemas.microsoft.com/office/drawing/2014/main" id="{4D08EDA3-AC84-4B4D-B4DC-4623F9FBB00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62173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450E7079-1FB9-494A-B64E-6302538100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9635" name="Rectangle 7">
            <a:extLst>
              <a:ext uri="{FF2B5EF4-FFF2-40B4-BE49-F238E27FC236}">
                <a16:creationId xmlns:a16="http://schemas.microsoft.com/office/drawing/2014/main" id="{3C1B2E13-0318-456E-A501-AA8A52132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15BE3D-1DFD-420B-A7BD-BA73387E874C}" type="slidenum">
              <a:rPr lang="en-US" altLang="en-US" sz="1200"/>
              <a:pPr eaLnBrk="1" hangingPunct="1"/>
              <a:t>25</a:t>
            </a:fld>
            <a:endParaRPr lang="en-US" altLang="en-US" sz="1200"/>
          </a:p>
        </p:txBody>
      </p:sp>
      <p:sp>
        <p:nvSpPr>
          <p:cNvPr id="69636" name="Rectangle 2">
            <a:extLst>
              <a:ext uri="{FF2B5EF4-FFF2-40B4-BE49-F238E27FC236}">
                <a16:creationId xmlns:a16="http://schemas.microsoft.com/office/drawing/2014/main" id="{8D0668D4-556E-41B2-BB81-CFA711BFF836}"/>
              </a:ext>
            </a:extLst>
          </p:cNvPr>
          <p:cNvSpPr>
            <a:spLocks noGrp="1" noRot="1" noChangeAspect="1" noChangeArrowheads="1" noTextEdit="1"/>
          </p:cNvSpPr>
          <p:nvPr>
            <p:ph type="sldImg"/>
          </p:nvPr>
        </p:nvSpPr>
        <p:spPr>
          <a:solidFill>
            <a:srgbClr val="FFFFFF"/>
          </a:solidFill>
          <a:ln/>
        </p:spPr>
      </p:sp>
      <p:sp>
        <p:nvSpPr>
          <p:cNvPr id="69637" name="Rectangle 3">
            <a:extLst>
              <a:ext uri="{FF2B5EF4-FFF2-40B4-BE49-F238E27FC236}">
                <a16:creationId xmlns:a16="http://schemas.microsoft.com/office/drawing/2014/main" id="{CA11C607-8A11-4058-9BE1-3300D84B7C8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54241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6/26/2019</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6/26/2019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6/26/2019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6/26/2019</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6/26/2019</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6/26/2019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6/26/2019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6/26/2019</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6/26/2019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6/26/2019</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6/26/2019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6/26/2019</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2.sv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F538-EE50-4822-926C-3FB2D51CDA06}"/>
              </a:ext>
            </a:extLst>
          </p:cNvPr>
          <p:cNvSpPr>
            <a:spLocks noGrp="1"/>
          </p:cNvSpPr>
          <p:nvPr>
            <p:ph type="title"/>
          </p:nvPr>
        </p:nvSpPr>
        <p:spPr>
          <a:xfrm>
            <a:off x="379418" y="0"/>
            <a:ext cx="11125199" cy="889000"/>
          </a:xfrm>
        </p:spPr>
        <p:txBody>
          <a:bodyPr/>
          <a:lstStyle/>
          <a:p>
            <a:r>
              <a:rPr lang="en-US" dirty="0"/>
              <a:t>CSS Syntax</a:t>
            </a:r>
          </a:p>
        </p:txBody>
      </p:sp>
      <p:sp>
        <p:nvSpPr>
          <p:cNvPr id="3" name="Content Placeholder 2">
            <a:extLst>
              <a:ext uri="{FF2B5EF4-FFF2-40B4-BE49-F238E27FC236}">
                <a16:creationId xmlns:a16="http://schemas.microsoft.com/office/drawing/2014/main" id="{44A155A8-9F3F-4D3E-8031-2163789E6130}"/>
              </a:ext>
            </a:extLst>
          </p:cNvPr>
          <p:cNvSpPr>
            <a:spLocks noGrp="1"/>
          </p:cNvSpPr>
          <p:nvPr>
            <p:ph idx="1"/>
          </p:nvPr>
        </p:nvSpPr>
        <p:spPr>
          <a:xfrm>
            <a:off x="500677" y="1060704"/>
            <a:ext cx="11126522" cy="4419600"/>
          </a:xfrm>
        </p:spPr>
        <p:txBody>
          <a:bodyPr/>
          <a:lstStyle/>
          <a:p>
            <a:pPr marL="0" indent="0">
              <a:buNone/>
            </a:pPr>
            <a:r>
              <a:rPr lang="en-US" dirty="0"/>
              <a:t>A CSS comprises of style rules that are interpreted by the browser and then applied to the corresponding elements in document. A style rule is made of three parts</a:t>
            </a:r>
          </a:p>
          <a:p>
            <a:pPr lvl="1"/>
            <a:r>
              <a:rPr lang="en-US" b="1" dirty="0"/>
              <a:t>Selector − </a:t>
            </a:r>
            <a:r>
              <a:rPr lang="en-US" dirty="0"/>
              <a:t>A selector is an HTML tag at which a style will be applied. This could be any tag like &lt;h1&gt; or &lt;table&gt; etc.</a:t>
            </a:r>
          </a:p>
          <a:p>
            <a:pPr lvl="1"/>
            <a:r>
              <a:rPr lang="en-US" b="1" dirty="0"/>
              <a:t>Property - </a:t>
            </a:r>
            <a:r>
              <a:rPr lang="en-US" dirty="0"/>
              <a:t>A property is a type of attribute of HTML tag. Put simply, all the HTML attributes are converted into CSS properties. They could be color, border etc.</a:t>
            </a:r>
          </a:p>
          <a:p>
            <a:pPr lvl="1"/>
            <a:r>
              <a:rPr lang="en-US" b="1" dirty="0"/>
              <a:t>Value - </a:t>
            </a:r>
            <a:r>
              <a:rPr lang="en-US" dirty="0"/>
              <a:t>Values are assigned to properties. For example, color property can have value either red or #F1F1F1 etc.</a:t>
            </a:r>
          </a:p>
          <a:p>
            <a:pPr marL="274308" lvl="1" indent="0">
              <a:buNone/>
            </a:pPr>
            <a:r>
              <a:rPr lang="en-US" b="1" dirty="0"/>
              <a:t>Syntax:</a:t>
            </a:r>
          </a:p>
          <a:p>
            <a:pPr marL="274308" lvl="1" indent="0">
              <a:buNone/>
            </a:pPr>
            <a:r>
              <a:rPr lang="en-US" dirty="0"/>
              <a:t>selector { property: value }</a:t>
            </a:r>
          </a:p>
          <a:p>
            <a:pPr marL="274308" lvl="1" indent="0">
              <a:buNone/>
            </a:pPr>
            <a:r>
              <a:rPr lang="en-US" b="1" dirty="0"/>
              <a:t>Example:</a:t>
            </a:r>
          </a:p>
          <a:p>
            <a:pPr marL="274308" lvl="1" indent="0">
              <a:buNone/>
            </a:pPr>
            <a:r>
              <a:rPr lang="en-US" dirty="0"/>
              <a:t>table{ border :1px solid #C00; }</a:t>
            </a:r>
          </a:p>
        </p:txBody>
      </p:sp>
      <p:sp>
        <p:nvSpPr>
          <p:cNvPr id="4" name="Slide Number Placeholder 3">
            <a:extLst>
              <a:ext uri="{FF2B5EF4-FFF2-40B4-BE49-F238E27FC236}">
                <a16:creationId xmlns:a16="http://schemas.microsoft.com/office/drawing/2014/main" id="{8AB94E48-869F-45FE-897A-46E70A02319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419787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E898-3709-4551-AF5A-233EAD07C101}"/>
              </a:ext>
            </a:extLst>
          </p:cNvPr>
          <p:cNvSpPr>
            <a:spLocks noGrp="1"/>
          </p:cNvSpPr>
          <p:nvPr>
            <p:ph type="title"/>
          </p:nvPr>
        </p:nvSpPr>
        <p:spPr/>
        <p:txBody>
          <a:bodyPr/>
          <a:lstStyle/>
          <a:p>
            <a:r>
              <a:rPr lang="en-US" dirty="0"/>
              <a:t>Absolute Positioning</a:t>
            </a:r>
          </a:p>
        </p:txBody>
      </p:sp>
      <p:sp>
        <p:nvSpPr>
          <p:cNvPr id="3" name="Content Placeholder 2">
            <a:extLst>
              <a:ext uri="{FF2B5EF4-FFF2-40B4-BE49-F238E27FC236}">
                <a16:creationId xmlns:a16="http://schemas.microsoft.com/office/drawing/2014/main" id="{99C3DD7E-97ED-43CD-B9C8-5BCCEA94AC04}"/>
              </a:ext>
            </a:extLst>
          </p:cNvPr>
          <p:cNvSpPr>
            <a:spLocks noGrp="1"/>
          </p:cNvSpPr>
          <p:nvPr>
            <p:ph idx="1"/>
          </p:nvPr>
        </p:nvSpPr>
        <p:spPr/>
        <p:txBody>
          <a:bodyPr/>
          <a:lstStyle/>
          <a:p>
            <a:r>
              <a:rPr lang="en-US" dirty="0"/>
              <a:t>An element with position: absolute is positioned at the specified coordinates relative to your screen top-left corner.</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solidFill>
                  <a:srgbClr val="FF0000"/>
                </a:solidFill>
              </a:rPr>
              <a:t>NOTE − You can use bottom or right values as well in the same way as top and left.</a:t>
            </a:r>
          </a:p>
        </p:txBody>
      </p:sp>
      <p:sp>
        <p:nvSpPr>
          <p:cNvPr id="4" name="Slide Number Placeholder 3">
            <a:extLst>
              <a:ext uri="{FF2B5EF4-FFF2-40B4-BE49-F238E27FC236}">
                <a16:creationId xmlns:a16="http://schemas.microsoft.com/office/drawing/2014/main" id="{9D949389-FABE-4A7C-A990-B3D15FA68B69}"/>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spTree>
    <p:extLst>
      <p:ext uri="{BB962C8B-B14F-4D97-AF65-F5344CB8AC3E}">
        <p14:creationId xmlns:p14="http://schemas.microsoft.com/office/powerpoint/2010/main" val="31870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45AB-274C-4914-9C94-7B935E419AAF}"/>
              </a:ext>
            </a:extLst>
          </p:cNvPr>
          <p:cNvSpPr>
            <a:spLocks noGrp="1"/>
          </p:cNvSpPr>
          <p:nvPr>
            <p:ph type="title"/>
          </p:nvPr>
        </p:nvSpPr>
        <p:spPr/>
        <p:txBody>
          <a:bodyPr/>
          <a:lstStyle/>
          <a:p>
            <a:r>
              <a:rPr lang="en-US" dirty="0"/>
              <a:t>Absolute Positioning</a:t>
            </a:r>
          </a:p>
        </p:txBody>
      </p:sp>
      <p:pic>
        <p:nvPicPr>
          <p:cNvPr id="6" name="Content Placeholder 5">
            <a:extLst>
              <a:ext uri="{FF2B5EF4-FFF2-40B4-BE49-F238E27FC236}">
                <a16:creationId xmlns:a16="http://schemas.microsoft.com/office/drawing/2014/main" id="{E1A2CA44-B6B1-4145-97C0-5F2BD1515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39114"/>
            <a:ext cx="9253866" cy="2817390"/>
          </a:xfrm>
        </p:spPr>
      </p:pic>
      <p:sp>
        <p:nvSpPr>
          <p:cNvPr id="4" name="Slide Number Placeholder 3">
            <a:extLst>
              <a:ext uri="{FF2B5EF4-FFF2-40B4-BE49-F238E27FC236}">
                <a16:creationId xmlns:a16="http://schemas.microsoft.com/office/drawing/2014/main" id="{6632EAAD-BAE6-4113-B7F4-05EB849B3A0D}"/>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pic>
        <p:nvPicPr>
          <p:cNvPr id="8" name="Picture 7">
            <a:extLst>
              <a:ext uri="{FF2B5EF4-FFF2-40B4-BE49-F238E27FC236}">
                <a16:creationId xmlns:a16="http://schemas.microsoft.com/office/drawing/2014/main" id="{4EC5C1E6-1334-48AB-AEAE-9439D86F4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80" y="4784027"/>
            <a:ext cx="11512638" cy="883378"/>
          </a:xfrm>
          <a:prstGeom prst="rect">
            <a:avLst/>
          </a:prstGeom>
        </p:spPr>
      </p:pic>
    </p:spTree>
    <p:extLst>
      <p:ext uri="{BB962C8B-B14F-4D97-AF65-F5344CB8AC3E}">
        <p14:creationId xmlns:p14="http://schemas.microsoft.com/office/powerpoint/2010/main" val="223858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253A-4DB9-47F8-9060-1D891F5183FA}"/>
              </a:ext>
            </a:extLst>
          </p:cNvPr>
          <p:cNvSpPr>
            <a:spLocks noGrp="1"/>
          </p:cNvSpPr>
          <p:nvPr>
            <p:ph type="title"/>
          </p:nvPr>
        </p:nvSpPr>
        <p:spPr>
          <a:xfrm>
            <a:off x="531818" y="22354"/>
            <a:ext cx="11125199" cy="889000"/>
          </a:xfrm>
        </p:spPr>
        <p:txBody>
          <a:bodyPr/>
          <a:lstStyle/>
          <a:p>
            <a:r>
              <a:rPr lang="en-US" dirty="0"/>
              <a:t>Fixed Positioning</a:t>
            </a:r>
          </a:p>
        </p:txBody>
      </p:sp>
      <p:sp>
        <p:nvSpPr>
          <p:cNvPr id="3" name="Content Placeholder 2">
            <a:extLst>
              <a:ext uri="{FF2B5EF4-FFF2-40B4-BE49-F238E27FC236}">
                <a16:creationId xmlns:a16="http://schemas.microsoft.com/office/drawing/2014/main" id="{41A1CDB2-B893-4EBE-83C3-EBC74139C254}"/>
              </a:ext>
            </a:extLst>
          </p:cNvPr>
          <p:cNvSpPr>
            <a:spLocks noGrp="1"/>
          </p:cNvSpPr>
          <p:nvPr>
            <p:ph idx="1"/>
          </p:nvPr>
        </p:nvSpPr>
        <p:spPr>
          <a:xfrm>
            <a:off x="530495" y="959481"/>
            <a:ext cx="11126522" cy="4419600"/>
          </a:xfrm>
        </p:spPr>
        <p:txBody>
          <a:bodyPr/>
          <a:lstStyle/>
          <a:p>
            <a:r>
              <a:rPr lang="en-US" dirty="0"/>
              <a:t>Fixed positioning allows you to fix the position of an element to a particular spot on the page, regardless of scrolling. Specified coordinates will be relative to the browser window.</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t>NOTE − You can use bottom or right values as well in the same way as top and left.</a:t>
            </a:r>
          </a:p>
        </p:txBody>
      </p:sp>
      <p:sp>
        <p:nvSpPr>
          <p:cNvPr id="4" name="Slide Number Placeholder 3">
            <a:extLst>
              <a:ext uri="{FF2B5EF4-FFF2-40B4-BE49-F238E27FC236}">
                <a16:creationId xmlns:a16="http://schemas.microsoft.com/office/drawing/2014/main" id="{4A64D96D-8A7D-4F64-A02B-25AED259EC71}"/>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spTree>
    <p:extLst>
      <p:ext uri="{BB962C8B-B14F-4D97-AF65-F5344CB8AC3E}">
        <p14:creationId xmlns:p14="http://schemas.microsoft.com/office/powerpoint/2010/main" val="21630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E5C6-6952-494B-8132-9B7AE7E7316C}"/>
              </a:ext>
            </a:extLst>
          </p:cNvPr>
          <p:cNvSpPr>
            <a:spLocks noGrp="1"/>
          </p:cNvSpPr>
          <p:nvPr>
            <p:ph type="title"/>
          </p:nvPr>
        </p:nvSpPr>
        <p:spPr/>
        <p:txBody>
          <a:bodyPr/>
          <a:lstStyle/>
          <a:p>
            <a:r>
              <a:rPr lang="en-US" dirty="0"/>
              <a:t>Fixed Position</a:t>
            </a:r>
          </a:p>
        </p:txBody>
      </p:sp>
      <p:pic>
        <p:nvPicPr>
          <p:cNvPr id="6" name="Content Placeholder 5">
            <a:extLst>
              <a:ext uri="{FF2B5EF4-FFF2-40B4-BE49-F238E27FC236}">
                <a16:creationId xmlns:a16="http://schemas.microsoft.com/office/drawing/2014/main" id="{B8C3970F-49E7-418A-9C08-3650D0B3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99777"/>
            <a:ext cx="9395080" cy="2879718"/>
          </a:xfrm>
        </p:spPr>
      </p:pic>
      <p:sp>
        <p:nvSpPr>
          <p:cNvPr id="4" name="Slide Number Placeholder 3">
            <a:extLst>
              <a:ext uri="{FF2B5EF4-FFF2-40B4-BE49-F238E27FC236}">
                <a16:creationId xmlns:a16="http://schemas.microsoft.com/office/drawing/2014/main" id="{93F18161-F881-4593-8958-4B62416DB801}"/>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pic>
        <p:nvPicPr>
          <p:cNvPr id="8" name="Picture 7">
            <a:extLst>
              <a:ext uri="{FF2B5EF4-FFF2-40B4-BE49-F238E27FC236}">
                <a16:creationId xmlns:a16="http://schemas.microsoft.com/office/drawing/2014/main" id="{5BE5A40F-4570-401E-95B6-C83267198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01" y="4787235"/>
            <a:ext cx="8654376" cy="1501269"/>
          </a:xfrm>
          <a:prstGeom prst="rect">
            <a:avLst/>
          </a:prstGeom>
        </p:spPr>
      </p:pic>
    </p:spTree>
    <p:extLst>
      <p:ext uri="{BB962C8B-B14F-4D97-AF65-F5344CB8AC3E}">
        <p14:creationId xmlns:p14="http://schemas.microsoft.com/office/powerpoint/2010/main" val="227333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911-4B09-4AC3-BC3A-86649D300906}"/>
              </a:ext>
            </a:extLst>
          </p:cNvPr>
          <p:cNvSpPr>
            <a:spLocks noGrp="1"/>
          </p:cNvSpPr>
          <p:nvPr>
            <p:ph type="title"/>
          </p:nvPr>
        </p:nvSpPr>
        <p:spPr/>
        <p:txBody>
          <a:bodyPr/>
          <a:lstStyle/>
          <a:p>
            <a:r>
              <a:rPr lang="en-US" dirty="0"/>
              <a:t>CSS - Layers</a:t>
            </a:r>
          </a:p>
        </p:txBody>
      </p:sp>
      <p:sp>
        <p:nvSpPr>
          <p:cNvPr id="3" name="Content Placeholder 2">
            <a:extLst>
              <a:ext uri="{FF2B5EF4-FFF2-40B4-BE49-F238E27FC236}">
                <a16:creationId xmlns:a16="http://schemas.microsoft.com/office/drawing/2014/main" id="{530C9B29-A810-42F6-873D-98CCD14F0C36}"/>
              </a:ext>
            </a:extLst>
          </p:cNvPr>
          <p:cNvSpPr>
            <a:spLocks noGrp="1"/>
          </p:cNvSpPr>
          <p:nvPr>
            <p:ph idx="1"/>
          </p:nvPr>
        </p:nvSpPr>
        <p:spPr/>
        <p:txBody>
          <a:bodyPr/>
          <a:lstStyle/>
          <a:p>
            <a:r>
              <a:rPr lang="en-US" dirty="0"/>
              <a:t>CSS gives you opportunity to create layers of various divisions. The CSS layers refer to applying the </a:t>
            </a:r>
            <a:r>
              <a:rPr lang="en-US" i="1" dirty="0"/>
              <a:t>z-index</a:t>
            </a:r>
            <a:r>
              <a:rPr lang="en-US" dirty="0"/>
              <a:t> property to elements that overlap with each other.</a:t>
            </a:r>
          </a:p>
          <a:p>
            <a:r>
              <a:rPr lang="en-US" dirty="0"/>
              <a:t>The z-index property is used along with the </a:t>
            </a:r>
            <a:r>
              <a:rPr lang="en-US" i="1" dirty="0"/>
              <a:t>position</a:t>
            </a:r>
            <a:r>
              <a:rPr lang="en-US" dirty="0"/>
              <a:t> property to create an effect of layers. You can specify which element should come on top and which element should come at bottom</a:t>
            </a:r>
          </a:p>
          <a:p>
            <a:endParaRPr lang="en-US" dirty="0"/>
          </a:p>
        </p:txBody>
      </p:sp>
      <p:sp>
        <p:nvSpPr>
          <p:cNvPr id="4" name="Slide Number Placeholder 3">
            <a:extLst>
              <a:ext uri="{FF2B5EF4-FFF2-40B4-BE49-F238E27FC236}">
                <a16:creationId xmlns:a16="http://schemas.microsoft.com/office/drawing/2014/main" id="{F2916167-1C6F-4FCE-AE51-85A0BE0CCD2F}"/>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spTree>
    <p:extLst>
      <p:ext uri="{BB962C8B-B14F-4D97-AF65-F5344CB8AC3E}">
        <p14:creationId xmlns:p14="http://schemas.microsoft.com/office/powerpoint/2010/main" val="410526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4C3-77F6-4340-9A51-FD4C20A0F263}"/>
              </a:ext>
            </a:extLst>
          </p:cNvPr>
          <p:cNvSpPr>
            <a:spLocks noGrp="1"/>
          </p:cNvSpPr>
          <p:nvPr>
            <p:ph type="title"/>
          </p:nvPr>
        </p:nvSpPr>
        <p:spPr/>
        <p:txBody>
          <a:bodyPr/>
          <a:lstStyle/>
          <a:p>
            <a:r>
              <a:rPr lang="en-US" dirty="0"/>
              <a:t>CSS - Layers</a:t>
            </a:r>
          </a:p>
        </p:txBody>
      </p:sp>
      <p:pic>
        <p:nvPicPr>
          <p:cNvPr id="6" name="Content Placeholder 5">
            <a:extLst>
              <a:ext uri="{FF2B5EF4-FFF2-40B4-BE49-F238E27FC236}">
                <a16:creationId xmlns:a16="http://schemas.microsoft.com/office/drawing/2014/main" id="{988315F4-27FE-44EC-8E83-D696C1F73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45545"/>
            <a:ext cx="8068801" cy="3581900"/>
          </a:xfrm>
        </p:spPr>
      </p:pic>
      <p:sp>
        <p:nvSpPr>
          <p:cNvPr id="4" name="Slide Number Placeholder 3">
            <a:extLst>
              <a:ext uri="{FF2B5EF4-FFF2-40B4-BE49-F238E27FC236}">
                <a16:creationId xmlns:a16="http://schemas.microsoft.com/office/drawing/2014/main" id="{AD48F115-CBE1-486B-A14C-1F1CF19C5931}"/>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8" name="Picture 7">
            <a:extLst>
              <a:ext uri="{FF2B5EF4-FFF2-40B4-BE49-F238E27FC236}">
                <a16:creationId xmlns:a16="http://schemas.microsoft.com/office/drawing/2014/main" id="{6C541D5C-9726-48F4-9C71-4E67F120D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495" y="4176560"/>
            <a:ext cx="5525271" cy="2162477"/>
          </a:xfrm>
          <a:prstGeom prst="rect">
            <a:avLst/>
          </a:prstGeom>
        </p:spPr>
      </p:pic>
    </p:spTree>
    <p:extLst>
      <p:ext uri="{BB962C8B-B14F-4D97-AF65-F5344CB8AC3E}">
        <p14:creationId xmlns:p14="http://schemas.microsoft.com/office/powerpoint/2010/main" val="27119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9CDE-1524-4F4A-ABDC-6DBE38523EB6}"/>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365A240B-E6B4-4FD1-B428-6F451B5047A6}"/>
              </a:ext>
            </a:extLst>
          </p:cNvPr>
          <p:cNvSpPr>
            <a:spLocks noGrp="1"/>
          </p:cNvSpPr>
          <p:nvPr>
            <p:ph idx="1"/>
          </p:nvPr>
        </p:nvSpPr>
        <p:spPr/>
        <p:txBody>
          <a:bodyPr/>
          <a:lstStyle/>
          <a:p>
            <a:pPr marL="0" indent="0">
              <a:buNone/>
            </a:pPr>
            <a:r>
              <a:rPr lang="en-US" dirty="0"/>
              <a:t>Selectors can be defined in various ways as following:</a:t>
            </a:r>
          </a:p>
          <a:p>
            <a:pPr lvl="1"/>
            <a:r>
              <a:rPr lang="en-US" dirty="0"/>
              <a:t>Type Selectors</a:t>
            </a:r>
          </a:p>
          <a:p>
            <a:pPr lvl="1"/>
            <a:r>
              <a:rPr lang="en-US" dirty="0"/>
              <a:t>Universal Selectors</a:t>
            </a:r>
          </a:p>
          <a:p>
            <a:pPr lvl="1"/>
            <a:r>
              <a:rPr lang="en-US" dirty="0"/>
              <a:t>Descendant Selectors</a:t>
            </a:r>
          </a:p>
          <a:p>
            <a:pPr lvl="1"/>
            <a:r>
              <a:rPr lang="en-US" dirty="0"/>
              <a:t>Class Selectors</a:t>
            </a:r>
          </a:p>
          <a:p>
            <a:pPr lvl="1"/>
            <a:r>
              <a:rPr lang="en-US" dirty="0"/>
              <a:t>ID Selectors</a:t>
            </a:r>
          </a:p>
          <a:p>
            <a:pPr lvl="1"/>
            <a:r>
              <a:rPr lang="en-US" dirty="0"/>
              <a:t>Child Selectors</a:t>
            </a:r>
          </a:p>
          <a:p>
            <a:pPr lvl="1"/>
            <a:r>
              <a:rPr lang="en-US" dirty="0"/>
              <a:t>Attribute Selectors</a:t>
            </a:r>
          </a:p>
          <a:p>
            <a:pPr lvl="1"/>
            <a:r>
              <a:rPr lang="en-US" dirty="0"/>
              <a:t>Grouping Selectors</a:t>
            </a:r>
          </a:p>
        </p:txBody>
      </p:sp>
      <p:sp>
        <p:nvSpPr>
          <p:cNvPr id="4" name="Slide Number Placeholder 3">
            <a:extLst>
              <a:ext uri="{FF2B5EF4-FFF2-40B4-BE49-F238E27FC236}">
                <a16:creationId xmlns:a16="http://schemas.microsoft.com/office/drawing/2014/main" id="{4E171C35-18DD-4ABA-BBF8-786A650BDBA3}"/>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251608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79F5-A7B0-4440-8F4F-CA0652567F3B}"/>
              </a:ext>
            </a:extLst>
          </p:cNvPr>
          <p:cNvSpPr>
            <a:spLocks noGrp="1"/>
          </p:cNvSpPr>
          <p:nvPr>
            <p:ph type="title"/>
          </p:nvPr>
        </p:nvSpPr>
        <p:spPr/>
        <p:txBody>
          <a:bodyPr/>
          <a:lstStyle/>
          <a:p>
            <a:r>
              <a:rPr lang="en-US" dirty="0"/>
              <a:t>Type Selectors</a:t>
            </a:r>
          </a:p>
        </p:txBody>
      </p:sp>
      <p:sp>
        <p:nvSpPr>
          <p:cNvPr id="3" name="Content Placeholder 2">
            <a:extLst>
              <a:ext uri="{FF2B5EF4-FFF2-40B4-BE49-F238E27FC236}">
                <a16:creationId xmlns:a16="http://schemas.microsoft.com/office/drawing/2014/main" id="{8F072ED3-2FD0-434D-8519-5E50C73A074D}"/>
              </a:ext>
            </a:extLst>
          </p:cNvPr>
          <p:cNvSpPr>
            <a:spLocks noGrp="1"/>
          </p:cNvSpPr>
          <p:nvPr>
            <p:ph idx="1"/>
          </p:nvPr>
        </p:nvSpPr>
        <p:spPr/>
        <p:txBody>
          <a:bodyPr/>
          <a:lstStyle/>
          <a:p>
            <a:pPr marL="0" indent="0">
              <a:buNone/>
            </a:pPr>
            <a:r>
              <a:rPr lang="en-US" dirty="0"/>
              <a:t>CSS type selectors match elements by tag name. Used alone, therefore, a type selector for a particular tag name selects all elements of that type — that is, with that tag name — in the document. For example</a:t>
            </a:r>
          </a:p>
          <a:p>
            <a:pPr marL="0" indent="0">
              <a:buNone/>
            </a:pPr>
            <a:r>
              <a:rPr lang="en-US" i="1" dirty="0"/>
              <a:t>h1 {</a:t>
            </a:r>
          </a:p>
          <a:p>
            <a:pPr marL="0" indent="0">
              <a:buNone/>
            </a:pPr>
            <a:r>
              <a:rPr lang="en-US" i="1" dirty="0"/>
              <a:t>   color: #36CFFF; </a:t>
            </a:r>
          </a:p>
          <a:p>
            <a:pPr marL="0" indent="0">
              <a:buNone/>
            </a:pPr>
            <a:r>
              <a:rPr lang="en-US" i="1" dirty="0"/>
              <a:t>}</a:t>
            </a:r>
          </a:p>
        </p:txBody>
      </p:sp>
      <p:sp>
        <p:nvSpPr>
          <p:cNvPr id="4" name="Slide Number Placeholder 3">
            <a:extLst>
              <a:ext uri="{FF2B5EF4-FFF2-40B4-BE49-F238E27FC236}">
                <a16:creationId xmlns:a16="http://schemas.microsoft.com/office/drawing/2014/main" id="{60205E92-4B27-4A73-A29C-848C2404D189}"/>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27177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5597-5BF1-4209-903D-317433179497}"/>
              </a:ext>
            </a:extLst>
          </p:cNvPr>
          <p:cNvSpPr>
            <a:spLocks noGrp="1"/>
          </p:cNvSpPr>
          <p:nvPr>
            <p:ph type="title"/>
          </p:nvPr>
        </p:nvSpPr>
        <p:spPr/>
        <p:txBody>
          <a:bodyPr/>
          <a:lstStyle/>
          <a:p>
            <a:r>
              <a:rPr lang="en-US" dirty="0"/>
              <a:t>Universal Selectors</a:t>
            </a:r>
          </a:p>
        </p:txBody>
      </p:sp>
      <p:sp>
        <p:nvSpPr>
          <p:cNvPr id="3" name="Content Placeholder 2">
            <a:extLst>
              <a:ext uri="{FF2B5EF4-FFF2-40B4-BE49-F238E27FC236}">
                <a16:creationId xmlns:a16="http://schemas.microsoft.com/office/drawing/2014/main" id="{6994C713-3EE0-4B20-BDB1-869F3D5CC26D}"/>
              </a:ext>
            </a:extLst>
          </p:cNvPr>
          <p:cNvSpPr>
            <a:spLocks noGrp="1"/>
          </p:cNvSpPr>
          <p:nvPr>
            <p:ph idx="1"/>
          </p:nvPr>
        </p:nvSpPr>
        <p:spPr/>
        <p:txBody>
          <a:bodyPr/>
          <a:lstStyle/>
          <a:p>
            <a:pPr marL="0" indent="0">
              <a:buNone/>
            </a:pPr>
            <a:r>
              <a:rPr lang="en-US" dirty="0"/>
              <a:t>An asterisk (*) is the universal selector for CSS. It matches a single element of any type. Rather than selecting elements of a specific type, the universal selector quite simply matches the name of any element type.</a:t>
            </a:r>
          </a:p>
          <a:p>
            <a:pPr marL="0" indent="0">
              <a:buNone/>
            </a:pPr>
            <a:endParaRPr lang="en-US" dirty="0"/>
          </a:p>
          <a:p>
            <a:pPr marL="0" indent="0">
              <a:buNone/>
            </a:pPr>
            <a:r>
              <a:rPr lang="en-US" i="1" dirty="0"/>
              <a:t>* { </a:t>
            </a:r>
          </a:p>
          <a:p>
            <a:pPr marL="0" indent="0">
              <a:buNone/>
            </a:pPr>
            <a:r>
              <a:rPr lang="en-US" i="1" dirty="0"/>
              <a:t>   color: #000000; </a:t>
            </a:r>
          </a:p>
          <a:p>
            <a:pPr marL="0" indent="0">
              <a:buNone/>
            </a:pPr>
            <a:r>
              <a:rPr lang="en-US" i="1" dirty="0"/>
              <a:t>}</a:t>
            </a:r>
          </a:p>
          <a:p>
            <a:pPr marL="0" indent="0">
              <a:buNone/>
            </a:pPr>
            <a:endParaRPr lang="en-US" dirty="0"/>
          </a:p>
          <a:p>
            <a:pPr marL="0" indent="0">
              <a:buNone/>
            </a:pPr>
            <a:r>
              <a:rPr lang="en-US" dirty="0"/>
              <a:t>This rule renders the content of every element in our document in black</a:t>
            </a:r>
          </a:p>
        </p:txBody>
      </p:sp>
      <p:sp>
        <p:nvSpPr>
          <p:cNvPr id="4" name="Slide Number Placeholder 3">
            <a:extLst>
              <a:ext uri="{FF2B5EF4-FFF2-40B4-BE49-F238E27FC236}">
                <a16:creationId xmlns:a16="http://schemas.microsoft.com/office/drawing/2014/main" id="{9001CA4C-AED2-4DBB-BA71-917B920D7486}"/>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68966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CC1-26BB-460F-917B-3F57CAFAC8C2}"/>
              </a:ext>
            </a:extLst>
          </p:cNvPr>
          <p:cNvSpPr>
            <a:spLocks noGrp="1"/>
          </p:cNvSpPr>
          <p:nvPr>
            <p:ph type="title"/>
          </p:nvPr>
        </p:nvSpPr>
        <p:spPr/>
        <p:txBody>
          <a:bodyPr/>
          <a:lstStyle/>
          <a:p>
            <a:r>
              <a:rPr lang="en-US" dirty="0"/>
              <a:t>Descendent Selectors</a:t>
            </a:r>
          </a:p>
        </p:txBody>
      </p:sp>
      <p:sp>
        <p:nvSpPr>
          <p:cNvPr id="3" name="Content Placeholder 2">
            <a:extLst>
              <a:ext uri="{FF2B5EF4-FFF2-40B4-BE49-F238E27FC236}">
                <a16:creationId xmlns:a16="http://schemas.microsoft.com/office/drawing/2014/main" id="{5AF24785-1903-46E3-B773-345C976CC8AB}"/>
              </a:ext>
            </a:extLst>
          </p:cNvPr>
          <p:cNvSpPr>
            <a:spLocks noGrp="1"/>
          </p:cNvSpPr>
          <p:nvPr>
            <p:ph idx="1"/>
          </p:nvPr>
        </p:nvSpPr>
        <p:spPr/>
        <p:txBody>
          <a:bodyPr/>
          <a:lstStyle/>
          <a:p>
            <a:pPr marL="0" indent="0">
              <a:buNone/>
            </a:pPr>
            <a:r>
              <a:rPr lang="en-US" dirty="0"/>
              <a:t>Descendant selectors typically are represented by a single space character — It combines two selectors such that elements matched by the second selector are selected if they have an ancestor element matching the first selector. Selectors that utilize a descendant combinator are called descendant </a:t>
            </a:r>
            <a:r>
              <a:rPr lang="en-US" dirty="0" err="1"/>
              <a:t>selectors.The</a:t>
            </a:r>
            <a:r>
              <a:rPr lang="en-US" dirty="0"/>
              <a:t> descendant selector matches all elements that are descendants of a specified element.</a:t>
            </a:r>
          </a:p>
          <a:p>
            <a:pPr marL="0" indent="0">
              <a:buNone/>
            </a:pPr>
            <a:r>
              <a:rPr lang="en-US" dirty="0"/>
              <a:t>The following example selects all &lt;p&gt; elements inside &lt;div&gt; elements:</a:t>
            </a:r>
          </a:p>
          <a:p>
            <a:pPr marL="0" indent="0">
              <a:buNone/>
            </a:pPr>
            <a:r>
              <a:rPr lang="en-US" i="1" dirty="0"/>
              <a:t>div p {</a:t>
            </a:r>
          </a:p>
          <a:p>
            <a:pPr marL="0" indent="0">
              <a:buNone/>
            </a:pPr>
            <a:r>
              <a:rPr lang="en-US" i="1" dirty="0"/>
              <a:t>    background-color: yellow;</a:t>
            </a:r>
          </a:p>
          <a:p>
            <a:pPr marL="0" indent="0">
              <a:buNone/>
            </a:pPr>
            <a:r>
              <a:rPr lang="en-US" i="1" dirty="0"/>
              <a:t>}</a:t>
            </a:r>
          </a:p>
        </p:txBody>
      </p:sp>
      <p:sp>
        <p:nvSpPr>
          <p:cNvPr id="4" name="Slide Number Placeholder 3">
            <a:extLst>
              <a:ext uri="{FF2B5EF4-FFF2-40B4-BE49-F238E27FC236}">
                <a16:creationId xmlns:a16="http://schemas.microsoft.com/office/drawing/2014/main" id="{D57D0659-AE6A-4EF6-A59A-B983E656EF96}"/>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5799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992D-1924-43A9-813B-B2C320B5B24D}"/>
              </a:ext>
            </a:extLst>
          </p:cNvPr>
          <p:cNvSpPr>
            <a:spLocks noGrp="1"/>
          </p:cNvSpPr>
          <p:nvPr>
            <p:ph type="title"/>
          </p:nvPr>
        </p:nvSpPr>
        <p:spPr/>
        <p:txBody>
          <a:bodyPr/>
          <a:lstStyle/>
          <a:p>
            <a:r>
              <a:rPr lang="en-US" dirty="0"/>
              <a:t>Class Selectors</a:t>
            </a:r>
          </a:p>
        </p:txBody>
      </p:sp>
      <p:sp>
        <p:nvSpPr>
          <p:cNvPr id="3" name="Content Placeholder 2">
            <a:extLst>
              <a:ext uri="{FF2B5EF4-FFF2-40B4-BE49-F238E27FC236}">
                <a16:creationId xmlns:a16="http://schemas.microsoft.com/office/drawing/2014/main" id="{A7838864-2058-4F1D-9506-68C4EC6CCF6B}"/>
              </a:ext>
            </a:extLst>
          </p:cNvPr>
          <p:cNvSpPr>
            <a:spLocks noGrp="1"/>
          </p:cNvSpPr>
          <p:nvPr>
            <p:ph idx="1"/>
          </p:nvPr>
        </p:nvSpPr>
        <p:spPr/>
        <p:txBody>
          <a:bodyPr/>
          <a:lstStyle/>
          <a:p>
            <a:pPr marL="0" indent="0">
              <a:buNone/>
            </a:pPr>
            <a:r>
              <a:rPr lang="en-US" dirty="0"/>
              <a:t>You can define style rules based on the class attribute of the elements. All the elements having that class will be formatted according to the defined rule. </a:t>
            </a:r>
          </a:p>
          <a:p>
            <a:pPr marL="0" indent="0">
              <a:buNone/>
            </a:pPr>
            <a:r>
              <a:rPr lang="en-US" sz="2000" dirty="0"/>
              <a:t>.intro {     background-color: yellow; }</a:t>
            </a:r>
          </a:p>
          <a:p>
            <a:pPr marL="0" indent="0">
              <a:buNone/>
            </a:pPr>
            <a:r>
              <a:rPr lang="en-US" dirty="0"/>
              <a:t>you can use this class in html elements as shown below:-  </a:t>
            </a:r>
          </a:p>
          <a:p>
            <a:pPr marL="0" indent="0">
              <a:buNone/>
            </a:pPr>
            <a:r>
              <a:rPr lang="en-US" sz="2000" dirty="0"/>
              <a:t>&lt;div class="intro"&gt;</a:t>
            </a:r>
          </a:p>
          <a:p>
            <a:pPr marL="0" indent="0">
              <a:buNone/>
            </a:pPr>
            <a:r>
              <a:rPr lang="en-US" sz="2000" dirty="0"/>
              <a:t>        &lt;p&gt;Hi, This is CSS class&lt;/p&gt;</a:t>
            </a:r>
          </a:p>
          <a:p>
            <a:pPr marL="0" indent="0">
              <a:buNone/>
            </a:pPr>
            <a:r>
              <a:rPr lang="en-US" sz="2000" dirty="0"/>
              <a:t>        &lt;p&gt;We are learning class selectors&lt;/p&gt;</a:t>
            </a:r>
          </a:p>
          <a:p>
            <a:pPr marL="0" indent="0">
              <a:buNone/>
            </a:pPr>
            <a:r>
              <a:rPr lang="en-US" sz="2000" dirty="0"/>
              <a:t>    &lt;/div&gt;</a:t>
            </a:r>
          </a:p>
          <a:p>
            <a:pPr marL="0" indent="0">
              <a:buNone/>
            </a:pPr>
            <a:r>
              <a:rPr lang="en-US" sz="2000" dirty="0"/>
              <a:t>&lt;p&gt; Paragraph without intro class&lt;/p&gt;</a:t>
            </a:r>
          </a:p>
        </p:txBody>
      </p:sp>
      <p:sp>
        <p:nvSpPr>
          <p:cNvPr id="4" name="Slide Number Placeholder 3">
            <a:extLst>
              <a:ext uri="{FF2B5EF4-FFF2-40B4-BE49-F238E27FC236}">
                <a16:creationId xmlns:a16="http://schemas.microsoft.com/office/drawing/2014/main" id="{5B283586-8046-4558-B378-A2DD4F706A2D}"/>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6" name="Picture 5">
            <a:extLst>
              <a:ext uri="{FF2B5EF4-FFF2-40B4-BE49-F238E27FC236}">
                <a16:creationId xmlns:a16="http://schemas.microsoft.com/office/drawing/2014/main" id="{07218E72-3680-487D-A825-261D79A60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589" y="4124252"/>
            <a:ext cx="5994260" cy="1194508"/>
          </a:xfrm>
          <a:prstGeom prst="rect">
            <a:avLst/>
          </a:prstGeom>
        </p:spPr>
      </p:pic>
    </p:spTree>
    <p:extLst>
      <p:ext uri="{BB962C8B-B14F-4D97-AF65-F5344CB8AC3E}">
        <p14:creationId xmlns:p14="http://schemas.microsoft.com/office/powerpoint/2010/main" val="4015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02AD-FCB3-43A1-BA5A-123A1D46ABA9}"/>
              </a:ext>
            </a:extLst>
          </p:cNvPr>
          <p:cNvSpPr>
            <a:spLocks noGrp="1"/>
          </p:cNvSpPr>
          <p:nvPr>
            <p:ph type="title"/>
          </p:nvPr>
        </p:nvSpPr>
        <p:spPr/>
        <p:txBody>
          <a:bodyPr/>
          <a:lstStyle/>
          <a:p>
            <a:r>
              <a:rPr lang="en-US" dirty="0"/>
              <a:t>Id Selectors</a:t>
            </a:r>
          </a:p>
        </p:txBody>
      </p:sp>
      <p:sp>
        <p:nvSpPr>
          <p:cNvPr id="3" name="Content Placeholder 2">
            <a:extLst>
              <a:ext uri="{FF2B5EF4-FFF2-40B4-BE49-F238E27FC236}">
                <a16:creationId xmlns:a16="http://schemas.microsoft.com/office/drawing/2014/main" id="{D59220CC-1796-40F1-B385-82B7CC7BCBF4}"/>
              </a:ext>
            </a:extLst>
          </p:cNvPr>
          <p:cNvSpPr>
            <a:spLocks noGrp="1"/>
          </p:cNvSpPr>
          <p:nvPr>
            <p:ph idx="1"/>
          </p:nvPr>
        </p:nvSpPr>
        <p:spPr/>
        <p:txBody>
          <a:bodyPr/>
          <a:lstStyle/>
          <a:p>
            <a:pPr marL="0" indent="0">
              <a:buNone/>
            </a:pPr>
            <a:r>
              <a:rPr lang="en-US" dirty="0"/>
              <a:t>CSS ID selectors match an element based on the contents of that element's id attribute, which must match exactly the value given in the selector.</a:t>
            </a:r>
          </a:p>
          <a:p>
            <a:pPr marL="0" indent="0">
              <a:buNone/>
            </a:pPr>
            <a:r>
              <a:rPr lang="en-US" sz="2400" i="1" dirty="0"/>
              <a:t>#identified {</a:t>
            </a:r>
          </a:p>
          <a:p>
            <a:pPr marL="0" indent="0">
              <a:buNone/>
            </a:pPr>
            <a:r>
              <a:rPr lang="en-US" sz="2400" i="1" dirty="0"/>
              <a:t>  background-color: </a:t>
            </a:r>
            <a:r>
              <a:rPr lang="en-US" sz="2400" i="1" dirty="0" err="1"/>
              <a:t>DodgerBlue</a:t>
            </a:r>
            <a:r>
              <a:rPr lang="en-US" sz="2400" i="1" dirty="0"/>
              <a:t>;</a:t>
            </a:r>
          </a:p>
          <a:p>
            <a:pPr marL="0" indent="0">
              <a:buNone/>
            </a:pPr>
            <a:r>
              <a:rPr lang="en-US" sz="2400" i="1" dirty="0"/>
              <a:t>}</a:t>
            </a:r>
          </a:p>
          <a:p>
            <a:pPr marL="0" indent="0">
              <a:buNone/>
            </a:pPr>
            <a:r>
              <a:rPr lang="en-US" sz="2400" i="1" dirty="0"/>
              <a:t>&lt;span id="identified"&gt;Here's a span with some text.&lt;/span&gt;</a:t>
            </a:r>
          </a:p>
          <a:p>
            <a:pPr marL="0" indent="0">
              <a:buNone/>
            </a:pPr>
            <a:r>
              <a:rPr lang="en-US" sz="2400" i="1" dirty="0"/>
              <a:t>&lt;span&gt;Here's another.&lt;/span&gt;</a:t>
            </a:r>
          </a:p>
          <a:p>
            <a:pPr marL="0" indent="0">
              <a:buNone/>
            </a:pPr>
            <a:r>
              <a:rPr lang="en-US" sz="2400" b="1" i="1" dirty="0"/>
              <a:t>Output:-</a:t>
            </a:r>
          </a:p>
        </p:txBody>
      </p:sp>
      <p:sp>
        <p:nvSpPr>
          <p:cNvPr id="4" name="Slide Number Placeholder 3">
            <a:extLst>
              <a:ext uri="{FF2B5EF4-FFF2-40B4-BE49-F238E27FC236}">
                <a16:creationId xmlns:a16="http://schemas.microsoft.com/office/drawing/2014/main" id="{2AE788BA-0D33-4FFD-8BD0-8D37B7510964}"/>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6" name="Picture 5">
            <a:extLst>
              <a:ext uri="{FF2B5EF4-FFF2-40B4-BE49-F238E27FC236}">
                <a16:creationId xmlns:a16="http://schemas.microsoft.com/office/drawing/2014/main" id="{2C3839BE-4A03-40A2-835B-F09DAE04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37" y="5305399"/>
            <a:ext cx="5635687" cy="577241"/>
          </a:xfrm>
          <a:prstGeom prst="rect">
            <a:avLst/>
          </a:prstGeom>
        </p:spPr>
      </p:pic>
    </p:spTree>
    <p:extLst>
      <p:ext uri="{BB962C8B-B14F-4D97-AF65-F5344CB8AC3E}">
        <p14:creationId xmlns:p14="http://schemas.microsoft.com/office/powerpoint/2010/main" val="41394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E57F-B661-45AD-9A27-D66E6CE1B118}"/>
              </a:ext>
            </a:extLst>
          </p:cNvPr>
          <p:cNvSpPr>
            <a:spLocks noGrp="1"/>
          </p:cNvSpPr>
          <p:nvPr>
            <p:ph type="title"/>
          </p:nvPr>
        </p:nvSpPr>
        <p:spPr>
          <a:xfrm>
            <a:off x="287978" y="22354"/>
            <a:ext cx="11125199" cy="889000"/>
          </a:xfrm>
        </p:spPr>
        <p:txBody>
          <a:bodyPr/>
          <a:lstStyle/>
          <a:p>
            <a:r>
              <a:rPr lang="en-US" dirty="0"/>
              <a:t>Child Selectors</a:t>
            </a:r>
          </a:p>
        </p:txBody>
      </p:sp>
      <p:sp>
        <p:nvSpPr>
          <p:cNvPr id="3" name="Content Placeholder 2">
            <a:extLst>
              <a:ext uri="{FF2B5EF4-FFF2-40B4-BE49-F238E27FC236}">
                <a16:creationId xmlns:a16="http://schemas.microsoft.com/office/drawing/2014/main" id="{A94F9500-61B4-4378-8AD2-AB156B65AB00}"/>
              </a:ext>
            </a:extLst>
          </p:cNvPr>
          <p:cNvSpPr>
            <a:spLocks noGrp="1"/>
          </p:cNvSpPr>
          <p:nvPr>
            <p:ph idx="1"/>
          </p:nvPr>
        </p:nvSpPr>
        <p:spPr>
          <a:xfrm>
            <a:off x="607357" y="1097281"/>
            <a:ext cx="11126522" cy="4419600"/>
          </a:xfrm>
        </p:spPr>
        <p:txBody>
          <a:bodyPr/>
          <a:lstStyle/>
          <a:p>
            <a:r>
              <a:rPr lang="en-US" dirty="0"/>
              <a:t>The child Selector (&gt;) separates two selectors and matches only those elements matched by the second selector that are children of elements matched by the first.</a:t>
            </a:r>
          </a:p>
          <a:p>
            <a:r>
              <a:rPr lang="en-US" dirty="0"/>
              <a:t>The element&gt;element selector is used to select elements with a specific parent.</a:t>
            </a:r>
          </a:p>
          <a:p>
            <a:r>
              <a:rPr lang="en-US" dirty="0"/>
              <a:t>Note: Elements that are not directly a child of the specified parent, are not selected.</a:t>
            </a:r>
          </a:p>
        </p:txBody>
      </p:sp>
      <p:sp>
        <p:nvSpPr>
          <p:cNvPr id="4" name="Slide Number Placeholder 3">
            <a:extLst>
              <a:ext uri="{FF2B5EF4-FFF2-40B4-BE49-F238E27FC236}">
                <a16:creationId xmlns:a16="http://schemas.microsoft.com/office/drawing/2014/main" id="{DB6EFB2E-7349-4509-8296-616BE7B6850D}"/>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397870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C8B6-A4CB-4B03-8097-D2F19AC82A68}"/>
              </a:ext>
            </a:extLst>
          </p:cNvPr>
          <p:cNvSpPr>
            <a:spLocks noGrp="1"/>
          </p:cNvSpPr>
          <p:nvPr>
            <p:ph type="title"/>
          </p:nvPr>
        </p:nvSpPr>
        <p:spPr/>
        <p:txBody>
          <a:bodyPr/>
          <a:lstStyle/>
          <a:p>
            <a:r>
              <a:rPr lang="en-US" sz="4000" dirty="0"/>
              <a:t>Child Selectors</a:t>
            </a:r>
          </a:p>
        </p:txBody>
      </p:sp>
      <p:pic>
        <p:nvPicPr>
          <p:cNvPr id="6" name="Content Placeholder 5">
            <a:extLst>
              <a:ext uri="{FF2B5EF4-FFF2-40B4-BE49-F238E27FC236}">
                <a16:creationId xmlns:a16="http://schemas.microsoft.com/office/drawing/2014/main" id="{6C208AB6-1310-42D3-80D2-79FA82BE9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96" y="3316403"/>
            <a:ext cx="6393118" cy="2784146"/>
          </a:xfrm>
        </p:spPr>
      </p:pic>
      <p:sp>
        <p:nvSpPr>
          <p:cNvPr id="4" name="Slide Number Placeholder 3">
            <a:extLst>
              <a:ext uri="{FF2B5EF4-FFF2-40B4-BE49-F238E27FC236}">
                <a16:creationId xmlns:a16="http://schemas.microsoft.com/office/drawing/2014/main" id="{E7642183-5EDF-45A2-ACD1-9E85B5759D20}"/>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8" name="Picture 7">
            <a:extLst>
              <a:ext uri="{FF2B5EF4-FFF2-40B4-BE49-F238E27FC236}">
                <a16:creationId xmlns:a16="http://schemas.microsoft.com/office/drawing/2014/main" id="{46A4132B-18B5-4138-9EA5-1359FFFBD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17" y="2649397"/>
            <a:ext cx="4753591" cy="2552854"/>
          </a:xfrm>
          <a:prstGeom prst="rect">
            <a:avLst/>
          </a:prstGeom>
        </p:spPr>
      </p:pic>
      <p:sp>
        <p:nvSpPr>
          <p:cNvPr id="9" name="TextBox 8">
            <a:extLst>
              <a:ext uri="{FF2B5EF4-FFF2-40B4-BE49-F238E27FC236}">
                <a16:creationId xmlns:a16="http://schemas.microsoft.com/office/drawing/2014/main" id="{893152FC-D52E-412C-8A08-48A3AFC2A21C}"/>
              </a:ext>
            </a:extLst>
          </p:cNvPr>
          <p:cNvSpPr txBox="1"/>
          <p:nvPr/>
        </p:nvSpPr>
        <p:spPr>
          <a:xfrm>
            <a:off x="531818" y="1531043"/>
            <a:ext cx="2973382" cy="480637"/>
          </a:xfrm>
          <a:prstGeom prst="rect">
            <a:avLst/>
          </a:prstGeom>
          <a:noFill/>
        </p:spPr>
        <p:txBody>
          <a:bodyPr wrap="none" lIns="0" tIns="0" rIns="0" bIns="0" rtlCol="0">
            <a:noAutofit/>
          </a:bodyPr>
          <a:lstStyle/>
          <a:p>
            <a:pPr>
              <a:lnSpc>
                <a:spcPct val="90000"/>
              </a:lnSpc>
            </a:pPr>
            <a:r>
              <a:rPr lang="en-US" sz="4000" dirty="0"/>
              <a:t>Code</a:t>
            </a:r>
          </a:p>
        </p:txBody>
      </p:sp>
      <p:sp>
        <p:nvSpPr>
          <p:cNvPr id="10" name="TextBox 9">
            <a:extLst>
              <a:ext uri="{FF2B5EF4-FFF2-40B4-BE49-F238E27FC236}">
                <a16:creationId xmlns:a16="http://schemas.microsoft.com/office/drawing/2014/main" id="{59237B35-CDD7-4345-A2F3-EA8A0E0FE7FE}"/>
              </a:ext>
            </a:extLst>
          </p:cNvPr>
          <p:cNvSpPr txBox="1"/>
          <p:nvPr/>
        </p:nvSpPr>
        <p:spPr>
          <a:xfrm>
            <a:off x="7633658" y="1515803"/>
            <a:ext cx="2973382" cy="480637"/>
          </a:xfrm>
          <a:prstGeom prst="rect">
            <a:avLst/>
          </a:prstGeom>
          <a:noFill/>
        </p:spPr>
        <p:txBody>
          <a:bodyPr wrap="none" lIns="0" tIns="0" rIns="0" bIns="0" rtlCol="0">
            <a:noAutofit/>
          </a:bodyPr>
          <a:lstStyle/>
          <a:p>
            <a:pPr>
              <a:lnSpc>
                <a:spcPct val="90000"/>
              </a:lnSpc>
            </a:pPr>
            <a:r>
              <a:rPr lang="en-US" sz="4000" dirty="0"/>
              <a:t>Output</a:t>
            </a:r>
          </a:p>
        </p:txBody>
      </p:sp>
      <p:cxnSp>
        <p:nvCxnSpPr>
          <p:cNvPr id="12" name="Straight Connector 11">
            <a:extLst>
              <a:ext uri="{FF2B5EF4-FFF2-40B4-BE49-F238E27FC236}">
                <a16:creationId xmlns:a16="http://schemas.microsoft.com/office/drawing/2014/main" id="{22010E5F-2E34-4BE4-9E8A-D4ED447E1403}"/>
              </a:ext>
            </a:extLst>
          </p:cNvPr>
          <p:cNvCxnSpPr/>
          <p:nvPr/>
        </p:nvCxnSpPr>
        <p:spPr>
          <a:xfrm>
            <a:off x="6656313" y="1676400"/>
            <a:ext cx="0" cy="455676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FA49137-BE11-4B50-8074-71201571B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7" y="2173468"/>
            <a:ext cx="4188911" cy="1078334"/>
          </a:xfrm>
          <a:prstGeom prst="rect">
            <a:avLst/>
          </a:prstGeom>
        </p:spPr>
      </p:pic>
    </p:spTree>
    <p:extLst>
      <p:ext uri="{BB962C8B-B14F-4D97-AF65-F5344CB8AC3E}">
        <p14:creationId xmlns:p14="http://schemas.microsoft.com/office/powerpoint/2010/main" val="28900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B2FE-918E-447E-87A5-3C8587BC74CB}"/>
              </a:ext>
            </a:extLst>
          </p:cNvPr>
          <p:cNvSpPr>
            <a:spLocks noGrp="1"/>
          </p:cNvSpPr>
          <p:nvPr>
            <p:ph type="title"/>
          </p:nvPr>
        </p:nvSpPr>
        <p:spPr>
          <a:xfrm>
            <a:off x="531818" y="-209661"/>
            <a:ext cx="11125199" cy="889000"/>
          </a:xfrm>
        </p:spPr>
        <p:txBody>
          <a:bodyPr/>
          <a:lstStyle/>
          <a:p>
            <a:r>
              <a:rPr lang="en-US" dirty="0"/>
              <a:t>Attribute Selectors</a:t>
            </a:r>
          </a:p>
        </p:txBody>
      </p:sp>
      <p:sp>
        <p:nvSpPr>
          <p:cNvPr id="3" name="Content Placeholder 2">
            <a:extLst>
              <a:ext uri="{FF2B5EF4-FFF2-40B4-BE49-F238E27FC236}">
                <a16:creationId xmlns:a16="http://schemas.microsoft.com/office/drawing/2014/main" id="{E3E66C7B-3B08-4D8E-A011-E3B4B542F938}"/>
              </a:ext>
            </a:extLst>
          </p:cNvPr>
          <p:cNvSpPr>
            <a:spLocks noGrp="1"/>
          </p:cNvSpPr>
          <p:nvPr>
            <p:ph idx="1"/>
          </p:nvPr>
        </p:nvSpPr>
        <p:spPr>
          <a:xfrm>
            <a:off x="531818" y="679339"/>
            <a:ext cx="11126522" cy="4419600"/>
          </a:xfrm>
        </p:spPr>
        <p:txBody>
          <a:bodyPr/>
          <a:lstStyle/>
          <a:p>
            <a:pPr marL="0" indent="0">
              <a:buNone/>
            </a:pPr>
            <a:r>
              <a:rPr lang="en-US" dirty="0"/>
              <a:t>Attribute selectors select an element using the presence of a given attribute or attribute value.</a:t>
            </a:r>
          </a:p>
          <a:p>
            <a:pPr marL="0" indent="0">
              <a:buNone/>
            </a:pPr>
            <a:endParaRPr lang="en-US" dirty="0"/>
          </a:p>
        </p:txBody>
      </p:sp>
      <p:sp>
        <p:nvSpPr>
          <p:cNvPr id="4" name="Slide Number Placeholder 3">
            <a:extLst>
              <a:ext uri="{FF2B5EF4-FFF2-40B4-BE49-F238E27FC236}">
                <a16:creationId xmlns:a16="http://schemas.microsoft.com/office/drawing/2014/main" id="{FB0651F7-9B19-4E26-B0F3-49069FC201E4}"/>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8" name="Picture 7">
            <a:extLst>
              <a:ext uri="{FF2B5EF4-FFF2-40B4-BE49-F238E27FC236}">
                <a16:creationId xmlns:a16="http://schemas.microsoft.com/office/drawing/2014/main" id="{6646A75D-9BCA-415A-A2CC-D23A4D0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8" y="1568338"/>
            <a:ext cx="11625699" cy="3890765"/>
          </a:xfrm>
          <a:prstGeom prst="rect">
            <a:avLst/>
          </a:prstGeom>
        </p:spPr>
      </p:pic>
    </p:spTree>
    <p:extLst>
      <p:ext uri="{BB962C8B-B14F-4D97-AF65-F5344CB8AC3E}">
        <p14:creationId xmlns:p14="http://schemas.microsoft.com/office/powerpoint/2010/main" val="296747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Cascading Style Sheet (CSS)</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C2A3-896F-4FEB-87BF-4586F104538B}"/>
              </a:ext>
            </a:extLst>
          </p:cNvPr>
          <p:cNvSpPr>
            <a:spLocks noGrp="1"/>
          </p:cNvSpPr>
          <p:nvPr>
            <p:ph type="title"/>
          </p:nvPr>
        </p:nvSpPr>
        <p:spPr>
          <a:xfrm>
            <a:off x="531157" y="-291546"/>
            <a:ext cx="11125199" cy="889000"/>
          </a:xfrm>
        </p:spPr>
        <p:txBody>
          <a:bodyPr/>
          <a:lstStyle/>
          <a:p>
            <a:r>
              <a:rPr lang="en-US" dirty="0"/>
              <a:t>Attribute Selectors</a:t>
            </a:r>
          </a:p>
        </p:txBody>
      </p:sp>
      <p:pic>
        <p:nvPicPr>
          <p:cNvPr id="6" name="Content Placeholder 5">
            <a:extLst>
              <a:ext uri="{FF2B5EF4-FFF2-40B4-BE49-F238E27FC236}">
                <a16:creationId xmlns:a16="http://schemas.microsoft.com/office/drawing/2014/main" id="{DD79F0F1-671C-4366-831F-D0CCF25EB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28" y="1068256"/>
            <a:ext cx="11605276" cy="3872233"/>
          </a:xfrm>
        </p:spPr>
      </p:pic>
      <p:sp>
        <p:nvSpPr>
          <p:cNvPr id="4" name="Slide Number Placeholder 3">
            <a:extLst>
              <a:ext uri="{FF2B5EF4-FFF2-40B4-BE49-F238E27FC236}">
                <a16:creationId xmlns:a16="http://schemas.microsoft.com/office/drawing/2014/main" id="{00A11A6E-106D-4941-8BD8-9D9781DEFCE6}"/>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109977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EA5-33A2-453B-8075-F1A5ED5958F8}"/>
              </a:ext>
            </a:extLst>
          </p:cNvPr>
          <p:cNvSpPr>
            <a:spLocks noGrp="1"/>
          </p:cNvSpPr>
          <p:nvPr>
            <p:ph type="title"/>
          </p:nvPr>
        </p:nvSpPr>
        <p:spPr>
          <a:xfrm>
            <a:off x="531157" y="-262341"/>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5AA1E24D-CF11-4BB5-A2F8-B85277438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196" y="746078"/>
            <a:ext cx="8825361" cy="5388222"/>
          </a:xfrm>
        </p:spPr>
      </p:pic>
      <p:sp>
        <p:nvSpPr>
          <p:cNvPr id="4" name="Slide Number Placeholder 3">
            <a:extLst>
              <a:ext uri="{FF2B5EF4-FFF2-40B4-BE49-F238E27FC236}">
                <a16:creationId xmlns:a16="http://schemas.microsoft.com/office/drawing/2014/main" id="{919BED64-F436-4514-979A-57FF2D57CB61}"/>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26722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2E9-CB49-4A21-89DE-82ECF5E50CEC}"/>
              </a:ext>
            </a:extLst>
          </p:cNvPr>
          <p:cNvSpPr>
            <a:spLocks noGrp="1"/>
          </p:cNvSpPr>
          <p:nvPr>
            <p:ph type="title"/>
          </p:nvPr>
        </p:nvSpPr>
        <p:spPr>
          <a:xfrm>
            <a:off x="531818" y="-289635"/>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89E7FE7C-38FE-4DAE-A15B-CF1E89787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96" y="849015"/>
            <a:ext cx="7558156" cy="5391806"/>
          </a:xfrm>
        </p:spPr>
      </p:pic>
      <p:sp>
        <p:nvSpPr>
          <p:cNvPr id="4" name="Slide Number Placeholder 3">
            <a:extLst>
              <a:ext uri="{FF2B5EF4-FFF2-40B4-BE49-F238E27FC236}">
                <a16:creationId xmlns:a16="http://schemas.microsoft.com/office/drawing/2014/main" id="{EB4522CF-17C9-4085-9A3E-469BD9420F91}"/>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42024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02D9-2656-4ED6-9491-F9B76A10BF21}"/>
              </a:ext>
            </a:extLst>
          </p:cNvPr>
          <p:cNvSpPr>
            <a:spLocks noGrp="1"/>
          </p:cNvSpPr>
          <p:nvPr>
            <p:ph type="title"/>
          </p:nvPr>
        </p:nvSpPr>
        <p:spPr>
          <a:xfrm>
            <a:off x="531818" y="-275991"/>
            <a:ext cx="11125199" cy="889000"/>
          </a:xfrm>
        </p:spPr>
        <p:txBody>
          <a:bodyPr/>
          <a:lstStyle/>
          <a:p>
            <a:r>
              <a:rPr lang="en-US" dirty="0"/>
              <a:t>Attribute Selectors (Output)</a:t>
            </a:r>
          </a:p>
        </p:txBody>
      </p:sp>
      <p:pic>
        <p:nvPicPr>
          <p:cNvPr id="6" name="Content Placeholder 5">
            <a:extLst>
              <a:ext uri="{FF2B5EF4-FFF2-40B4-BE49-F238E27FC236}">
                <a16:creationId xmlns:a16="http://schemas.microsoft.com/office/drawing/2014/main" id="{1ACDEE9F-8862-4ABE-84BD-C926C404C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530" y="1218129"/>
            <a:ext cx="7509298" cy="3299279"/>
          </a:xfrm>
        </p:spPr>
      </p:pic>
      <p:sp>
        <p:nvSpPr>
          <p:cNvPr id="4" name="Slide Number Placeholder 3">
            <a:extLst>
              <a:ext uri="{FF2B5EF4-FFF2-40B4-BE49-F238E27FC236}">
                <a16:creationId xmlns:a16="http://schemas.microsoft.com/office/drawing/2014/main" id="{E3BAA714-CDE8-49E3-87AB-2BD3F6E2E44E}"/>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266725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8CB3DC4-A8D1-4468-8BFE-52A9506E7E25}"/>
              </a:ext>
            </a:extLst>
          </p:cNvPr>
          <p:cNvSpPr>
            <a:spLocks noGrp="1" noChangeArrowheads="1"/>
          </p:cNvSpPr>
          <p:nvPr>
            <p:ph type="title"/>
          </p:nvPr>
        </p:nvSpPr>
        <p:spPr>
          <a:xfrm>
            <a:off x="894669" y="249920"/>
            <a:ext cx="8077200" cy="990600"/>
          </a:xfrm>
        </p:spPr>
        <p:txBody>
          <a:bodyPr/>
          <a:lstStyle/>
          <a:p>
            <a:pPr algn="l" eaLnBrk="1" hangingPunct="1"/>
            <a:r>
              <a:rPr lang="en-US" altLang="en-US" dirty="0"/>
              <a:t>Grouping Selectors </a:t>
            </a:r>
          </a:p>
        </p:txBody>
      </p:sp>
      <p:sp>
        <p:nvSpPr>
          <p:cNvPr id="26627" name="Text Box 4">
            <a:extLst>
              <a:ext uri="{FF2B5EF4-FFF2-40B4-BE49-F238E27FC236}">
                <a16:creationId xmlns:a16="http://schemas.microsoft.com/office/drawing/2014/main" id="{9891E95C-3B29-4F2D-9BA6-AB810275CBD6}"/>
              </a:ext>
            </a:extLst>
          </p:cNvPr>
          <p:cNvSpPr txBox="1">
            <a:spLocks noChangeArrowheads="1"/>
          </p:cNvSpPr>
          <p:nvPr/>
        </p:nvSpPr>
        <p:spPr bwMode="auto">
          <a:xfrm>
            <a:off x="3899126" y="2020547"/>
            <a:ext cx="7162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{color: black;}</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{font-weight: bold;}</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{background: white;}</a:t>
            </a:r>
          </a:p>
        </p:txBody>
      </p:sp>
      <p:sp>
        <p:nvSpPr>
          <p:cNvPr id="26628" name="Text Box 6">
            <a:extLst>
              <a:ext uri="{FF2B5EF4-FFF2-40B4-BE49-F238E27FC236}">
                <a16:creationId xmlns:a16="http://schemas.microsoft.com/office/drawing/2014/main" id="{B575791A-C2E7-4857-B441-FD570B4E5541}"/>
              </a:ext>
            </a:extLst>
          </p:cNvPr>
          <p:cNvSpPr txBox="1">
            <a:spLocks noChangeArrowheads="1"/>
          </p:cNvSpPr>
          <p:nvPr/>
        </p:nvSpPr>
        <p:spPr bwMode="auto">
          <a:xfrm>
            <a:off x="6028076" y="3712707"/>
            <a:ext cx="6994298"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a:t>
            </a:r>
          </a:p>
          <a:p>
            <a:pPr eaLnBrk="1" hangingPunct="1">
              <a:spcBef>
                <a:spcPct val="30000"/>
              </a:spcBef>
            </a:pPr>
            <a:r>
              <a:rPr lang="en-US" altLang="en-US" dirty="0">
                <a:latin typeface="Courier New" panose="02070309020205020404" pitchFamily="49" charset="0"/>
                <a:cs typeface="Courier New" panose="02070309020205020404" pitchFamily="49" charset="0"/>
              </a:rPr>
              <a:t>color: black; </a:t>
            </a:r>
          </a:p>
          <a:p>
            <a:pPr eaLnBrk="1" hangingPunct="1">
              <a:spcBef>
                <a:spcPct val="30000"/>
              </a:spcBef>
            </a:pPr>
            <a:r>
              <a:rPr lang="en-US" altLang="en-US" dirty="0">
                <a:latin typeface="Courier New" panose="02070309020205020404" pitchFamily="49" charset="0"/>
                <a:cs typeface="Courier New" panose="02070309020205020404" pitchFamily="49" charset="0"/>
              </a:rPr>
              <a:t>font-weight: bold; </a:t>
            </a:r>
          </a:p>
          <a:p>
            <a:pPr eaLnBrk="1" hangingPunct="1">
              <a:spcBef>
                <a:spcPct val="30000"/>
              </a:spcBef>
            </a:pPr>
            <a:r>
              <a:rPr lang="en-US" altLang="en-US" dirty="0">
                <a:latin typeface="Courier New" panose="02070309020205020404" pitchFamily="49" charset="0"/>
                <a:cs typeface="Courier New" panose="02070309020205020404" pitchFamily="49" charset="0"/>
              </a:rPr>
              <a:t>background: white;</a:t>
            </a:r>
          </a:p>
          <a:p>
            <a:pPr eaLnBrk="1" hangingPunct="1">
              <a:spcBef>
                <a:spcPct val="30000"/>
              </a:spcBef>
            </a:pPr>
            <a:r>
              <a:rPr lang="en-US" altLang="en-US" dirty="0">
                <a:latin typeface="Courier New" panose="02070309020205020404" pitchFamily="49" charset="0"/>
                <a:cs typeface="Courier New" panose="02070309020205020404" pitchFamily="49" charset="0"/>
              </a:rPr>
              <a:t>}</a:t>
            </a:r>
          </a:p>
        </p:txBody>
      </p:sp>
      <p:sp>
        <p:nvSpPr>
          <p:cNvPr id="26629" name="Text Box 9">
            <a:extLst>
              <a:ext uri="{FF2B5EF4-FFF2-40B4-BE49-F238E27FC236}">
                <a16:creationId xmlns:a16="http://schemas.microsoft.com/office/drawing/2014/main" id="{7B289A27-E5D6-4DA3-83F3-D0B6AFA9F7A0}"/>
              </a:ext>
            </a:extLst>
          </p:cNvPr>
          <p:cNvSpPr txBox="1">
            <a:spLocks noChangeArrowheads="1"/>
          </p:cNvSpPr>
          <p:nvPr/>
        </p:nvSpPr>
        <p:spPr bwMode="auto">
          <a:xfrm>
            <a:off x="1649411" y="1302860"/>
            <a:ext cx="87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the same selector </a:t>
            </a:r>
            <a:r>
              <a:rPr lang="en-US" altLang="en-US" dirty="0">
                <a:latin typeface="+mj-lt"/>
              </a:rPr>
              <a:t>with different declarations together on one line.</a:t>
            </a:r>
          </a:p>
        </p:txBody>
      </p:sp>
      <p:sp>
        <p:nvSpPr>
          <p:cNvPr id="6" name="Text Box 4">
            <a:extLst>
              <a:ext uri="{FF2B5EF4-FFF2-40B4-BE49-F238E27FC236}">
                <a16:creationId xmlns:a16="http://schemas.microsoft.com/office/drawing/2014/main" id="{D55DA9D0-9158-47C4-A1F5-FE33332B0C54}"/>
              </a:ext>
            </a:extLst>
          </p:cNvPr>
          <p:cNvSpPr txBox="1">
            <a:spLocks noChangeArrowheads="1"/>
          </p:cNvSpPr>
          <p:nvPr/>
        </p:nvSpPr>
        <p:spPr bwMode="auto">
          <a:xfrm>
            <a:off x="317726" y="4160634"/>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57900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EA09C8-317A-4EAA-A58A-8820E9F0DA22}"/>
              </a:ext>
            </a:extLst>
          </p:cNvPr>
          <p:cNvSpPr>
            <a:spLocks noGrp="1" noChangeArrowheads="1"/>
          </p:cNvSpPr>
          <p:nvPr>
            <p:ph type="title"/>
          </p:nvPr>
        </p:nvSpPr>
        <p:spPr>
          <a:xfrm>
            <a:off x="851126" y="228601"/>
            <a:ext cx="8077200" cy="990600"/>
          </a:xfrm>
        </p:spPr>
        <p:txBody>
          <a:bodyPr/>
          <a:lstStyle/>
          <a:p>
            <a:pPr algn="l" eaLnBrk="1" hangingPunct="1"/>
            <a:r>
              <a:rPr lang="en-US" altLang="en-US" dirty="0"/>
              <a:t>Grouping Selectors</a:t>
            </a:r>
          </a:p>
        </p:txBody>
      </p:sp>
      <p:sp>
        <p:nvSpPr>
          <p:cNvPr id="27651" name="Text Box 9">
            <a:extLst>
              <a:ext uri="{FF2B5EF4-FFF2-40B4-BE49-F238E27FC236}">
                <a16:creationId xmlns:a16="http://schemas.microsoft.com/office/drawing/2014/main" id="{588A833D-0A45-4B54-85CD-A34B5BCE9035}"/>
              </a:ext>
            </a:extLst>
          </p:cNvPr>
          <p:cNvSpPr txBox="1">
            <a:spLocks noChangeArrowheads="1"/>
          </p:cNvSpPr>
          <p:nvPr/>
        </p:nvSpPr>
        <p:spPr bwMode="auto">
          <a:xfrm>
            <a:off x="1303109" y="1269206"/>
            <a:ext cx="83198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different selectors </a:t>
            </a:r>
            <a:r>
              <a:rPr lang="en-US" altLang="en-US" dirty="0">
                <a:latin typeface="+mj-lt"/>
              </a:rPr>
              <a:t>with the same declaration on one line.</a:t>
            </a:r>
          </a:p>
        </p:txBody>
      </p:sp>
      <p:sp>
        <p:nvSpPr>
          <p:cNvPr id="27652" name="Text Box 3">
            <a:extLst>
              <a:ext uri="{FF2B5EF4-FFF2-40B4-BE49-F238E27FC236}">
                <a16:creationId xmlns:a16="http://schemas.microsoft.com/office/drawing/2014/main" id="{79387F24-E11B-42E3-AD18-2C00E2BAE9B5}"/>
              </a:ext>
            </a:extLst>
          </p:cNvPr>
          <p:cNvSpPr txBox="1">
            <a:spLocks noChangeArrowheads="1"/>
          </p:cNvSpPr>
          <p:nvPr/>
        </p:nvSpPr>
        <p:spPr bwMode="auto">
          <a:xfrm>
            <a:off x="2360612" y="1780876"/>
            <a:ext cx="60198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h2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27653" name="Text Box 5">
            <a:extLst>
              <a:ext uri="{FF2B5EF4-FFF2-40B4-BE49-F238E27FC236}">
                <a16:creationId xmlns:a16="http://schemas.microsoft.com/office/drawing/2014/main" id="{1DE5D5F8-F35C-4932-ABF9-CD05174C3FA4}"/>
              </a:ext>
            </a:extLst>
          </p:cNvPr>
          <p:cNvSpPr txBox="1">
            <a:spLocks noChangeArrowheads="1"/>
          </p:cNvSpPr>
          <p:nvPr/>
        </p:nvSpPr>
        <p:spPr bwMode="auto">
          <a:xfrm>
            <a:off x="2360612" y="4244068"/>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h2, 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6" name="Text Box 4">
            <a:extLst>
              <a:ext uri="{FF2B5EF4-FFF2-40B4-BE49-F238E27FC236}">
                <a16:creationId xmlns:a16="http://schemas.microsoft.com/office/drawing/2014/main" id="{DF3DB462-EB17-44B0-AE38-0FB4C7902E2D}"/>
              </a:ext>
            </a:extLst>
          </p:cNvPr>
          <p:cNvSpPr txBox="1">
            <a:spLocks noChangeArrowheads="1"/>
          </p:cNvSpPr>
          <p:nvPr/>
        </p:nvSpPr>
        <p:spPr bwMode="auto">
          <a:xfrm>
            <a:off x="1303109" y="3423939"/>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76611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0865-E313-4C98-857B-5B49D93DDF1E}"/>
              </a:ext>
            </a:extLst>
          </p:cNvPr>
          <p:cNvSpPr>
            <a:spLocks noGrp="1"/>
          </p:cNvSpPr>
          <p:nvPr>
            <p:ph type="title"/>
          </p:nvPr>
        </p:nvSpPr>
        <p:spPr/>
        <p:txBody>
          <a:bodyPr/>
          <a:lstStyle/>
          <a:p>
            <a:r>
              <a:rPr lang="en-US" dirty="0"/>
              <a:t>CSS Inclusion</a:t>
            </a:r>
          </a:p>
        </p:txBody>
      </p:sp>
      <p:sp>
        <p:nvSpPr>
          <p:cNvPr id="3" name="Content Placeholder 2">
            <a:extLst>
              <a:ext uri="{FF2B5EF4-FFF2-40B4-BE49-F238E27FC236}">
                <a16:creationId xmlns:a16="http://schemas.microsoft.com/office/drawing/2014/main" id="{29ECDBA8-41E2-42F4-AE0B-A7309388918A}"/>
              </a:ext>
            </a:extLst>
          </p:cNvPr>
          <p:cNvSpPr>
            <a:spLocks noGrp="1"/>
          </p:cNvSpPr>
          <p:nvPr>
            <p:ph idx="1"/>
          </p:nvPr>
        </p:nvSpPr>
        <p:spPr/>
        <p:txBody>
          <a:bodyPr/>
          <a:lstStyle/>
          <a:p>
            <a:pPr marL="0" indent="0">
              <a:buNone/>
            </a:pPr>
            <a:r>
              <a:rPr lang="en-US" dirty="0"/>
              <a:t>There are four ways to associate styles with your HTML document. Most commonly used methods are inline CSS and External CSS.</a:t>
            </a:r>
          </a:p>
          <a:p>
            <a:pPr lvl="1"/>
            <a:r>
              <a:rPr lang="en-US" dirty="0"/>
              <a:t>Embedded CSS - The &lt;style&gt; Element</a:t>
            </a:r>
          </a:p>
          <a:p>
            <a:pPr lvl="1"/>
            <a:r>
              <a:rPr lang="en-US" dirty="0"/>
              <a:t>Inline CSS - The style Attribute</a:t>
            </a:r>
          </a:p>
          <a:p>
            <a:pPr lvl="1"/>
            <a:r>
              <a:rPr lang="en-US" dirty="0"/>
              <a:t>External CSS - The &lt;link&gt; Element</a:t>
            </a:r>
          </a:p>
          <a:p>
            <a:pPr lvl="1"/>
            <a:r>
              <a:rPr lang="en-US" dirty="0"/>
              <a:t>Imported CSS - @import Rule</a:t>
            </a:r>
          </a:p>
        </p:txBody>
      </p:sp>
      <p:sp>
        <p:nvSpPr>
          <p:cNvPr id="4" name="Slide Number Placeholder 3">
            <a:extLst>
              <a:ext uri="{FF2B5EF4-FFF2-40B4-BE49-F238E27FC236}">
                <a16:creationId xmlns:a16="http://schemas.microsoft.com/office/drawing/2014/main" id="{BC01B13F-9D58-4BEE-8C23-68AB1C8D6DD7}"/>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415527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CD37-F8E4-4358-91CB-E70EF574FECE}"/>
              </a:ext>
            </a:extLst>
          </p:cNvPr>
          <p:cNvSpPr>
            <a:spLocks noGrp="1"/>
          </p:cNvSpPr>
          <p:nvPr>
            <p:ph type="title"/>
          </p:nvPr>
        </p:nvSpPr>
        <p:spPr>
          <a:xfrm>
            <a:off x="531157" y="-248698"/>
            <a:ext cx="11125199" cy="889000"/>
          </a:xfrm>
        </p:spPr>
        <p:txBody>
          <a:bodyPr/>
          <a:lstStyle/>
          <a:p>
            <a:r>
              <a:rPr lang="en-US" dirty="0"/>
              <a:t>Embedded CSS - The &lt;style&gt; Element</a:t>
            </a:r>
          </a:p>
        </p:txBody>
      </p:sp>
      <p:sp>
        <p:nvSpPr>
          <p:cNvPr id="3" name="Content Placeholder 2">
            <a:extLst>
              <a:ext uri="{FF2B5EF4-FFF2-40B4-BE49-F238E27FC236}">
                <a16:creationId xmlns:a16="http://schemas.microsoft.com/office/drawing/2014/main" id="{90D93516-E6A9-455E-B520-6A834628A415}"/>
              </a:ext>
            </a:extLst>
          </p:cNvPr>
          <p:cNvSpPr>
            <a:spLocks noGrp="1"/>
          </p:cNvSpPr>
          <p:nvPr>
            <p:ph idx="1"/>
          </p:nvPr>
        </p:nvSpPr>
        <p:spPr>
          <a:xfrm>
            <a:off x="529833" y="759727"/>
            <a:ext cx="11398309" cy="4419600"/>
          </a:xfrm>
        </p:spPr>
        <p:txBody>
          <a:bodyPr/>
          <a:lstStyle/>
          <a:p>
            <a:pPr marL="0" indent="0">
              <a:buNone/>
            </a:pPr>
            <a:r>
              <a:rPr lang="en-US" dirty="0"/>
              <a:t>You can put your CSS rules into an HTML document using the &lt;style&gt; element. This tag is placed inside &lt;head&gt;...&lt;/head&gt; tags. Rules defined using this syntax will be applied to all the elements available in the document. Here is the generic syntax</a:t>
            </a:r>
          </a:p>
        </p:txBody>
      </p:sp>
      <p:sp>
        <p:nvSpPr>
          <p:cNvPr id="4" name="Slide Number Placeholder 3">
            <a:extLst>
              <a:ext uri="{FF2B5EF4-FFF2-40B4-BE49-F238E27FC236}">
                <a16:creationId xmlns:a16="http://schemas.microsoft.com/office/drawing/2014/main" id="{725E590E-5E4A-44FE-94A2-17DAB9335612}"/>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CB951DD7-D696-4699-9BCB-B5FFB8921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470" y="1926107"/>
            <a:ext cx="3844014" cy="4267842"/>
          </a:xfrm>
          <a:prstGeom prst="rect">
            <a:avLst/>
          </a:prstGeom>
        </p:spPr>
      </p:pic>
    </p:spTree>
    <p:extLst>
      <p:ext uri="{BB962C8B-B14F-4D97-AF65-F5344CB8AC3E}">
        <p14:creationId xmlns:p14="http://schemas.microsoft.com/office/powerpoint/2010/main" val="346485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F083-B121-41C3-A7F7-1FA4DE89C362}"/>
              </a:ext>
            </a:extLst>
          </p:cNvPr>
          <p:cNvSpPr>
            <a:spLocks noGrp="1"/>
          </p:cNvSpPr>
          <p:nvPr>
            <p:ph type="title"/>
          </p:nvPr>
        </p:nvSpPr>
        <p:spPr/>
        <p:txBody>
          <a:bodyPr/>
          <a:lstStyle/>
          <a:p>
            <a:r>
              <a:rPr lang="en-US" dirty="0"/>
              <a:t>Embedded Style (output)</a:t>
            </a:r>
          </a:p>
        </p:txBody>
      </p:sp>
      <p:pic>
        <p:nvPicPr>
          <p:cNvPr id="6" name="Content Placeholder 5">
            <a:extLst>
              <a:ext uri="{FF2B5EF4-FFF2-40B4-BE49-F238E27FC236}">
                <a16:creationId xmlns:a16="http://schemas.microsoft.com/office/drawing/2014/main" id="{91EC480A-6325-4EAC-B07F-5963F42A5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625" y="2039152"/>
            <a:ext cx="8875587" cy="2191653"/>
          </a:xfrm>
        </p:spPr>
      </p:pic>
      <p:sp>
        <p:nvSpPr>
          <p:cNvPr id="4" name="Slide Number Placeholder 3">
            <a:extLst>
              <a:ext uri="{FF2B5EF4-FFF2-40B4-BE49-F238E27FC236}">
                <a16:creationId xmlns:a16="http://schemas.microsoft.com/office/drawing/2014/main" id="{F97330C2-619F-4AA1-B808-674BFEA8FBA4}"/>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2966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6FA-D161-463E-AA12-06326DD38AD9}"/>
              </a:ext>
            </a:extLst>
          </p:cNvPr>
          <p:cNvSpPr>
            <a:spLocks noGrp="1"/>
          </p:cNvSpPr>
          <p:nvPr>
            <p:ph type="title"/>
          </p:nvPr>
        </p:nvSpPr>
        <p:spPr>
          <a:xfrm>
            <a:off x="531157" y="133446"/>
            <a:ext cx="11125199" cy="889000"/>
          </a:xfrm>
        </p:spPr>
        <p:txBody>
          <a:bodyPr/>
          <a:lstStyle/>
          <a:p>
            <a:r>
              <a:rPr lang="en-US" dirty="0"/>
              <a:t>Attributes associated with &lt;style&gt; elements are</a:t>
            </a:r>
          </a:p>
        </p:txBody>
      </p:sp>
      <p:pic>
        <p:nvPicPr>
          <p:cNvPr id="6" name="Content Placeholder 5">
            <a:extLst>
              <a:ext uri="{FF2B5EF4-FFF2-40B4-BE49-F238E27FC236}">
                <a16:creationId xmlns:a16="http://schemas.microsoft.com/office/drawing/2014/main" id="{4CA5CCD0-9C87-408D-97B4-43D4FDDDB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80" y="1022445"/>
            <a:ext cx="6918788" cy="5339623"/>
          </a:xfrm>
        </p:spPr>
      </p:pic>
      <p:sp>
        <p:nvSpPr>
          <p:cNvPr id="4" name="Slide Number Placeholder 3">
            <a:extLst>
              <a:ext uri="{FF2B5EF4-FFF2-40B4-BE49-F238E27FC236}">
                <a16:creationId xmlns:a16="http://schemas.microsoft.com/office/drawing/2014/main" id="{B2B26359-F177-44E5-BC4B-EDC264485D28}"/>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260123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B0958-6E7B-47DD-A23B-01577F79BFA8}"/>
              </a:ext>
            </a:extLst>
          </p:cNvPr>
          <p:cNvSpPr>
            <a:spLocks noGrp="1"/>
          </p:cNvSpPr>
          <p:nvPr>
            <p:ph type="sldNum" sz="quarter" idx="10"/>
          </p:nvPr>
        </p:nvSpPr>
        <p:spPr/>
        <p:txBody>
          <a:bodyPr/>
          <a:lstStyle/>
          <a:p>
            <a:fld id="{0F90962B-F0A2-4BDD-9C5D-0F301F17BAE6}" type="slidenum">
              <a:rPr lang="en-US" altLang="en-US"/>
              <a:pPr/>
              <a:t>3</a:t>
            </a:fld>
            <a:endParaRPr lang="en-US" altLang="en-US"/>
          </a:p>
        </p:txBody>
      </p:sp>
      <p:sp>
        <p:nvSpPr>
          <p:cNvPr id="267266" name="Rectangle 2">
            <a:extLst>
              <a:ext uri="{FF2B5EF4-FFF2-40B4-BE49-F238E27FC236}">
                <a16:creationId xmlns:a16="http://schemas.microsoft.com/office/drawing/2014/main" id="{21338B98-5E88-4694-8F09-8B27A6EBFBAD}"/>
              </a:ext>
            </a:extLst>
          </p:cNvPr>
          <p:cNvSpPr>
            <a:spLocks noGrp="1" noChangeArrowheads="1"/>
          </p:cNvSpPr>
          <p:nvPr>
            <p:ph type="title"/>
          </p:nvPr>
        </p:nvSpPr>
        <p:spPr/>
        <p:txBody>
          <a:bodyPr/>
          <a:lstStyle/>
          <a:p>
            <a:r>
              <a:rPr lang="en-US" altLang="en-US"/>
              <a:t>What is CSS?</a:t>
            </a:r>
          </a:p>
        </p:txBody>
      </p:sp>
      <p:sp>
        <p:nvSpPr>
          <p:cNvPr id="267267" name="Rectangle 3">
            <a:extLst>
              <a:ext uri="{FF2B5EF4-FFF2-40B4-BE49-F238E27FC236}">
                <a16:creationId xmlns:a16="http://schemas.microsoft.com/office/drawing/2014/main" id="{303067F1-D436-4FD4-B214-50BD442E426D}"/>
              </a:ext>
            </a:extLst>
          </p:cNvPr>
          <p:cNvSpPr>
            <a:spLocks noGrp="1" noChangeArrowheads="1"/>
          </p:cNvSpPr>
          <p:nvPr>
            <p:ph type="body" idx="1"/>
          </p:nvPr>
        </p:nvSpPr>
        <p:spPr/>
        <p:txBody>
          <a:bodyPr/>
          <a:lstStyle/>
          <a:p>
            <a:r>
              <a:rPr lang="en-US" altLang="en-US" dirty="0"/>
              <a:t>CSS stands for </a:t>
            </a:r>
            <a:r>
              <a:rPr lang="en-US" altLang="en-US" b="1" dirty="0"/>
              <a:t>C</a:t>
            </a:r>
            <a:r>
              <a:rPr lang="en-US" altLang="en-US" dirty="0"/>
              <a:t>ascading </a:t>
            </a:r>
            <a:r>
              <a:rPr lang="en-US" altLang="en-US" b="1" dirty="0"/>
              <a:t>S</a:t>
            </a:r>
            <a:r>
              <a:rPr lang="en-US" altLang="en-US" dirty="0"/>
              <a:t>tyle </a:t>
            </a:r>
            <a:r>
              <a:rPr lang="en-US" altLang="en-US" b="1" dirty="0"/>
              <a:t>S</a:t>
            </a:r>
            <a:r>
              <a:rPr lang="en-US" altLang="en-US" dirty="0"/>
              <a:t>heets</a:t>
            </a:r>
          </a:p>
          <a:p>
            <a:pPr lvl="1"/>
            <a:r>
              <a:rPr lang="en-US" altLang="en-US" dirty="0"/>
              <a:t>Styles define </a:t>
            </a:r>
            <a:r>
              <a:rPr lang="en-US" altLang="en-US" dirty="0">
                <a:solidFill>
                  <a:schemeClr val="accent6">
                    <a:lumMod val="75000"/>
                  </a:schemeClr>
                </a:solidFill>
              </a:rPr>
              <a:t>how to display </a:t>
            </a:r>
            <a:r>
              <a:rPr lang="en-US" altLang="en-US" dirty="0"/>
              <a:t>HTML elements</a:t>
            </a:r>
          </a:p>
          <a:p>
            <a:pPr lvl="1"/>
            <a:r>
              <a:rPr lang="en-US" altLang="en-US" dirty="0"/>
              <a:t>Styles are normally stored in </a:t>
            </a:r>
            <a:r>
              <a:rPr lang="en-US" altLang="en-US" dirty="0">
                <a:solidFill>
                  <a:schemeClr val="accent6">
                    <a:lumMod val="75000"/>
                  </a:schemeClr>
                </a:solidFill>
              </a:rPr>
              <a:t>Style Sheets</a:t>
            </a:r>
          </a:p>
          <a:p>
            <a:pPr lvl="1"/>
            <a:r>
              <a:rPr lang="en-US" altLang="en-US" dirty="0"/>
              <a:t>Styles were added to HTML 4.0 to </a:t>
            </a:r>
            <a:r>
              <a:rPr lang="en-US" altLang="en-US" dirty="0">
                <a:solidFill>
                  <a:schemeClr val="accent6">
                    <a:lumMod val="75000"/>
                  </a:schemeClr>
                </a:solidFill>
              </a:rPr>
              <a:t>solve a problem</a:t>
            </a:r>
          </a:p>
          <a:p>
            <a:pPr lvl="1"/>
            <a:r>
              <a:rPr lang="en-US" altLang="en-US" dirty="0">
                <a:solidFill>
                  <a:schemeClr val="accent6">
                    <a:lumMod val="75000"/>
                  </a:schemeClr>
                </a:solidFill>
              </a:rPr>
              <a:t>External style sheets </a:t>
            </a:r>
            <a:r>
              <a:rPr lang="en-US" altLang="en-US" dirty="0"/>
              <a:t>can save a lot of work</a:t>
            </a:r>
          </a:p>
          <a:p>
            <a:pPr lvl="1"/>
            <a:r>
              <a:rPr lang="en-US" altLang="en-US" dirty="0"/>
              <a:t>External style sheets are stored in </a:t>
            </a:r>
            <a:r>
              <a:rPr lang="en-US" altLang="en-US" dirty="0">
                <a:solidFill>
                  <a:schemeClr val="accent6">
                    <a:lumMod val="75000"/>
                  </a:schemeClr>
                </a:solidFill>
              </a:rPr>
              <a:t>CSS files</a:t>
            </a:r>
          </a:p>
          <a:p>
            <a:pPr lvl="1"/>
            <a:r>
              <a:rPr lang="en-US" altLang="en-US" dirty="0"/>
              <a:t>Multiple style definitions will </a:t>
            </a:r>
            <a:r>
              <a:rPr lang="en-US" altLang="en-US" dirty="0">
                <a:solidFill>
                  <a:schemeClr val="accent6">
                    <a:lumMod val="75000"/>
                  </a:schemeClr>
                </a:solidFill>
              </a:rPr>
              <a:t>cascade</a:t>
            </a:r>
            <a:r>
              <a:rPr lang="en-US" altLang="en-US" dirty="0"/>
              <a:t> into one</a:t>
            </a:r>
          </a:p>
          <a:p>
            <a:pPr marL="274308" lvl="1" indent="0">
              <a:buNone/>
            </a:pPr>
            <a:r>
              <a:rPr lang="en-US" altLang="en-US" dirty="0"/>
              <a:t>* To create a style sheet, create a file using Notepad (PC)                                                        or Text Edit (Mac), save it as a .</a:t>
            </a:r>
            <a:r>
              <a:rPr lang="en-US" altLang="en-US" dirty="0" err="1"/>
              <a:t>css</a:t>
            </a:r>
            <a:r>
              <a:rPr lang="en-US" altLang="en-US" dirty="0"/>
              <a:t> document and start </a:t>
            </a:r>
          </a:p>
          <a:p>
            <a:pPr marL="274308" lvl="1" indent="0">
              <a:buNone/>
            </a:pPr>
            <a:r>
              <a:rPr lang="en-US" altLang="en-US" dirty="0"/>
              <a:t>writing the CSS code (see right).</a:t>
            </a:r>
          </a:p>
        </p:txBody>
      </p:sp>
      <p:sp>
        <p:nvSpPr>
          <p:cNvPr id="5" name="Text Box 15">
            <a:extLst>
              <a:ext uri="{FF2B5EF4-FFF2-40B4-BE49-F238E27FC236}">
                <a16:creationId xmlns:a16="http://schemas.microsoft.com/office/drawing/2014/main" id="{97D04EC6-4410-469B-B1A5-EF3822AB13EC}"/>
              </a:ext>
            </a:extLst>
          </p:cNvPr>
          <p:cNvSpPr txBox="1">
            <a:spLocks noChangeArrowheads="1"/>
          </p:cNvSpPr>
          <p:nvPr/>
        </p:nvSpPr>
        <p:spPr bwMode="auto">
          <a:xfrm>
            <a:off x="8304217" y="511176"/>
            <a:ext cx="3657600" cy="5432425"/>
          </a:xfrm>
          <a:prstGeom prst="rect">
            <a:avLst/>
          </a:prstGeom>
          <a:noFill/>
          <a:ln w="9525">
            <a:noFill/>
            <a:miter lim="800000"/>
            <a:headEnd/>
            <a:tailEnd/>
          </a:ln>
        </p:spPr>
        <p:txBody>
          <a:bodyPr>
            <a:spAutoFit/>
          </a:bodyPr>
          <a:lstStyle/>
          <a:p>
            <a:pPr defTabSz="914400" fontAlgn="base">
              <a:spcBef>
                <a:spcPct val="50000"/>
              </a:spcBef>
              <a:spcAft>
                <a:spcPct val="0"/>
              </a:spcAft>
              <a:defRPr/>
            </a:pPr>
            <a:r>
              <a:rPr lang="en-US" sz="1600" b="1" dirty="0">
                <a:solidFill>
                  <a:prstClr val="black"/>
                </a:solidFill>
                <a:latin typeface="+mj-lt"/>
                <a:cs typeface="Courier New" pitchFamily="49" charset="0"/>
              </a:rPr>
              <a:t>/* Styles for sitename.com*/ </a:t>
            </a:r>
          </a:p>
          <a:p>
            <a:pPr defTabSz="914400" fontAlgn="base">
              <a:spcBef>
                <a:spcPct val="50000"/>
              </a:spcBef>
              <a:spcAft>
                <a:spcPct val="0"/>
              </a:spcAft>
              <a:defRPr/>
            </a:pPr>
            <a:r>
              <a:rPr lang="en-US" sz="1600" dirty="0">
                <a:solidFill>
                  <a:prstClr val="black"/>
                </a:solidFill>
                <a:latin typeface="+mj-lt"/>
                <a:cs typeface="Courier New" pitchFamily="49" charset="0"/>
              </a:rPr>
              <a:t>body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font-</a:t>
            </a:r>
            <a:r>
              <a:rPr lang="en-US" sz="1600" dirty="0" err="1">
                <a:solidFill>
                  <a:prstClr val="black"/>
                </a:solidFill>
                <a:latin typeface="+mj-lt"/>
                <a:cs typeface="Courier New" pitchFamily="49" charset="0"/>
              </a:rPr>
              <a:t>family:Arial</a:t>
            </a:r>
            <a:r>
              <a:rPr lang="en-US" sz="1600" dirty="0">
                <a:solidFill>
                  <a:prstClr val="black"/>
                </a:solidFill>
                <a:latin typeface="+mj-lt"/>
                <a:cs typeface="Courier New" pitchFamily="49" charset="0"/>
              </a:rPr>
              <a:t>;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background: #000;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#container {</a:t>
            </a:r>
            <a:br>
              <a:rPr lang="en-US" sz="1600" dirty="0">
                <a:solidFill>
                  <a:prstClr val="black"/>
                </a:solidFill>
                <a:latin typeface="+mj-lt"/>
                <a:cs typeface="Courier New" pitchFamily="49" charset="0"/>
              </a:rPr>
            </a:br>
            <a:r>
              <a:rPr lang="en-US" sz="1600" dirty="0" err="1">
                <a:solidFill>
                  <a:prstClr val="black"/>
                </a:solidFill>
                <a:latin typeface="+mj-lt"/>
                <a:cs typeface="Courier New" pitchFamily="49" charset="0"/>
              </a:rPr>
              <a:t>text-align:left</a:t>
            </a:r>
            <a:r>
              <a:rPr lang="en-US" sz="1600" dirty="0">
                <a:solidFill>
                  <a:prstClr val="black"/>
                </a:solidFill>
                <a:latin typeface="+mj-lt"/>
                <a:cs typeface="Courier New" pitchFamily="49" charset="0"/>
              </a:rPr>
              <a:t>;</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width:1020px;</a:t>
            </a:r>
          </a:p>
          <a:p>
            <a:pPr defTabSz="914400" fontAlgn="base">
              <a:spcBef>
                <a:spcPct val="50000"/>
              </a:spcBef>
              <a:spcAft>
                <a:spcPct val="0"/>
              </a:spcAft>
              <a:defRPr/>
            </a:pPr>
            <a:r>
              <a:rPr lang="en-US" sz="1600" dirty="0">
                <a:solidFill>
                  <a:prstClr val="black"/>
                </a:solidFill>
                <a:latin typeface="+mj-lt"/>
                <a:cs typeface="Courier New" pitchFamily="49" charset="0"/>
              </a:rPr>
              <a:t>}	</a:t>
            </a:r>
          </a:p>
          <a:p>
            <a:pPr defTabSz="914400" fontAlgn="base">
              <a:spcBef>
                <a:spcPct val="50000"/>
              </a:spcBef>
              <a:spcAft>
                <a:spcPct val="0"/>
              </a:spcAft>
              <a:defRPr/>
            </a:pPr>
            <a:r>
              <a:rPr lang="en-US" sz="1600" dirty="0">
                <a:solidFill>
                  <a:prstClr val="black"/>
                </a:solidFill>
                <a:latin typeface="+mj-lt"/>
                <a:cs typeface="Courier New" pitchFamily="49" charset="0"/>
              </a:rPr>
              <a:t>#header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height:232px;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#footer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 100%;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padding: 0 10px;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margin-bottom: 10px;</a:t>
            </a:r>
          </a:p>
          <a:p>
            <a:pPr defTabSz="914400" fontAlgn="base">
              <a:spcBef>
                <a:spcPct val="50000"/>
              </a:spcBef>
              <a:spcAft>
                <a:spcPct val="0"/>
              </a:spcAft>
              <a:defRPr/>
            </a:pP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800" b="1" i="1" dirty="0">
                <a:solidFill>
                  <a:prstClr val="black"/>
                </a:solidFill>
                <a:latin typeface="Times New Roman"/>
              </a:rPr>
              <a:t>And so on….</a:t>
            </a:r>
          </a:p>
        </p:txBody>
      </p:sp>
    </p:spTree>
    <p:extLst>
      <p:ext uri="{BB962C8B-B14F-4D97-AF65-F5344CB8AC3E}">
        <p14:creationId xmlns:p14="http://schemas.microsoft.com/office/powerpoint/2010/main" val="40673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B20D-6FB9-4260-B6C1-E1F23CAEA1EE}"/>
              </a:ext>
            </a:extLst>
          </p:cNvPr>
          <p:cNvSpPr>
            <a:spLocks noGrp="1"/>
          </p:cNvSpPr>
          <p:nvPr>
            <p:ph type="title"/>
          </p:nvPr>
        </p:nvSpPr>
        <p:spPr/>
        <p:txBody>
          <a:bodyPr/>
          <a:lstStyle/>
          <a:p>
            <a:r>
              <a:rPr lang="en-US" dirty="0"/>
              <a:t>Inline CSS - The style Attribute</a:t>
            </a:r>
          </a:p>
        </p:txBody>
      </p:sp>
      <p:sp>
        <p:nvSpPr>
          <p:cNvPr id="3" name="Content Placeholder 2">
            <a:extLst>
              <a:ext uri="{FF2B5EF4-FFF2-40B4-BE49-F238E27FC236}">
                <a16:creationId xmlns:a16="http://schemas.microsoft.com/office/drawing/2014/main" id="{23391EA9-FB52-434C-9DEC-BDCB40171F33}"/>
              </a:ext>
            </a:extLst>
          </p:cNvPr>
          <p:cNvSpPr>
            <a:spLocks noGrp="1"/>
          </p:cNvSpPr>
          <p:nvPr>
            <p:ph idx="1"/>
          </p:nvPr>
        </p:nvSpPr>
        <p:spPr/>
        <p:txBody>
          <a:bodyPr/>
          <a:lstStyle/>
          <a:p>
            <a:pPr marL="0" indent="0">
              <a:buNone/>
            </a:pPr>
            <a:r>
              <a:rPr lang="en-US" dirty="0"/>
              <a:t>You can use </a:t>
            </a:r>
            <a:r>
              <a:rPr lang="en-US" i="1" dirty="0"/>
              <a:t>style</a:t>
            </a:r>
            <a:r>
              <a:rPr lang="en-US" dirty="0"/>
              <a:t> attribute of any HTML element to define style rules. These rules will be applied to that element only. Here is the generic syntax</a:t>
            </a:r>
          </a:p>
          <a:p>
            <a:pPr marL="0" indent="0">
              <a:buNone/>
            </a:pPr>
            <a:r>
              <a:rPr lang="en-US" dirty="0"/>
              <a:t>&lt;element style = "...style rules...."&gt;</a:t>
            </a:r>
          </a:p>
          <a:p>
            <a:pPr marL="0" indent="0">
              <a:buNone/>
            </a:pPr>
            <a:endParaRPr lang="en-US" dirty="0"/>
          </a:p>
        </p:txBody>
      </p:sp>
      <p:sp>
        <p:nvSpPr>
          <p:cNvPr id="4" name="Slide Number Placeholder 3">
            <a:extLst>
              <a:ext uri="{FF2B5EF4-FFF2-40B4-BE49-F238E27FC236}">
                <a16:creationId xmlns:a16="http://schemas.microsoft.com/office/drawing/2014/main" id="{74FCC451-33FB-43FE-8F11-0A0909610C8A}"/>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7" name="Picture 6">
            <a:extLst>
              <a:ext uri="{FF2B5EF4-FFF2-40B4-BE49-F238E27FC236}">
                <a16:creationId xmlns:a16="http://schemas.microsoft.com/office/drawing/2014/main" id="{ADF9DCDB-FA2D-4C2A-A4D6-C0B65DD39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13" y="3128879"/>
            <a:ext cx="10518398" cy="2197100"/>
          </a:xfrm>
          <a:prstGeom prst="rect">
            <a:avLst/>
          </a:prstGeom>
        </p:spPr>
      </p:pic>
    </p:spTree>
    <p:extLst>
      <p:ext uri="{BB962C8B-B14F-4D97-AF65-F5344CB8AC3E}">
        <p14:creationId xmlns:p14="http://schemas.microsoft.com/office/powerpoint/2010/main" val="246996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BC9C-A2A0-4347-9290-3BF9FD949D00}"/>
              </a:ext>
            </a:extLst>
          </p:cNvPr>
          <p:cNvSpPr>
            <a:spLocks noGrp="1"/>
          </p:cNvSpPr>
          <p:nvPr>
            <p:ph type="title"/>
          </p:nvPr>
        </p:nvSpPr>
        <p:spPr/>
        <p:txBody>
          <a:bodyPr/>
          <a:lstStyle/>
          <a:p>
            <a:r>
              <a:rPr lang="en-US" dirty="0"/>
              <a:t>Inline CSS - The style Attribute</a:t>
            </a:r>
          </a:p>
        </p:txBody>
      </p:sp>
      <p:pic>
        <p:nvPicPr>
          <p:cNvPr id="6" name="Content Placeholder 5">
            <a:extLst>
              <a:ext uri="{FF2B5EF4-FFF2-40B4-BE49-F238E27FC236}">
                <a16:creationId xmlns:a16="http://schemas.microsoft.com/office/drawing/2014/main" id="{461E10A1-8B05-41F7-863B-A10CB6F72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62209"/>
            <a:ext cx="7745908" cy="2455402"/>
          </a:xfrm>
        </p:spPr>
      </p:pic>
      <p:sp>
        <p:nvSpPr>
          <p:cNvPr id="4" name="Slide Number Placeholder 3">
            <a:extLst>
              <a:ext uri="{FF2B5EF4-FFF2-40B4-BE49-F238E27FC236}">
                <a16:creationId xmlns:a16="http://schemas.microsoft.com/office/drawing/2014/main" id="{503BDDAC-3B54-4841-AF34-4B6E6BAB7995}"/>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8" name="Picture 7">
            <a:extLst>
              <a:ext uri="{FF2B5EF4-FFF2-40B4-BE49-F238E27FC236}">
                <a16:creationId xmlns:a16="http://schemas.microsoft.com/office/drawing/2014/main" id="{CD71D51F-C4DB-444F-9DE2-84E673441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4534292"/>
            <a:ext cx="4239217" cy="771633"/>
          </a:xfrm>
          <a:prstGeom prst="rect">
            <a:avLst/>
          </a:prstGeom>
        </p:spPr>
      </p:pic>
      <p:sp>
        <p:nvSpPr>
          <p:cNvPr id="9" name="TextBox 8">
            <a:extLst>
              <a:ext uri="{FF2B5EF4-FFF2-40B4-BE49-F238E27FC236}">
                <a16:creationId xmlns:a16="http://schemas.microsoft.com/office/drawing/2014/main" id="{2AFC3E2E-EF10-49BC-AA66-CF54D886AF16}"/>
              </a:ext>
            </a:extLst>
          </p:cNvPr>
          <p:cNvSpPr txBox="1"/>
          <p:nvPr/>
        </p:nvSpPr>
        <p:spPr>
          <a:xfrm>
            <a:off x="531818" y="3961660"/>
            <a:ext cx="914400" cy="914400"/>
          </a:xfrm>
          <a:prstGeom prst="rect">
            <a:avLst/>
          </a:prstGeom>
          <a:noFill/>
        </p:spPr>
        <p:txBody>
          <a:bodyPr wrap="none" lIns="0" tIns="0" rIns="0" bIns="0" rtlCol="0">
            <a:noAutofit/>
          </a:bodyPr>
          <a:lstStyle/>
          <a:p>
            <a:pPr>
              <a:lnSpc>
                <a:spcPct val="90000"/>
              </a:lnSpc>
            </a:pPr>
            <a:r>
              <a:rPr lang="en-US" sz="4000" b="1" dirty="0"/>
              <a:t>Output</a:t>
            </a:r>
            <a:endParaRPr lang="en-US" b="1" dirty="0"/>
          </a:p>
        </p:txBody>
      </p:sp>
    </p:spTree>
    <p:extLst>
      <p:ext uri="{BB962C8B-B14F-4D97-AF65-F5344CB8AC3E}">
        <p14:creationId xmlns:p14="http://schemas.microsoft.com/office/powerpoint/2010/main" val="245925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DA2F-302D-40C2-B76E-D7D5F1D98D9B}"/>
              </a:ext>
            </a:extLst>
          </p:cNvPr>
          <p:cNvSpPr>
            <a:spLocks noGrp="1"/>
          </p:cNvSpPr>
          <p:nvPr>
            <p:ph type="title"/>
          </p:nvPr>
        </p:nvSpPr>
        <p:spPr>
          <a:xfrm>
            <a:off x="531157" y="-115822"/>
            <a:ext cx="11125199" cy="889000"/>
          </a:xfrm>
        </p:spPr>
        <p:txBody>
          <a:bodyPr/>
          <a:lstStyle/>
          <a:p>
            <a:r>
              <a:rPr lang="en-US" dirty="0"/>
              <a:t>External CSS - The &lt;link&gt; Element</a:t>
            </a:r>
          </a:p>
        </p:txBody>
      </p:sp>
      <p:sp>
        <p:nvSpPr>
          <p:cNvPr id="3" name="Content Placeholder 2">
            <a:extLst>
              <a:ext uri="{FF2B5EF4-FFF2-40B4-BE49-F238E27FC236}">
                <a16:creationId xmlns:a16="http://schemas.microsoft.com/office/drawing/2014/main" id="{EF2CBDA5-8219-4624-A93D-0BCFF45860EB}"/>
              </a:ext>
            </a:extLst>
          </p:cNvPr>
          <p:cNvSpPr>
            <a:spLocks noGrp="1"/>
          </p:cNvSpPr>
          <p:nvPr>
            <p:ph idx="1"/>
          </p:nvPr>
        </p:nvSpPr>
        <p:spPr>
          <a:xfrm>
            <a:off x="529834" y="978569"/>
            <a:ext cx="11126522" cy="4419600"/>
          </a:xfrm>
        </p:spPr>
        <p:txBody>
          <a:bodyPr/>
          <a:lstStyle/>
          <a:p>
            <a:r>
              <a:rPr lang="en-US" dirty="0"/>
              <a:t>The &lt;link&gt; element can be used to include an external stylesheet file in HTML document.</a:t>
            </a:r>
          </a:p>
          <a:p>
            <a:r>
              <a:rPr lang="en-US" dirty="0"/>
              <a:t>An external style sheet is a separate file with .</a:t>
            </a:r>
            <a:r>
              <a:rPr lang="en-US" dirty="0" err="1"/>
              <a:t>css</a:t>
            </a:r>
            <a:r>
              <a:rPr lang="en-US" dirty="0"/>
              <a:t> extension. One can define all the Style rules within this file and then can include this file in any HTML document using &lt;link&gt; element</a:t>
            </a:r>
          </a:p>
          <a:p>
            <a:pPr marL="0" indent="0">
              <a:buNone/>
            </a:pPr>
            <a:r>
              <a:rPr lang="en-US" dirty="0"/>
              <a:t>Syntax is</a:t>
            </a:r>
          </a:p>
          <a:p>
            <a:pPr marL="0" indent="0">
              <a:buNone/>
            </a:pPr>
            <a:endParaRPr lang="en-US" dirty="0"/>
          </a:p>
          <a:p>
            <a:pPr marL="0" indent="0">
              <a:buNone/>
            </a:pPr>
            <a:r>
              <a:rPr lang="en-US" dirty="0"/>
              <a:t>&lt;head&gt;</a:t>
            </a:r>
          </a:p>
          <a:p>
            <a:pPr marL="0" indent="0">
              <a:buNone/>
            </a:pPr>
            <a:r>
              <a:rPr lang="en-US" dirty="0"/>
              <a:t>   &lt;link type = "text/</a:t>
            </a:r>
            <a:r>
              <a:rPr lang="en-US" dirty="0" err="1"/>
              <a:t>css</a:t>
            </a:r>
            <a:r>
              <a:rPr lang="en-US" dirty="0"/>
              <a:t>" </a:t>
            </a:r>
            <a:r>
              <a:rPr lang="en-US" dirty="0" err="1"/>
              <a:t>href</a:t>
            </a:r>
            <a:r>
              <a:rPr lang="en-US" dirty="0"/>
              <a:t> = "..." /&gt;</a:t>
            </a:r>
          </a:p>
          <a:p>
            <a:pPr marL="0" indent="0">
              <a:buNone/>
            </a:pPr>
            <a:r>
              <a:rPr lang="en-US" dirty="0"/>
              <a:t>&lt;/head&gt;</a:t>
            </a:r>
          </a:p>
        </p:txBody>
      </p:sp>
      <p:sp>
        <p:nvSpPr>
          <p:cNvPr id="4" name="Slide Number Placeholder 3">
            <a:extLst>
              <a:ext uri="{FF2B5EF4-FFF2-40B4-BE49-F238E27FC236}">
                <a16:creationId xmlns:a16="http://schemas.microsoft.com/office/drawing/2014/main" id="{F997DA29-B3E2-4D94-A873-2AB0FC933FE8}"/>
              </a:ext>
            </a:extLst>
          </p:cNvPr>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30538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6CC3-565C-413D-B5CD-BAD73F55032A}"/>
              </a:ext>
            </a:extLst>
          </p:cNvPr>
          <p:cNvSpPr>
            <a:spLocks noGrp="1"/>
          </p:cNvSpPr>
          <p:nvPr>
            <p:ph type="title"/>
          </p:nvPr>
        </p:nvSpPr>
        <p:spPr>
          <a:xfrm>
            <a:off x="531157" y="-115822"/>
            <a:ext cx="11125199" cy="889000"/>
          </a:xfrm>
        </p:spPr>
        <p:txBody>
          <a:bodyPr/>
          <a:lstStyle/>
          <a:p>
            <a:r>
              <a:rPr lang="en-US" dirty="0"/>
              <a:t>External CSS - The &lt;link&gt; Element (Attribute)</a:t>
            </a:r>
          </a:p>
        </p:txBody>
      </p:sp>
      <p:pic>
        <p:nvPicPr>
          <p:cNvPr id="6" name="Content Placeholder 5">
            <a:extLst>
              <a:ext uri="{FF2B5EF4-FFF2-40B4-BE49-F238E27FC236}">
                <a16:creationId xmlns:a16="http://schemas.microsoft.com/office/drawing/2014/main" id="{A3250DB3-FFB3-4AB9-AD36-D0B91B6BF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908" y="917492"/>
            <a:ext cx="5584892" cy="5419140"/>
          </a:xfrm>
        </p:spPr>
      </p:pic>
      <p:sp>
        <p:nvSpPr>
          <p:cNvPr id="4" name="Slide Number Placeholder 3">
            <a:extLst>
              <a:ext uri="{FF2B5EF4-FFF2-40B4-BE49-F238E27FC236}">
                <a16:creationId xmlns:a16="http://schemas.microsoft.com/office/drawing/2014/main" id="{835EA109-E874-40C2-8B50-FE36C3A89201}"/>
              </a:ext>
            </a:extLst>
          </p:cNvPr>
          <p:cNvSpPr>
            <a:spLocks noGrp="1"/>
          </p:cNvSpPr>
          <p:nvPr>
            <p:ph type="sldNum" sz="quarter" idx="12"/>
          </p:nvPr>
        </p:nvSpPr>
        <p:spPr/>
        <p:txBody>
          <a:bodyPr/>
          <a:lstStyle/>
          <a:p>
            <a:fld id="{C51EAA63-D034-42AE-91FA-B13B9518C7BE}" type="slidenum">
              <a:rPr lang="en-US" smtClean="0"/>
              <a:pPr/>
              <a:t>33</a:t>
            </a:fld>
            <a:endParaRPr lang="en-US" dirty="0"/>
          </a:p>
        </p:txBody>
      </p:sp>
    </p:spTree>
    <p:extLst>
      <p:ext uri="{BB962C8B-B14F-4D97-AF65-F5344CB8AC3E}">
        <p14:creationId xmlns:p14="http://schemas.microsoft.com/office/powerpoint/2010/main" val="41882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0EC0-1515-4428-8BEB-1062F657AE04}"/>
              </a:ext>
            </a:extLst>
          </p:cNvPr>
          <p:cNvSpPr>
            <a:spLocks noGrp="1"/>
          </p:cNvSpPr>
          <p:nvPr>
            <p:ph type="title"/>
          </p:nvPr>
        </p:nvSpPr>
        <p:spPr>
          <a:xfrm>
            <a:off x="532480" y="-235283"/>
            <a:ext cx="11125199" cy="889000"/>
          </a:xfrm>
        </p:spPr>
        <p:txBody>
          <a:bodyPr/>
          <a:lstStyle/>
          <a:p>
            <a:r>
              <a:rPr lang="en-US" dirty="0"/>
              <a:t>Imported CSS - @import Rule</a:t>
            </a:r>
          </a:p>
        </p:txBody>
      </p:sp>
      <p:sp>
        <p:nvSpPr>
          <p:cNvPr id="3" name="Content Placeholder 2">
            <a:extLst>
              <a:ext uri="{FF2B5EF4-FFF2-40B4-BE49-F238E27FC236}">
                <a16:creationId xmlns:a16="http://schemas.microsoft.com/office/drawing/2014/main" id="{EDBE93BF-2EFC-4372-B632-7628D36EDB89}"/>
              </a:ext>
            </a:extLst>
          </p:cNvPr>
          <p:cNvSpPr>
            <a:spLocks noGrp="1"/>
          </p:cNvSpPr>
          <p:nvPr>
            <p:ph idx="1"/>
          </p:nvPr>
        </p:nvSpPr>
        <p:spPr>
          <a:xfrm>
            <a:off x="531157" y="882317"/>
            <a:ext cx="11126522" cy="4419600"/>
          </a:xfrm>
        </p:spPr>
        <p:txBody>
          <a:bodyPr/>
          <a:lstStyle/>
          <a:p>
            <a:pPr marL="0" indent="0">
              <a:buNone/>
            </a:pPr>
            <a:r>
              <a:rPr lang="en-US" dirty="0"/>
              <a:t>@import is used to import an external stylesheet in a manner similar to the &lt;link&gt; element. Here is the generic syntax of @import rule.</a:t>
            </a:r>
          </a:p>
          <a:p>
            <a:pPr marL="0" indent="0">
              <a:buNone/>
            </a:pPr>
            <a:r>
              <a:rPr lang="en-US" i="1" dirty="0"/>
              <a:t>&lt;head&gt;</a:t>
            </a:r>
          </a:p>
          <a:p>
            <a:pPr marL="0" indent="0">
              <a:buNone/>
            </a:pPr>
            <a:r>
              <a:rPr lang="en-US" i="1" dirty="0"/>
              <a:t>   &lt;@import "URL";</a:t>
            </a:r>
          </a:p>
          <a:p>
            <a:pPr marL="0" indent="0">
              <a:buNone/>
            </a:pPr>
            <a:r>
              <a:rPr lang="en-US" i="1" dirty="0"/>
              <a:t>&lt;/head&gt;</a:t>
            </a:r>
          </a:p>
          <a:p>
            <a:pPr marL="0" indent="0">
              <a:buNone/>
            </a:pPr>
            <a:endParaRPr lang="en-US" dirty="0"/>
          </a:p>
          <a:p>
            <a:pPr marL="0" indent="0">
              <a:buNone/>
            </a:pPr>
            <a:r>
              <a:rPr lang="en-US" dirty="0"/>
              <a:t>Here URL is the URL of the style sheet file having style rules. You can use another syntax as well</a:t>
            </a:r>
          </a:p>
          <a:p>
            <a:pPr marL="0" indent="0">
              <a:buNone/>
            </a:pPr>
            <a:r>
              <a:rPr lang="en-US" i="1" dirty="0"/>
              <a:t>&lt;head&gt;</a:t>
            </a:r>
          </a:p>
          <a:p>
            <a:pPr marL="0" indent="0">
              <a:buNone/>
            </a:pPr>
            <a:r>
              <a:rPr lang="en-US" i="1" dirty="0"/>
              <a:t>   &lt;@import </a:t>
            </a:r>
            <a:r>
              <a:rPr lang="en-US" i="1" dirty="0" err="1"/>
              <a:t>url</a:t>
            </a:r>
            <a:r>
              <a:rPr lang="en-US" i="1" dirty="0"/>
              <a:t>("URL");</a:t>
            </a:r>
          </a:p>
          <a:p>
            <a:pPr marL="0" indent="0">
              <a:buNone/>
            </a:pPr>
            <a:r>
              <a:rPr lang="en-US" i="1" dirty="0"/>
              <a:t>&lt;/head&gt;</a:t>
            </a:r>
          </a:p>
        </p:txBody>
      </p:sp>
      <p:sp>
        <p:nvSpPr>
          <p:cNvPr id="4" name="Slide Number Placeholder 3">
            <a:extLst>
              <a:ext uri="{FF2B5EF4-FFF2-40B4-BE49-F238E27FC236}">
                <a16:creationId xmlns:a16="http://schemas.microsoft.com/office/drawing/2014/main" id="{7885803E-E5C3-4707-B695-7816B80999D9}"/>
              </a:ext>
            </a:extLst>
          </p:cNvPr>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23333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22D0-333C-4DB8-A23D-41E1017BF2D3}"/>
              </a:ext>
            </a:extLst>
          </p:cNvPr>
          <p:cNvSpPr>
            <a:spLocks noGrp="1"/>
          </p:cNvSpPr>
          <p:nvPr>
            <p:ph type="title"/>
          </p:nvPr>
        </p:nvSpPr>
        <p:spPr/>
        <p:txBody>
          <a:bodyPr/>
          <a:lstStyle/>
          <a:p>
            <a:r>
              <a:rPr lang="en-US" dirty="0"/>
              <a:t>CSS Overriding Rules</a:t>
            </a:r>
          </a:p>
        </p:txBody>
      </p:sp>
      <p:sp>
        <p:nvSpPr>
          <p:cNvPr id="3" name="Content Placeholder 2">
            <a:extLst>
              <a:ext uri="{FF2B5EF4-FFF2-40B4-BE49-F238E27FC236}">
                <a16:creationId xmlns:a16="http://schemas.microsoft.com/office/drawing/2014/main" id="{12CF98D9-B7AE-42DC-AAC1-A08B89362E64}"/>
              </a:ext>
            </a:extLst>
          </p:cNvPr>
          <p:cNvSpPr>
            <a:spLocks noGrp="1"/>
          </p:cNvSpPr>
          <p:nvPr>
            <p:ph idx="1"/>
          </p:nvPr>
        </p:nvSpPr>
        <p:spPr/>
        <p:txBody>
          <a:bodyPr/>
          <a:lstStyle/>
          <a:p>
            <a:r>
              <a:rPr lang="en-US" dirty="0"/>
              <a:t>Any inline style sheet takes highest priority. So, it will override any rule defined in &lt;style&gt;...&lt;/style&gt; tags or rules defined in any external style sheet file.</a:t>
            </a:r>
          </a:p>
          <a:p>
            <a:r>
              <a:rPr lang="en-US" dirty="0"/>
              <a:t>Any rule defined in &lt;style&gt;...&lt;/style&gt; tags will override rules defined in any external style sheet file.</a:t>
            </a:r>
          </a:p>
          <a:p>
            <a:r>
              <a:rPr lang="en-US" dirty="0"/>
              <a:t>Any rule defined in external style sheet file takes lowest priority, and rules defined in this file will be applied only when above two rules are not applicable</a:t>
            </a:r>
          </a:p>
        </p:txBody>
      </p:sp>
      <p:sp>
        <p:nvSpPr>
          <p:cNvPr id="4" name="Slide Number Placeholder 3">
            <a:extLst>
              <a:ext uri="{FF2B5EF4-FFF2-40B4-BE49-F238E27FC236}">
                <a16:creationId xmlns:a16="http://schemas.microsoft.com/office/drawing/2014/main" id="{1E51A28E-FD45-48EC-9B8C-4AAAE7E0F30D}"/>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39139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0BCA2D-09DE-40F5-B1FE-817222655BE3}"/>
              </a:ext>
            </a:extLst>
          </p:cNvPr>
          <p:cNvSpPr>
            <a:spLocks noGrp="1" noChangeArrowheads="1"/>
          </p:cNvSpPr>
          <p:nvPr>
            <p:ph type="title"/>
          </p:nvPr>
        </p:nvSpPr>
        <p:spPr>
          <a:xfrm>
            <a:off x="764041" y="509587"/>
            <a:ext cx="8077200" cy="536575"/>
          </a:xfrm>
        </p:spPr>
        <p:txBody>
          <a:bodyPr/>
          <a:lstStyle/>
          <a:p>
            <a:pPr algn="l" eaLnBrk="1" hangingPunct="1"/>
            <a:r>
              <a:rPr lang="en-US" altLang="en-US" dirty="0"/>
              <a:t>Comments in CSS</a:t>
            </a:r>
          </a:p>
        </p:txBody>
      </p:sp>
      <p:sp>
        <p:nvSpPr>
          <p:cNvPr id="28675" name="Text Box 5">
            <a:extLst>
              <a:ext uri="{FF2B5EF4-FFF2-40B4-BE49-F238E27FC236}">
                <a16:creationId xmlns:a16="http://schemas.microsoft.com/office/drawing/2014/main" id="{CFE3D5F5-BCC7-4774-92E5-D4550A7225C6}"/>
              </a:ext>
            </a:extLst>
          </p:cNvPr>
          <p:cNvSpPr txBox="1">
            <a:spLocks noChangeArrowheads="1"/>
          </p:cNvSpPr>
          <p:nvPr/>
        </p:nvSpPr>
        <p:spPr bwMode="auto">
          <a:xfrm>
            <a:off x="1591355" y="1251857"/>
            <a:ext cx="7848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92100" indent="-2921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ct val="20000"/>
              </a:spcBef>
              <a:buFontTx/>
              <a:buChar char="•"/>
            </a:pPr>
            <a:r>
              <a:rPr lang="en-US" altLang="en-US" sz="3000" dirty="0"/>
              <a:t>Explain the purpose of the coding</a:t>
            </a:r>
          </a:p>
          <a:p>
            <a:pPr eaLnBrk="1" hangingPunct="1">
              <a:lnSpc>
                <a:spcPct val="110000"/>
              </a:lnSpc>
              <a:spcBef>
                <a:spcPct val="20000"/>
              </a:spcBef>
              <a:buFontTx/>
              <a:buChar char="•"/>
            </a:pPr>
            <a:r>
              <a:rPr lang="en-US" altLang="en-US" sz="3000" dirty="0"/>
              <a:t>Help others read and understand the code</a:t>
            </a:r>
          </a:p>
          <a:p>
            <a:pPr eaLnBrk="1" hangingPunct="1">
              <a:lnSpc>
                <a:spcPct val="110000"/>
              </a:lnSpc>
              <a:spcBef>
                <a:spcPct val="20000"/>
              </a:spcBef>
              <a:buFontTx/>
              <a:buChar char="•"/>
            </a:pPr>
            <a:r>
              <a:rPr lang="en-US" altLang="en-US" sz="3000" dirty="0"/>
              <a:t>Serve as a reminder to you for what it all means</a:t>
            </a:r>
          </a:p>
          <a:p>
            <a:pPr eaLnBrk="1" hangingPunct="1">
              <a:lnSpc>
                <a:spcPct val="110000"/>
              </a:lnSpc>
              <a:spcBef>
                <a:spcPct val="20000"/>
              </a:spcBef>
              <a:buFontTx/>
              <a:buChar char="•"/>
            </a:pPr>
            <a:r>
              <a:rPr lang="en-US" altLang="en-US" sz="3000" dirty="0"/>
              <a:t>Starts with /*and  ends with*/  </a:t>
            </a:r>
          </a:p>
        </p:txBody>
      </p:sp>
      <p:sp>
        <p:nvSpPr>
          <p:cNvPr id="28676" name="Text Box 5">
            <a:extLst>
              <a:ext uri="{FF2B5EF4-FFF2-40B4-BE49-F238E27FC236}">
                <a16:creationId xmlns:a16="http://schemas.microsoft.com/office/drawing/2014/main" id="{70761B40-EFB5-472E-AE50-BF587B5DD90B}"/>
              </a:ext>
            </a:extLst>
          </p:cNvPr>
          <p:cNvSpPr txBox="1">
            <a:spLocks noChangeArrowheads="1"/>
          </p:cNvSpPr>
          <p:nvPr/>
        </p:nvSpPr>
        <p:spPr bwMode="auto">
          <a:xfrm>
            <a:off x="1297441" y="4325258"/>
            <a:ext cx="754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dirty="0">
                <a:latin typeface="Courier New" panose="02070309020205020404" pitchFamily="49" charset="0"/>
                <a:cs typeface="Courier New" panose="02070309020205020404" pitchFamily="49" charset="0"/>
              </a:rPr>
              <a:t>p {</a:t>
            </a:r>
            <a:r>
              <a:rPr lang="en-US" altLang="en-US" dirty="0">
                <a:solidFill>
                  <a:srgbClr val="990000"/>
                </a:solidFill>
                <a:latin typeface="Courier New" panose="02070309020205020404" pitchFamily="49" charset="0"/>
                <a:cs typeface="Courier New" panose="02070309020205020404" pitchFamily="49" charset="0"/>
              </a:rPr>
              <a:t>color: #ff0000;} </a:t>
            </a:r>
            <a:r>
              <a:rPr lang="en-US" altLang="en-US" dirty="0">
                <a:latin typeface="Courier New" panose="02070309020205020404" pitchFamily="49" charset="0"/>
                <a:cs typeface="Courier New" panose="02070309020205020404" pitchFamily="49" charset="0"/>
              </a:rPr>
              <a:t>/*Company Branding*/</a:t>
            </a:r>
          </a:p>
        </p:txBody>
      </p:sp>
    </p:spTree>
    <p:custDataLst>
      <p:tags r:id="rId1"/>
    </p:custDataLst>
    <p:extLst>
      <p:ext uri="{BB962C8B-B14F-4D97-AF65-F5344CB8AC3E}">
        <p14:creationId xmlns:p14="http://schemas.microsoft.com/office/powerpoint/2010/main" val="32897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3F2307-8E5B-42F4-A4C8-C4642EEDCA67}"/>
              </a:ext>
            </a:extLst>
          </p:cNvPr>
          <p:cNvSpPr>
            <a:spLocks noGrp="1"/>
          </p:cNvSpPr>
          <p:nvPr>
            <p:ph type="title"/>
          </p:nvPr>
        </p:nvSpPr>
        <p:spPr>
          <a:xfrm>
            <a:off x="628071" y="2556043"/>
            <a:ext cx="11125199" cy="889000"/>
          </a:xfrm>
        </p:spPr>
        <p:txBody>
          <a:bodyPr/>
          <a:lstStyle/>
          <a:p>
            <a:r>
              <a:rPr lang="en-US" sz="5400" dirty="0"/>
              <a:t>Measurement Units</a:t>
            </a:r>
          </a:p>
        </p:txBody>
      </p:sp>
      <p:sp>
        <p:nvSpPr>
          <p:cNvPr id="4" name="Slide Number Placeholder 3">
            <a:extLst>
              <a:ext uri="{FF2B5EF4-FFF2-40B4-BE49-F238E27FC236}">
                <a16:creationId xmlns:a16="http://schemas.microsoft.com/office/drawing/2014/main" id="{FC792372-AF1C-4AF6-B588-585EEC894CE9}"/>
              </a:ext>
            </a:extLst>
          </p:cNvPr>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322023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095E-73EE-4DDB-8126-AC1EAB81DBF0}"/>
              </a:ext>
            </a:extLst>
          </p:cNvPr>
          <p:cNvSpPr>
            <a:spLocks noGrp="1"/>
          </p:cNvSpPr>
          <p:nvPr>
            <p:ph type="title"/>
          </p:nvPr>
        </p:nvSpPr>
        <p:spPr>
          <a:xfrm>
            <a:off x="366946" y="424931"/>
            <a:ext cx="11125199" cy="889000"/>
          </a:xfrm>
        </p:spPr>
        <p:txBody>
          <a:bodyPr/>
          <a:lstStyle/>
          <a:p>
            <a:r>
              <a:rPr lang="en-US" dirty="0"/>
              <a:t>Measurement Units</a:t>
            </a:r>
          </a:p>
        </p:txBody>
      </p:sp>
      <p:sp>
        <p:nvSpPr>
          <p:cNvPr id="3" name="Content Placeholder 2">
            <a:extLst>
              <a:ext uri="{FF2B5EF4-FFF2-40B4-BE49-F238E27FC236}">
                <a16:creationId xmlns:a16="http://schemas.microsoft.com/office/drawing/2014/main" id="{DEC51B08-3FF3-4F45-9EA3-5997FC5AD4BC}"/>
              </a:ext>
            </a:extLst>
          </p:cNvPr>
          <p:cNvSpPr>
            <a:spLocks noGrp="1"/>
          </p:cNvSpPr>
          <p:nvPr>
            <p:ph idx="1"/>
          </p:nvPr>
        </p:nvSpPr>
        <p:spPr>
          <a:xfrm>
            <a:off x="366946" y="1725289"/>
            <a:ext cx="11453619" cy="4419600"/>
          </a:xfrm>
        </p:spPr>
        <p:txBody>
          <a:bodyPr/>
          <a:lstStyle/>
          <a:p>
            <a:pPr marL="0" indent="0">
              <a:buNone/>
            </a:pPr>
            <a:r>
              <a:rPr lang="en-US" dirty="0"/>
              <a:t>CSS supports a number of measurements including absolute units such as inches, centimeters, points, and so on, as well as relative measures such as percentages and </a:t>
            </a:r>
            <a:r>
              <a:rPr lang="en-US" dirty="0" err="1"/>
              <a:t>em</a:t>
            </a:r>
            <a:r>
              <a:rPr lang="en-US" dirty="0"/>
              <a:t> units. You need these values while specifying various measurements in your Style rules </a:t>
            </a:r>
            <a:r>
              <a:rPr lang="en-US" dirty="0" err="1"/>
              <a:t>e.g</a:t>
            </a:r>
            <a:r>
              <a:rPr lang="en-US" dirty="0"/>
              <a:t> border = "1px solid red"</a:t>
            </a:r>
          </a:p>
        </p:txBody>
      </p:sp>
      <p:sp>
        <p:nvSpPr>
          <p:cNvPr id="4" name="Slide Number Placeholder 3">
            <a:extLst>
              <a:ext uri="{FF2B5EF4-FFF2-40B4-BE49-F238E27FC236}">
                <a16:creationId xmlns:a16="http://schemas.microsoft.com/office/drawing/2014/main" id="{E5AFFFFF-D63D-484B-B1B4-3D61B5BF4E27}"/>
              </a:ext>
            </a:extLst>
          </p:cNvPr>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150897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5328-4D32-418B-8D3F-EEAE52FC4723}"/>
              </a:ext>
            </a:extLst>
          </p:cNvPr>
          <p:cNvSpPr>
            <a:spLocks noGrp="1"/>
          </p:cNvSpPr>
          <p:nvPr>
            <p:ph type="title"/>
          </p:nvPr>
        </p:nvSpPr>
        <p:spPr>
          <a:xfrm>
            <a:off x="531157" y="-179990"/>
            <a:ext cx="11125199" cy="889000"/>
          </a:xfrm>
        </p:spPr>
        <p:txBody>
          <a:bodyPr/>
          <a:lstStyle/>
          <a:p>
            <a:r>
              <a:rPr lang="en-US" dirty="0"/>
              <a:t>Measurement Units</a:t>
            </a:r>
          </a:p>
        </p:txBody>
      </p:sp>
      <p:pic>
        <p:nvPicPr>
          <p:cNvPr id="6" name="Content Placeholder 5">
            <a:extLst>
              <a:ext uri="{FF2B5EF4-FFF2-40B4-BE49-F238E27FC236}">
                <a16:creationId xmlns:a16="http://schemas.microsoft.com/office/drawing/2014/main" id="{7E6F48E2-9E63-4D1C-B13B-B2ED5261E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740" y="709010"/>
            <a:ext cx="5273576" cy="5603718"/>
          </a:xfrm>
        </p:spPr>
      </p:pic>
      <p:sp>
        <p:nvSpPr>
          <p:cNvPr id="4" name="Slide Number Placeholder 3">
            <a:extLst>
              <a:ext uri="{FF2B5EF4-FFF2-40B4-BE49-F238E27FC236}">
                <a16:creationId xmlns:a16="http://schemas.microsoft.com/office/drawing/2014/main" id="{157444D8-B4C5-4597-AE76-E20DC4B62AE7}"/>
              </a:ext>
            </a:extLst>
          </p:cNvPr>
          <p:cNvSpPr>
            <a:spLocks noGrp="1"/>
          </p:cNvSpPr>
          <p:nvPr>
            <p:ph type="sldNum" sz="quarter" idx="12"/>
          </p:nvPr>
        </p:nvSpPr>
        <p:spPr/>
        <p:txBody>
          <a:bodyPr/>
          <a:lstStyle/>
          <a:p>
            <a:fld id="{C51EAA63-D034-42AE-91FA-B13B9518C7BE}" type="slidenum">
              <a:rPr lang="en-US" smtClean="0"/>
              <a:pPr/>
              <a:t>39</a:t>
            </a:fld>
            <a:endParaRPr lang="en-US" dirty="0"/>
          </a:p>
        </p:txBody>
      </p:sp>
    </p:spTree>
    <p:extLst>
      <p:ext uri="{BB962C8B-B14F-4D97-AF65-F5344CB8AC3E}">
        <p14:creationId xmlns:p14="http://schemas.microsoft.com/office/powerpoint/2010/main" val="16933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4FA638-E134-460E-A064-DECEE751235F}"/>
              </a:ext>
            </a:extLst>
          </p:cNvPr>
          <p:cNvSpPr>
            <a:spLocks noGrp="1" noChangeArrowheads="1"/>
          </p:cNvSpPr>
          <p:nvPr>
            <p:ph type="title" idx="4294967295"/>
          </p:nvPr>
        </p:nvSpPr>
        <p:spPr>
          <a:xfrm>
            <a:off x="894669" y="544287"/>
            <a:ext cx="8077200" cy="536575"/>
          </a:xfrm>
        </p:spPr>
        <p:txBody>
          <a:bodyPr/>
          <a:lstStyle/>
          <a:p>
            <a:pPr algn="l" eaLnBrk="1" hangingPunct="1"/>
            <a:r>
              <a:rPr lang="en-US" altLang="en-US" dirty="0"/>
              <a:t>CSS Benefits</a:t>
            </a:r>
          </a:p>
        </p:txBody>
      </p:sp>
      <p:sp>
        <p:nvSpPr>
          <p:cNvPr id="18435" name="Text Box 3">
            <a:extLst>
              <a:ext uri="{FF2B5EF4-FFF2-40B4-BE49-F238E27FC236}">
                <a16:creationId xmlns:a16="http://schemas.microsoft.com/office/drawing/2014/main" id="{751418B7-447B-4935-A1C0-BA913E787AD4}"/>
              </a:ext>
            </a:extLst>
          </p:cNvPr>
          <p:cNvSpPr txBox="1">
            <a:spLocks noChangeArrowheads="1"/>
          </p:cNvSpPr>
          <p:nvPr/>
        </p:nvSpPr>
        <p:spPr bwMode="auto">
          <a:xfrm>
            <a:off x="1384526" y="1338944"/>
            <a:ext cx="73152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Separates structure from presentation</a:t>
            </a:r>
          </a:p>
          <a:p>
            <a:pPr eaLnBrk="1" hangingPunct="1">
              <a:spcBef>
                <a:spcPct val="50000"/>
              </a:spcBef>
              <a:buFontTx/>
              <a:buChar char="•"/>
            </a:pPr>
            <a:r>
              <a:rPr lang="en-US" altLang="en-US" dirty="0">
                <a:latin typeface="+mj-lt"/>
              </a:rPr>
              <a:t>Provides advanced control of presentation</a:t>
            </a:r>
          </a:p>
          <a:p>
            <a:pPr eaLnBrk="1" hangingPunct="1">
              <a:spcBef>
                <a:spcPct val="50000"/>
              </a:spcBef>
              <a:buFontTx/>
              <a:buChar char="•"/>
            </a:pPr>
            <a:r>
              <a:rPr lang="en-US" altLang="en-US" dirty="0">
                <a:latin typeface="+mj-lt"/>
              </a:rPr>
              <a:t>Easy maintenance of multiple pages</a:t>
            </a:r>
          </a:p>
          <a:p>
            <a:pPr eaLnBrk="1" hangingPunct="1">
              <a:spcBef>
                <a:spcPct val="50000"/>
              </a:spcBef>
              <a:buFontTx/>
              <a:buChar char="•"/>
            </a:pPr>
            <a:r>
              <a:rPr lang="en-US" altLang="en-US" dirty="0">
                <a:latin typeface="+mj-lt"/>
              </a:rPr>
              <a:t>Faster page loading</a:t>
            </a:r>
          </a:p>
          <a:p>
            <a:pPr eaLnBrk="1" hangingPunct="1">
              <a:spcBef>
                <a:spcPct val="50000"/>
              </a:spcBef>
              <a:buFontTx/>
              <a:buChar char="•"/>
            </a:pPr>
            <a:r>
              <a:rPr lang="en-US" altLang="en-US" dirty="0">
                <a:latin typeface="+mj-lt"/>
              </a:rPr>
              <a:t>Better accessibility for disabled users</a:t>
            </a:r>
          </a:p>
          <a:p>
            <a:pPr eaLnBrk="1" hangingPunct="1">
              <a:spcBef>
                <a:spcPct val="50000"/>
              </a:spcBef>
              <a:buFontTx/>
              <a:buChar char="•"/>
            </a:pPr>
            <a:r>
              <a:rPr lang="en-US" altLang="en-US" dirty="0">
                <a:latin typeface="+mj-lt"/>
              </a:rPr>
              <a:t>Easy to learn</a:t>
            </a:r>
          </a:p>
        </p:txBody>
      </p:sp>
    </p:spTree>
    <p:custDataLst>
      <p:tags r:id="rId1"/>
    </p:custDataLst>
    <p:extLst>
      <p:ext uri="{BB962C8B-B14F-4D97-AF65-F5344CB8AC3E}">
        <p14:creationId xmlns:p14="http://schemas.microsoft.com/office/powerpoint/2010/main" val="21693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373-CB7D-4028-B124-B5B58959A8E6}"/>
              </a:ext>
            </a:extLst>
          </p:cNvPr>
          <p:cNvSpPr>
            <a:spLocks noGrp="1"/>
          </p:cNvSpPr>
          <p:nvPr>
            <p:ph type="title"/>
          </p:nvPr>
        </p:nvSpPr>
        <p:spPr/>
        <p:txBody>
          <a:bodyPr/>
          <a:lstStyle/>
          <a:p>
            <a:r>
              <a:rPr lang="en-US" dirty="0"/>
              <a:t>Measurement Units</a:t>
            </a:r>
          </a:p>
        </p:txBody>
      </p:sp>
      <p:pic>
        <p:nvPicPr>
          <p:cNvPr id="6" name="Content Placeholder 5">
            <a:extLst>
              <a:ext uri="{FF2B5EF4-FFF2-40B4-BE49-F238E27FC236}">
                <a16:creationId xmlns:a16="http://schemas.microsoft.com/office/drawing/2014/main" id="{137B327D-D5B5-49BB-9F23-8E1CDC411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555" y="1708820"/>
            <a:ext cx="9202139" cy="3783774"/>
          </a:xfrm>
        </p:spPr>
      </p:pic>
      <p:sp>
        <p:nvSpPr>
          <p:cNvPr id="4" name="Slide Number Placeholder 3">
            <a:extLst>
              <a:ext uri="{FF2B5EF4-FFF2-40B4-BE49-F238E27FC236}">
                <a16:creationId xmlns:a16="http://schemas.microsoft.com/office/drawing/2014/main" id="{9DF3157F-6EF3-42D9-8DAE-827CAEA15075}"/>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357289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5EB6B-9DFD-48D4-996A-B8826B7D5D1D}"/>
              </a:ext>
            </a:extLst>
          </p:cNvPr>
          <p:cNvSpPr>
            <a:spLocks noGrp="1"/>
          </p:cNvSpPr>
          <p:nvPr>
            <p:ph type="title"/>
          </p:nvPr>
        </p:nvSpPr>
        <p:spPr>
          <a:xfrm>
            <a:off x="676197" y="2908969"/>
            <a:ext cx="11125199" cy="889000"/>
          </a:xfrm>
        </p:spPr>
        <p:txBody>
          <a:bodyPr/>
          <a:lstStyle/>
          <a:p>
            <a:r>
              <a:rPr lang="en-US" sz="6000" dirty="0"/>
              <a:t>CSS Colors</a:t>
            </a:r>
            <a:endParaRPr lang="en-US" dirty="0"/>
          </a:p>
        </p:txBody>
      </p:sp>
      <p:sp>
        <p:nvSpPr>
          <p:cNvPr id="4" name="Slide Number Placeholder 3">
            <a:extLst>
              <a:ext uri="{FF2B5EF4-FFF2-40B4-BE49-F238E27FC236}">
                <a16:creationId xmlns:a16="http://schemas.microsoft.com/office/drawing/2014/main" id="{D03A2567-D6D6-41B6-9316-30EAAEDE6868}"/>
              </a:ext>
            </a:extLst>
          </p:cNvPr>
          <p:cNvSpPr>
            <a:spLocks noGrp="1"/>
          </p:cNvSpPr>
          <p:nvPr>
            <p:ph type="sldNum" sz="quarter" idx="12"/>
          </p:nvPr>
        </p:nvSpPr>
        <p:spPr/>
        <p:txBody>
          <a:bodyPr/>
          <a:lstStyle/>
          <a:p>
            <a:fld id="{C51EAA63-D034-42AE-91FA-B13B9518C7BE}" type="slidenum">
              <a:rPr lang="en-US" smtClean="0"/>
              <a:pPr/>
              <a:t>41</a:t>
            </a:fld>
            <a:endParaRPr lang="en-US" dirty="0"/>
          </a:p>
        </p:txBody>
      </p:sp>
    </p:spTree>
    <p:extLst>
      <p:ext uri="{BB962C8B-B14F-4D97-AF65-F5344CB8AC3E}">
        <p14:creationId xmlns:p14="http://schemas.microsoft.com/office/powerpoint/2010/main" val="353595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593-FDDB-425A-802E-F98A07C78D5A}"/>
              </a:ext>
            </a:extLst>
          </p:cNvPr>
          <p:cNvSpPr>
            <a:spLocks noGrp="1"/>
          </p:cNvSpPr>
          <p:nvPr>
            <p:ph type="title"/>
          </p:nvPr>
        </p:nvSpPr>
        <p:spPr>
          <a:xfrm>
            <a:off x="531157" y="-115822"/>
            <a:ext cx="11125199" cy="889000"/>
          </a:xfrm>
        </p:spPr>
        <p:txBody>
          <a:bodyPr/>
          <a:lstStyle/>
          <a:p>
            <a:r>
              <a:rPr lang="en-US" dirty="0"/>
              <a:t>CSS Colors</a:t>
            </a:r>
          </a:p>
        </p:txBody>
      </p:sp>
      <p:sp>
        <p:nvSpPr>
          <p:cNvPr id="3" name="Content Placeholder 2">
            <a:extLst>
              <a:ext uri="{FF2B5EF4-FFF2-40B4-BE49-F238E27FC236}">
                <a16:creationId xmlns:a16="http://schemas.microsoft.com/office/drawing/2014/main" id="{8380BCF8-8529-4628-9FD4-C8B2318D9B1D}"/>
              </a:ext>
            </a:extLst>
          </p:cNvPr>
          <p:cNvSpPr>
            <a:spLocks noGrp="1"/>
          </p:cNvSpPr>
          <p:nvPr>
            <p:ph idx="1"/>
          </p:nvPr>
        </p:nvSpPr>
        <p:spPr>
          <a:xfrm>
            <a:off x="529834" y="901514"/>
            <a:ext cx="11126522" cy="4419600"/>
          </a:xfrm>
        </p:spPr>
        <p:txBody>
          <a:bodyPr/>
          <a:lstStyle/>
          <a:p>
            <a:pPr marL="0" indent="0">
              <a:buNone/>
            </a:pPr>
            <a:r>
              <a:rPr lang="en-US" dirty="0"/>
              <a:t>CSS uses color values to specify a color. Typically, these are used to set a color either for the foreground of an element (i.e., its text) or else for the background of the element. They can also be used to affect the color of borders and other decorative effects.</a:t>
            </a:r>
          </a:p>
          <a:p>
            <a:pPr marL="0" indent="0">
              <a:buNone/>
            </a:pPr>
            <a:r>
              <a:rPr lang="en-US" dirty="0"/>
              <a:t>One can specify your color values in various formats. Following table lists all the possible formats</a:t>
            </a:r>
          </a:p>
        </p:txBody>
      </p:sp>
      <p:sp>
        <p:nvSpPr>
          <p:cNvPr id="4" name="Slide Number Placeholder 3">
            <a:extLst>
              <a:ext uri="{FF2B5EF4-FFF2-40B4-BE49-F238E27FC236}">
                <a16:creationId xmlns:a16="http://schemas.microsoft.com/office/drawing/2014/main" id="{E9EC9465-EBAB-4131-A851-3F8177B055B2}"/>
              </a:ext>
            </a:extLst>
          </p:cNvPr>
          <p:cNvSpPr>
            <a:spLocks noGrp="1"/>
          </p:cNvSpPr>
          <p:nvPr>
            <p:ph type="sldNum" sz="quarter" idx="12"/>
          </p:nvPr>
        </p:nvSpPr>
        <p:spPr/>
        <p:txBody>
          <a:bodyPr/>
          <a:lstStyle/>
          <a:p>
            <a:fld id="{C51EAA63-D034-42AE-91FA-B13B9518C7BE}" type="slidenum">
              <a:rPr lang="en-US" smtClean="0"/>
              <a:pPr/>
              <a:t>42</a:t>
            </a:fld>
            <a:endParaRPr lang="en-US" dirty="0"/>
          </a:p>
        </p:txBody>
      </p:sp>
      <p:pic>
        <p:nvPicPr>
          <p:cNvPr id="6" name="Picture 5">
            <a:extLst>
              <a:ext uri="{FF2B5EF4-FFF2-40B4-BE49-F238E27FC236}">
                <a16:creationId xmlns:a16="http://schemas.microsoft.com/office/drawing/2014/main" id="{3A9ABE4A-1047-499B-A5D9-DD48782E5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3442130"/>
            <a:ext cx="7475177" cy="2859961"/>
          </a:xfrm>
          <a:prstGeom prst="rect">
            <a:avLst/>
          </a:prstGeom>
        </p:spPr>
      </p:pic>
    </p:spTree>
    <p:extLst>
      <p:ext uri="{BB962C8B-B14F-4D97-AF65-F5344CB8AC3E}">
        <p14:creationId xmlns:p14="http://schemas.microsoft.com/office/powerpoint/2010/main" val="13091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C8DD9A-6D4B-448C-ACE3-1227E253819B}"/>
              </a:ext>
            </a:extLst>
          </p:cNvPr>
          <p:cNvSpPr>
            <a:spLocks noGrp="1"/>
          </p:cNvSpPr>
          <p:nvPr>
            <p:ph type="title"/>
          </p:nvPr>
        </p:nvSpPr>
        <p:spPr>
          <a:xfrm>
            <a:off x="788492" y="2973137"/>
            <a:ext cx="11125199" cy="889000"/>
          </a:xfrm>
        </p:spPr>
        <p:txBody>
          <a:bodyPr/>
          <a:lstStyle/>
          <a:p>
            <a:r>
              <a:rPr lang="en-US" sz="5400" dirty="0"/>
              <a:t>CSS Background</a:t>
            </a:r>
          </a:p>
        </p:txBody>
      </p:sp>
      <p:sp>
        <p:nvSpPr>
          <p:cNvPr id="4" name="Slide Number Placeholder 3">
            <a:extLst>
              <a:ext uri="{FF2B5EF4-FFF2-40B4-BE49-F238E27FC236}">
                <a16:creationId xmlns:a16="http://schemas.microsoft.com/office/drawing/2014/main" id="{3C8ECE21-5584-4EDC-A190-323BCBA2302F}"/>
              </a:ext>
            </a:extLst>
          </p:cNvPr>
          <p:cNvSpPr>
            <a:spLocks noGrp="1"/>
          </p:cNvSpPr>
          <p:nvPr>
            <p:ph type="sldNum" sz="quarter" idx="12"/>
          </p:nvPr>
        </p:nvSpPr>
        <p:spPr/>
        <p:txBody>
          <a:bodyPr/>
          <a:lstStyle/>
          <a:p>
            <a:fld id="{C51EAA63-D034-42AE-91FA-B13B9518C7BE}" type="slidenum">
              <a:rPr lang="en-US" smtClean="0"/>
              <a:pPr/>
              <a:t>43</a:t>
            </a:fld>
            <a:endParaRPr lang="en-US" dirty="0"/>
          </a:p>
        </p:txBody>
      </p:sp>
    </p:spTree>
    <p:extLst>
      <p:ext uri="{BB962C8B-B14F-4D97-AF65-F5344CB8AC3E}">
        <p14:creationId xmlns:p14="http://schemas.microsoft.com/office/powerpoint/2010/main" val="328040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C37D-BDA8-4B60-813F-18B7A3CE7529}"/>
              </a:ext>
            </a:extLst>
          </p:cNvPr>
          <p:cNvSpPr>
            <a:spLocks noGrp="1"/>
          </p:cNvSpPr>
          <p:nvPr>
            <p:ph type="title"/>
          </p:nvPr>
        </p:nvSpPr>
        <p:spPr>
          <a:xfrm>
            <a:off x="531157" y="-115822"/>
            <a:ext cx="11125199" cy="889000"/>
          </a:xfrm>
        </p:spPr>
        <p:txBody>
          <a:bodyPr/>
          <a:lstStyle/>
          <a:p>
            <a:r>
              <a:rPr lang="en-US" dirty="0"/>
              <a:t>CSS Background</a:t>
            </a:r>
          </a:p>
        </p:txBody>
      </p:sp>
      <p:sp>
        <p:nvSpPr>
          <p:cNvPr id="3" name="Content Placeholder 2">
            <a:extLst>
              <a:ext uri="{FF2B5EF4-FFF2-40B4-BE49-F238E27FC236}">
                <a16:creationId xmlns:a16="http://schemas.microsoft.com/office/drawing/2014/main" id="{5D59C671-6AA1-43B3-A45C-CDC93A8D835A}"/>
              </a:ext>
            </a:extLst>
          </p:cNvPr>
          <p:cNvSpPr>
            <a:spLocks noGrp="1"/>
          </p:cNvSpPr>
          <p:nvPr>
            <p:ph idx="1"/>
          </p:nvPr>
        </p:nvSpPr>
        <p:spPr>
          <a:xfrm>
            <a:off x="529834" y="962527"/>
            <a:ext cx="11126522" cy="4419600"/>
          </a:xfrm>
        </p:spPr>
        <p:txBody>
          <a:bodyPr/>
          <a:lstStyle/>
          <a:p>
            <a:r>
              <a:rPr lang="en-US" dirty="0"/>
              <a:t>The </a:t>
            </a:r>
            <a:r>
              <a:rPr lang="en-US" b="1" dirty="0"/>
              <a:t>background-color</a:t>
            </a:r>
            <a:r>
              <a:rPr lang="en-US" dirty="0"/>
              <a:t> property is used to set the background color of an element.</a:t>
            </a:r>
          </a:p>
          <a:p>
            <a:r>
              <a:rPr lang="en-US" dirty="0"/>
              <a:t>The </a:t>
            </a:r>
            <a:r>
              <a:rPr lang="en-US" b="1" dirty="0"/>
              <a:t>background-image</a:t>
            </a:r>
            <a:r>
              <a:rPr lang="en-US" dirty="0"/>
              <a:t> property is used to set the background image of an element.</a:t>
            </a:r>
          </a:p>
          <a:p>
            <a:r>
              <a:rPr lang="en-US" dirty="0"/>
              <a:t>The </a:t>
            </a:r>
            <a:r>
              <a:rPr lang="en-US" b="1" dirty="0"/>
              <a:t>background-repeat</a:t>
            </a:r>
            <a:r>
              <a:rPr lang="en-US" dirty="0"/>
              <a:t> property is used to control the repetition of an image in the background.</a:t>
            </a:r>
          </a:p>
          <a:p>
            <a:r>
              <a:rPr lang="en-US" dirty="0"/>
              <a:t>The </a:t>
            </a:r>
            <a:r>
              <a:rPr lang="en-US" b="1" dirty="0"/>
              <a:t>background-positio</a:t>
            </a:r>
            <a:r>
              <a:rPr lang="en-US" dirty="0"/>
              <a:t>n property is used to control the position of an image in the background.</a:t>
            </a:r>
          </a:p>
          <a:p>
            <a:r>
              <a:rPr lang="en-US" dirty="0"/>
              <a:t>The </a:t>
            </a:r>
            <a:r>
              <a:rPr lang="en-US" b="1" dirty="0"/>
              <a:t>background-attachment</a:t>
            </a:r>
            <a:r>
              <a:rPr lang="en-US" dirty="0"/>
              <a:t> property is used to control the scrolling of an image in the background.</a:t>
            </a:r>
          </a:p>
          <a:p>
            <a:r>
              <a:rPr lang="en-US" dirty="0"/>
              <a:t>The </a:t>
            </a:r>
            <a:r>
              <a:rPr lang="en-US" b="1" dirty="0"/>
              <a:t>background property</a:t>
            </a:r>
            <a:r>
              <a:rPr lang="en-US" dirty="0"/>
              <a:t> is used as a shorthand to specify a number of other background properties.</a:t>
            </a:r>
          </a:p>
        </p:txBody>
      </p:sp>
      <p:sp>
        <p:nvSpPr>
          <p:cNvPr id="4" name="Slide Number Placeholder 3">
            <a:extLst>
              <a:ext uri="{FF2B5EF4-FFF2-40B4-BE49-F238E27FC236}">
                <a16:creationId xmlns:a16="http://schemas.microsoft.com/office/drawing/2014/main" id="{334D7668-1EBB-4A61-ABDF-9F6865FB36EB}"/>
              </a:ext>
            </a:extLst>
          </p:cNvPr>
          <p:cNvSpPr>
            <a:spLocks noGrp="1"/>
          </p:cNvSpPr>
          <p:nvPr>
            <p:ph type="sldNum" sz="quarter" idx="12"/>
          </p:nvPr>
        </p:nvSpPr>
        <p:spPr/>
        <p:txBody>
          <a:bodyPr/>
          <a:lstStyle/>
          <a:p>
            <a:fld id="{C51EAA63-D034-42AE-91FA-B13B9518C7BE}" type="slidenum">
              <a:rPr lang="en-US" smtClean="0"/>
              <a:pPr/>
              <a:t>44</a:t>
            </a:fld>
            <a:endParaRPr lang="en-US" dirty="0"/>
          </a:p>
        </p:txBody>
      </p:sp>
    </p:spTree>
    <p:extLst>
      <p:ext uri="{BB962C8B-B14F-4D97-AF65-F5344CB8AC3E}">
        <p14:creationId xmlns:p14="http://schemas.microsoft.com/office/powerpoint/2010/main" val="428437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119B-3CD0-4760-B2A3-6296187855E0}"/>
              </a:ext>
            </a:extLst>
          </p:cNvPr>
          <p:cNvSpPr>
            <a:spLocks noGrp="1"/>
          </p:cNvSpPr>
          <p:nvPr>
            <p:ph type="title"/>
          </p:nvPr>
        </p:nvSpPr>
        <p:spPr/>
        <p:txBody>
          <a:bodyPr/>
          <a:lstStyle/>
          <a:p>
            <a:r>
              <a:rPr lang="en-US" dirty="0"/>
              <a:t>Setting background-color</a:t>
            </a:r>
          </a:p>
        </p:txBody>
      </p:sp>
      <p:pic>
        <p:nvPicPr>
          <p:cNvPr id="6" name="Content Placeholder 5">
            <a:extLst>
              <a:ext uri="{FF2B5EF4-FFF2-40B4-BE49-F238E27FC236}">
                <a16:creationId xmlns:a16="http://schemas.microsoft.com/office/drawing/2014/main" id="{B8DC6120-2983-4202-AABC-807AD369C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377"/>
            <a:ext cx="6975887" cy="3305137"/>
          </a:xfrm>
        </p:spPr>
      </p:pic>
      <p:sp>
        <p:nvSpPr>
          <p:cNvPr id="4" name="Slide Number Placeholder 3">
            <a:extLst>
              <a:ext uri="{FF2B5EF4-FFF2-40B4-BE49-F238E27FC236}">
                <a16:creationId xmlns:a16="http://schemas.microsoft.com/office/drawing/2014/main" id="{84993829-FB46-4FA6-85E2-D34895E62A18}"/>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8" name="Picture 7">
            <a:extLst>
              <a:ext uri="{FF2B5EF4-FFF2-40B4-BE49-F238E27FC236}">
                <a16:creationId xmlns:a16="http://schemas.microsoft.com/office/drawing/2014/main" id="{EF3EE073-6AD1-4828-A795-DFD316704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04" y="5562557"/>
            <a:ext cx="6448338" cy="822201"/>
          </a:xfrm>
          <a:prstGeom prst="rect">
            <a:avLst/>
          </a:prstGeom>
        </p:spPr>
      </p:pic>
      <p:sp>
        <p:nvSpPr>
          <p:cNvPr id="9" name="TextBox 8">
            <a:extLst>
              <a:ext uri="{FF2B5EF4-FFF2-40B4-BE49-F238E27FC236}">
                <a16:creationId xmlns:a16="http://schemas.microsoft.com/office/drawing/2014/main" id="{FFFCF6CF-38AC-45CF-BDF9-7DD6C44E23BD}"/>
              </a:ext>
            </a:extLst>
          </p:cNvPr>
          <p:cNvSpPr txBox="1"/>
          <p:nvPr/>
        </p:nvSpPr>
        <p:spPr>
          <a:xfrm>
            <a:off x="417095" y="5059257"/>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9372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B83-03B6-4BFB-A5C6-081A72A1B092}"/>
              </a:ext>
            </a:extLst>
          </p:cNvPr>
          <p:cNvSpPr>
            <a:spLocks noGrp="1"/>
          </p:cNvSpPr>
          <p:nvPr>
            <p:ph type="title"/>
          </p:nvPr>
        </p:nvSpPr>
        <p:spPr>
          <a:xfrm>
            <a:off x="387439" y="-115822"/>
            <a:ext cx="11125199" cy="889000"/>
          </a:xfrm>
        </p:spPr>
        <p:txBody>
          <a:bodyPr/>
          <a:lstStyle/>
          <a:p>
            <a:r>
              <a:rPr lang="en-US" dirty="0"/>
              <a:t>Setting Background Image</a:t>
            </a:r>
          </a:p>
        </p:txBody>
      </p:sp>
      <p:pic>
        <p:nvPicPr>
          <p:cNvPr id="6" name="Content Placeholder 5">
            <a:extLst>
              <a:ext uri="{FF2B5EF4-FFF2-40B4-BE49-F238E27FC236}">
                <a16:creationId xmlns:a16="http://schemas.microsoft.com/office/drawing/2014/main" id="{56429528-3CAD-49F4-BD9F-A98D711E0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62" y="1115648"/>
            <a:ext cx="7569147" cy="4306584"/>
          </a:xfrm>
        </p:spPr>
      </p:pic>
      <p:sp>
        <p:nvSpPr>
          <p:cNvPr id="4" name="Slide Number Placeholder 3">
            <a:extLst>
              <a:ext uri="{FF2B5EF4-FFF2-40B4-BE49-F238E27FC236}">
                <a16:creationId xmlns:a16="http://schemas.microsoft.com/office/drawing/2014/main" id="{CA86BC86-9ACC-4B4B-849D-3A4AFB71FC81}"/>
              </a:ext>
            </a:extLst>
          </p:cNvPr>
          <p:cNvSpPr>
            <a:spLocks noGrp="1"/>
          </p:cNvSpPr>
          <p:nvPr>
            <p:ph type="sldNum" sz="quarter" idx="12"/>
          </p:nvPr>
        </p:nvSpPr>
        <p:spPr/>
        <p:txBody>
          <a:bodyPr/>
          <a:lstStyle/>
          <a:p>
            <a:fld id="{C51EAA63-D034-42AE-91FA-B13B9518C7BE}" type="slidenum">
              <a:rPr lang="en-US" smtClean="0"/>
              <a:pPr/>
              <a:t>46</a:t>
            </a:fld>
            <a:endParaRPr lang="en-US" dirty="0"/>
          </a:p>
        </p:txBody>
      </p:sp>
    </p:spTree>
    <p:extLst>
      <p:ext uri="{BB962C8B-B14F-4D97-AF65-F5344CB8AC3E}">
        <p14:creationId xmlns:p14="http://schemas.microsoft.com/office/powerpoint/2010/main" val="253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93C8-8A05-4F24-8B75-DD70461B35B6}"/>
              </a:ext>
            </a:extLst>
          </p:cNvPr>
          <p:cNvSpPr>
            <a:spLocks noGrp="1"/>
          </p:cNvSpPr>
          <p:nvPr>
            <p:ph type="title"/>
          </p:nvPr>
        </p:nvSpPr>
        <p:spPr/>
        <p:txBody>
          <a:bodyPr/>
          <a:lstStyle/>
          <a:p>
            <a:r>
              <a:rPr lang="en-US" dirty="0"/>
              <a:t>Background Image</a:t>
            </a:r>
          </a:p>
        </p:txBody>
      </p:sp>
      <p:pic>
        <p:nvPicPr>
          <p:cNvPr id="6" name="Content Placeholder 5">
            <a:extLst>
              <a:ext uri="{FF2B5EF4-FFF2-40B4-BE49-F238E27FC236}">
                <a16:creationId xmlns:a16="http://schemas.microsoft.com/office/drawing/2014/main" id="{65A3BED6-2FD6-45BE-AF00-60CC8421D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6" y="1295401"/>
            <a:ext cx="10280262" cy="4854150"/>
          </a:xfrm>
        </p:spPr>
      </p:pic>
      <p:sp>
        <p:nvSpPr>
          <p:cNvPr id="4" name="Slide Number Placeholder 3">
            <a:extLst>
              <a:ext uri="{FF2B5EF4-FFF2-40B4-BE49-F238E27FC236}">
                <a16:creationId xmlns:a16="http://schemas.microsoft.com/office/drawing/2014/main" id="{E441640C-37E7-4892-B71D-3CF36526B973}"/>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12817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0993-6329-42BE-BFE8-192970B8B633}"/>
              </a:ext>
            </a:extLst>
          </p:cNvPr>
          <p:cNvSpPr>
            <a:spLocks noGrp="1"/>
          </p:cNvSpPr>
          <p:nvPr>
            <p:ph type="title"/>
          </p:nvPr>
        </p:nvSpPr>
        <p:spPr/>
        <p:txBody>
          <a:bodyPr/>
          <a:lstStyle/>
          <a:p>
            <a:r>
              <a:rPr lang="en-US" dirty="0"/>
              <a:t>Background-repeat</a:t>
            </a:r>
          </a:p>
        </p:txBody>
      </p:sp>
      <p:pic>
        <p:nvPicPr>
          <p:cNvPr id="6" name="Content Placeholder 5">
            <a:extLst>
              <a:ext uri="{FF2B5EF4-FFF2-40B4-BE49-F238E27FC236}">
                <a16:creationId xmlns:a16="http://schemas.microsoft.com/office/drawing/2014/main" id="{FDF709A7-5A39-46C5-A4D6-8232F5776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0"/>
            <a:ext cx="11185952" cy="4431631"/>
          </a:xfrm>
        </p:spPr>
      </p:pic>
      <p:sp>
        <p:nvSpPr>
          <p:cNvPr id="4" name="Slide Number Placeholder 3">
            <a:extLst>
              <a:ext uri="{FF2B5EF4-FFF2-40B4-BE49-F238E27FC236}">
                <a16:creationId xmlns:a16="http://schemas.microsoft.com/office/drawing/2014/main" id="{DB997425-5F6A-43A9-9193-E4E547C62398}"/>
              </a:ext>
            </a:extLst>
          </p:cNvPr>
          <p:cNvSpPr>
            <a:spLocks noGrp="1"/>
          </p:cNvSpPr>
          <p:nvPr>
            <p:ph type="sldNum" sz="quarter" idx="12"/>
          </p:nvPr>
        </p:nvSpPr>
        <p:spPr/>
        <p:txBody>
          <a:bodyPr/>
          <a:lstStyle/>
          <a:p>
            <a:fld id="{C51EAA63-D034-42AE-91FA-B13B9518C7BE}" type="slidenum">
              <a:rPr lang="en-US" smtClean="0"/>
              <a:pPr/>
              <a:t>48</a:t>
            </a:fld>
            <a:endParaRPr lang="en-US" dirty="0"/>
          </a:p>
        </p:txBody>
      </p:sp>
    </p:spTree>
    <p:extLst>
      <p:ext uri="{BB962C8B-B14F-4D97-AF65-F5344CB8AC3E}">
        <p14:creationId xmlns:p14="http://schemas.microsoft.com/office/powerpoint/2010/main" val="218371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7E751A8-9925-46C3-951D-ED14B69B8BFF}"/>
              </a:ext>
            </a:extLst>
          </p:cNvPr>
          <p:cNvSpPr>
            <a:spLocks noGrp="1" noChangeArrowheads="1"/>
          </p:cNvSpPr>
          <p:nvPr>
            <p:ph type="title"/>
          </p:nvPr>
        </p:nvSpPr>
        <p:spPr>
          <a:xfrm>
            <a:off x="646112" y="384176"/>
            <a:ext cx="7924800" cy="671513"/>
          </a:xfrm>
        </p:spPr>
        <p:txBody>
          <a:bodyPr/>
          <a:lstStyle/>
          <a:p>
            <a:pPr algn="l" eaLnBrk="1" hangingPunct="1"/>
            <a:r>
              <a:rPr lang="en-US" altLang="en-US" dirty="0"/>
              <a:t>Image Positioning</a:t>
            </a:r>
          </a:p>
        </p:txBody>
      </p:sp>
      <p:sp>
        <p:nvSpPr>
          <p:cNvPr id="50179" name="Text Box 3">
            <a:extLst>
              <a:ext uri="{FF2B5EF4-FFF2-40B4-BE49-F238E27FC236}">
                <a16:creationId xmlns:a16="http://schemas.microsoft.com/office/drawing/2014/main" id="{7D00B7CB-28F1-4705-AEA1-0E6A05B8CE6E}"/>
              </a:ext>
            </a:extLst>
          </p:cNvPr>
          <p:cNvSpPr txBox="1">
            <a:spLocks noChangeArrowheads="1"/>
          </p:cNvSpPr>
          <p:nvPr/>
        </p:nvSpPr>
        <p:spPr bwMode="auto">
          <a:xfrm>
            <a:off x="740680" y="1247777"/>
            <a:ext cx="642053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background-position property positions the image using either combined keywords (top, bottom, left, right, and center); length values; or percentage values.</a:t>
            </a:r>
          </a:p>
        </p:txBody>
      </p:sp>
      <p:sp>
        <p:nvSpPr>
          <p:cNvPr id="50180" name="Text Box 3">
            <a:extLst>
              <a:ext uri="{FF2B5EF4-FFF2-40B4-BE49-F238E27FC236}">
                <a16:creationId xmlns:a16="http://schemas.microsoft.com/office/drawing/2014/main" id="{1385EB07-F3FB-45CC-833A-6FEC99FD55E5}"/>
              </a:ext>
            </a:extLst>
          </p:cNvPr>
          <p:cNvSpPr txBox="1">
            <a:spLocks noChangeArrowheads="1"/>
          </p:cNvSpPr>
          <p:nvPr/>
        </p:nvSpPr>
        <p:spPr bwMode="auto">
          <a:xfrm>
            <a:off x="6283098" y="3270102"/>
            <a:ext cx="50090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background-attachment property fixes or scrolls an image in the browser window. Values include </a:t>
            </a:r>
            <a:r>
              <a:rPr lang="en-US" altLang="en-US" i="1" dirty="0">
                <a:latin typeface="+mj-lt"/>
              </a:rPr>
              <a:t>fixed</a:t>
            </a:r>
            <a:r>
              <a:rPr lang="en-US" altLang="en-US" dirty="0">
                <a:latin typeface="+mj-lt"/>
              </a:rPr>
              <a:t> and </a:t>
            </a:r>
            <a:r>
              <a:rPr lang="en-US" altLang="en-US" i="1" dirty="0">
                <a:latin typeface="+mj-lt"/>
              </a:rPr>
              <a:t>scroll</a:t>
            </a:r>
            <a:r>
              <a:rPr lang="en-US" altLang="en-US" dirty="0">
                <a:latin typeface="+mj-lt"/>
              </a:rPr>
              <a:t>.</a:t>
            </a:r>
          </a:p>
        </p:txBody>
      </p:sp>
      <p:sp>
        <p:nvSpPr>
          <p:cNvPr id="8" name="Rectangle 7">
            <a:extLst>
              <a:ext uri="{FF2B5EF4-FFF2-40B4-BE49-F238E27FC236}">
                <a16:creationId xmlns:a16="http://schemas.microsoft.com/office/drawing/2014/main" id="{D03545B7-F010-474C-95D4-72FEBFC8E88E}"/>
              </a:ext>
            </a:extLst>
          </p:cNvPr>
          <p:cNvSpPr/>
          <p:nvPr/>
        </p:nvSpPr>
        <p:spPr>
          <a:xfrm>
            <a:off x="7313612" y="762000"/>
            <a:ext cx="31242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182" name="Text Box 4">
            <a:extLst>
              <a:ext uri="{FF2B5EF4-FFF2-40B4-BE49-F238E27FC236}">
                <a16:creationId xmlns:a16="http://schemas.microsoft.com/office/drawing/2014/main" id="{E5C50812-BEF1-4508-B609-E708E1235F1F}"/>
              </a:ext>
            </a:extLst>
          </p:cNvPr>
          <p:cNvSpPr txBox="1">
            <a:spLocks noChangeArrowheads="1"/>
          </p:cNvSpPr>
          <p:nvPr/>
        </p:nvSpPr>
        <p:spPr bwMode="auto">
          <a:xfrm>
            <a:off x="880155" y="3236120"/>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background-position: right top; /*can also use number values*/</a:t>
            </a:r>
          </a:p>
        </p:txBody>
      </p:sp>
      <p:pic>
        <p:nvPicPr>
          <p:cNvPr id="50183" name="Picture 8">
            <a:extLst>
              <a:ext uri="{FF2B5EF4-FFF2-40B4-BE49-F238E27FC236}">
                <a16:creationId xmlns:a16="http://schemas.microsoft.com/office/drawing/2014/main" id="{1A111980-24F8-4D3E-8AE1-33B496CD3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2" y="91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 Box 4">
            <a:extLst>
              <a:ext uri="{FF2B5EF4-FFF2-40B4-BE49-F238E27FC236}">
                <a16:creationId xmlns:a16="http://schemas.microsoft.com/office/drawing/2014/main" id="{A2CAF0E4-473E-4B06-93E6-F02F089D61D4}"/>
              </a:ext>
            </a:extLst>
          </p:cNvPr>
          <p:cNvSpPr txBox="1">
            <a:spLocks noChangeArrowheads="1"/>
          </p:cNvSpPr>
          <p:nvPr/>
        </p:nvSpPr>
        <p:spPr bwMode="auto">
          <a:xfrm>
            <a:off x="880155" y="4390232"/>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background-attachment: fixed; /*can also use ‘scroll’*/ </a:t>
            </a:r>
          </a:p>
        </p:txBody>
      </p:sp>
      <p:sp>
        <p:nvSpPr>
          <p:cNvPr id="50185" name="Text Box 3">
            <a:extLst>
              <a:ext uri="{FF2B5EF4-FFF2-40B4-BE49-F238E27FC236}">
                <a16:creationId xmlns:a16="http://schemas.microsoft.com/office/drawing/2014/main" id="{035000A6-4492-489B-A97B-C303C024398B}"/>
              </a:ext>
            </a:extLst>
          </p:cNvPr>
          <p:cNvSpPr txBox="1">
            <a:spLocks noChangeArrowheads="1"/>
          </p:cNvSpPr>
          <p:nvPr/>
        </p:nvSpPr>
        <p:spPr bwMode="auto">
          <a:xfrm>
            <a:off x="7389812" y="838201"/>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top</a:t>
            </a:r>
          </a:p>
        </p:txBody>
      </p:sp>
      <p:sp>
        <p:nvSpPr>
          <p:cNvPr id="50186" name="Text Box 3">
            <a:extLst>
              <a:ext uri="{FF2B5EF4-FFF2-40B4-BE49-F238E27FC236}">
                <a16:creationId xmlns:a16="http://schemas.microsoft.com/office/drawing/2014/main" id="{8DFCFBD5-DAB7-4AFD-9E8C-12BBBD8C2F3C}"/>
              </a:ext>
            </a:extLst>
          </p:cNvPr>
          <p:cNvSpPr txBox="1">
            <a:spLocks noChangeArrowheads="1"/>
          </p:cNvSpPr>
          <p:nvPr/>
        </p:nvSpPr>
        <p:spPr bwMode="auto">
          <a:xfrm>
            <a:off x="8532812" y="815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top</a:t>
            </a:r>
          </a:p>
        </p:txBody>
      </p:sp>
      <p:sp>
        <p:nvSpPr>
          <p:cNvPr id="50187" name="Text Box 3">
            <a:extLst>
              <a:ext uri="{FF2B5EF4-FFF2-40B4-BE49-F238E27FC236}">
                <a16:creationId xmlns:a16="http://schemas.microsoft.com/office/drawing/2014/main" id="{967E7E06-257D-444C-A2D8-54693D6ACF47}"/>
              </a:ext>
            </a:extLst>
          </p:cNvPr>
          <p:cNvSpPr txBox="1">
            <a:spLocks noChangeArrowheads="1"/>
          </p:cNvSpPr>
          <p:nvPr/>
        </p:nvSpPr>
        <p:spPr bwMode="auto">
          <a:xfrm>
            <a:off x="7389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bottom</a:t>
            </a:r>
          </a:p>
        </p:txBody>
      </p:sp>
      <p:sp>
        <p:nvSpPr>
          <p:cNvPr id="50188" name="Text Box 3">
            <a:extLst>
              <a:ext uri="{FF2B5EF4-FFF2-40B4-BE49-F238E27FC236}">
                <a16:creationId xmlns:a16="http://schemas.microsoft.com/office/drawing/2014/main" id="{7F5A108D-0F6A-4E6E-A7FB-5E0C1391CB72}"/>
              </a:ext>
            </a:extLst>
          </p:cNvPr>
          <p:cNvSpPr txBox="1">
            <a:spLocks noChangeArrowheads="1"/>
          </p:cNvSpPr>
          <p:nvPr/>
        </p:nvSpPr>
        <p:spPr bwMode="auto">
          <a:xfrm>
            <a:off x="8532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bottom</a:t>
            </a:r>
          </a:p>
        </p:txBody>
      </p:sp>
      <p:sp>
        <p:nvSpPr>
          <p:cNvPr id="50189" name="Text Box 3">
            <a:extLst>
              <a:ext uri="{FF2B5EF4-FFF2-40B4-BE49-F238E27FC236}">
                <a16:creationId xmlns:a16="http://schemas.microsoft.com/office/drawing/2014/main" id="{E3B17329-9B60-4744-B518-4172D1FA321E}"/>
              </a:ext>
            </a:extLst>
          </p:cNvPr>
          <p:cNvSpPr txBox="1">
            <a:spLocks noChangeArrowheads="1"/>
          </p:cNvSpPr>
          <p:nvPr/>
        </p:nvSpPr>
        <p:spPr bwMode="auto">
          <a:xfrm>
            <a:off x="95996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right</a:t>
            </a:r>
          </a:p>
          <a:p>
            <a:pPr eaLnBrk="1" hangingPunct="1">
              <a:spcBef>
                <a:spcPct val="50000"/>
              </a:spcBef>
            </a:pPr>
            <a:r>
              <a:rPr lang="en-US" altLang="en-US" sz="1600"/>
              <a:t>bottom</a:t>
            </a:r>
          </a:p>
        </p:txBody>
      </p:sp>
    </p:spTree>
    <p:custDataLst>
      <p:tags r:id="rId1"/>
    </p:custDataLst>
    <p:extLst>
      <p:ext uri="{BB962C8B-B14F-4D97-AF65-F5344CB8AC3E}">
        <p14:creationId xmlns:p14="http://schemas.microsoft.com/office/powerpoint/2010/main" val="331389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7486290-E148-4D12-B220-874CF2B67496}"/>
              </a:ext>
            </a:extLst>
          </p:cNvPr>
          <p:cNvSpPr>
            <a:spLocks noGrp="1" noChangeArrowheads="1"/>
          </p:cNvSpPr>
          <p:nvPr>
            <p:ph type="title" idx="4294967295"/>
          </p:nvPr>
        </p:nvSpPr>
        <p:spPr>
          <a:xfrm>
            <a:off x="2360612" y="457200"/>
            <a:ext cx="8077200" cy="534988"/>
          </a:xfrm>
        </p:spPr>
        <p:txBody>
          <a:bodyPr/>
          <a:lstStyle/>
          <a:p>
            <a:pPr algn="l" eaLnBrk="1" hangingPunct="1"/>
            <a:r>
              <a:rPr lang="en-US" altLang="en-US"/>
              <a:t>HTML Without CSS</a:t>
            </a:r>
          </a:p>
        </p:txBody>
      </p:sp>
      <p:sp>
        <p:nvSpPr>
          <p:cNvPr id="19459" name="Text Box 4">
            <a:extLst>
              <a:ext uri="{FF2B5EF4-FFF2-40B4-BE49-F238E27FC236}">
                <a16:creationId xmlns:a16="http://schemas.microsoft.com/office/drawing/2014/main" id="{CA23E4CF-5181-43DA-8F2D-CBCBC151A281}"/>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04033F5A-E110-4DD4-B5F5-062DFD308698}"/>
              </a:ext>
            </a:extLst>
          </p:cNvPr>
          <p:cNvSpPr txBox="1">
            <a:spLocks noChangeArrowheads="1"/>
          </p:cNvSpPr>
          <p:nvPr/>
        </p:nvSpPr>
        <p:spPr bwMode="auto">
          <a:xfrm>
            <a:off x="6932612" y="1219201"/>
            <a:ext cx="3276600" cy="4555093"/>
          </a:xfrm>
          <a:prstGeom prst="rect">
            <a:avLst/>
          </a:prstGeom>
          <a:noFill/>
          <a:ln w="9525">
            <a:noFill/>
            <a:miter lim="800000"/>
            <a:headEnd/>
            <a:tailEnd/>
          </a:ln>
        </p:spPr>
        <p:txBody>
          <a:bodyPr>
            <a:spAutoFit/>
          </a:bodyPr>
          <a:lstStyle/>
          <a:p>
            <a:pPr>
              <a:spcBef>
                <a:spcPct val="50000"/>
              </a:spcBef>
              <a:defRPr/>
            </a:pPr>
            <a:r>
              <a:rPr lang="en-US" sz="2000" i="1" dirty="0">
                <a:latin typeface="+mj-lt"/>
                <a:cs typeface="Arial" pitchFamily="34" charset="0"/>
              </a:rPr>
              <a:t>“HTML without CSS is like a piece of candy without a pretty wrapper.”</a:t>
            </a:r>
          </a:p>
          <a:p>
            <a:pPr>
              <a:spcBef>
                <a:spcPct val="50000"/>
              </a:spcBef>
              <a:defRPr/>
            </a:pPr>
            <a:endParaRPr lang="en-US" sz="2000" b="1" dirty="0">
              <a:latin typeface="+mj-lt"/>
              <a:cs typeface="Arial" pitchFamily="34" charset="0"/>
            </a:endParaRPr>
          </a:p>
          <a:p>
            <a:pPr>
              <a:spcBef>
                <a:spcPct val="50000"/>
              </a:spcBef>
              <a:defRPr/>
            </a:pPr>
            <a:r>
              <a:rPr lang="en-US" sz="2000" b="1" dirty="0">
                <a:latin typeface="+mj-lt"/>
                <a:cs typeface="Arial" pitchFamily="34" charset="0"/>
              </a:rPr>
              <a:t>Without CSS, HTML elements typically flow from top to bottom of the page and position themselves to the left by default.</a:t>
            </a:r>
          </a:p>
          <a:p>
            <a:pPr>
              <a:spcBef>
                <a:spcPct val="50000"/>
              </a:spcBef>
              <a:defRPr/>
            </a:pPr>
            <a:r>
              <a:rPr lang="en-US" sz="2000" b="1" dirty="0">
                <a:latin typeface="+mj-lt"/>
                <a:cs typeface="Arial" pitchFamily="34" charset="0"/>
              </a:rPr>
              <a:t>With CSS help, we can create containers or DIVs to better organize content  and make a Web page visually appealing.</a:t>
            </a:r>
            <a:endParaRPr lang="en-US" sz="1800" b="1" dirty="0">
              <a:latin typeface="+mj-lt"/>
            </a:endParaRPr>
          </a:p>
        </p:txBody>
      </p:sp>
      <p:pic>
        <p:nvPicPr>
          <p:cNvPr id="19461" name="Picture 2">
            <a:extLst>
              <a:ext uri="{FF2B5EF4-FFF2-40B4-BE49-F238E27FC236}">
                <a16:creationId xmlns:a16="http://schemas.microsoft.com/office/drawing/2014/main" id="{E4756073-99F5-4CB2-AA7E-278D05ACC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2188"/>
            <a:ext cx="42672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031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9D6-9562-44C7-958B-86A0C8027733}"/>
              </a:ext>
            </a:extLst>
          </p:cNvPr>
          <p:cNvSpPr>
            <a:spLocks noGrp="1"/>
          </p:cNvSpPr>
          <p:nvPr>
            <p:ph type="title"/>
          </p:nvPr>
        </p:nvSpPr>
        <p:spPr/>
        <p:txBody>
          <a:bodyPr/>
          <a:lstStyle/>
          <a:p>
            <a:r>
              <a:rPr lang="en-US" dirty="0"/>
              <a:t>Background attachment</a:t>
            </a:r>
          </a:p>
        </p:txBody>
      </p:sp>
      <p:pic>
        <p:nvPicPr>
          <p:cNvPr id="6" name="Content Placeholder 5">
            <a:extLst>
              <a:ext uri="{FF2B5EF4-FFF2-40B4-BE49-F238E27FC236}">
                <a16:creationId xmlns:a16="http://schemas.microsoft.com/office/drawing/2014/main" id="{AC375C12-DF20-439F-8ABF-90B72FD05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42065"/>
            <a:ext cx="7441108" cy="4588245"/>
          </a:xfrm>
        </p:spPr>
      </p:pic>
      <p:sp>
        <p:nvSpPr>
          <p:cNvPr id="4" name="Slide Number Placeholder 3">
            <a:extLst>
              <a:ext uri="{FF2B5EF4-FFF2-40B4-BE49-F238E27FC236}">
                <a16:creationId xmlns:a16="http://schemas.microsoft.com/office/drawing/2014/main" id="{ED9FCD5C-50F3-4745-95F9-80B19551FF68}"/>
              </a:ext>
            </a:extLst>
          </p:cNvPr>
          <p:cNvSpPr>
            <a:spLocks noGrp="1"/>
          </p:cNvSpPr>
          <p:nvPr>
            <p:ph type="sldNum" sz="quarter" idx="12"/>
          </p:nvPr>
        </p:nvSpPr>
        <p:spPr/>
        <p:txBody>
          <a:bodyPr/>
          <a:lstStyle/>
          <a:p>
            <a:fld id="{C51EAA63-D034-42AE-91FA-B13B9518C7BE}" type="slidenum">
              <a:rPr lang="en-US" smtClean="0"/>
              <a:pPr/>
              <a:t>50</a:t>
            </a:fld>
            <a:endParaRPr lang="en-US" dirty="0"/>
          </a:p>
        </p:txBody>
      </p:sp>
    </p:spTree>
    <p:extLst>
      <p:ext uri="{BB962C8B-B14F-4D97-AF65-F5344CB8AC3E}">
        <p14:creationId xmlns:p14="http://schemas.microsoft.com/office/powerpoint/2010/main" val="16542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66A9-4C55-4C80-A23B-7140B17B809D}"/>
              </a:ext>
            </a:extLst>
          </p:cNvPr>
          <p:cNvSpPr>
            <a:spLocks noGrp="1"/>
          </p:cNvSpPr>
          <p:nvPr>
            <p:ph type="title"/>
          </p:nvPr>
        </p:nvSpPr>
        <p:spPr/>
        <p:txBody>
          <a:bodyPr/>
          <a:lstStyle/>
          <a:p>
            <a:r>
              <a:rPr lang="en-US" dirty="0"/>
              <a:t>Background (shorthand property)</a:t>
            </a:r>
          </a:p>
        </p:txBody>
      </p:sp>
      <p:pic>
        <p:nvPicPr>
          <p:cNvPr id="6" name="Content Placeholder 5">
            <a:extLst>
              <a:ext uri="{FF2B5EF4-FFF2-40B4-BE49-F238E27FC236}">
                <a16:creationId xmlns:a16="http://schemas.microsoft.com/office/drawing/2014/main" id="{BED01847-BD42-4D76-8364-5F7B44998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643887"/>
            <a:ext cx="8982595" cy="3806909"/>
          </a:xfrm>
        </p:spPr>
      </p:pic>
      <p:sp>
        <p:nvSpPr>
          <p:cNvPr id="4" name="Slide Number Placeholder 3">
            <a:extLst>
              <a:ext uri="{FF2B5EF4-FFF2-40B4-BE49-F238E27FC236}">
                <a16:creationId xmlns:a16="http://schemas.microsoft.com/office/drawing/2014/main" id="{77FB1C1C-DA2B-46D4-AF78-F672322293C2}"/>
              </a:ext>
            </a:extLst>
          </p:cNvPr>
          <p:cNvSpPr>
            <a:spLocks noGrp="1"/>
          </p:cNvSpPr>
          <p:nvPr>
            <p:ph type="sldNum" sz="quarter" idx="12"/>
          </p:nvPr>
        </p:nvSpPr>
        <p:spPr/>
        <p:txBody>
          <a:bodyPr/>
          <a:lstStyle/>
          <a:p>
            <a:fld id="{C51EAA63-D034-42AE-91FA-B13B9518C7BE}" type="slidenum">
              <a:rPr lang="en-US" smtClean="0"/>
              <a:pPr/>
              <a:t>51</a:t>
            </a:fld>
            <a:endParaRPr lang="en-US" dirty="0"/>
          </a:p>
        </p:txBody>
      </p:sp>
    </p:spTree>
    <p:extLst>
      <p:ext uri="{BB962C8B-B14F-4D97-AF65-F5344CB8AC3E}">
        <p14:creationId xmlns:p14="http://schemas.microsoft.com/office/powerpoint/2010/main" val="337945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AF0-37AA-4114-97A1-6DE3302AF00F}"/>
              </a:ext>
            </a:extLst>
          </p:cNvPr>
          <p:cNvSpPr>
            <a:spLocks noGrp="1"/>
          </p:cNvSpPr>
          <p:nvPr>
            <p:ph type="title"/>
          </p:nvPr>
        </p:nvSpPr>
        <p:spPr/>
        <p:txBody>
          <a:bodyPr/>
          <a:lstStyle/>
          <a:p>
            <a:r>
              <a:rPr lang="en-US" dirty="0"/>
              <a:t>Font</a:t>
            </a:r>
          </a:p>
        </p:txBody>
      </p:sp>
      <p:sp>
        <p:nvSpPr>
          <p:cNvPr id="3" name="Content Placeholder 2">
            <a:extLst>
              <a:ext uri="{FF2B5EF4-FFF2-40B4-BE49-F238E27FC236}">
                <a16:creationId xmlns:a16="http://schemas.microsoft.com/office/drawing/2014/main" id="{ABF6B8B5-5448-4F59-B977-7A3506CB14FC}"/>
              </a:ext>
            </a:extLst>
          </p:cNvPr>
          <p:cNvSpPr>
            <a:spLocks noGrp="1"/>
          </p:cNvSpPr>
          <p:nvPr>
            <p:ph idx="1"/>
          </p:nvPr>
        </p:nvSpPr>
        <p:spPr/>
        <p:txBody>
          <a:bodyPr/>
          <a:lstStyle/>
          <a:p>
            <a:r>
              <a:rPr lang="en-US" dirty="0"/>
              <a:t>The </a:t>
            </a:r>
            <a:r>
              <a:rPr lang="en-US" b="1" dirty="0"/>
              <a:t>font-family</a:t>
            </a:r>
            <a:r>
              <a:rPr lang="en-US" dirty="0"/>
              <a:t> property is used to change the face of a font.</a:t>
            </a:r>
          </a:p>
          <a:p>
            <a:r>
              <a:rPr lang="en-US" dirty="0"/>
              <a:t>The </a:t>
            </a:r>
            <a:r>
              <a:rPr lang="en-US" b="1" dirty="0"/>
              <a:t>font-style</a:t>
            </a:r>
            <a:r>
              <a:rPr lang="en-US" dirty="0"/>
              <a:t> property is used to make a font italic or oblique.</a:t>
            </a:r>
          </a:p>
          <a:p>
            <a:r>
              <a:rPr lang="en-US" dirty="0"/>
              <a:t>The </a:t>
            </a:r>
            <a:r>
              <a:rPr lang="en-US" b="1" dirty="0"/>
              <a:t>font-variant</a:t>
            </a:r>
            <a:r>
              <a:rPr lang="en-US" dirty="0"/>
              <a:t> property is used to create a small-caps effect.</a:t>
            </a:r>
          </a:p>
          <a:p>
            <a:r>
              <a:rPr lang="en-US" dirty="0"/>
              <a:t>The </a:t>
            </a:r>
            <a:r>
              <a:rPr lang="en-US" b="1" dirty="0"/>
              <a:t>font-weight</a:t>
            </a:r>
            <a:r>
              <a:rPr lang="en-US" dirty="0"/>
              <a:t> property is used to increase or decrease how bold or light a font appears.</a:t>
            </a:r>
          </a:p>
          <a:p>
            <a:r>
              <a:rPr lang="en-US" dirty="0"/>
              <a:t>The </a:t>
            </a:r>
            <a:r>
              <a:rPr lang="en-US" b="1" dirty="0"/>
              <a:t>font-size</a:t>
            </a:r>
            <a:r>
              <a:rPr lang="en-US" dirty="0"/>
              <a:t> property is used to increase or decrease the size of a font.</a:t>
            </a:r>
          </a:p>
          <a:p>
            <a:r>
              <a:rPr lang="en-US" dirty="0"/>
              <a:t>The </a:t>
            </a:r>
            <a:r>
              <a:rPr lang="en-US" b="1" dirty="0"/>
              <a:t>font property</a:t>
            </a:r>
            <a:r>
              <a:rPr lang="en-US" dirty="0"/>
              <a:t> is used as shorthand to specify a number of other font properties</a:t>
            </a:r>
          </a:p>
        </p:txBody>
      </p:sp>
      <p:sp>
        <p:nvSpPr>
          <p:cNvPr id="4" name="Slide Number Placeholder 3">
            <a:extLst>
              <a:ext uri="{FF2B5EF4-FFF2-40B4-BE49-F238E27FC236}">
                <a16:creationId xmlns:a16="http://schemas.microsoft.com/office/drawing/2014/main" id="{55E1A437-4462-4830-AF5B-21ED95997F25}"/>
              </a:ext>
            </a:extLst>
          </p:cNvPr>
          <p:cNvSpPr>
            <a:spLocks noGrp="1"/>
          </p:cNvSpPr>
          <p:nvPr>
            <p:ph type="sldNum" sz="quarter" idx="12"/>
          </p:nvPr>
        </p:nvSpPr>
        <p:spPr/>
        <p:txBody>
          <a:bodyPr/>
          <a:lstStyle/>
          <a:p>
            <a:fld id="{C51EAA63-D034-42AE-91FA-B13B9518C7BE}" type="slidenum">
              <a:rPr lang="en-US" smtClean="0"/>
              <a:pPr/>
              <a:t>52</a:t>
            </a:fld>
            <a:endParaRPr lang="en-US" dirty="0"/>
          </a:p>
        </p:txBody>
      </p:sp>
    </p:spTree>
    <p:extLst>
      <p:ext uri="{BB962C8B-B14F-4D97-AF65-F5344CB8AC3E}">
        <p14:creationId xmlns:p14="http://schemas.microsoft.com/office/powerpoint/2010/main" val="31475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22B5-E955-4332-B1AF-1EC31B995422}"/>
              </a:ext>
            </a:extLst>
          </p:cNvPr>
          <p:cNvSpPr>
            <a:spLocks noGrp="1"/>
          </p:cNvSpPr>
          <p:nvPr>
            <p:ph type="title"/>
          </p:nvPr>
        </p:nvSpPr>
        <p:spPr/>
        <p:txBody>
          <a:bodyPr/>
          <a:lstStyle/>
          <a:p>
            <a:r>
              <a:rPr lang="en-US" dirty="0"/>
              <a:t>Setting Font Family</a:t>
            </a:r>
          </a:p>
        </p:txBody>
      </p:sp>
      <p:pic>
        <p:nvPicPr>
          <p:cNvPr id="6" name="Content Placeholder 5">
            <a:extLst>
              <a:ext uri="{FF2B5EF4-FFF2-40B4-BE49-F238E27FC236}">
                <a16:creationId xmlns:a16="http://schemas.microsoft.com/office/drawing/2014/main" id="{D379ECC5-35E2-4291-B360-1E3CEBB34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77557"/>
            <a:ext cx="9398436" cy="2821727"/>
          </a:xfrm>
        </p:spPr>
      </p:pic>
      <p:sp>
        <p:nvSpPr>
          <p:cNvPr id="4" name="Slide Number Placeholder 3">
            <a:extLst>
              <a:ext uri="{FF2B5EF4-FFF2-40B4-BE49-F238E27FC236}">
                <a16:creationId xmlns:a16="http://schemas.microsoft.com/office/drawing/2014/main" id="{834677D4-5EB0-43A9-A1C0-4D2DC0C8C9D4}"/>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8" name="Picture 7">
            <a:extLst>
              <a:ext uri="{FF2B5EF4-FFF2-40B4-BE49-F238E27FC236}">
                <a16:creationId xmlns:a16="http://schemas.microsoft.com/office/drawing/2014/main" id="{247D2C2A-4B01-4205-8C43-86163AC14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7" y="4976996"/>
            <a:ext cx="11742821" cy="901540"/>
          </a:xfrm>
          <a:prstGeom prst="rect">
            <a:avLst/>
          </a:prstGeom>
        </p:spPr>
      </p:pic>
      <p:sp>
        <p:nvSpPr>
          <p:cNvPr id="9" name="TextBox 8">
            <a:extLst>
              <a:ext uri="{FF2B5EF4-FFF2-40B4-BE49-F238E27FC236}">
                <a16:creationId xmlns:a16="http://schemas.microsoft.com/office/drawing/2014/main" id="{57B5C2AF-7161-4B5F-BC9C-42EEAA569EFA}"/>
              </a:ext>
            </a:extLst>
          </p:cNvPr>
          <p:cNvSpPr txBox="1"/>
          <p:nvPr/>
        </p:nvSpPr>
        <p:spPr>
          <a:xfrm>
            <a:off x="128337" y="4519796"/>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24553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1468-7871-4C20-9310-B3887B385685}"/>
              </a:ext>
            </a:extLst>
          </p:cNvPr>
          <p:cNvSpPr>
            <a:spLocks noGrp="1"/>
          </p:cNvSpPr>
          <p:nvPr>
            <p:ph type="title"/>
          </p:nvPr>
        </p:nvSpPr>
        <p:spPr/>
        <p:txBody>
          <a:bodyPr/>
          <a:lstStyle/>
          <a:p>
            <a:r>
              <a:rPr lang="en-US" dirty="0"/>
              <a:t>Font Style</a:t>
            </a:r>
          </a:p>
        </p:txBody>
      </p:sp>
      <p:pic>
        <p:nvPicPr>
          <p:cNvPr id="6" name="Content Placeholder 5">
            <a:extLst>
              <a:ext uri="{FF2B5EF4-FFF2-40B4-BE49-F238E27FC236}">
                <a16:creationId xmlns:a16="http://schemas.microsoft.com/office/drawing/2014/main" id="{321DBAF0-F83F-47E9-AC37-158B0C20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35" y="1429925"/>
            <a:ext cx="6430318" cy="3131493"/>
          </a:xfrm>
        </p:spPr>
      </p:pic>
      <p:sp>
        <p:nvSpPr>
          <p:cNvPr id="4" name="Slide Number Placeholder 3">
            <a:extLst>
              <a:ext uri="{FF2B5EF4-FFF2-40B4-BE49-F238E27FC236}">
                <a16:creationId xmlns:a16="http://schemas.microsoft.com/office/drawing/2014/main" id="{773E4D7D-3335-4218-908F-134C33E760F1}"/>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8" name="Picture 7">
            <a:extLst>
              <a:ext uri="{FF2B5EF4-FFF2-40B4-BE49-F238E27FC236}">
                <a16:creationId xmlns:a16="http://schemas.microsoft.com/office/drawing/2014/main" id="{4DC2E939-D664-4BB4-9874-C8897E791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245000"/>
            <a:ext cx="4525006" cy="714475"/>
          </a:xfrm>
          <a:prstGeom prst="rect">
            <a:avLst/>
          </a:prstGeom>
        </p:spPr>
      </p:pic>
      <p:sp>
        <p:nvSpPr>
          <p:cNvPr id="9" name="TextBox 8">
            <a:extLst>
              <a:ext uri="{FF2B5EF4-FFF2-40B4-BE49-F238E27FC236}">
                <a16:creationId xmlns:a16="http://schemas.microsoft.com/office/drawing/2014/main" id="{754291BA-77A1-4060-AB59-3A21A83C039E}"/>
              </a:ext>
            </a:extLst>
          </p:cNvPr>
          <p:cNvSpPr txBox="1"/>
          <p:nvPr/>
        </p:nvSpPr>
        <p:spPr>
          <a:xfrm>
            <a:off x="705852" y="4695942"/>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250381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A645-C4B1-4483-B397-BBE07B07CE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D228E5B2-5269-4705-806B-1C9AA2C5C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6013361" cy="2982912"/>
          </a:xfrm>
        </p:spPr>
      </p:pic>
      <p:sp>
        <p:nvSpPr>
          <p:cNvPr id="4" name="Slide Number Placeholder 3">
            <a:extLst>
              <a:ext uri="{FF2B5EF4-FFF2-40B4-BE49-F238E27FC236}">
                <a16:creationId xmlns:a16="http://schemas.microsoft.com/office/drawing/2014/main" id="{05841C61-0E5C-488C-B1A8-74FB0ED49F72}"/>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8" name="Picture 7">
            <a:extLst>
              <a:ext uri="{FF2B5EF4-FFF2-40B4-BE49-F238E27FC236}">
                <a16:creationId xmlns:a16="http://schemas.microsoft.com/office/drawing/2014/main" id="{8886C420-59FD-4E94-A4E8-819968D8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00626"/>
            <a:ext cx="4906060" cy="523948"/>
          </a:xfrm>
          <a:prstGeom prst="rect">
            <a:avLst/>
          </a:prstGeom>
        </p:spPr>
      </p:pic>
    </p:spTree>
    <p:extLst>
      <p:ext uri="{BB962C8B-B14F-4D97-AF65-F5344CB8AC3E}">
        <p14:creationId xmlns:p14="http://schemas.microsoft.com/office/powerpoint/2010/main" val="2251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F5F7-4187-4E27-A35A-C6A149F6E9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0BE94526-B824-40A8-B1FB-F92F055A7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677610"/>
            <a:ext cx="10739079" cy="3520032"/>
          </a:xfrm>
        </p:spPr>
      </p:pic>
      <p:sp>
        <p:nvSpPr>
          <p:cNvPr id="4" name="Slide Number Placeholder 3">
            <a:extLst>
              <a:ext uri="{FF2B5EF4-FFF2-40B4-BE49-F238E27FC236}">
                <a16:creationId xmlns:a16="http://schemas.microsoft.com/office/drawing/2014/main" id="{2A8BA758-5DBA-46CE-9648-442C8C78D671}"/>
              </a:ext>
            </a:extLst>
          </p:cNvPr>
          <p:cNvSpPr>
            <a:spLocks noGrp="1"/>
          </p:cNvSpPr>
          <p:nvPr>
            <p:ph type="sldNum" sz="quarter" idx="12"/>
          </p:nvPr>
        </p:nvSpPr>
        <p:spPr/>
        <p:txBody>
          <a:bodyPr/>
          <a:lstStyle/>
          <a:p>
            <a:fld id="{C51EAA63-D034-42AE-91FA-B13B9518C7BE}" type="slidenum">
              <a:rPr lang="en-US" smtClean="0"/>
              <a:pPr/>
              <a:t>56</a:t>
            </a:fld>
            <a:endParaRPr lang="en-US" dirty="0"/>
          </a:p>
        </p:txBody>
      </p:sp>
    </p:spTree>
    <p:extLst>
      <p:ext uri="{BB962C8B-B14F-4D97-AF65-F5344CB8AC3E}">
        <p14:creationId xmlns:p14="http://schemas.microsoft.com/office/powerpoint/2010/main" val="37754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6488-E994-45C8-A568-D135101444CC}"/>
              </a:ext>
            </a:extLst>
          </p:cNvPr>
          <p:cNvSpPr>
            <a:spLocks noGrp="1"/>
          </p:cNvSpPr>
          <p:nvPr>
            <p:ph type="title"/>
          </p:nvPr>
        </p:nvSpPr>
        <p:spPr/>
        <p:txBody>
          <a:bodyPr/>
          <a:lstStyle/>
          <a:p>
            <a:r>
              <a:rPr lang="en-US" dirty="0"/>
              <a:t>Font Weight</a:t>
            </a:r>
          </a:p>
        </p:txBody>
      </p:sp>
      <p:sp>
        <p:nvSpPr>
          <p:cNvPr id="3" name="Content Placeholder 2">
            <a:extLst>
              <a:ext uri="{FF2B5EF4-FFF2-40B4-BE49-F238E27FC236}">
                <a16:creationId xmlns:a16="http://schemas.microsoft.com/office/drawing/2014/main" id="{36B651DA-E3B8-46DC-8F48-B433EACA2691}"/>
              </a:ext>
            </a:extLst>
          </p:cNvPr>
          <p:cNvSpPr>
            <a:spLocks noGrp="1"/>
          </p:cNvSpPr>
          <p:nvPr>
            <p:ph idx="1"/>
          </p:nvPr>
        </p:nvSpPr>
        <p:spPr/>
        <p:txBody>
          <a:bodyPr/>
          <a:lstStyle/>
          <a:p>
            <a:pPr marL="0" indent="0">
              <a:buNone/>
            </a:pPr>
            <a:r>
              <a:rPr lang="en-US" dirty="0"/>
              <a:t>The font-weight property provides the functionality to specify how bold a font is. Possible values could be </a:t>
            </a:r>
            <a:r>
              <a:rPr lang="en-US" i="1" dirty="0"/>
              <a:t>normal, bold, bolder, lighter, 100, 200, 300, 400, 500, 600, 700, 800, 900</a:t>
            </a:r>
            <a:endParaRPr lang="en-US" dirty="0"/>
          </a:p>
        </p:txBody>
      </p:sp>
      <p:sp>
        <p:nvSpPr>
          <p:cNvPr id="4" name="Slide Number Placeholder 3">
            <a:extLst>
              <a:ext uri="{FF2B5EF4-FFF2-40B4-BE49-F238E27FC236}">
                <a16:creationId xmlns:a16="http://schemas.microsoft.com/office/drawing/2014/main" id="{6AAB5930-DD1C-43E2-8AC3-21E2E3D324BF}"/>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6" name="Picture 5">
            <a:extLst>
              <a:ext uri="{FF2B5EF4-FFF2-40B4-BE49-F238E27FC236}">
                <a16:creationId xmlns:a16="http://schemas.microsoft.com/office/drawing/2014/main" id="{E95D15C0-2222-4972-A012-9CC8B9A49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05956"/>
            <a:ext cx="6657182" cy="2756907"/>
          </a:xfrm>
          <a:prstGeom prst="rect">
            <a:avLst/>
          </a:prstGeom>
        </p:spPr>
      </p:pic>
      <p:pic>
        <p:nvPicPr>
          <p:cNvPr id="8" name="Picture 7">
            <a:extLst>
              <a:ext uri="{FF2B5EF4-FFF2-40B4-BE49-F238E27FC236}">
                <a16:creationId xmlns:a16="http://schemas.microsoft.com/office/drawing/2014/main" id="{E432833F-DCE0-4704-8FB2-040D24E2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337" y="2579196"/>
            <a:ext cx="4346137" cy="2682615"/>
          </a:xfrm>
          <a:prstGeom prst="rect">
            <a:avLst/>
          </a:prstGeom>
        </p:spPr>
      </p:pic>
    </p:spTree>
    <p:extLst>
      <p:ext uri="{BB962C8B-B14F-4D97-AF65-F5344CB8AC3E}">
        <p14:creationId xmlns:p14="http://schemas.microsoft.com/office/powerpoint/2010/main" val="382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C1A3-9DE3-4BDB-9C03-EB0CE3253A95}"/>
              </a:ext>
            </a:extLst>
          </p:cNvPr>
          <p:cNvSpPr>
            <a:spLocks noGrp="1"/>
          </p:cNvSpPr>
          <p:nvPr>
            <p:ph type="title"/>
          </p:nvPr>
        </p:nvSpPr>
        <p:spPr/>
        <p:txBody>
          <a:bodyPr/>
          <a:lstStyle/>
          <a:p>
            <a:r>
              <a:rPr lang="en-US" dirty="0"/>
              <a:t>Font Size</a:t>
            </a:r>
          </a:p>
        </p:txBody>
      </p:sp>
      <p:sp>
        <p:nvSpPr>
          <p:cNvPr id="3" name="Content Placeholder 2">
            <a:extLst>
              <a:ext uri="{FF2B5EF4-FFF2-40B4-BE49-F238E27FC236}">
                <a16:creationId xmlns:a16="http://schemas.microsoft.com/office/drawing/2014/main" id="{E2E451E5-3FBC-47A7-88AB-579D21FFC8B5}"/>
              </a:ext>
            </a:extLst>
          </p:cNvPr>
          <p:cNvSpPr>
            <a:spLocks noGrp="1"/>
          </p:cNvSpPr>
          <p:nvPr>
            <p:ph idx="1"/>
          </p:nvPr>
        </p:nvSpPr>
        <p:spPr/>
        <p:txBody>
          <a:bodyPr/>
          <a:lstStyle/>
          <a:p>
            <a:pPr marL="0" indent="0">
              <a:buNone/>
            </a:pPr>
            <a:r>
              <a:rPr lang="en-US" dirty="0"/>
              <a:t>The font-size property is used to control the size of fonts. Possible values could be </a:t>
            </a:r>
            <a:r>
              <a:rPr lang="en-US" i="1" dirty="0"/>
              <a:t>xx-small, x-small, small, medium, large, x-large, xx-large, smaller, larger, size in pixels or in %</a:t>
            </a:r>
            <a:endParaRPr lang="en-US" dirty="0"/>
          </a:p>
        </p:txBody>
      </p:sp>
      <p:sp>
        <p:nvSpPr>
          <p:cNvPr id="4" name="Slide Number Placeholder 3">
            <a:extLst>
              <a:ext uri="{FF2B5EF4-FFF2-40B4-BE49-F238E27FC236}">
                <a16:creationId xmlns:a16="http://schemas.microsoft.com/office/drawing/2014/main" id="{DE63F1F9-3482-4D6F-9A4D-6A3539AB2F51}"/>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6" name="Picture 5">
            <a:extLst>
              <a:ext uri="{FF2B5EF4-FFF2-40B4-BE49-F238E27FC236}">
                <a16:creationId xmlns:a16="http://schemas.microsoft.com/office/drawing/2014/main" id="{B7291AF1-E90E-414F-A78B-FCA90E2F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68372"/>
            <a:ext cx="6962976" cy="2822828"/>
          </a:xfrm>
          <a:prstGeom prst="rect">
            <a:avLst/>
          </a:prstGeom>
        </p:spPr>
      </p:pic>
      <p:pic>
        <p:nvPicPr>
          <p:cNvPr id="8" name="Picture 7">
            <a:extLst>
              <a:ext uri="{FF2B5EF4-FFF2-40B4-BE49-F238E27FC236}">
                <a16:creationId xmlns:a16="http://schemas.microsoft.com/office/drawing/2014/main" id="{C13DCC00-E12B-45C2-BC5F-3E8E3CC50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74" y="3328352"/>
            <a:ext cx="4253188" cy="2254301"/>
          </a:xfrm>
          <a:prstGeom prst="rect">
            <a:avLst/>
          </a:prstGeom>
        </p:spPr>
      </p:pic>
      <p:cxnSp>
        <p:nvCxnSpPr>
          <p:cNvPr id="10" name="Straight Connector 9">
            <a:extLst>
              <a:ext uri="{FF2B5EF4-FFF2-40B4-BE49-F238E27FC236}">
                <a16:creationId xmlns:a16="http://schemas.microsoft.com/office/drawing/2014/main" id="{3A74DF98-34AE-4515-85EF-466B8B50B524}"/>
              </a:ext>
            </a:extLst>
          </p:cNvPr>
          <p:cNvCxnSpPr/>
          <p:nvPr/>
        </p:nvCxnSpPr>
        <p:spPr>
          <a:xfrm>
            <a:off x="7494133" y="2775284"/>
            <a:ext cx="0" cy="339691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8368-FCF5-482A-A4CF-2B83265DB17B}"/>
              </a:ext>
            </a:extLst>
          </p:cNvPr>
          <p:cNvSpPr>
            <a:spLocks noGrp="1"/>
          </p:cNvSpPr>
          <p:nvPr>
            <p:ph type="title"/>
          </p:nvPr>
        </p:nvSpPr>
        <p:spPr/>
        <p:txBody>
          <a:bodyPr/>
          <a:lstStyle/>
          <a:p>
            <a:r>
              <a:rPr lang="en-US" dirty="0"/>
              <a:t>Font Stretch</a:t>
            </a:r>
          </a:p>
        </p:txBody>
      </p:sp>
      <p:sp>
        <p:nvSpPr>
          <p:cNvPr id="3" name="Content Placeholder 2">
            <a:extLst>
              <a:ext uri="{FF2B5EF4-FFF2-40B4-BE49-F238E27FC236}">
                <a16:creationId xmlns:a16="http://schemas.microsoft.com/office/drawing/2014/main" id="{34DD7588-9A4B-4CE6-88F3-654DD2E281A0}"/>
              </a:ext>
            </a:extLst>
          </p:cNvPr>
          <p:cNvSpPr>
            <a:spLocks noGrp="1"/>
          </p:cNvSpPr>
          <p:nvPr>
            <p:ph idx="1"/>
          </p:nvPr>
        </p:nvSpPr>
        <p:spPr/>
        <p:txBody>
          <a:bodyPr/>
          <a:lstStyle/>
          <a:p>
            <a:r>
              <a:rPr lang="en-US" dirty="0"/>
              <a:t>This property relies on the user's computer to have an expanded or condensed version of the font being used.</a:t>
            </a:r>
          </a:p>
          <a:p>
            <a:r>
              <a:rPr lang="en-US" dirty="0"/>
              <a:t>Possible values could be </a:t>
            </a:r>
            <a:r>
              <a:rPr lang="en-US" i="1" dirty="0"/>
              <a:t>normal, wider, narrower, ultra-condensed, extra-condensed, condensed, semi-condensed, semi-expanded, expanded, extra-expanded, ultra-expanded</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3EF4C60-1D3B-4624-BAA7-AAE8BA8C04DC}"/>
              </a:ext>
            </a:extLst>
          </p:cNvPr>
          <p:cNvSpPr>
            <a:spLocks noGrp="1"/>
          </p:cNvSpPr>
          <p:nvPr>
            <p:ph type="sldNum" sz="quarter" idx="12"/>
          </p:nvPr>
        </p:nvSpPr>
        <p:spPr/>
        <p:txBody>
          <a:bodyPr/>
          <a:lstStyle/>
          <a:p>
            <a:fld id="{C51EAA63-D034-42AE-91FA-B13B9518C7BE}" type="slidenum">
              <a:rPr lang="en-US" smtClean="0"/>
              <a:pPr/>
              <a:t>59</a:t>
            </a:fld>
            <a:endParaRPr lang="en-US" dirty="0"/>
          </a:p>
        </p:txBody>
      </p:sp>
      <p:pic>
        <p:nvPicPr>
          <p:cNvPr id="6" name="Picture 5">
            <a:extLst>
              <a:ext uri="{FF2B5EF4-FFF2-40B4-BE49-F238E27FC236}">
                <a16:creationId xmlns:a16="http://schemas.microsoft.com/office/drawing/2014/main" id="{CD8E655E-7FFC-42F1-9140-1C2D3548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563499"/>
            <a:ext cx="5748371" cy="2686425"/>
          </a:xfrm>
          <a:prstGeom prst="rect">
            <a:avLst/>
          </a:prstGeom>
        </p:spPr>
      </p:pic>
      <p:pic>
        <p:nvPicPr>
          <p:cNvPr id="8" name="Picture 7">
            <a:extLst>
              <a:ext uri="{FF2B5EF4-FFF2-40B4-BE49-F238E27FC236}">
                <a16:creationId xmlns:a16="http://schemas.microsoft.com/office/drawing/2014/main" id="{13A2FB6F-2785-4915-94F0-56E86E8A8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8" y="3563499"/>
            <a:ext cx="5414837" cy="1133633"/>
          </a:xfrm>
          <a:prstGeom prst="rect">
            <a:avLst/>
          </a:prstGeom>
        </p:spPr>
      </p:pic>
      <p:cxnSp>
        <p:nvCxnSpPr>
          <p:cNvPr id="10" name="Straight Connector 9">
            <a:extLst>
              <a:ext uri="{FF2B5EF4-FFF2-40B4-BE49-F238E27FC236}">
                <a16:creationId xmlns:a16="http://schemas.microsoft.com/office/drawing/2014/main" id="{6AF380D4-FF9F-4A38-8C4D-3420C9A2D5D5}"/>
              </a:ext>
            </a:extLst>
          </p:cNvPr>
          <p:cNvCxnSpPr>
            <a:cxnSpLocks/>
          </p:cNvCxnSpPr>
          <p:nvPr/>
        </p:nvCxnSpPr>
        <p:spPr>
          <a:xfrm>
            <a:off x="6359738" y="3563499"/>
            <a:ext cx="0" cy="282125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9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02ACCC-F706-4411-B066-86E4CE2C17BC}"/>
              </a:ext>
            </a:extLst>
          </p:cNvPr>
          <p:cNvSpPr>
            <a:spLocks noGrp="1" noChangeArrowheads="1"/>
          </p:cNvSpPr>
          <p:nvPr>
            <p:ph type="title" idx="4294967295"/>
          </p:nvPr>
        </p:nvSpPr>
        <p:spPr>
          <a:xfrm>
            <a:off x="502783" y="301171"/>
            <a:ext cx="8077200" cy="990600"/>
          </a:xfrm>
        </p:spPr>
        <p:txBody>
          <a:bodyPr/>
          <a:lstStyle/>
          <a:p>
            <a:pPr algn="l" eaLnBrk="1" hangingPunct="1"/>
            <a:r>
              <a:rPr lang="en-US" altLang="en-US" dirty="0"/>
              <a:t>HTML &amp; CSS</a:t>
            </a:r>
          </a:p>
        </p:txBody>
      </p:sp>
      <p:sp>
        <p:nvSpPr>
          <p:cNvPr id="20483" name="Text Box 3">
            <a:extLst>
              <a:ext uri="{FF2B5EF4-FFF2-40B4-BE49-F238E27FC236}">
                <a16:creationId xmlns:a16="http://schemas.microsoft.com/office/drawing/2014/main" id="{D67D3F74-6E89-4EF0-B0AB-DA2CD810C8C2}"/>
              </a:ext>
            </a:extLst>
          </p:cNvPr>
          <p:cNvSpPr txBox="1">
            <a:spLocks noChangeArrowheads="1"/>
          </p:cNvSpPr>
          <p:nvPr/>
        </p:nvSpPr>
        <p:spPr bwMode="auto">
          <a:xfrm>
            <a:off x="963612" y="1647372"/>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HTML and CSS work together to produce beautiful and functional Web sites</a:t>
            </a:r>
          </a:p>
          <a:p>
            <a:pPr eaLnBrk="1" hangingPunct="1">
              <a:spcBef>
                <a:spcPct val="50000"/>
              </a:spcBef>
              <a:buFontTx/>
              <a:buChar char="•"/>
            </a:pPr>
            <a:r>
              <a:rPr lang="en-US" altLang="en-US" dirty="0">
                <a:latin typeface="+mj-lt"/>
              </a:rPr>
              <a:t>HTML = structure</a:t>
            </a:r>
          </a:p>
          <a:p>
            <a:pPr eaLnBrk="1" hangingPunct="1">
              <a:spcBef>
                <a:spcPct val="50000"/>
              </a:spcBef>
              <a:buFontTx/>
              <a:buChar char="•"/>
            </a:pPr>
            <a:r>
              <a:rPr lang="en-US" altLang="en-US" dirty="0">
                <a:latin typeface="+mj-lt"/>
              </a:rPr>
              <a:t>CSS = </a:t>
            </a:r>
            <a:r>
              <a:rPr lang="en-US" altLang="en-US" i="1" dirty="0">
                <a:latin typeface="+mj-lt"/>
              </a:rPr>
              <a:t>style</a:t>
            </a:r>
          </a:p>
        </p:txBody>
      </p:sp>
    </p:spTree>
    <p:custDataLst>
      <p:tags r:id="rId1"/>
    </p:custDataLst>
    <p:extLst>
      <p:ext uri="{BB962C8B-B14F-4D97-AF65-F5344CB8AC3E}">
        <p14:creationId xmlns:p14="http://schemas.microsoft.com/office/powerpoint/2010/main" val="17467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A51B-9597-495B-A4F1-9AE9A36900A5}"/>
              </a:ext>
            </a:extLst>
          </p:cNvPr>
          <p:cNvSpPr>
            <a:spLocks noGrp="1"/>
          </p:cNvSpPr>
          <p:nvPr>
            <p:ph type="title"/>
          </p:nvPr>
        </p:nvSpPr>
        <p:spPr/>
        <p:txBody>
          <a:bodyPr/>
          <a:lstStyle/>
          <a:p>
            <a:r>
              <a:rPr lang="en-US" dirty="0"/>
              <a:t>Font (shorthand property)</a:t>
            </a:r>
          </a:p>
        </p:txBody>
      </p:sp>
      <p:pic>
        <p:nvPicPr>
          <p:cNvPr id="6" name="Content Placeholder 5">
            <a:extLst>
              <a:ext uri="{FF2B5EF4-FFF2-40B4-BE49-F238E27FC236}">
                <a16:creationId xmlns:a16="http://schemas.microsoft.com/office/drawing/2014/main" id="{40B7EA3B-E4C5-4164-AAB7-AD69C531A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04" y="1706189"/>
            <a:ext cx="7385607" cy="2931596"/>
          </a:xfrm>
        </p:spPr>
      </p:pic>
      <p:sp>
        <p:nvSpPr>
          <p:cNvPr id="4" name="Slide Number Placeholder 3">
            <a:extLst>
              <a:ext uri="{FF2B5EF4-FFF2-40B4-BE49-F238E27FC236}">
                <a16:creationId xmlns:a16="http://schemas.microsoft.com/office/drawing/2014/main" id="{9B3AE5E9-713D-49EA-B2B5-C3ABD91B023F}"/>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8" name="Picture 7">
            <a:extLst>
              <a:ext uri="{FF2B5EF4-FFF2-40B4-BE49-F238E27FC236}">
                <a16:creationId xmlns:a16="http://schemas.microsoft.com/office/drawing/2014/main" id="{60FF26BC-0877-4C82-BE24-959FE83CB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4" y="5266779"/>
            <a:ext cx="7020905" cy="647790"/>
          </a:xfrm>
          <a:prstGeom prst="rect">
            <a:avLst/>
          </a:prstGeom>
        </p:spPr>
      </p:pic>
      <p:sp>
        <p:nvSpPr>
          <p:cNvPr id="9" name="TextBox 8">
            <a:extLst>
              <a:ext uri="{FF2B5EF4-FFF2-40B4-BE49-F238E27FC236}">
                <a16:creationId xmlns:a16="http://schemas.microsoft.com/office/drawing/2014/main" id="{3B3A715D-451C-4CF6-B9BB-65E562716BF7}"/>
              </a:ext>
            </a:extLst>
          </p:cNvPr>
          <p:cNvSpPr txBox="1"/>
          <p:nvPr/>
        </p:nvSpPr>
        <p:spPr>
          <a:xfrm>
            <a:off x="531818" y="478150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1839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260C18-C1D3-49BF-8CFA-0C713679C7CD}"/>
              </a:ext>
            </a:extLst>
          </p:cNvPr>
          <p:cNvSpPr>
            <a:spLocks noGrp="1"/>
          </p:cNvSpPr>
          <p:nvPr>
            <p:ph type="title"/>
          </p:nvPr>
        </p:nvSpPr>
        <p:spPr>
          <a:xfrm>
            <a:off x="435565" y="3037307"/>
            <a:ext cx="11125199" cy="889000"/>
          </a:xfrm>
        </p:spPr>
        <p:txBody>
          <a:bodyPr/>
          <a:lstStyle/>
          <a:p>
            <a:r>
              <a:rPr lang="en-US" sz="6000" dirty="0"/>
              <a:t>CSS - TEXT</a:t>
            </a:r>
          </a:p>
        </p:txBody>
      </p:sp>
      <p:sp>
        <p:nvSpPr>
          <p:cNvPr id="4" name="Slide Number Placeholder 3">
            <a:extLst>
              <a:ext uri="{FF2B5EF4-FFF2-40B4-BE49-F238E27FC236}">
                <a16:creationId xmlns:a16="http://schemas.microsoft.com/office/drawing/2014/main" id="{1E340ACD-FFA6-4701-9C4B-31E5EEDFD437}"/>
              </a:ext>
            </a:extLst>
          </p:cNvPr>
          <p:cNvSpPr>
            <a:spLocks noGrp="1"/>
          </p:cNvSpPr>
          <p:nvPr>
            <p:ph type="sldNum" sz="quarter" idx="12"/>
          </p:nvPr>
        </p:nvSpPr>
        <p:spPr/>
        <p:txBody>
          <a:bodyPr/>
          <a:lstStyle/>
          <a:p>
            <a:fld id="{C51EAA63-D034-42AE-91FA-B13B9518C7BE}" type="slidenum">
              <a:rPr lang="en-US" smtClean="0"/>
              <a:pPr/>
              <a:t>61</a:t>
            </a:fld>
            <a:endParaRPr lang="en-US" dirty="0"/>
          </a:p>
        </p:txBody>
      </p:sp>
    </p:spTree>
    <p:extLst>
      <p:ext uri="{BB962C8B-B14F-4D97-AF65-F5344CB8AC3E}">
        <p14:creationId xmlns:p14="http://schemas.microsoft.com/office/powerpoint/2010/main" val="22742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B6A5A-7DCB-465B-BAA1-747264CC0673}"/>
              </a:ext>
            </a:extLst>
          </p:cNvPr>
          <p:cNvSpPr>
            <a:spLocks noGrp="1"/>
          </p:cNvSpPr>
          <p:nvPr>
            <p:ph type="title"/>
          </p:nvPr>
        </p:nvSpPr>
        <p:spPr>
          <a:xfrm>
            <a:off x="563241" y="-243678"/>
            <a:ext cx="11125199" cy="889000"/>
          </a:xfrm>
        </p:spPr>
        <p:txBody>
          <a:bodyPr/>
          <a:lstStyle/>
          <a:p>
            <a:r>
              <a:rPr lang="en-US" dirty="0"/>
              <a:t>CSS - Text</a:t>
            </a:r>
          </a:p>
        </p:txBody>
      </p:sp>
      <p:sp>
        <p:nvSpPr>
          <p:cNvPr id="5" name="Content Placeholder 4">
            <a:extLst>
              <a:ext uri="{FF2B5EF4-FFF2-40B4-BE49-F238E27FC236}">
                <a16:creationId xmlns:a16="http://schemas.microsoft.com/office/drawing/2014/main" id="{4CF8EFEB-C1B8-4FC0-B7E9-A75CA5F3D87E}"/>
              </a:ext>
            </a:extLst>
          </p:cNvPr>
          <p:cNvSpPr>
            <a:spLocks noGrp="1"/>
          </p:cNvSpPr>
          <p:nvPr>
            <p:ph idx="1"/>
          </p:nvPr>
        </p:nvSpPr>
        <p:spPr>
          <a:xfrm>
            <a:off x="370737" y="786064"/>
            <a:ext cx="11126522" cy="4419600"/>
          </a:xfrm>
        </p:spPr>
        <p:txBody>
          <a:bodyPr/>
          <a:lstStyle/>
          <a:p>
            <a:r>
              <a:rPr lang="en-US" sz="2300" dirty="0"/>
              <a:t>The </a:t>
            </a:r>
            <a:r>
              <a:rPr lang="en-US" sz="2300" b="1" dirty="0"/>
              <a:t>color</a:t>
            </a:r>
            <a:r>
              <a:rPr lang="en-US" sz="2300" dirty="0"/>
              <a:t> property is used to set the color of a text.</a:t>
            </a:r>
          </a:p>
          <a:p>
            <a:r>
              <a:rPr lang="en-US" sz="2300" dirty="0"/>
              <a:t>The </a:t>
            </a:r>
            <a:r>
              <a:rPr lang="en-US" sz="2300" b="1" dirty="0"/>
              <a:t>direction</a:t>
            </a:r>
            <a:r>
              <a:rPr lang="en-US" sz="2300" dirty="0"/>
              <a:t> property is used to set the text direction.</a:t>
            </a:r>
          </a:p>
          <a:p>
            <a:r>
              <a:rPr lang="en-US" sz="2300" dirty="0"/>
              <a:t>The </a:t>
            </a:r>
            <a:r>
              <a:rPr lang="en-US" sz="2300" b="1" dirty="0"/>
              <a:t>letter-spacing</a:t>
            </a:r>
            <a:r>
              <a:rPr lang="en-US" sz="2300" dirty="0"/>
              <a:t> property is used to add or subtract space between the letters that make up a word.</a:t>
            </a:r>
          </a:p>
          <a:p>
            <a:r>
              <a:rPr lang="en-US" sz="2300" dirty="0"/>
              <a:t>The </a:t>
            </a:r>
            <a:r>
              <a:rPr lang="en-US" sz="2300" b="1" dirty="0"/>
              <a:t>word-spacing</a:t>
            </a:r>
            <a:r>
              <a:rPr lang="en-US" sz="2300" dirty="0"/>
              <a:t> property is used to add or subtract space between the words of a sentence.</a:t>
            </a:r>
          </a:p>
          <a:p>
            <a:r>
              <a:rPr lang="en-US" sz="2300" dirty="0"/>
              <a:t>The </a:t>
            </a:r>
            <a:r>
              <a:rPr lang="en-US" sz="2300" b="1" dirty="0"/>
              <a:t>text-indent</a:t>
            </a:r>
            <a:r>
              <a:rPr lang="en-US" sz="2300" dirty="0"/>
              <a:t> property is used to indent the text of a paragraph.</a:t>
            </a:r>
          </a:p>
          <a:p>
            <a:r>
              <a:rPr lang="en-US" sz="2300" dirty="0"/>
              <a:t>The </a:t>
            </a:r>
            <a:r>
              <a:rPr lang="en-US" sz="2300" b="1" dirty="0"/>
              <a:t>text-align</a:t>
            </a:r>
            <a:r>
              <a:rPr lang="en-US" sz="2300" dirty="0"/>
              <a:t> property is used to align the text of a document.</a:t>
            </a:r>
          </a:p>
          <a:p>
            <a:r>
              <a:rPr lang="en-US" sz="2300" dirty="0"/>
              <a:t>The </a:t>
            </a:r>
            <a:r>
              <a:rPr lang="en-US" sz="2300" b="1" dirty="0"/>
              <a:t>text-decoration</a:t>
            </a:r>
            <a:r>
              <a:rPr lang="en-US" sz="2300" dirty="0"/>
              <a:t> property is used to underline, overline, and strikethrough text.</a:t>
            </a:r>
          </a:p>
          <a:p>
            <a:r>
              <a:rPr lang="en-US" sz="2300" dirty="0"/>
              <a:t>The </a:t>
            </a:r>
            <a:r>
              <a:rPr lang="en-US" sz="2300" b="1" dirty="0"/>
              <a:t>text-transform</a:t>
            </a:r>
            <a:r>
              <a:rPr lang="en-US" sz="2300" dirty="0"/>
              <a:t> property is used to capitalize text or convert text to uppercase or lowercase letters.</a:t>
            </a:r>
          </a:p>
          <a:p>
            <a:r>
              <a:rPr lang="en-US" sz="2300" dirty="0"/>
              <a:t>The </a:t>
            </a:r>
            <a:r>
              <a:rPr lang="en-US" sz="2300" b="1" dirty="0"/>
              <a:t>white-space</a:t>
            </a:r>
            <a:r>
              <a:rPr lang="en-US" sz="2300" dirty="0"/>
              <a:t> property is used to control the flow and formatting of text.</a:t>
            </a:r>
          </a:p>
          <a:p>
            <a:r>
              <a:rPr lang="en-US" sz="2300" dirty="0"/>
              <a:t>The </a:t>
            </a:r>
            <a:r>
              <a:rPr lang="en-US" sz="2300" b="1" dirty="0"/>
              <a:t>text-shadow</a:t>
            </a:r>
            <a:r>
              <a:rPr lang="en-US" sz="2300" dirty="0"/>
              <a:t> property is used to set the text shadow around a text</a:t>
            </a:r>
          </a:p>
        </p:txBody>
      </p:sp>
      <p:sp>
        <p:nvSpPr>
          <p:cNvPr id="3" name="Slide Number Placeholder 2">
            <a:extLst>
              <a:ext uri="{FF2B5EF4-FFF2-40B4-BE49-F238E27FC236}">
                <a16:creationId xmlns:a16="http://schemas.microsoft.com/office/drawing/2014/main" id="{D25F28F8-9F7D-4CEE-9181-FD86DBE42017}"/>
              </a:ext>
            </a:extLst>
          </p:cNvPr>
          <p:cNvSpPr>
            <a:spLocks noGrp="1"/>
          </p:cNvSpPr>
          <p:nvPr>
            <p:ph type="sldNum" sz="quarter" idx="12"/>
          </p:nvPr>
        </p:nvSpPr>
        <p:spPr/>
        <p:txBody>
          <a:bodyPr/>
          <a:lstStyle/>
          <a:p>
            <a:fld id="{C51EAA63-D034-42AE-91FA-B13B9518C7BE}" type="slidenum">
              <a:rPr lang="en-US" smtClean="0"/>
              <a:pPr/>
              <a:t>62</a:t>
            </a:fld>
            <a:endParaRPr lang="en-US" dirty="0"/>
          </a:p>
        </p:txBody>
      </p:sp>
    </p:spTree>
    <p:extLst>
      <p:ext uri="{BB962C8B-B14F-4D97-AF65-F5344CB8AC3E}">
        <p14:creationId xmlns:p14="http://schemas.microsoft.com/office/powerpoint/2010/main" val="559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091-3FA4-41B5-8CC7-342149F42DA9}"/>
              </a:ext>
            </a:extLst>
          </p:cNvPr>
          <p:cNvSpPr>
            <a:spLocks noGrp="1"/>
          </p:cNvSpPr>
          <p:nvPr>
            <p:ph type="title"/>
          </p:nvPr>
        </p:nvSpPr>
        <p:spPr/>
        <p:txBody>
          <a:bodyPr/>
          <a:lstStyle/>
          <a:p>
            <a:r>
              <a:rPr lang="en-US" dirty="0"/>
              <a:t>Setting Text Color</a:t>
            </a:r>
          </a:p>
        </p:txBody>
      </p:sp>
      <p:pic>
        <p:nvPicPr>
          <p:cNvPr id="6" name="Content Placeholder 5">
            <a:extLst>
              <a:ext uri="{FF2B5EF4-FFF2-40B4-BE49-F238E27FC236}">
                <a16:creationId xmlns:a16="http://schemas.microsoft.com/office/drawing/2014/main" id="{7C73D888-242B-4EC0-8219-D572D12C6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706189"/>
            <a:ext cx="5639166" cy="2946022"/>
          </a:xfrm>
        </p:spPr>
      </p:pic>
      <p:sp>
        <p:nvSpPr>
          <p:cNvPr id="4" name="Slide Number Placeholder 3">
            <a:extLst>
              <a:ext uri="{FF2B5EF4-FFF2-40B4-BE49-F238E27FC236}">
                <a16:creationId xmlns:a16="http://schemas.microsoft.com/office/drawing/2014/main" id="{52F0259F-78E8-416E-8341-17FCA24EC9AE}"/>
              </a:ext>
            </a:extLst>
          </p:cNvPr>
          <p:cNvSpPr>
            <a:spLocks noGrp="1"/>
          </p:cNvSpPr>
          <p:nvPr>
            <p:ph type="sldNum" sz="quarter" idx="12"/>
          </p:nvPr>
        </p:nvSpPr>
        <p:spPr/>
        <p:txBody>
          <a:bodyPr/>
          <a:lstStyle/>
          <a:p>
            <a:fld id="{C51EAA63-D034-42AE-91FA-B13B9518C7BE}" type="slidenum">
              <a:rPr lang="en-US" smtClean="0"/>
              <a:pPr/>
              <a:t>63</a:t>
            </a:fld>
            <a:endParaRPr lang="en-US" dirty="0"/>
          </a:p>
        </p:txBody>
      </p:sp>
      <p:pic>
        <p:nvPicPr>
          <p:cNvPr id="8" name="Picture 7">
            <a:extLst>
              <a:ext uri="{FF2B5EF4-FFF2-40B4-BE49-F238E27FC236}">
                <a16:creationId xmlns:a16="http://schemas.microsoft.com/office/drawing/2014/main" id="{2A71B610-65C9-4445-9510-AD3553297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58279"/>
            <a:ext cx="4970058" cy="721679"/>
          </a:xfrm>
          <a:prstGeom prst="rect">
            <a:avLst/>
          </a:prstGeom>
        </p:spPr>
      </p:pic>
      <p:sp>
        <p:nvSpPr>
          <p:cNvPr id="9" name="TextBox 8">
            <a:extLst>
              <a:ext uri="{FF2B5EF4-FFF2-40B4-BE49-F238E27FC236}">
                <a16:creationId xmlns:a16="http://schemas.microsoft.com/office/drawing/2014/main" id="{2B5B8EE1-9C9E-4323-B026-313E0A006C40}"/>
              </a:ext>
            </a:extLst>
          </p:cNvPr>
          <p:cNvSpPr txBox="1"/>
          <p:nvPr/>
        </p:nvSpPr>
        <p:spPr>
          <a:xfrm>
            <a:off x="721895" y="472611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31490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801-7F9E-4F16-95BB-9DA3FCD85118}"/>
              </a:ext>
            </a:extLst>
          </p:cNvPr>
          <p:cNvSpPr>
            <a:spLocks noGrp="1"/>
          </p:cNvSpPr>
          <p:nvPr>
            <p:ph type="title"/>
          </p:nvPr>
        </p:nvSpPr>
        <p:spPr/>
        <p:txBody>
          <a:bodyPr/>
          <a:lstStyle/>
          <a:p>
            <a:r>
              <a:rPr lang="en-US" dirty="0"/>
              <a:t>Set Text Direction</a:t>
            </a:r>
          </a:p>
        </p:txBody>
      </p:sp>
      <p:sp>
        <p:nvSpPr>
          <p:cNvPr id="3" name="Content Placeholder 2">
            <a:extLst>
              <a:ext uri="{FF2B5EF4-FFF2-40B4-BE49-F238E27FC236}">
                <a16:creationId xmlns:a16="http://schemas.microsoft.com/office/drawing/2014/main" id="{BFAC766C-210F-400C-B40E-C6B42CE41028}"/>
              </a:ext>
            </a:extLst>
          </p:cNvPr>
          <p:cNvSpPr>
            <a:spLocks noGrp="1"/>
          </p:cNvSpPr>
          <p:nvPr>
            <p:ph idx="1"/>
          </p:nvPr>
        </p:nvSpPr>
        <p:spPr/>
        <p:txBody>
          <a:bodyPr/>
          <a:lstStyle/>
          <a:p>
            <a:pPr marL="0" indent="0">
              <a:buNone/>
            </a:pPr>
            <a:r>
              <a:rPr lang="en-US" dirty="0"/>
              <a:t>Possible values are </a:t>
            </a:r>
            <a:r>
              <a:rPr lang="en-US" dirty="0" err="1"/>
              <a:t>ltr</a:t>
            </a:r>
            <a:r>
              <a:rPr lang="en-US" dirty="0"/>
              <a:t> or </a:t>
            </a:r>
            <a:r>
              <a:rPr lang="en-US" dirty="0" err="1"/>
              <a:t>rtl</a:t>
            </a:r>
            <a:endParaRPr lang="en-US" dirty="0"/>
          </a:p>
        </p:txBody>
      </p:sp>
      <p:sp>
        <p:nvSpPr>
          <p:cNvPr id="4" name="Slide Number Placeholder 3">
            <a:extLst>
              <a:ext uri="{FF2B5EF4-FFF2-40B4-BE49-F238E27FC236}">
                <a16:creationId xmlns:a16="http://schemas.microsoft.com/office/drawing/2014/main" id="{5DAAEE32-0BD4-470B-97C6-9B3C8413A0C2}"/>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6" name="Picture 5">
            <a:extLst>
              <a:ext uri="{FF2B5EF4-FFF2-40B4-BE49-F238E27FC236}">
                <a16:creationId xmlns:a16="http://schemas.microsoft.com/office/drawing/2014/main" id="{143BB37A-E0BB-4E7E-92FE-9E03B640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52246"/>
            <a:ext cx="5125165" cy="2200582"/>
          </a:xfrm>
          <a:prstGeom prst="rect">
            <a:avLst/>
          </a:prstGeom>
        </p:spPr>
      </p:pic>
      <p:pic>
        <p:nvPicPr>
          <p:cNvPr id="8" name="Picture 7">
            <a:extLst>
              <a:ext uri="{FF2B5EF4-FFF2-40B4-BE49-F238E27FC236}">
                <a16:creationId xmlns:a16="http://schemas.microsoft.com/office/drawing/2014/main" id="{CBDB8005-FA4D-49AD-90D1-25D101E39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5" y="5238653"/>
            <a:ext cx="11593543" cy="704948"/>
          </a:xfrm>
          <a:prstGeom prst="rect">
            <a:avLst/>
          </a:prstGeom>
        </p:spPr>
      </p:pic>
      <p:sp>
        <p:nvSpPr>
          <p:cNvPr id="9" name="TextBox 8">
            <a:extLst>
              <a:ext uri="{FF2B5EF4-FFF2-40B4-BE49-F238E27FC236}">
                <a16:creationId xmlns:a16="http://schemas.microsoft.com/office/drawing/2014/main" id="{A62B15CA-2DFA-4DCE-91A4-908286247B5A}"/>
              </a:ext>
            </a:extLst>
          </p:cNvPr>
          <p:cNvSpPr txBox="1"/>
          <p:nvPr/>
        </p:nvSpPr>
        <p:spPr>
          <a:xfrm>
            <a:off x="531157" y="4352828"/>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266576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9C3E-E36E-4F3B-AFF4-BEFAC49DE084}"/>
              </a:ext>
            </a:extLst>
          </p:cNvPr>
          <p:cNvSpPr>
            <a:spLocks noGrp="1"/>
          </p:cNvSpPr>
          <p:nvPr>
            <p:ph type="title"/>
          </p:nvPr>
        </p:nvSpPr>
        <p:spPr/>
        <p:txBody>
          <a:bodyPr/>
          <a:lstStyle/>
          <a:p>
            <a:r>
              <a:rPr lang="en-US" dirty="0"/>
              <a:t>Space between Characters</a:t>
            </a:r>
          </a:p>
        </p:txBody>
      </p:sp>
      <p:sp>
        <p:nvSpPr>
          <p:cNvPr id="3" name="Content Placeholder 2">
            <a:extLst>
              <a:ext uri="{FF2B5EF4-FFF2-40B4-BE49-F238E27FC236}">
                <a16:creationId xmlns:a16="http://schemas.microsoft.com/office/drawing/2014/main" id="{36F1F51D-C627-4BF9-9C26-23E2619331EE}"/>
              </a:ext>
            </a:extLst>
          </p:cNvPr>
          <p:cNvSpPr>
            <a:spLocks noGrp="1"/>
          </p:cNvSpPr>
          <p:nvPr>
            <p:ph idx="1"/>
          </p:nvPr>
        </p:nvSpPr>
        <p:spPr/>
        <p:txBody>
          <a:bodyPr/>
          <a:lstStyle/>
          <a:p>
            <a:pPr marL="0" indent="0">
              <a:buNone/>
            </a:pPr>
            <a:r>
              <a:rPr lang="en-US" dirty="0"/>
              <a:t>Possible values are </a:t>
            </a:r>
            <a:r>
              <a:rPr lang="en-US" i="1" dirty="0"/>
              <a:t>normal or a number specifying space.</a:t>
            </a:r>
          </a:p>
          <a:p>
            <a:pPr marL="0" indent="0">
              <a:buNone/>
            </a:pPr>
            <a:endParaRPr lang="en-US" dirty="0"/>
          </a:p>
        </p:txBody>
      </p:sp>
      <p:sp>
        <p:nvSpPr>
          <p:cNvPr id="4" name="Slide Number Placeholder 3">
            <a:extLst>
              <a:ext uri="{FF2B5EF4-FFF2-40B4-BE49-F238E27FC236}">
                <a16:creationId xmlns:a16="http://schemas.microsoft.com/office/drawing/2014/main" id="{EEFCB503-FA4F-498C-8498-A16D91E1C404}"/>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6" name="Picture 5">
            <a:extLst>
              <a:ext uri="{FF2B5EF4-FFF2-40B4-BE49-F238E27FC236}">
                <a16:creationId xmlns:a16="http://schemas.microsoft.com/office/drawing/2014/main" id="{04E7D258-8D37-4A81-AD33-8E95F09F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86082"/>
            <a:ext cx="6640422" cy="2915307"/>
          </a:xfrm>
          <a:prstGeom prst="rect">
            <a:avLst/>
          </a:prstGeom>
        </p:spPr>
      </p:pic>
      <p:pic>
        <p:nvPicPr>
          <p:cNvPr id="8" name="Picture 7">
            <a:extLst>
              <a:ext uri="{FF2B5EF4-FFF2-40B4-BE49-F238E27FC236}">
                <a16:creationId xmlns:a16="http://schemas.microsoft.com/office/drawing/2014/main" id="{C4973C7D-FABE-4F90-A11F-C6B4ED097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57" y="5564028"/>
            <a:ext cx="7887801" cy="457264"/>
          </a:xfrm>
          <a:prstGeom prst="rect">
            <a:avLst/>
          </a:prstGeom>
        </p:spPr>
      </p:pic>
    </p:spTree>
    <p:extLst>
      <p:ext uri="{BB962C8B-B14F-4D97-AF65-F5344CB8AC3E}">
        <p14:creationId xmlns:p14="http://schemas.microsoft.com/office/powerpoint/2010/main" val="14931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59C6-426D-4C10-97C1-0B4466EC453F}"/>
              </a:ext>
            </a:extLst>
          </p:cNvPr>
          <p:cNvSpPr>
            <a:spLocks noGrp="1"/>
          </p:cNvSpPr>
          <p:nvPr>
            <p:ph type="title"/>
          </p:nvPr>
        </p:nvSpPr>
        <p:spPr/>
        <p:txBody>
          <a:bodyPr/>
          <a:lstStyle/>
          <a:p>
            <a:r>
              <a:rPr lang="en-US" dirty="0"/>
              <a:t>Set space between words</a:t>
            </a:r>
          </a:p>
        </p:txBody>
      </p:sp>
      <p:pic>
        <p:nvPicPr>
          <p:cNvPr id="6" name="Content Placeholder 5">
            <a:extLst>
              <a:ext uri="{FF2B5EF4-FFF2-40B4-BE49-F238E27FC236}">
                <a16:creationId xmlns:a16="http://schemas.microsoft.com/office/drawing/2014/main" id="{29132567-B9F5-4662-911F-1A2E97A0E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89019"/>
            <a:ext cx="6879635" cy="3247529"/>
          </a:xfrm>
        </p:spPr>
      </p:pic>
      <p:sp>
        <p:nvSpPr>
          <p:cNvPr id="4" name="Slide Number Placeholder 3">
            <a:extLst>
              <a:ext uri="{FF2B5EF4-FFF2-40B4-BE49-F238E27FC236}">
                <a16:creationId xmlns:a16="http://schemas.microsoft.com/office/drawing/2014/main" id="{42C50D39-8692-43FB-A318-2CB2D7613116}"/>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8" name="Picture 7">
            <a:extLst>
              <a:ext uri="{FF2B5EF4-FFF2-40B4-BE49-F238E27FC236}">
                <a16:creationId xmlns:a16="http://schemas.microsoft.com/office/drawing/2014/main" id="{6C095D2C-C611-41C3-A3C2-BB56980CD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45" y="5507420"/>
            <a:ext cx="7174543" cy="732959"/>
          </a:xfrm>
          <a:prstGeom prst="rect">
            <a:avLst/>
          </a:prstGeom>
        </p:spPr>
      </p:pic>
      <p:sp>
        <p:nvSpPr>
          <p:cNvPr id="9" name="TextBox 8">
            <a:extLst>
              <a:ext uri="{FF2B5EF4-FFF2-40B4-BE49-F238E27FC236}">
                <a16:creationId xmlns:a16="http://schemas.microsoft.com/office/drawing/2014/main" id="{99A59D88-B8EC-44B5-9836-311B059C0681}"/>
              </a:ext>
            </a:extLst>
          </p:cNvPr>
          <p:cNvSpPr txBox="1"/>
          <p:nvPr/>
        </p:nvSpPr>
        <p:spPr>
          <a:xfrm>
            <a:off x="654045" y="5050220"/>
            <a:ext cx="914400" cy="914400"/>
          </a:xfrm>
          <a:prstGeom prst="rect">
            <a:avLst/>
          </a:prstGeom>
          <a:noFill/>
        </p:spPr>
        <p:txBody>
          <a:bodyPr wrap="none" lIns="0" tIns="0" rIns="0" bIns="0" rtlCol="0">
            <a:noAutofit/>
          </a:bodyPr>
          <a:lstStyle/>
          <a:p>
            <a:pPr>
              <a:lnSpc>
                <a:spcPct val="90000"/>
              </a:lnSpc>
            </a:pPr>
            <a:r>
              <a:rPr lang="en-US" sz="2800" b="1" dirty="0"/>
              <a:t>OUTPUT</a:t>
            </a:r>
            <a:endParaRPr lang="en-US" b="1" dirty="0"/>
          </a:p>
        </p:txBody>
      </p:sp>
    </p:spTree>
    <p:extLst>
      <p:ext uri="{BB962C8B-B14F-4D97-AF65-F5344CB8AC3E}">
        <p14:creationId xmlns:p14="http://schemas.microsoft.com/office/powerpoint/2010/main" val="39175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4265-ED6D-489B-8030-4464B2515745}"/>
              </a:ext>
            </a:extLst>
          </p:cNvPr>
          <p:cNvSpPr>
            <a:spLocks noGrp="1"/>
          </p:cNvSpPr>
          <p:nvPr>
            <p:ph type="title"/>
          </p:nvPr>
        </p:nvSpPr>
        <p:spPr>
          <a:xfrm>
            <a:off x="403482" y="-115822"/>
            <a:ext cx="11125199" cy="889000"/>
          </a:xfrm>
        </p:spPr>
        <p:txBody>
          <a:bodyPr/>
          <a:lstStyle/>
          <a:p>
            <a:r>
              <a:rPr lang="en-US" dirty="0"/>
              <a:t>Set Text Indent</a:t>
            </a:r>
          </a:p>
        </p:txBody>
      </p:sp>
      <p:sp>
        <p:nvSpPr>
          <p:cNvPr id="3" name="Content Placeholder 2">
            <a:extLst>
              <a:ext uri="{FF2B5EF4-FFF2-40B4-BE49-F238E27FC236}">
                <a16:creationId xmlns:a16="http://schemas.microsoft.com/office/drawing/2014/main" id="{186A7563-6520-43C6-BF2B-4497B1F8A876}"/>
              </a:ext>
            </a:extLst>
          </p:cNvPr>
          <p:cNvSpPr>
            <a:spLocks noGrp="1"/>
          </p:cNvSpPr>
          <p:nvPr>
            <p:ph idx="1"/>
          </p:nvPr>
        </p:nvSpPr>
        <p:spPr>
          <a:xfrm>
            <a:off x="403482" y="930443"/>
            <a:ext cx="11126522" cy="4419600"/>
          </a:xfrm>
        </p:spPr>
        <p:txBody>
          <a:bodyPr/>
          <a:lstStyle/>
          <a:p>
            <a:pPr marL="0" indent="0">
              <a:buNone/>
            </a:pPr>
            <a:r>
              <a:rPr lang="en-US" dirty="0"/>
              <a:t>Indent the first line of a paragraph. Possible values are </a:t>
            </a:r>
            <a:r>
              <a:rPr lang="en-US" i="1" dirty="0"/>
              <a:t>% or a number specifying indent space</a:t>
            </a:r>
            <a:endParaRPr lang="en-US" dirty="0"/>
          </a:p>
        </p:txBody>
      </p:sp>
      <p:sp>
        <p:nvSpPr>
          <p:cNvPr id="4" name="Slide Number Placeholder 3">
            <a:extLst>
              <a:ext uri="{FF2B5EF4-FFF2-40B4-BE49-F238E27FC236}">
                <a16:creationId xmlns:a16="http://schemas.microsoft.com/office/drawing/2014/main" id="{ABD40A68-AFD1-4D47-BC54-13F6498C817E}"/>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6" name="Picture 5">
            <a:extLst>
              <a:ext uri="{FF2B5EF4-FFF2-40B4-BE49-F238E27FC236}">
                <a16:creationId xmlns:a16="http://schemas.microsoft.com/office/drawing/2014/main" id="{43508BE9-DD27-4A15-A51B-1879EF813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82" y="1887146"/>
            <a:ext cx="5660434" cy="3236122"/>
          </a:xfrm>
          <a:prstGeom prst="rect">
            <a:avLst/>
          </a:prstGeom>
        </p:spPr>
      </p:pic>
      <p:pic>
        <p:nvPicPr>
          <p:cNvPr id="8" name="Picture 7">
            <a:extLst>
              <a:ext uri="{FF2B5EF4-FFF2-40B4-BE49-F238E27FC236}">
                <a16:creationId xmlns:a16="http://schemas.microsoft.com/office/drawing/2014/main" id="{E416FE60-5DAD-49BB-978C-C18EF7EA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9" y="5155352"/>
            <a:ext cx="6895470" cy="1183478"/>
          </a:xfrm>
          <a:prstGeom prst="rect">
            <a:avLst/>
          </a:prstGeom>
        </p:spPr>
      </p:pic>
    </p:spTree>
    <p:extLst>
      <p:ext uri="{BB962C8B-B14F-4D97-AF65-F5344CB8AC3E}">
        <p14:creationId xmlns:p14="http://schemas.microsoft.com/office/powerpoint/2010/main" val="354070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BEAA-B748-440F-B7AF-99B9D2AF7BC9}"/>
              </a:ext>
            </a:extLst>
          </p:cNvPr>
          <p:cNvSpPr>
            <a:spLocks noGrp="1"/>
          </p:cNvSpPr>
          <p:nvPr>
            <p:ph type="title"/>
          </p:nvPr>
        </p:nvSpPr>
        <p:spPr>
          <a:xfrm>
            <a:off x="531157" y="-115822"/>
            <a:ext cx="11125199" cy="889000"/>
          </a:xfrm>
        </p:spPr>
        <p:txBody>
          <a:bodyPr/>
          <a:lstStyle/>
          <a:p>
            <a:r>
              <a:rPr lang="en-US" dirty="0"/>
              <a:t>Set Text Alignment</a:t>
            </a:r>
          </a:p>
        </p:txBody>
      </p:sp>
      <p:sp>
        <p:nvSpPr>
          <p:cNvPr id="3" name="Content Placeholder 2">
            <a:extLst>
              <a:ext uri="{FF2B5EF4-FFF2-40B4-BE49-F238E27FC236}">
                <a16:creationId xmlns:a16="http://schemas.microsoft.com/office/drawing/2014/main" id="{55782A82-91AE-4084-B6E9-5DDF912C21CE}"/>
              </a:ext>
            </a:extLst>
          </p:cNvPr>
          <p:cNvSpPr>
            <a:spLocks noGrp="1"/>
          </p:cNvSpPr>
          <p:nvPr>
            <p:ph idx="1"/>
          </p:nvPr>
        </p:nvSpPr>
        <p:spPr>
          <a:xfrm>
            <a:off x="529834" y="1045894"/>
            <a:ext cx="11126522" cy="4419600"/>
          </a:xfrm>
        </p:spPr>
        <p:txBody>
          <a:bodyPr/>
          <a:lstStyle/>
          <a:p>
            <a:pPr marL="0" indent="0">
              <a:buNone/>
            </a:pPr>
            <a:r>
              <a:rPr lang="en-US" dirty="0"/>
              <a:t>It is used to align a text. Possible values are </a:t>
            </a:r>
            <a:r>
              <a:rPr lang="en-US" i="1" dirty="0"/>
              <a:t>left, right, center, justify</a:t>
            </a:r>
            <a:r>
              <a:rPr lang="en-US" dirty="0"/>
              <a:t>.</a:t>
            </a:r>
          </a:p>
        </p:txBody>
      </p:sp>
      <p:sp>
        <p:nvSpPr>
          <p:cNvPr id="4" name="Slide Number Placeholder 3">
            <a:extLst>
              <a:ext uri="{FF2B5EF4-FFF2-40B4-BE49-F238E27FC236}">
                <a16:creationId xmlns:a16="http://schemas.microsoft.com/office/drawing/2014/main" id="{04BAEBB2-1128-48E8-8612-DE50A6655AC5}"/>
              </a:ext>
            </a:extLst>
          </p:cNvPr>
          <p:cNvSpPr>
            <a:spLocks noGrp="1"/>
          </p:cNvSpPr>
          <p:nvPr>
            <p:ph type="sldNum" sz="quarter" idx="12"/>
          </p:nvPr>
        </p:nvSpPr>
        <p:spPr/>
        <p:txBody>
          <a:bodyPr/>
          <a:lstStyle/>
          <a:p>
            <a:fld id="{C51EAA63-D034-42AE-91FA-B13B9518C7BE}" type="slidenum">
              <a:rPr lang="en-US" smtClean="0"/>
              <a:pPr/>
              <a:t>68</a:t>
            </a:fld>
            <a:endParaRPr lang="en-US" dirty="0"/>
          </a:p>
        </p:txBody>
      </p:sp>
      <p:pic>
        <p:nvPicPr>
          <p:cNvPr id="6" name="Picture 5">
            <a:extLst>
              <a:ext uri="{FF2B5EF4-FFF2-40B4-BE49-F238E27FC236}">
                <a16:creationId xmlns:a16="http://schemas.microsoft.com/office/drawing/2014/main" id="{C8516FC9-B722-4BC4-9E60-2EAEC1526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1536191"/>
            <a:ext cx="4005494" cy="3929303"/>
          </a:xfrm>
          <a:prstGeom prst="rect">
            <a:avLst/>
          </a:prstGeom>
        </p:spPr>
      </p:pic>
      <p:pic>
        <p:nvPicPr>
          <p:cNvPr id="8" name="Picture 7">
            <a:extLst>
              <a:ext uri="{FF2B5EF4-FFF2-40B4-BE49-F238E27FC236}">
                <a16:creationId xmlns:a16="http://schemas.microsoft.com/office/drawing/2014/main" id="{57DFF18F-AE81-43D1-B689-64B692BBC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66" y="2495784"/>
            <a:ext cx="6868484" cy="1733792"/>
          </a:xfrm>
          <a:prstGeom prst="rect">
            <a:avLst/>
          </a:prstGeom>
        </p:spPr>
      </p:pic>
      <p:cxnSp>
        <p:nvCxnSpPr>
          <p:cNvPr id="10" name="Straight Connector 9">
            <a:extLst>
              <a:ext uri="{FF2B5EF4-FFF2-40B4-BE49-F238E27FC236}">
                <a16:creationId xmlns:a16="http://schemas.microsoft.com/office/drawing/2014/main" id="{D0612401-A09A-4F1C-850C-D7E6EFCBF61D}"/>
              </a:ext>
            </a:extLst>
          </p:cNvPr>
          <p:cNvCxnSpPr/>
          <p:nvPr/>
        </p:nvCxnSpPr>
        <p:spPr>
          <a:xfrm flipV="1">
            <a:off x="4908883" y="1536191"/>
            <a:ext cx="0" cy="478439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6031F0-64E0-4E0A-A984-FA2186A3EEB5}"/>
              </a:ext>
            </a:extLst>
          </p:cNvPr>
          <p:cNvSpPr txBox="1"/>
          <p:nvPr/>
        </p:nvSpPr>
        <p:spPr>
          <a:xfrm>
            <a:off x="7551425" y="1747087"/>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326438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97EF-F43B-429D-9B2F-B4BB92ACCCA4}"/>
              </a:ext>
            </a:extLst>
          </p:cNvPr>
          <p:cNvSpPr>
            <a:spLocks noGrp="1"/>
          </p:cNvSpPr>
          <p:nvPr>
            <p:ph type="title"/>
          </p:nvPr>
        </p:nvSpPr>
        <p:spPr>
          <a:xfrm>
            <a:off x="531157" y="-187155"/>
            <a:ext cx="11125199" cy="889000"/>
          </a:xfrm>
        </p:spPr>
        <p:txBody>
          <a:bodyPr/>
          <a:lstStyle/>
          <a:p>
            <a:r>
              <a:rPr lang="en-US" dirty="0"/>
              <a:t>Decorating the Text</a:t>
            </a:r>
          </a:p>
        </p:txBody>
      </p:sp>
      <p:pic>
        <p:nvPicPr>
          <p:cNvPr id="6" name="Content Placeholder 5">
            <a:extLst>
              <a:ext uri="{FF2B5EF4-FFF2-40B4-BE49-F238E27FC236}">
                <a16:creationId xmlns:a16="http://schemas.microsoft.com/office/drawing/2014/main" id="{221859AC-6316-4422-BDE2-FB8F4E9E91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7" y="896781"/>
            <a:ext cx="5158269" cy="4108356"/>
          </a:xfrm>
        </p:spPr>
      </p:pic>
      <p:sp>
        <p:nvSpPr>
          <p:cNvPr id="4" name="Slide Number Placeholder 3">
            <a:extLst>
              <a:ext uri="{FF2B5EF4-FFF2-40B4-BE49-F238E27FC236}">
                <a16:creationId xmlns:a16="http://schemas.microsoft.com/office/drawing/2014/main" id="{004EB3A8-39A6-4E08-AD77-317BED4D09E6}"/>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8" name="Picture 7">
            <a:extLst>
              <a:ext uri="{FF2B5EF4-FFF2-40B4-BE49-F238E27FC236}">
                <a16:creationId xmlns:a16="http://schemas.microsoft.com/office/drawing/2014/main" id="{90421602-D56F-4AC7-8A54-371EEDFF4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898" y="1687201"/>
            <a:ext cx="4909707" cy="2724378"/>
          </a:xfrm>
          <a:prstGeom prst="rect">
            <a:avLst/>
          </a:prstGeom>
        </p:spPr>
      </p:pic>
      <p:cxnSp>
        <p:nvCxnSpPr>
          <p:cNvPr id="10" name="Straight Connector 9">
            <a:extLst>
              <a:ext uri="{FF2B5EF4-FFF2-40B4-BE49-F238E27FC236}">
                <a16:creationId xmlns:a16="http://schemas.microsoft.com/office/drawing/2014/main" id="{E1D546EE-D12A-4653-86F9-731301024AB2}"/>
              </a:ext>
            </a:extLst>
          </p:cNvPr>
          <p:cNvCxnSpPr/>
          <p:nvPr/>
        </p:nvCxnSpPr>
        <p:spPr>
          <a:xfrm>
            <a:off x="6208295" y="1155032"/>
            <a:ext cx="0" cy="470033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3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3E52849-AA51-40DC-822E-94586F7090A2}"/>
              </a:ext>
            </a:extLst>
          </p:cNvPr>
          <p:cNvSpPr>
            <a:spLocks noGrp="1" noChangeArrowheads="1"/>
          </p:cNvSpPr>
          <p:nvPr>
            <p:ph type="title"/>
          </p:nvPr>
        </p:nvSpPr>
        <p:spPr>
          <a:xfrm>
            <a:off x="2360612" y="395288"/>
            <a:ext cx="8077200" cy="671512"/>
          </a:xfrm>
        </p:spPr>
        <p:txBody>
          <a:bodyPr/>
          <a:lstStyle/>
          <a:p>
            <a:pPr algn="l" eaLnBrk="1" hangingPunct="1"/>
            <a:r>
              <a:rPr lang="en-US" altLang="en-US"/>
              <a:t>HTML 			     CSS</a:t>
            </a:r>
          </a:p>
        </p:txBody>
      </p:sp>
      <p:sp>
        <p:nvSpPr>
          <p:cNvPr id="15" name="Rectangle 14">
            <a:extLst>
              <a:ext uri="{FF2B5EF4-FFF2-40B4-BE49-F238E27FC236}">
                <a16:creationId xmlns:a16="http://schemas.microsoft.com/office/drawing/2014/main" id="{2C609F64-723E-4BB6-BB3D-63144ED5D4FA}"/>
              </a:ext>
            </a:extLst>
          </p:cNvPr>
          <p:cNvSpPr/>
          <p:nvPr/>
        </p:nvSpPr>
        <p:spPr>
          <a:xfrm>
            <a:off x="862012" y="1104900"/>
            <a:ext cx="4267200" cy="510540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9073968F-3C6A-4A80-BD19-6751F36954C7}"/>
              </a:ext>
            </a:extLst>
          </p:cNvPr>
          <p:cNvSpPr/>
          <p:nvPr/>
        </p:nvSpPr>
        <p:spPr>
          <a:xfrm>
            <a:off x="1052512" y="1271588"/>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BC0E2DE-6BB2-4FA7-BEF3-1B8B44F2933B}"/>
              </a:ext>
            </a:extLst>
          </p:cNvPr>
          <p:cNvSpPr/>
          <p:nvPr/>
        </p:nvSpPr>
        <p:spPr>
          <a:xfrm>
            <a:off x="1052512" y="4994672"/>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880FABD6-A1FB-4532-A3E8-EDEB461A8AA3}"/>
              </a:ext>
            </a:extLst>
          </p:cNvPr>
          <p:cNvSpPr/>
          <p:nvPr/>
        </p:nvSpPr>
        <p:spPr>
          <a:xfrm>
            <a:off x="1052512" y="2583657"/>
            <a:ext cx="3886200" cy="2133600"/>
          </a:xfrm>
          <a:prstGeom prst="rect">
            <a:avLst/>
          </a:prstGeom>
          <a:solidFill>
            <a:schemeClr val="bg1">
              <a:lumMod val="7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8000"/>
              </a:solidFill>
            </a:endParaRPr>
          </a:p>
        </p:txBody>
      </p:sp>
      <p:sp>
        <p:nvSpPr>
          <p:cNvPr id="20" name="Rectangle 2">
            <a:extLst>
              <a:ext uri="{FF2B5EF4-FFF2-40B4-BE49-F238E27FC236}">
                <a16:creationId xmlns:a16="http://schemas.microsoft.com/office/drawing/2014/main" id="{E7A73776-5000-4A1A-A10E-093FFF7D5474}"/>
              </a:ext>
            </a:extLst>
          </p:cNvPr>
          <p:cNvSpPr txBox="1">
            <a:spLocks noChangeArrowheads="1"/>
          </p:cNvSpPr>
          <p:nvPr/>
        </p:nvSpPr>
        <p:spPr bwMode="auto">
          <a:xfrm>
            <a:off x="1041853" y="1486496"/>
            <a:ext cx="3886200" cy="671512"/>
          </a:xfrm>
          <a:prstGeom prst="rect">
            <a:avLst/>
          </a:prstGeom>
          <a:noFill/>
          <a:ln w="9525">
            <a:noFill/>
            <a:miter lim="800000"/>
            <a:headEnd/>
            <a:tailEnd/>
          </a:ln>
        </p:spPr>
        <p:txBody>
          <a:bodyPr anchor="ctr"/>
          <a:lstStyle/>
          <a:p>
            <a:pPr algn="ctr">
              <a:defRPr/>
            </a:pPr>
            <a:r>
              <a:rPr lang="en-US" kern="0" dirty="0">
                <a:solidFill>
                  <a:schemeClr val="tx2"/>
                </a:solidFill>
                <a:latin typeface="+mj-lt"/>
                <a:ea typeface="+mj-ea"/>
                <a:cs typeface="+mj-cs"/>
              </a:rPr>
              <a:t>div id=“header”</a:t>
            </a:r>
          </a:p>
        </p:txBody>
      </p:sp>
      <p:sp>
        <p:nvSpPr>
          <p:cNvPr id="21" name="Rectangle 2">
            <a:extLst>
              <a:ext uri="{FF2B5EF4-FFF2-40B4-BE49-F238E27FC236}">
                <a16:creationId xmlns:a16="http://schemas.microsoft.com/office/drawing/2014/main" id="{7C0A0A1D-71DC-40A9-82C3-27A1BA6056A2}"/>
              </a:ext>
            </a:extLst>
          </p:cNvPr>
          <p:cNvSpPr txBox="1">
            <a:spLocks noChangeArrowheads="1"/>
          </p:cNvSpPr>
          <p:nvPr/>
        </p:nvSpPr>
        <p:spPr bwMode="auto">
          <a:xfrm>
            <a:off x="1052512" y="5154215"/>
            <a:ext cx="3886200" cy="671513"/>
          </a:xfrm>
          <a:prstGeom prst="rect">
            <a:avLst/>
          </a:prstGeom>
          <a:noFill/>
          <a:ln w="9525">
            <a:noFill/>
            <a:miter lim="800000"/>
            <a:headEnd/>
            <a:tailEnd/>
          </a:ln>
        </p:spPr>
        <p:txBody>
          <a:bodyPr anchor="ctr"/>
          <a:lstStyle/>
          <a:p>
            <a:pPr algn="ctr">
              <a:defRPr/>
            </a:pPr>
            <a:r>
              <a:rPr lang="en-US" kern="0" dirty="0">
                <a:solidFill>
                  <a:schemeClr val="tx2"/>
                </a:solidFill>
              </a:rPr>
              <a:t>div id=“footer”</a:t>
            </a:r>
          </a:p>
        </p:txBody>
      </p:sp>
      <p:sp>
        <p:nvSpPr>
          <p:cNvPr id="22" name="Rectangle 2">
            <a:extLst>
              <a:ext uri="{FF2B5EF4-FFF2-40B4-BE49-F238E27FC236}">
                <a16:creationId xmlns:a16="http://schemas.microsoft.com/office/drawing/2014/main" id="{6FE394DA-B3FA-41FA-B175-2CA2949B6027}"/>
              </a:ext>
            </a:extLst>
          </p:cNvPr>
          <p:cNvSpPr txBox="1">
            <a:spLocks noChangeArrowheads="1"/>
          </p:cNvSpPr>
          <p:nvPr/>
        </p:nvSpPr>
        <p:spPr bwMode="auto">
          <a:xfrm>
            <a:off x="1052512" y="3284339"/>
            <a:ext cx="3886200" cy="671513"/>
          </a:xfrm>
          <a:prstGeom prst="rect">
            <a:avLst/>
          </a:prstGeom>
          <a:noFill/>
          <a:ln w="9525">
            <a:noFill/>
            <a:miter lim="800000"/>
            <a:headEnd/>
            <a:tailEnd/>
          </a:ln>
        </p:spPr>
        <p:txBody>
          <a:bodyPr anchor="ctr"/>
          <a:lstStyle/>
          <a:p>
            <a:pPr algn="ctr">
              <a:defRPr/>
            </a:pPr>
            <a:r>
              <a:rPr lang="en-US" kern="0" dirty="0">
                <a:solidFill>
                  <a:srgbClr val="FFFFFF"/>
                </a:solidFill>
              </a:rPr>
              <a:t>div id=“content”</a:t>
            </a:r>
          </a:p>
        </p:txBody>
      </p:sp>
      <p:sp>
        <p:nvSpPr>
          <p:cNvPr id="25" name="Rectangle 2">
            <a:extLst>
              <a:ext uri="{FF2B5EF4-FFF2-40B4-BE49-F238E27FC236}">
                <a16:creationId xmlns:a16="http://schemas.microsoft.com/office/drawing/2014/main" id="{EB4C35AE-E2BB-4BAE-8126-C99D2875D93E}"/>
              </a:ext>
            </a:extLst>
          </p:cNvPr>
          <p:cNvSpPr txBox="1">
            <a:spLocks noChangeArrowheads="1"/>
          </p:cNvSpPr>
          <p:nvPr/>
        </p:nvSpPr>
        <p:spPr bwMode="auto">
          <a:xfrm>
            <a:off x="6704012" y="1843088"/>
            <a:ext cx="3886200" cy="1814512"/>
          </a:xfrm>
          <a:prstGeom prst="rect">
            <a:avLst/>
          </a:prstGeom>
          <a:noFill/>
          <a:ln w="9525">
            <a:noFill/>
            <a:miter lim="800000"/>
            <a:headEnd/>
            <a:tailEnd/>
          </a:ln>
        </p:spPr>
        <p:txBody>
          <a:bodyPr anchor="ctr"/>
          <a:lstStyle/>
          <a:p>
            <a:pPr>
              <a:defRPr/>
            </a:pPr>
            <a:r>
              <a:rPr lang="en-US" sz="2000" kern="0" dirty="0">
                <a:solidFill>
                  <a:srgbClr val="111111"/>
                </a:solidFill>
                <a:latin typeface="Courier New" pitchFamily="49" charset="0"/>
                <a:ea typeface="+mj-ea"/>
                <a:cs typeface="Courier New" pitchFamily="49" charset="0"/>
              </a:rPr>
              <a:t>#</a:t>
            </a:r>
            <a:r>
              <a:rPr lang="en-US" sz="2000" kern="0" dirty="0">
                <a:solidFill>
                  <a:schemeClr val="tx2"/>
                </a:solidFill>
                <a:latin typeface="Courier New" pitchFamily="49" charset="0"/>
                <a:cs typeface="Courier New" pitchFamily="49" charset="0"/>
              </a:rPr>
              <a:t>content</a:t>
            </a:r>
            <a:r>
              <a:rPr lang="en-US" sz="2000" kern="0" dirty="0">
                <a:solidFill>
                  <a:srgbClr val="111111"/>
                </a:solidFill>
                <a:latin typeface="Courier New" pitchFamily="49" charset="0"/>
                <a:ea typeface="+mj-ea"/>
                <a:cs typeface="Courier New" pitchFamily="49" charset="0"/>
              </a:rPr>
              <a:t> {</a:t>
            </a:r>
          </a:p>
          <a:p>
            <a:pPr>
              <a:defRPr/>
            </a:pPr>
            <a:r>
              <a:rPr lang="en-US" sz="2000" kern="0" dirty="0">
                <a:solidFill>
                  <a:srgbClr val="111111"/>
                </a:solidFill>
                <a:latin typeface="Courier New" pitchFamily="49" charset="0"/>
                <a:ea typeface="+mj-ea"/>
                <a:cs typeface="Courier New" pitchFamily="49" charset="0"/>
              </a:rPr>
              <a:t>background-color: #</a:t>
            </a:r>
            <a:r>
              <a:rPr lang="en-US" sz="2000" kern="0" dirty="0" err="1">
                <a:solidFill>
                  <a:srgbClr val="111111"/>
                </a:solidFill>
                <a:latin typeface="Courier New" pitchFamily="49" charset="0"/>
                <a:ea typeface="+mj-ea"/>
                <a:cs typeface="Courier New" pitchFamily="49" charset="0"/>
              </a:rPr>
              <a:t>ccc</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margin-bottom: 10px;</a:t>
            </a:r>
          </a:p>
          <a:p>
            <a:pPr>
              <a:defRPr/>
            </a:pPr>
            <a:r>
              <a:rPr lang="en-US" sz="2000" kern="0" dirty="0">
                <a:solidFill>
                  <a:srgbClr val="111111"/>
                </a:solidFill>
                <a:latin typeface="Courier New" pitchFamily="49" charset="0"/>
                <a:ea typeface="+mj-ea"/>
                <a:cs typeface="Courier New" pitchFamily="49" charset="0"/>
              </a:rPr>
              <a:t>border: 1px dashed blue;</a:t>
            </a:r>
          </a:p>
          <a:p>
            <a:pPr>
              <a:defRPr/>
            </a:pPr>
            <a:r>
              <a:rPr lang="en-US" sz="2000" kern="0" dirty="0">
                <a:solidFill>
                  <a:srgbClr val="111111"/>
                </a:solidFill>
                <a:latin typeface="Courier New" pitchFamily="49" charset="0"/>
                <a:ea typeface="+mj-ea"/>
                <a:cs typeface="Courier New" pitchFamily="49" charset="0"/>
              </a:rPr>
              <a:t>color: #</a:t>
            </a:r>
            <a:r>
              <a:rPr lang="en-US" sz="2000" kern="0" dirty="0" err="1">
                <a:solidFill>
                  <a:srgbClr val="111111"/>
                </a:solidFill>
                <a:latin typeface="Courier New" pitchFamily="49" charset="0"/>
                <a:ea typeface="+mj-ea"/>
                <a:cs typeface="Courier New" pitchFamily="49" charset="0"/>
              </a:rPr>
              <a:t>fff</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width: auto;</a:t>
            </a:r>
          </a:p>
          <a:p>
            <a:pPr>
              <a:defRPr/>
            </a:pPr>
            <a:r>
              <a:rPr lang="en-US" sz="2000" kern="0" dirty="0">
                <a:solidFill>
                  <a:srgbClr val="111111"/>
                </a:solidFill>
                <a:latin typeface="Courier New" pitchFamily="49" charset="0"/>
                <a:ea typeface="+mj-ea"/>
                <a:cs typeface="Courier New" pitchFamily="49" charset="0"/>
              </a:rPr>
              <a:t>}</a:t>
            </a:r>
          </a:p>
          <a:p>
            <a:pPr>
              <a:defRPr/>
            </a:pPr>
            <a:endParaRPr lang="en-US" kern="0" dirty="0">
              <a:solidFill>
                <a:srgbClr val="111111"/>
              </a:solidFill>
              <a:latin typeface="+mj-lt"/>
              <a:ea typeface="+mj-ea"/>
              <a:cs typeface="+mj-cs"/>
            </a:endParaRPr>
          </a:p>
        </p:txBody>
      </p:sp>
    </p:spTree>
    <p:custDataLst>
      <p:tags r:id="rId1"/>
    </p:custDataLst>
    <p:extLst>
      <p:ext uri="{BB962C8B-B14F-4D97-AF65-F5344CB8AC3E}">
        <p14:creationId xmlns:p14="http://schemas.microsoft.com/office/powerpoint/2010/main" val="40190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6DDD-6158-44BD-A419-D8123EF19902}"/>
              </a:ext>
            </a:extLst>
          </p:cNvPr>
          <p:cNvSpPr>
            <a:spLocks noGrp="1"/>
          </p:cNvSpPr>
          <p:nvPr>
            <p:ph type="title"/>
          </p:nvPr>
        </p:nvSpPr>
        <p:spPr/>
        <p:txBody>
          <a:bodyPr/>
          <a:lstStyle/>
          <a:p>
            <a:r>
              <a:rPr lang="en-US" dirty="0"/>
              <a:t>Text Decoration</a:t>
            </a:r>
          </a:p>
        </p:txBody>
      </p:sp>
      <p:pic>
        <p:nvPicPr>
          <p:cNvPr id="6" name="Content Placeholder 5">
            <a:extLst>
              <a:ext uri="{FF2B5EF4-FFF2-40B4-BE49-F238E27FC236}">
                <a16:creationId xmlns:a16="http://schemas.microsoft.com/office/drawing/2014/main" id="{89039B56-760C-433A-911F-88D3C10B6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55608"/>
            <a:ext cx="9526582" cy="4550008"/>
          </a:xfrm>
        </p:spPr>
      </p:pic>
      <p:sp>
        <p:nvSpPr>
          <p:cNvPr id="4" name="Slide Number Placeholder 3">
            <a:extLst>
              <a:ext uri="{FF2B5EF4-FFF2-40B4-BE49-F238E27FC236}">
                <a16:creationId xmlns:a16="http://schemas.microsoft.com/office/drawing/2014/main" id="{C4F793BE-8BDA-480C-8E36-F8ABC99404EB}"/>
              </a:ext>
            </a:extLst>
          </p:cNvPr>
          <p:cNvSpPr>
            <a:spLocks noGrp="1"/>
          </p:cNvSpPr>
          <p:nvPr>
            <p:ph type="sldNum" sz="quarter" idx="12"/>
          </p:nvPr>
        </p:nvSpPr>
        <p:spPr/>
        <p:txBody>
          <a:bodyPr/>
          <a:lstStyle/>
          <a:p>
            <a:fld id="{C51EAA63-D034-42AE-91FA-B13B9518C7BE}" type="slidenum">
              <a:rPr lang="en-US" smtClean="0"/>
              <a:pPr/>
              <a:t>70</a:t>
            </a:fld>
            <a:endParaRPr lang="en-US" dirty="0"/>
          </a:p>
        </p:txBody>
      </p:sp>
    </p:spTree>
    <p:extLst>
      <p:ext uri="{BB962C8B-B14F-4D97-AF65-F5344CB8AC3E}">
        <p14:creationId xmlns:p14="http://schemas.microsoft.com/office/powerpoint/2010/main" val="105781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18FB-D56F-4E74-9D4A-8DFF575ECDDD}"/>
              </a:ext>
            </a:extLst>
          </p:cNvPr>
          <p:cNvSpPr>
            <a:spLocks noGrp="1"/>
          </p:cNvSpPr>
          <p:nvPr>
            <p:ph type="title"/>
          </p:nvPr>
        </p:nvSpPr>
        <p:spPr/>
        <p:txBody>
          <a:bodyPr/>
          <a:lstStyle/>
          <a:p>
            <a:r>
              <a:rPr lang="en-US" dirty="0"/>
              <a:t>Set Text Cases</a:t>
            </a:r>
          </a:p>
        </p:txBody>
      </p:sp>
      <p:pic>
        <p:nvPicPr>
          <p:cNvPr id="6" name="Content Placeholder 5">
            <a:extLst>
              <a:ext uri="{FF2B5EF4-FFF2-40B4-BE49-F238E27FC236}">
                <a16:creationId xmlns:a16="http://schemas.microsoft.com/office/drawing/2014/main" id="{347AC562-7D8D-43A7-A560-14B193AD0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362" y="1470618"/>
            <a:ext cx="5559419" cy="4673507"/>
          </a:xfrm>
        </p:spPr>
      </p:pic>
      <p:sp>
        <p:nvSpPr>
          <p:cNvPr id="4" name="Slide Number Placeholder 3">
            <a:extLst>
              <a:ext uri="{FF2B5EF4-FFF2-40B4-BE49-F238E27FC236}">
                <a16:creationId xmlns:a16="http://schemas.microsoft.com/office/drawing/2014/main" id="{C6606164-9A20-4B10-8BF1-5B1EB9D42D05}"/>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8" name="Picture 7">
            <a:extLst>
              <a:ext uri="{FF2B5EF4-FFF2-40B4-BE49-F238E27FC236}">
                <a16:creationId xmlns:a16="http://schemas.microsoft.com/office/drawing/2014/main" id="{9E8335E8-0DE8-493F-91C8-8E85A228B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533" y="2290011"/>
            <a:ext cx="5582098" cy="2394283"/>
          </a:xfrm>
          <a:prstGeom prst="rect">
            <a:avLst/>
          </a:prstGeom>
        </p:spPr>
      </p:pic>
      <p:cxnSp>
        <p:nvCxnSpPr>
          <p:cNvPr id="10" name="Straight Connector 9">
            <a:extLst>
              <a:ext uri="{FF2B5EF4-FFF2-40B4-BE49-F238E27FC236}">
                <a16:creationId xmlns:a16="http://schemas.microsoft.com/office/drawing/2014/main" id="{DB8B2A70-688D-4298-B26C-AD152BF7610E}"/>
              </a:ext>
            </a:extLst>
          </p:cNvPr>
          <p:cNvCxnSpPr/>
          <p:nvPr/>
        </p:nvCxnSpPr>
        <p:spPr>
          <a:xfrm>
            <a:off x="6094417" y="1026695"/>
            <a:ext cx="0" cy="511743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534103-A9C4-44A5-87D7-A55A4FA26C2C}"/>
              </a:ext>
            </a:extLst>
          </p:cNvPr>
          <p:cNvSpPr txBox="1"/>
          <p:nvPr/>
        </p:nvSpPr>
        <p:spPr>
          <a:xfrm>
            <a:off x="7138737" y="1037481"/>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55928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9EECB-0CE3-4829-9992-EC92CA71753D}"/>
              </a:ext>
            </a:extLst>
          </p:cNvPr>
          <p:cNvSpPr>
            <a:spLocks noGrp="1"/>
          </p:cNvSpPr>
          <p:nvPr>
            <p:ph type="title"/>
          </p:nvPr>
        </p:nvSpPr>
        <p:spPr>
          <a:xfrm>
            <a:off x="515776" y="2732506"/>
            <a:ext cx="11125199" cy="889000"/>
          </a:xfrm>
        </p:spPr>
        <p:txBody>
          <a:bodyPr/>
          <a:lstStyle/>
          <a:p>
            <a:r>
              <a:rPr lang="en-US" dirty="0"/>
              <a:t>CSS - Links</a:t>
            </a:r>
          </a:p>
        </p:txBody>
      </p:sp>
      <p:sp>
        <p:nvSpPr>
          <p:cNvPr id="4" name="Slide Number Placeholder 3">
            <a:extLst>
              <a:ext uri="{FF2B5EF4-FFF2-40B4-BE49-F238E27FC236}">
                <a16:creationId xmlns:a16="http://schemas.microsoft.com/office/drawing/2014/main" id="{F1401126-1A7F-4BD0-A85B-29F6497FC846}"/>
              </a:ext>
            </a:extLst>
          </p:cNvPr>
          <p:cNvSpPr>
            <a:spLocks noGrp="1"/>
          </p:cNvSpPr>
          <p:nvPr>
            <p:ph type="sldNum" sz="quarter" idx="12"/>
          </p:nvPr>
        </p:nvSpPr>
        <p:spPr/>
        <p:txBody>
          <a:bodyPr/>
          <a:lstStyle/>
          <a:p>
            <a:fld id="{C51EAA63-D034-42AE-91FA-B13B9518C7BE}" type="slidenum">
              <a:rPr lang="en-US" smtClean="0"/>
              <a:pPr/>
              <a:t>72</a:t>
            </a:fld>
            <a:endParaRPr lang="en-US" dirty="0"/>
          </a:p>
        </p:txBody>
      </p:sp>
    </p:spTree>
    <p:extLst>
      <p:ext uri="{BB962C8B-B14F-4D97-AF65-F5344CB8AC3E}">
        <p14:creationId xmlns:p14="http://schemas.microsoft.com/office/powerpoint/2010/main" val="308797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64C-90FD-4120-80EE-944418F2BCE4}"/>
              </a:ext>
            </a:extLst>
          </p:cNvPr>
          <p:cNvSpPr>
            <a:spLocks noGrp="1"/>
          </p:cNvSpPr>
          <p:nvPr>
            <p:ph type="title"/>
          </p:nvPr>
        </p:nvSpPr>
        <p:spPr/>
        <p:txBody>
          <a:bodyPr/>
          <a:lstStyle/>
          <a:p>
            <a:r>
              <a:rPr lang="en-US" dirty="0"/>
              <a:t>CSS - Links</a:t>
            </a:r>
          </a:p>
        </p:txBody>
      </p:sp>
      <p:sp>
        <p:nvSpPr>
          <p:cNvPr id="3" name="Content Placeholder 2">
            <a:extLst>
              <a:ext uri="{FF2B5EF4-FFF2-40B4-BE49-F238E27FC236}">
                <a16:creationId xmlns:a16="http://schemas.microsoft.com/office/drawing/2014/main" id="{8CDD3E66-E82A-4CA4-8458-80AFA36680A3}"/>
              </a:ext>
            </a:extLst>
          </p:cNvPr>
          <p:cNvSpPr>
            <a:spLocks noGrp="1"/>
          </p:cNvSpPr>
          <p:nvPr>
            <p:ph idx="1"/>
          </p:nvPr>
        </p:nvSpPr>
        <p:spPr/>
        <p:txBody>
          <a:bodyPr/>
          <a:lstStyle/>
          <a:p>
            <a:r>
              <a:rPr lang="en-US" dirty="0"/>
              <a:t>The </a:t>
            </a:r>
            <a:r>
              <a:rPr lang="en-US" b="1" dirty="0"/>
              <a:t>:link </a:t>
            </a:r>
            <a:r>
              <a:rPr lang="en-US" dirty="0"/>
              <a:t>signifies unvisited hyperlinks.</a:t>
            </a:r>
          </a:p>
          <a:p>
            <a:r>
              <a:rPr lang="en-US" dirty="0"/>
              <a:t>The </a:t>
            </a:r>
            <a:r>
              <a:rPr lang="en-US" b="1" dirty="0"/>
              <a:t>:visited</a:t>
            </a:r>
            <a:r>
              <a:rPr lang="en-US" dirty="0"/>
              <a:t> signifies visited hyperlinks.</a:t>
            </a:r>
          </a:p>
          <a:p>
            <a:r>
              <a:rPr lang="en-US" dirty="0"/>
              <a:t>The </a:t>
            </a:r>
            <a:r>
              <a:rPr lang="en-US" b="1" dirty="0"/>
              <a:t>:hover</a:t>
            </a:r>
            <a:r>
              <a:rPr lang="en-US" dirty="0"/>
              <a:t> signifies an element that currently has the user's mouse pointer hovering over it.</a:t>
            </a:r>
          </a:p>
          <a:p>
            <a:r>
              <a:rPr lang="en-US" dirty="0"/>
              <a:t>The </a:t>
            </a:r>
            <a:r>
              <a:rPr lang="en-US" b="1" dirty="0"/>
              <a:t>:active</a:t>
            </a:r>
            <a:r>
              <a:rPr lang="en-US" dirty="0"/>
              <a:t> signifies an element on which the user is currently clicking</a:t>
            </a:r>
          </a:p>
          <a:p>
            <a:pPr marL="0" indent="0">
              <a:buNone/>
            </a:pPr>
            <a:r>
              <a:rPr lang="en-US" dirty="0">
                <a:solidFill>
                  <a:srgbClr val="FF0000"/>
                </a:solidFill>
              </a:rPr>
              <a:t>Remember a:hover MUST come after a:link and a:visited in the CSS definition in order to be effective. Also, a:active MUST come after a:hover in the CSS</a:t>
            </a:r>
          </a:p>
        </p:txBody>
      </p:sp>
      <p:sp>
        <p:nvSpPr>
          <p:cNvPr id="4" name="Slide Number Placeholder 3">
            <a:extLst>
              <a:ext uri="{FF2B5EF4-FFF2-40B4-BE49-F238E27FC236}">
                <a16:creationId xmlns:a16="http://schemas.microsoft.com/office/drawing/2014/main" id="{02074317-9A30-467A-83D4-F57E43B840C6}"/>
              </a:ext>
            </a:extLst>
          </p:cNvPr>
          <p:cNvSpPr>
            <a:spLocks noGrp="1"/>
          </p:cNvSpPr>
          <p:nvPr>
            <p:ph type="sldNum" sz="quarter" idx="12"/>
          </p:nvPr>
        </p:nvSpPr>
        <p:spPr/>
        <p:txBody>
          <a:bodyPr/>
          <a:lstStyle/>
          <a:p>
            <a:fld id="{C51EAA63-D034-42AE-91FA-B13B9518C7BE}" type="slidenum">
              <a:rPr lang="en-US" smtClean="0"/>
              <a:pPr/>
              <a:t>73</a:t>
            </a:fld>
            <a:endParaRPr lang="en-US" dirty="0"/>
          </a:p>
        </p:txBody>
      </p:sp>
    </p:spTree>
    <p:extLst>
      <p:ext uri="{BB962C8B-B14F-4D97-AF65-F5344CB8AC3E}">
        <p14:creationId xmlns:p14="http://schemas.microsoft.com/office/powerpoint/2010/main" val="41182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FA6F-8185-4A9F-B8D2-CB2A8C1E03F1}"/>
              </a:ext>
            </a:extLst>
          </p:cNvPr>
          <p:cNvSpPr>
            <a:spLocks noGrp="1"/>
          </p:cNvSpPr>
          <p:nvPr>
            <p:ph type="title"/>
          </p:nvPr>
        </p:nvSpPr>
        <p:spPr>
          <a:xfrm>
            <a:off x="531818" y="22354"/>
            <a:ext cx="11125199" cy="889000"/>
          </a:xfrm>
        </p:spPr>
        <p:txBody>
          <a:bodyPr/>
          <a:lstStyle/>
          <a:p>
            <a:r>
              <a:rPr lang="en-US" dirty="0"/>
              <a:t>Links</a:t>
            </a:r>
          </a:p>
        </p:txBody>
      </p:sp>
      <p:pic>
        <p:nvPicPr>
          <p:cNvPr id="6" name="Content Placeholder 5">
            <a:extLst>
              <a:ext uri="{FF2B5EF4-FFF2-40B4-BE49-F238E27FC236}">
                <a16:creationId xmlns:a16="http://schemas.microsoft.com/office/drawing/2014/main" id="{0D320375-B599-434B-A1C3-CA1135705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604" y="1263020"/>
            <a:ext cx="6506448" cy="4319633"/>
          </a:xfrm>
        </p:spPr>
      </p:pic>
      <p:sp>
        <p:nvSpPr>
          <p:cNvPr id="4" name="Slide Number Placeholder 3">
            <a:extLst>
              <a:ext uri="{FF2B5EF4-FFF2-40B4-BE49-F238E27FC236}">
                <a16:creationId xmlns:a16="http://schemas.microsoft.com/office/drawing/2014/main" id="{76FF93F1-300D-40C2-A47C-F25D3E3933C5}"/>
              </a:ext>
            </a:extLst>
          </p:cNvPr>
          <p:cNvSpPr>
            <a:spLocks noGrp="1"/>
          </p:cNvSpPr>
          <p:nvPr>
            <p:ph type="sldNum" sz="quarter" idx="12"/>
          </p:nvPr>
        </p:nvSpPr>
        <p:spPr/>
        <p:txBody>
          <a:bodyPr/>
          <a:lstStyle/>
          <a:p>
            <a:fld id="{C51EAA63-D034-42AE-91FA-B13B9518C7BE}" type="slidenum">
              <a:rPr lang="en-US" smtClean="0"/>
              <a:pPr/>
              <a:t>74</a:t>
            </a:fld>
            <a:endParaRPr lang="en-US" dirty="0"/>
          </a:p>
        </p:txBody>
      </p:sp>
    </p:spTree>
    <p:extLst>
      <p:ext uri="{BB962C8B-B14F-4D97-AF65-F5344CB8AC3E}">
        <p14:creationId xmlns:p14="http://schemas.microsoft.com/office/powerpoint/2010/main" val="1873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696788-A426-42B1-B65E-A45CA366AC4F}"/>
              </a:ext>
            </a:extLst>
          </p:cNvPr>
          <p:cNvSpPr>
            <a:spLocks noGrp="1"/>
          </p:cNvSpPr>
          <p:nvPr>
            <p:ph type="title"/>
          </p:nvPr>
        </p:nvSpPr>
        <p:spPr>
          <a:xfrm>
            <a:off x="563902" y="2780632"/>
            <a:ext cx="11125199" cy="889000"/>
          </a:xfrm>
        </p:spPr>
        <p:txBody>
          <a:bodyPr/>
          <a:lstStyle/>
          <a:p>
            <a:r>
              <a:rPr lang="en-US" sz="5400" dirty="0"/>
              <a:t>CSS – Tables</a:t>
            </a:r>
            <a:endParaRPr lang="en-US" dirty="0"/>
          </a:p>
        </p:txBody>
      </p:sp>
      <p:sp>
        <p:nvSpPr>
          <p:cNvPr id="4" name="Slide Number Placeholder 3">
            <a:extLst>
              <a:ext uri="{FF2B5EF4-FFF2-40B4-BE49-F238E27FC236}">
                <a16:creationId xmlns:a16="http://schemas.microsoft.com/office/drawing/2014/main" id="{91E0EB86-1AE3-459D-B0DB-EB4416CE6076}"/>
              </a:ext>
            </a:extLst>
          </p:cNvPr>
          <p:cNvSpPr>
            <a:spLocks noGrp="1"/>
          </p:cNvSpPr>
          <p:nvPr>
            <p:ph type="sldNum" sz="quarter" idx="12"/>
          </p:nvPr>
        </p:nvSpPr>
        <p:spPr/>
        <p:txBody>
          <a:bodyPr/>
          <a:lstStyle/>
          <a:p>
            <a:fld id="{C51EAA63-D034-42AE-91FA-B13B9518C7BE}" type="slidenum">
              <a:rPr lang="en-US" smtClean="0"/>
              <a:pPr/>
              <a:t>75</a:t>
            </a:fld>
            <a:endParaRPr lang="en-US" dirty="0"/>
          </a:p>
        </p:txBody>
      </p:sp>
    </p:spTree>
    <p:extLst>
      <p:ext uri="{BB962C8B-B14F-4D97-AF65-F5344CB8AC3E}">
        <p14:creationId xmlns:p14="http://schemas.microsoft.com/office/powerpoint/2010/main" val="330173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6A53-9114-4F3C-994F-80D09FA3EC3B}"/>
              </a:ext>
            </a:extLst>
          </p:cNvPr>
          <p:cNvSpPr>
            <a:spLocks noGrp="1"/>
          </p:cNvSpPr>
          <p:nvPr>
            <p:ph type="title"/>
          </p:nvPr>
        </p:nvSpPr>
        <p:spPr>
          <a:xfrm>
            <a:off x="529834" y="-218278"/>
            <a:ext cx="11125199" cy="889000"/>
          </a:xfrm>
        </p:spPr>
        <p:txBody>
          <a:bodyPr/>
          <a:lstStyle/>
          <a:p>
            <a:r>
              <a:rPr lang="en-US" dirty="0"/>
              <a:t>CSS Tables</a:t>
            </a:r>
          </a:p>
        </p:txBody>
      </p:sp>
      <p:sp>
        <p:nvSpPr>
          <p:cNvPr id="3" name="Content Placeholder 2">
            <a:extLst>
              <a:ext uri="{FF2B5EF4-FFF2-40B4-BE49-F238E27FC236}">
                <a16:creationId xmlns:a16="http://schemas.microsoft.com/office/drawing/2014/main" id="{1EF84550-497A-4E1B-A6AE-E5949AEDC0EC}"/>
              </a:ext>
            </a:extLst>
          </p:cNvPr>
          <p:cNvSpPr>
            <a:spLocks noGrp="1"/>
          </p:cNvSpPr>
          <p:nvPr>
            <p:ph idx="1"/>
          </p:nvPr>
        </p:nvSpPr>
        <p:spPr>
          <a:xfrm>
            <a:off x="528511" y="670722"/>
            <a:ext cx="11126522" cy="4419600"/>
          </a:xfrm>
        </p:spPr>
        <p:txBody>
          <a:bodyPr/>
          <a:lstStyle/>
          <a:p>
            <a:r>
              <a:rPr lang="en-US" dirty="0"/>
              <a:t>The border-collapse specifies whether the browser should control the appearance of the adjacent borders that touch each other or whether each cell should maintain its style.</a:t>
            </a:r>
          </a:p>
          <a:p>
            <a:r>
              <a:rPr lang="en-US" dirty="0"/>
              <a:t>The border-spacing specifies the width that should appear between table cells.</a:t>
            </a:r>
          </a:p>
          <a:p>
            <a:r>
              <a:rPr lang="en-US" dirty="0"/>
              <a:t>The caption-side captions are presented in the &lt;caption&gt; element. By default, these are rendered above the table in the document. You use the caption-side property to control the placement of the table caption.</a:t>
            </a:r>
          </a:p>
          <a:p>
            <a:r>
              <a:rPr lang="en-US" dirty="0"/>
              <a:t>The empty-cells specifies whether the border should be shown if a cell is empty.</a:t>
            </a:r>
          </a:p>
          <a:p>
            <a:r>
              <a:rPr lang="en-US" dirty="0"/>
              <a:t>The table-layout allows browsers to speed up layout of a table by using the first width properties it comes across for the rest of a column rather than having to load the whole table before rendering it</a:t>
            </a:r>
          </a:p>
        </p:txBody>
      </p:sp>
      <p:sp>
        <p:nvSpPr>
          <p:cNvPr id="4" name="Slide Number Placeholder 3">
            <a:extLst>
              <a:ext uri="{FF2B5EF4-FFF2-40B4-BE49-F238E27FC236}">
                <a16:creationId xmlns:a16="http://schemas.microsoft.com/office/drawing/2014/main" id="{6F8095C3-7AAF-4C18-BDC7-21730F38D732}"/>
              </a:ext>
            </a:extLst>
          </p:cNvPr>
          <p:cNvSpPr>
            <a:spLocks noGrp="1"/>
          </p:cNvSpPr>
          <p:nvPr>
            <p:ph type="sldNum" sz="quarter" idx="12"/>
          </p:nvPr>
        </p:nvSpPr>
        <p:spPr/>
        <p:txBody>
          <a:bodyPr/>
          <a:lstStyle/>
          <a:p>
            <a:fld id="{C51EAA63-D034-42AE-91FA-B13B9518C7BE}" type="slidenum">
              <a:rPr lang="en-US" smtClean="0"/>
              <a:pPr/>
              <a:t>76</a:t>
            </a:fld>
            <a:endParaRPr lang="en-US" dirty="0"/>
          </a:p>
        </p:txBody>
      </p:sp>
    </p:spTree>
    <p:extLst>
      <p:ext uri="{BB962C8B-B14F-4D97-AF65-F5344CB8AC3E}">
        <p14:creationId xmlns:p14="http://schemas.microsoft.com/office/powerpoint/2010/main" val="132098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BF16-2B93-4FE8-90D0-F17337D66E3C}"/>
              </a:ext>
            </a:extLst>
          </p:cNvPr>
          <p:cNvSpPr>
            <a:spLocks noGrp="1"/>
          </p:cNvSpPr>
          <p:nvPr>
            <p:ph type="title"/>
          </p:nvPr>
        </p:nvSpPr>
        <p:spPr>
          <a:xfrm>
            <a:off x="531157" y="22354"/>
            <a:ext cx="11125199" cy="889000"/>
          </a:xfrm>
        </p:spPr>
        <p:txBody>
          <a:bodyPr/>
          <a:lstStyle/>
          <a:p>
            <a:r>
              <a:rPr lang="en-US" dirty="0"/>
              <a:t>Border-collapse</a:t>
            </a:r>
          </a:p>
        </p:txBody>
      </p:sp>
      <p:sp>
        <p:nvSpPr>
          <p:cNvPr id="3" name="Content Placeholder 2">
            <a:extLst>
              <a:ext uri="{FF2B5EF4-FFF2-40B4-BE49-F238E27FC236}">
                <a16:creationId xmlns:a16="http://schemas.microsoft.com/office/drawing/2014/main" id="{FCED485D-C48C-443F-8274-0386AAE19DE8}"/>
              </a:ext>
            </a:extLst>
          </p:cNvPr>
          <p:cNvSpPr>
            <a:spLocks noGrp="1"/>
          </p:cNvSpPr>
          <p:nvPr>
            <p:ph idx="1"/>
          </p:nvPr>
        </p:nvSpPr>
        <p:spPr>
          <a:xfrm>
            <a:off x="529834" y="1042738"/>
            <a:ext cx="11126522" cy="4419600"/>
          </a:xfrm>
        </p:spPr>
        <p:txBody>
          <a:bodyPr/>
          <a:lstStyle/>
          <a:p>
            <a:pPr marL="0" indent="0">
              <a:buNone/>
            </a:pPr>
            <a:r>
              <a:rPr lang="en-US" dirty="0"/>
              <a:t>The border-collapse property sets whether the table borders are collapsed into a single border or detached as in standard HTML</a:t>
            </a:r>
          </a:p>
        </p:txBody>
      </p:sp>
      <p:sp>
        <p:nvSpPr>
          <p:cNvPr id="4" name="Slide Number Placeholder 3">
            <a:extLst>
              <a:ext uri="{FF2B5EF4-FFF2-40B4-BE49-F238E27FC236}">
                <a16:creationId xmlns:a16="http://schemas.microsoft.com/office/drawing/2014/main" id="{9E3344B2-BCA8-43BE-B0E5-4872B292E43F}"/>
              </a:ext>
            </a:extLst>
          </p:cNvPr>
          <p:cNvSpPr>
            <a:spLocks noGrp="1"/>
          </p:cNvSpPr>
          <p:nvPr>
            <p:ph type="sldNum" sz="quarter" idx="12"/>
          </p:nvPr>
        </p:nvSpPr>
        <p:spPr/>
        <p:txBody>
          <a:bodyPr/>
          <a:lstStyle/>
          <a:p>
            <a:fld id="{C51EAA63-D034-42AE-91FA-B13B9518C7BE}" type="slidenum">
              <a:rPr lang="en-US" smtClean="0"/>
              <a:pPr/>
              <a:t>77</a:t>
            </a:fld>
            <a:endParaRPr lang="en-US" dirty="0"/>
          </a:p>
        </p:txBody>
      </p:sp>
      <p:pic>
        <p:nvPicPr>
          <p:cNvPr id="6" name="Picture 5">
            <a:extLst>
              <a:ext uri="{FF2B5EF4-FFF2-40B4-BE49-F238E27FC236}">
                <a16:creationId xmlns:a16="http://schemas.microsoft.com/office/drawing/2014/main" id="{87A4D574-7261-495B-82FC-C57088CCC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24" y="1765806"/>
            <a:ext cx="4544059" cy="4706007"/>
          </a:xfrm>
          <a:prstGeom prst="rect">
            <a:avLst/>
          </a:prstGeom>
        </p:spPr>
      </p:pic>
      <p:pic>
        <p:nvPicPr>
          <p:cNvPr id="8" name="Picture 7">
            <a:extLst>
              <a:ext uri="{FF2B5EF4-FFF2-40B4-BE49-F238E27FC236}">
                <a16:creationId xmlns:a16="http://schemas.microsoft.com/office/drawing/2014/main" id="{2DCBBD29-4E6C-4FD0-80B0-AA9B66C6A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10" y="2907794"/>
            <a:ext cx="4087283" cy="1920879"/>
          </a:xfrm>
          <a:prstGeom prst="rect">
            <a:avLst/>
          </a:prstGeom>
        </p:spPr>
      </p:pic>
      <p:cxnSp>
        <p:nvCxnSpPr>
          <p:cNvPr id="10" name="Straight Connector 9">
            <a:extLst>
              <a:ext uri="{FF2B5EF4-FFF2-40B4-BE49-F238E27FC236}">
                <a16:creationId xmlns:a16="http://schemas.microsoft.com/office/drawing/2014/main" id="{AEF9CE99-9002-4000-BAF3-A67A7BD26C77}"/>
              </a:ext>
            </a:extLst>
          </p:cNvPr>
          <p:cNvCxnSpPr/>
          <p:nvPr/>
        </p:nvCxnSpPr>
        <p:spPr>
          <a:xfrm>
            <a:off x="6093095" y="1989221"/>
            <a:ext cx="0" cy="42511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13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2D44-C8BA-46DA-BB72-E1BC5FBCDB64}"/>
              </a:ext>
            </a:extLst>
          </p:cNvPr>
          <p:cNvSpPr>
            <a:spLocks noGrp="1"/>
          </p:cNvSpPr>
          <p:nvPr>
            <p:ph type="title"/>
          </p:nvPr>
        </p:nvSpPr>
        <p:spPr/>
        <p:txBody>
          <a:bodyPr/>
          <a:lstStyle/>
          <a:p>
            <a:r>
              <a:rPr lang="en-US" dirty="0"/>
              <a:t>Border-collapse</a:t>
            </a:r>
          </a:p>
        </p:txBody>
      </p:sp>
      <p:pic>
        <p:nvPicPr>
          <p:cNvPr id="6" name="Content Placeholder 5">
            <a:extLst>
              <a:ext uri="{FF2B5EF4-FFF2-40B4-BE49-F238E27FC236}">
                <a16:creationId xmlns:a16="http://schemas.microsoft.com/office/drawing/2014/main" id="{8ACE033E-EFFA-4035-AB00-AEE1E8F47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907" y="1547634"/>
            <a:ext cx="11021486" cy="3601881"/>
          </a:xfrm>
        </p:spPr>
      </p:pic>
      <p:sp>
        <p:nvSpPr>
          <p:cNvPr id="4" name="Slide Number Placeholder 3">
            <a:extLst>
              <a:ext uri="{FF2B5EF4-FFF2-40B4-BE49-F238E27FC236}">
                <a16:creationId xmlns:a16="http://schemas.microsoft.com/office/drawing/2014/main" id="{3CD34F34-6ABB-45A1-B0F6-715D2C6B25BD}"/>
              </a:ext>
            </a:extLst>
          </p:cNvPr>
          <p:cNvSpPr>
            <a:spLocks noGrp="1"/>
          </p:cNvSpPr>
          <p:nvPr>
            <p:ph type="sldNum" sz="quarter" idx="12"/>
          </p:nvPr>
        </p:nvSpPr>
        <p:spPr/>
        <p:txBody>
          <a:bodyPr/>
          <a:lstStyle/>
          <a:p>
            <a:fld id="{C51EAA63-D034-42AE-91FA-B13B9518C7BE}" type="slidenum">
              <a:rPr lang="en-US" smtClean="0"/>
              <a:pPr/>
              <a:t>78</a:t>
            </a:fld>
            <a:endParaRPr lang="en-US" dirty="0"/>
          </a:p>
        </p:txBody>
      </p:sp>
    </p:spTree>
    <p:extLst>
      <p:ext uri="{BB962C8B-B14F-4D97-AF65-F5344CB8AC3E}">
        <p14:creationId xmlns:p14="http://schemas.microsoft.com/office/powerpoint/2010/main" val="27436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B97DCE-55EF-417A-B00C-0A9C6C4E4F8D}"/>
              </a:ext>
            </a:extLst>
          </p:cNvPr>
          <p:cNvSpPr>
            <a:spLocks noGrp="1"/>
          </p:cNvSpPr>
          <p:nvPr>
            <p:ph type="title"/>
          </p:nvPr>
        </p:nvSpPr>
        <p:spPr>
          <a:xfrm>
            <a:off x="435566" y="2780632"/>
            <a:ext cx="11125199" cy="889000"/>
          </a:xfrm>
        </p:spPr>
        <p:txBody>
          <a:bodyPr/>
          <a:lstStyle/>
          <a:p>
            <a:r>
              <a:rPr lang="en-US" sz="6000" dirty="0"/>
              <a:t>Borders</a:t>
            </a:r>
            <a:endParaRPr lang="en-US" dirty="0"/>
          </a:p>
        </p:txBody>
      </p:sp>
      <p:sp>
        <p:nvSpPr>
          <p:cNvPr id="4" name="Slide Number Placeholder 3">
            <a:extLst>
              <a:ext uri="{FF2B5EF4-FFF2-40B4-BE49-F238E27FC236}">
                <a16:creationId xmlns:a16="http://schemas.microsoft.com/office/drawing/2014/main" id="{25F5395B-8FFC-400C-BFC3-4E649CE62F07}"/>
              </a:ext>
            </a:extLst>
          </p:cNvPr>
          <p:cNvSpPr>
            <a:spLocks noGrp="1"/>
          </p:cNvSpPr>
          <p:nvPr>
            <p:ph type="sldNum" sz="quarter" idx="12"/>
          </p:nvPr>
        </p:nvSpPr>
        <p:spPr/>
        <p:txBody>
          <a:bodyPr/>
          <a:lstStyle/>
          <a:p>
            <a:fld id="{C51EAA63-D034-42AE-91FA-B13B9518C7BE}" type="slidenum">
              <a:rPr lang="en-US" smtClean="0"/>
              <a:pPr/>
              <a:t>79</a:t>
            </a:fld>
            <a:endParaRPr lang="en-US" dirty="0"/>
          </a:p>
        </p:txBody>
      </p:sp>
    </p:spTree>
    <p:extLst>
      <p:ext uri="{BB962C8B-B14F-4D97-AF65-F5344CB8AC3E}">
        <p14:creationId xmlns:p14="http://schemas.microsoft.com/office/powerpoint/2010/main" val="334051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FC66220-94EF-447D-BC8B-051A48202D73}"/>
              </a:ext>
            </a:extLst>
          </p:cNvPr>
          <p:cNvSpPr>
            <a:spLocks noGrp="1" noChangeArrowheads="1"/>
          </p:cNvSpPr>
          <p:nvPr>
            <p:ph type="title" idx="4294967295"/>
          </p:nvPr>
        </p:nvSpPr>
        <p:spPr>
          <a:xfrm>
            <a:off x="459241" y="509588"/>
            <a:ext cx="8077200" cy="533400"/>
          </a:xfrm>
        </p:spPr>
        <p:txBody>
          <a:bodyPr/>
          <a:lstStyle/>
          <a:p>
            <a:pPr algn="l" eaLnBrk="1" hangingPunct="1"/>
            <a:r>
              <a:rPr lang="en-US" altLang="en-US" dirty="0"/>
              <a:t>Attaching a Style Sheet</a:t>
            </a:r>
          </a:p>
        </p:txBody>
      </p:sp>
      <p:sp>
        <p:nvSpPr>
          <p:cNvPr id="22531" name="Text Box 4">
            <a:extLst>
              <a:ext uri="{FF2B5EF4-FFF2-40B4-BE49-F238E27FC236}">
                <a16:creationId xmlns:a16="http://schemas.microsoft.com/office/drawing/2014/main" id="{165B376D-89BE-4B90-A3EA-393036450E9B}"/>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62589E7A-A5C9-4393-AFF6-BBC7401832EC}"/>
              </a:ext>
            </a:extLst>
          </p:cNvPr>
          <p:cNvSpPr txBox="1">
            <a:spLocks noChangeArrowheads="1"/>
          </p:cNvSpPr>
          <p:nvPr/>
        </p:nvSpPr>
        <p:spPr bwMode="auto">
          <a:xfrm>
            <a:off x="1301070" y="1042988"/>
            <a:ext cx="8077200" cy="5078412"/>
          </a:xfrm>
          <a:prstGeom prst="rect">
            <a:avLst/>
          </a:prstGeom>
          <a:noFill/>
          <a:ln w="9525">
            <a:noFill/>
            <a:miter lim="800000"/>
            <a:headEnd/>
            <a:tailEnd/>
          </a:ln>
        </p:spPr>
        <p:txBody>
          <a:bodyPr>
            <a:spAutoFit/>
          </a:bodyPr>
          <a:lstStyle/>
          <a:p>
            <a:pPr>
              <a:spcBef>
                <a:spcPct val="50000"/>
              </a:spcBef>
              <a:defRPr/>
            </a:pPr>
            <a:r>
              <a:rPr lang="en-US" sz="2200" dirty="0">
                <a:latin typeface="+mj-lt"/>
                <a:cs typeface="Arial" pitchFamily="34" charset="0"/>
              </a:rPr>
              <a:t>Attach a style sheet to a page by adding the code to the &lt;head&gt; section of the HTML page. There are </a:t>
            </a:r>
            <a:r>
              <a:rPr lang="en-US" sz="2200" b="1" i="1" dirty="0">
                <a:latin typeface="+mj-lt"/>
                <a:cs typeface="Arial" pitchFamily="34" charset="0"/>
              </a:rPr>
              <a:t>3 ways</a:t>
            </a:r>
            <a:r>
              <a:rPr lang="en-US" sz="2200" dirty="0">
                <a:latin typeface="+mj-lt"/>
                <a:cs typeface="Arial" pitchFamily="34" charset="0"/>
              </a:rPr>
              <a:t> to attach CSS to a page: </a:t>
            </a:r>
            <a:br>
              <a:rPr lang="en-US" dirty="0">
                <a:latin typeface="+mj-lt"/>
                <a:cs typeface="Arial" pitchFamily="34" charset="0"/>
              </a:rPr>
            </a:br>
            <a:endParaRPr lang="en-US" sz="2000" b="1" dirty="0">
              <a:latin typeface="+mj-lt"/>
              <a:cs typeface="Arial" pitchFamily="34" charset="0"/>
            </a:endParaRPr>
          </a:p>
          <a:p>
            <a:pPr>
              <a:spcBef>
                <a:spcPct val="50000"/>
              </a:spcBef>
              <a:defRPr/>
            </a:pPr>
            <a:r>
              <a:rPr lang="en-US" sz="2000" b="1" dirty="0">
                <a:latin typeface="+mj-lt"/>
                <a:cs typeface="Arial" pitchFamily="34" charset="0"/>
              </a:rPr>
              <a:t>1. External Style Sheet: </a:t>
            </a:r>
            <a:r>
              <a:rPr lang="en-US" sz="2000" dirty="0">
                <a:latin typeface="+mj-lt"/>
                <a:cs typeface="Arial" pitchFamily="34" charset="0"/>
              </a:rPr>
              <a:t>Best used to control styling on multiple pages.</a:t>
            </a:r>
          </a:p>
          <a:p>
            <a:pPr>
              <a:spcBef>
                <a:spcPct val="50000"/>
              </a:spcBef>
              <a:defRPr/>
            </a:pPr>
            <a:r>
              <a:rPr lang="en-US" sz="2000" dirty="0">
                <a:latin typeface="Courier New" pitchFamily="49" charset="0"/>
                <a:cs typeface="Courier New" pitchFamily="49" charset="0"/>
              </a:rPr>
              <a:t>	</a:t>
            </a:r>
            <a:r>
              <a:rPr lang="en-US" sz="2000" dirty="0">
                <a:solidFill>
                  <a:srgbClr val="990000"/>
                </a:solidFill>
                <a:latin typeface="Courier New" pitchFamily="49" charset="0"/>
                <a:cs typeface="Courier New" pitchFamily="49" charset="0"/>
              </a:rPr>
              <a:t>&lt;link </a:t>
            </a:r>
            <a:r>
              <a:rPr lang="en-US" sz="2000" dirty="0" err="1">
                <a:solidFill>
                  <a:srgbClr val="990000"/>
                </a:solidFill>
                <a:latin typeface="Courier New" pitchFamily="49" charset="0"/>
                <a:cs typeface="Courier New" pitchFamily="49" charset="0"/>
              </a:rPr>
              <a:t>rel</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stylesheet</a:t>
            </a:r>
            <a:r>
              <a:rPr lang="en-US" sz="2000" dirty="0">
                <a:solidFill>
                  <a:srgbClr val="990000"/>
                </a:solidFill>
                <a:latin typeface="Courier New" pitchFamily="49" charset="0"/>
                <a:cs typeface="Courier New" pitchFamily="49" charset="0"/>
              </a:rPr>
              <a:t>"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 	media="all" </a:t>
            </a:r>
            <a:r>
              <a:rPr lang="en-US" sz="2000" dirty="0" err="1">
                <a:solidFill>
                  <a:srgbClr val="990000"/>
                </a:solidFill>
                <a:latin typeface="Courier New" pitchFamily="49" charset="0"/>
                <a:cs typeface="Courier New" pitchFamily="49" charset="0"/>
              </a:rPr>
              <a:t>href</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/styles.css" /&gt;</a:t>
            </a:r>
          </a:p>
          <a:p>
            <a:pPr>
              <a:spcBef>
                <a:spcPct val="50000"/>
              </a:spcBef>
              <a:defRPr/>
            </a:pPr>
            <a:r>
              <a:rPr lang="en-US" sz="2000" b="1" dirty="0">
                <a:latin typeface="+mj-lt"/>
                <a:cs typeface="Arial" pitchFamily="34" charset="0"/>
              </a:rPr>
              <a:t>2. Internal Style Sheet: </a:t>
            </a:r>
            <a:r>
              <a:rPr lang="en-US" sz="2000" dirty="0">
                <a:latin typeface="+mj-lt"/>
                <a:cs typeface="Arial" pitchFamily="34" charset="0"/>
              </a:rPr>
              <a:t>Best used to control  styling on one page.</a:t>
            </a:r>
          </a:p>
          <a:p>
            <a:pPr lvl="2">
              <a:spcBef>
                <a:spcPct val="50000"/>
              </a:spcBef>
              <a:defRPr/>
            </a:pPr>
            <a:r>
              <a:rPr lang="en-US" sz="2000" dirty="0">
                <a:solidFill>
                  <a:srgbClr val="990000"/>
                </a:solidFill>
                <a:latin typeface="Courier New" pitchFamily="49" charset="0"/>
                <a:cs typeface="Courier New" pitchFamily="49" charset="0"/>
              </a:rPr>
              <a:t>&lt;style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”&gt;</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h1 {color: red)</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&lt;/style&gt;</a:t>
            </a:r>
            <a:endParaRPr lang="en-US" sz="2000" b="1" dirty="0">
              <a:solidFill>
                <a:srgbClr val="990000"/>
              </a:solidFill>
              <a:latin typeface="+mj-lt"/>
              <a:cs typeface="Arial" pitchFamily="34" charset="0"/>
            </a:endParaRPr>
          </a:p>
          <a:p>
            <a:pPr>
              <a:spcBef>
                <a:spcPct val="50000"/>
              </a:spcBef>
              <a:defRPr/>
            </a:pPr>
            <a:r>
              <a:rPr lang="en-US" sz="2000" b="1" dirty="0">
                <a:latin typeface="+mj-lt"/>
                <a:cs typeface="Arial" pitchFamily="34" charset="0"/>
              </a:rPr>
              <a:t>3. Inline Style Sheet*: </a:t>
            </a:r>
            <a:r>
              <a:rPr lang="en-US" sz="2000" dirty="0">
                <a:latin typeface="+mj-lt"/>
                <a:cs typeface="Arial" pitchFamily="34" charset="0"/>
              </a:rPr>
              <a:t>CSS is not attached in the &lt;header&gt; but is used directly within HTML tags.</a:t>
            </a:r>
          </a:p>
          <a:p>
            <a:pPr>
              <a:spcBef>
                <a:spcPct val="50000"/>
              </a:spcBef>
              <a:defRPr/>
            </a:pPr>
            <a:r>
              <a:rPr lang="en-US" sz="2000" dirty="0">
                <a:latin typeface="Courier New" pitchFamily="49" charset="0"/>
                <a:cs typeface="Courier New" pitchFamily="49" charset="0"/>
              </a:rPr>
              <a:t>	&lt;p </a:t>
            </a:r>
            <a:r>
              <a:rPr lang="en-US" sz="2000" dirty="0">
                <a:solidFill>
                  <a:srgbClr val="990000"/>
                </a:solidFill>
                <a:latin typeface="Courier New" pitchFamily="49" charset="0"/>
                <a:cs typeface="Courier New" pitchFamily="49" charset="0"/>
              </a:rPr>
              <a:t>style=“color: red”</a:t>
            </a:r>
            <a:r>
              <a:rPr lang="en-US" sz="2000" dirty="0">
                <a:latin typeface="Courier New" pitchFamily="49" charset="0"/>
                <a:cs typeface="Courier New" pitchFamily="49" charset="0"/>
              </a:rPr>
              <a:t>&gt;Some Text&lt;/p&gt;</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3882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1A0B-4F87-497D-9FE5-E5825B6FA2F9}"/>
              </a:ext>
            </a:extLst>
          </p:cNvPr>
          <p:cNvSpPr>
            <a:spLocks noGrp="1"/>
          </p:cNvSpPr>
          <p:nvPr>
            <p:ph type="title"/>
          </p:nvPr>
        </p:nvSpPr>
        <p:spPr/>
        <p:txBody>
          <a:bodyPr/>
          <a:lstStyle/>
          <a:p>
            <a:r>
              <a:rPr lang="en-US" dirty="0"/>
              <a:t>Border</a:t>
            </a:r>
          </a:p>
        </p:txBody>
      </p:sp>
      <p:sp>
        <p:nvSpPr>
          <p:cNvPr id="3" name="Content Placeholder 2">
            <a:extLst>
              <a:ext uri="{FF2B5EF4-FFF2-40B4-BE49-F238E27FC236}">
                <a16:creationId xmlns:a16="http://schemas.microsoft.com/office/drawing/2014/main" id="{52E565ED-B1D4-451C-B09E-142FFC85B004}"/>
              </a:ext>
            </a:extLst>
          </p:cNvPr>
          <p:cNvSpPr>
            <a:spLocks noGrp="1"/>
          </p:cNvSpPr>
          <p:nvPr>
            <p:ph idx="1"/>
          </p:nvPr>
        </p:nvSpPr>
        <p:spPr/>
        <p:txBody>
          <a:bodyPr/>
          <a:lstStyle/>
          <a:p>
            <a:r>
              <a:rPr lang="en-US" dirty="0"/>
              <a:t>The </a:t>
            </a:r>
            <a:r>
              <a:rPr lang="en-US" i="1" dirty="0"/>
              <a:t>border</a:t>
            </a:r>
            <a:r>
              <a:rPr lang="en-US" dirty="0"/>
              <a:t> properties allow you to specify how the border of the box representing an element should look. There are three properties of a border you can change</a:t>
            </a:r>
          </a:p>
          <a:p>
            <a:r>
              <a:rPr lang="en-US" dirty="0"/>
              <a:t>The </a:t>
            </a:r>
            <a:r>
              <a:rPr lang="en-US" b="1" dirty="0"/>
              <a:t>border-color</a:t>
            </a:r>
            <a:r>
              <a:rPr lang="en-US" dirty="0"/>
              <a:t> specifies the color of a border.</a:t>
            </a:r>
          </a:p>
          <a:p>
            <a:r>
              <a:rPr lang="en-US" dirty="0"/>
              <a:t>The </a:t>
            </a:r>
            <a:r>
              <a:rPr lang="en-US" b="1" dirty="0"/>
              <a:t>border-style</a:t>
            </a:r>
            <a:r>
              <a:rPr lang="en-US" dirty="0"/>
              <a:t> specifies whether a border should be solid, dashed line, double line, or one of the other possible values.</a:t>
            </a:r>
          </a:p>
          <a:p>
            <a:r>
              <a:rPr lang="en-US" dirty="0"/>
              <a:t>The </a:t>
            </a:r>
            <a:r>
              <a:rPr lang="en-US" b="1" dirty="0"/>
              <a:t>border-width</a:t>
            </a:r>
            <a:r>
              <a:rPr lang="en-US" dirty="0"/>
              <a:t> specifies the width of a border</a:t>
            </a:r>
          </a:p>
        </p:txBody>
      </p:sp>
      <p:sp>
        <p:nvSpPr>
          <p:cNvPr id="4" name="Slide Number Placeholder 3">
            <a:extLst>
              <a:ext uri="{FF2B5EF4-FFF2-40B4-BE49-F238E27FC236}">
                <a16:creationId xmlns:a16="http://schemas.microsoft.com/office/drawing/2014/main" id="{15B32173-7FD0-4E4E-A0D6-3C95B0256608}"/>
              </a:ext>
            </a:extLst>
          </p:cNvPr>
          <p:cNvSpPr>
            <a:spLocks noGrp="1"/>
          </p:cNvSpPr>
          <p:nvPr>
            <p:ph type="sldNum" sz="quarter" idx="12"/>
          </p:nvPr>
        </p:nvSpPr>
        <p:spPr/>
        <p:txBody>
          <a:bodyPr/>
          <a:lstStyle/>
          <a:p>
            <a:fld id="{C51EAA63-D034-42AE-91FA-B13B9518C7BE}" type="slidenum">
              <a:rPr lang="en-US" smtClean="0"/>
              <a:pPr/>
              <a:t>80</a:t>
            </a:fld>
            <a:endParaRPr lang="en-US" dirty="0"/>
          </a:p>
        </p:txBody>
      </p:sp>
    </p:spTree>
    <p:extLst>
      <p:ext uri="{BB962C8B-B14F-4D97-AF65-F5344CB8AC3E}">
        <p14:creationId xmlns:p14="http://schemas.microsoft.com/office/powerpoint/2010/main" val="29128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B17F-AAD1-4FFB-BCDC-E838BF90B49B}"/>
              </a:ext>
            </a:extLst>
          </p:cNvPr>
          <p:cNvSpPr>
            <a:spLocks noGrp="1"/>
          </p:cNvSpPr>
          <p:nvPr>
            <p:ph type="title"/>
          </p:nvPr>
        </p:nvSpPr>
        <p:spPr/>
        <p:txBody>
          <a:bodyPr/>
          <a:lstStyle/>
          <a:p>
            <a:r>
              <a:rPr lang="en-US" dirty="0"/>
              <a:t>Border Color Property</a:t>
            </a:r>
          </a:p>
        </p:txBody>
      </p:sp>
      <p:sp>
        <p:nvSpPr>
          <p:cNvPr id="3" name="Content Placeholder 2">
            <a:extLst>
              <a:ext uri="{FF2B5EF4-FFF2-40B4-BE49-F238E27FC236}">
                <a16:creationId xmlns:a16="http://schemas.microsoft.com/office/drawing/2014/main" id="{37E59C92-DFA8-48F2-B8D3-A45F90293AA0}"/>
              </a:ext>
            </a:extLst>
          </p:cNvPr>
          <p:cNvSpPr>
            <a:spLocks noGrp="1"/>
          </p:cNvSpPr>
          <p:nvPr>
            <p:ph idx="1"/>
          </p:nvPr>
        </p:nvSpPr>
        <p:spPr/>
        <p:txBody>
          <a:bodyPr/>
          <a:lstStyle/>
          <a:p>
            <a:r>
              <a:rPr lang="en-US" dirty="0"/>
              <a:t>border-bottom-color changes the color of bottom border.</a:t>
            </a:r>
          </a:p>
          <a:p>
            <a:r>
              <a:rPr lang="en-US" dirty="0"/>
              <a:t>border-top-color changes the color of top border.</a:t>
            </a:r>
          </a:p>
          <a:p>
            <a:r>
              <a:rPr lang="en-US" dirty="0"/>
              <a:t>border-left-color changes the color of left border.</a:t>
            </a:r>
          </a:p>
          <a:p>
            <a:r>
              <a:rPr lang="en-US" dirty="0"/>
              <a:t>border-right-color changes the color of right border</a:t>
            </a:r>
          </a:p>
        </p:txBody>
      </p:sp>
      <p:sp>
        <p:nvSpPr>
          <p:cNvPr id="4" name="Slide Number Placeholder 3">
            <a:extLst>
              <a:ext uri="{FF2B5EF4-FFF2-40B4-BE49-F238E27FC236}">
                <a16:creationId xmlns:a16="http://schemas.microsoft.com/office/drawing/2014/main" id="{20F2925B-B1AD-4329-ADD2-10C43178B6CF}"/>
              </a:ext>
            </a:extLst>
          </p:cNvPr>
          <p:cNvSpPr>
            <a:spLocks noGrp="1"/>
          </p:cNvSpPr>
          <p:nvPr>
            <p:ph type="sldNum" sz="quarter" idx="12"/>
          </p:nvPr>
        </p:nvSpPr>
        <p:spPr/>
        <p:txBody>
          <a:bodyPr/>
          <a:lstStyle/>
          <a:p>
            <a:fld id="{C51EAA63-D034-42AE-91FA-B13B9518C7BE}" type="slidenum">
              <a:rPr lang="en-US" smtClean="0"/>
              <a:pPr/>
              <a:t>81</a:t>
            </a:fld>
            <a:endParaRPr lang="en-US" dirty="0"/>
          </a:p>
        </p:txBody>
      </p:sp>
    </p:spTree>
    <p:extLst>
      <p:ext uri="{BB962C8B-B14F-4D97-AF65-F5344CB8AC3E}">
        <p14:creationId xmlns:p14="http://schemas.microsoft.com/office/powerpoint/2010/main" val="10395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7A63-8D94-4B5B-8E0C-A5D7D373667D}"/>
              </a:ext>
            </a:extLst>
          </p:cNvPr>
          <p:cNvSpPr>
            <a:spLocks noGrp="1"/>
          </p:cNvSpPr>
          <p:nvPr>
            <p:ph type="title"/>
          </p:nvPr>
        </p:nvSpPr>
        <p:spPr>
          <a:xfrm>
            <a:off x="531157" y="-115822"/>
            <a:ext cx="11125199" cy="889000"/>
          </a:xfrm>
        </p:spPr>
        <p:txBody>
          <a:bodyPr/>
          <a:lstStyle/>
          <a:p>
            <a:r>
              <a:rPr lang="en-US" dirty="0"/>
              <a:t>Border Style property</a:t>
            </a:r>
          </a:p>
        </p:txBody>
      </p:sp>
      <p:sp>
        <p:nvSpPr>
          <p:cNvPr id="3" name="Content Placeholder 2">
            <a:extLst>
              <a:ext uri="{FF2B5EF4-FFF2-40B4-BE49-F238E27FC236}">
                <a16:creationId xmlns:a16="http://schemas.microsoft.com/office/drawing/2014/main" id="{380F881A-D7E1-43E2-88B0-CEB76CDFCCBD}"/>
              </a:ext>
            </a:extLst>
          </p:cNvPr>
          <p:cNvSpPr>
            <a:spLocks noGrp="1"/>
          </p:cNvSpPr>
          <p:nvPr>
            <p:ph idx="1"/>
          </p:nvPr>
        </p:nvSpPr>
        <p:spPr>
          <a:xfrm>
            <a:off x="529834" y="898359"/>
            <a:ext cx="11126522" cy="4419600"/>
          </a:xfrm>
        </p:spPr>
        <p:txBody>
          <a:bodyPr/>
          <a:lstStyle/>
          <a:p>
            <a:r>
              <a:rPr lang="en-US" b="1" dirty="0"/>
              <a:t>none: </a:t>
            </a:r>
            <a:r>
              <a:rPr lang="en-US" dirty="0"/>
              <a:t>No border. (Equivalent of border-width:0;)</a:t>
            </a:r>
          </a:p>
          <a:p>
            <a:r>
              <a:rPr lang="en-US" b="1" dirty="0"/>
              <a:t>solid: </a:t>
            </a:r>
            <a:r>
              <a:rPr lang="en-US" dirty="0"/>
              <a:t>Border is a single solid line.</a:t>
            </a:r>
          </a:p>
          <a:p>
            <a:r>
              <a:rPr lang="en-US" b="1" dirty="0"/>
              <a:t>dotted:</a:t>
            </a:r>
            <a:r>
              <a:rPr lang="en-US" dirty="0"/>
              <a:t> Border is a series of dots.</a:t>
            </a:r>
          </a:p>
          <a:p>
            <a:r>
              <a:rPr lang="en-US" b="1" dirty="0"/>
              <a:t>dashed:</a:t>
            </a:r>
            <a:r>
              <a:rPr lang="en-US" dirty="0"/>
              <a:t> Border is a series of short lines.</a:t>
            </a:r>
          </a:p>
          <a:p>
            <a:r>
              <a:rPr lang="en-US" b="1" dirty="0"/>
              <a:t>double:</a:t>
            </a:r>
            <a:r>
              <a:rPr lang="en-US" dirty="0"/>
              <a:t> Border is two solid lines.</a:t>
            </a:r>
          </a:p>
          <a:p>
            <a:r>
              <a:rPr lang="en-US" b="1" dirty="0"/>
              <a:t>groove:</a:t>
            </a:r>
            <a:r>
              <a:rPr lang="en-US" dirty="0"/>
              <a:t> Border looks as though it is carved into the page.</a:t>
            </a:r>
          </a:p>
          <a:p>
            <a:r>
              <a:rPr lang="en-US" b="1" dirty="0"/>
              <a:t>ridge:</a:t>
            </a:r>
            <a:r>
              <a:rPr lang="en-US" dirty="0"/>
              <a:t> Border looks the opposite of groove.</a:t>
            </a:r>
          </a:p>
          <a:p>
            <a:r>
              <a:rPr lang="en-US" b="1" dirty="0"/>
              <a:t>inset:</a:t>
            </a:r>
            <a:r>
              <a:rPr lang="en-US" dirty="0"/>
              <a:t> Border makes the box look like it is embedded in the page.</a:t>
            </a:r>
          </a:p>
          <a:p>
            <a:r>
              <a:rPr lang="en-US" b="1" dirty="0"/>
              <a:t>outset:</a:t>
            </a:r>
            <a:r>
              <a:rPr lang="en-US" dirty="0"/>
              <a:t> Border makes the box look like it is coming out of the canvas.</a:t>
            </a:r>
          </a:p>
          <a:p>
            <a:r>
              <a:rPr lang="en-US" b="1" dirty="0"/>
              <a:t>hidden:</a:t>
            </a:r>
            <a:r>
              <a:rPr lang="en-US" dirty="0"/>
              <a:t> Same as none, except in terms of border-conflict resolution for table elements</a:t>
            </a:r>
          </a:p>
        </p:txBody>
      </p:sp>
      <p:sp>
        <p:nvSpPr>
          <p:cNvPr id="4" name="Slide Number Placeholder 3">
            <a:extLst>
              <a:ext uri="{FF2B5EF4-FFF2-40B4-BE49-F238E27FC236}">
                <a16:creationId xmlns:a16="http://schemas.microsoft.com/office/drawing/2014/main" id="{744A37C8-F402-46B3-BE30-20A99274C0C9}"/>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219845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CB82-514A-44FD-900B-BD417CE5C054}"/>
              </a:ext>
            </a:extLst>
          </p:cNvPr>
          <p:cNvSpPr>
            <a:spLocks noGrp="1"/>
          </p:cNvSpPr>
          <p:nvPr>
            <p:ph type="title"/>
          </p:nvPr>
        </p:nvSpPr>
        <p:spPr/>
        <p:txBody>
          <a:bodyPr/>
          <a:lstStyle/>
          <a:p>
            <a:r>
              <a:rPr lang="en-US" dirty="0"/>
              <a:t>Border-width property</a:t>
            </a:r>
          </a:p>
        </p:txBody>
      </p:sp>
      <p:sp>
        <p:nvSpPr>
          <p:cNvPr id="3" name="Content Placeholder 2">
            <a:extLst>
              <a:ext uri="{FF2B5EF4-FFF2-40B4-BE49-F238E27FC236}">
                <a16:creationId xmlns:a16="http://schemas.microsoft.com/office/drawing/2014/main" id="{6EB60DD0-1C53-46F6-8CDC-4E9E1C29C4B8}"/>
              </a:ext>
            </a:extLst>
          </p:cNvPr>
          <p:cNvSpPr>
            <a:spLocks noGrp="1"/>
          </p:cNvSpPr>
          <p:nvPr>
            <p:ph idx="1"/>
          </p:nvPr>
        </p:nvSpPr>
        <p:spPr/>
        <p:txBody>
          <a:bodyPr/>
          <a:lstStyle/>
          <a:p>
            <a:r>
              <a:rPr lang="en-US" dirty="0"/>
              <a:t>The border-width property allows you to set the width of an element borders. The value of this property could be either a length in </a:t>
            </a:r>
            <a:r>
              <a:rPr lang="en-US" dirty="0" err="1"/>
              <a:t>px</a:t>
            </a:r>
            <a:r>
              <a:rPr lang="en-US" dirty="0"/>
              <a:t>, </a:t>
            </a:r>
            <a:r>
              <a:rPr lang="en-US" dirty="0" err="1"/>
              <a:t>pt</a:t>
            </a:r>
            <a:r>
              <a:rPr lang="en-US" dirty="0"/>
              <a:t> or cm or it should be set to thin, medium or thick.</a:t>
            </a:r>
          </a:p>
          <a:p>
            <a:r>
              <a:rPr lang="en-US" dirty="0"/>
              <a:t>You can individually change the width of the bottom, top, left, and right borders of an element using the following properties −</a:t>
            </a:r>
          </a:p>
          <a:p>
            <a:pPr lvl="1"/>
            <a:r>
              <a:rPr lang="en-US" b="1" dirty="0"/>
              <a:t>border-bottom-width</a:t>
            </a:r>
            <a:r>
              <a:rPr lang="en-US" dirty="0"/>
              <a:t> changes the width of bottom border.</a:t>
            </a:r>
          </a:p>
          <a:p>
            <a:pPr lvl="1"/>
            <a:r>
              <a:rPr lang="en-US" b="1" dirty="0"/>
              <a:t>border-top-width</a:t>
            </a:r>
            <a:r>
              <a:rPr lang="en-US" dirty="0"/>
              <a:t> changes the width of top border.</a:t>
            </a:r>
          </a:p>
          <a:p>
            <a:pPr lvl="1"/>
            <a:r>
              <a:rPr lang="en-US" b="1" dirty="0"/>
              <a:t>border-left-width</a:t>
            </a:r>
            <a:r>
              <a:rPr lang="en-US" dirty="0"/>
              <a:t> changes the width of left border.</a:t>
            </a:r>
          </a:p>
          <a:p>
            <a:pPr lvl="1"/>
            <a:r>
              <a:rPr lang="en-US" b="1" dirty="0"/>
              <a:t>border-right-width</a:t>
            </a:r>
            <a:r>
              <a:rPr lang="en-US" dirty="0"/>
              <a:t> changes the width of right border.</a:t>
            </a:r>
          </a:p>
        </p:txBody>
      </p:sp>
      <p:sp>
        <p:nvSpPr>
          <p:cNvPr id="4" name="Slide Number Placeholder 3">
            <a:extLst>
              <a:ext uri="{FF2B5EF4-FFF2-40B4-BE49-F238E27FC236}">
                <a16:creationId xmlns:a16="http://schemas.microsoft.com/office/drawing/2014/main" id="{B798F9DA-B78D-4A3E-92CD-AE2F84B37141}"/>
              </a:ext>
            </a:extLst>
          </p:cNvPr>
          <p:cNvSpPr>
            <a:spLocks noGrp="1"/>
          </p:cNvSpPr>
          <p:nvPr>
            <p:ph type="sldNum" sz="quarter" idx="12"/>
          </p:nvPr>
        </p:nvSpPr>
        <p:spPr/>
        <p:txBody>
          <a:bodyPr/>
          <a:lstStyle/>
          <a:p>
            <a:fld id="{C51EAA63-D034-42AE-91FA-B13B9518C7BE}" type="slidenum">
              <a:rPr lang="en-US" smtClean="0"/>
              <a:pPr/>
              <a:t>83</a:t>
            </a:fld>
            <a:endParaRPr lang="en-US" dirty="0"/>
          </a:p>
        </p:txBody>
      </p:sp>
    </p:spTree>
    <p:extLst>
      <p:ext uri="{BB962C8B-B14F-4D97-AF65-F5344CB8AC3E}">
        <p14:creationId xmlns:p14="http://schemas.microsoft.com/office/powerpoint/2010/main" val="26955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A8F2-9ACE-4777-A136-5B2EFB870AAD}"/>
              </a:ext>
            </a:extLst>
          </p:cNvPr>
          <p:cNvSpPr>
            <a:spLocks noGrp="1"/>
          </p:cNvSpPr>
          <p:nvPr>
            <p:ph type="title"/>
          </p:nvPr>
        </p:nvSpPr>
        <p:spPr/>
        <p:txBody>
          <a:bodyPr/>
          <a:lstStyle/>
          <a:p>
            <a:r>
              <a:rPr lang="en-US" dirty="0"/>
              <a:t>Box Model</a:t>
            </a:r>
          </a:p>
        </p:txBody>
      </p:sp>
      <p:pic>
        <p:nvPicPr>
          <p:cNvPr id="6" name="Content Placeholder 5">
            <a:extLst>
              <a:ext uri="{FF2B5EF4-FFF2-40B4-BE49-F238E27FC236}">
                <a16:creationId xmlns:a16="http://schemas.microsoft.com/office/drawing/2014/main" id="{A2B43937-E2C8-4CE7-A831-06D2F07218E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674" y="1295401"/>
            <a:ext cx="7892715" cy="4998720"/>
          </a:xfrm>
        </p:spPr>
      </p:pic>
      <p:sp>
        <p:nvSpPr>
          <p:cNvPr id="4" name="Slide Number Placeholder 3">
            <a:extLst>
              <a:ext uri="{FF2B5EF4-FFF2-40B4-BE49-F238E27FC236}">
                <a16:creationId xmlns:a16="http://schemas.microsoft.com/office/drawing/2014/main" id="{FB1EC00B-CB6D-4808-B72C-7D41B3B8AC55}"/>
              </a:ext>
            </a:extLst>
          </p:cNvPr>
          <p:cNvSpPr>
            <a:spLocks noGrp="1"/>
          </p:cNvSpPr>
          <p:nvPr>
            <p:ph type="sldNum" sz="quarter" idx="12"/>
          </p:nvPr>
        </p:nvSpPr>
        <p:spPr/>
        <p:txBody>
          <a:bodyPr/>
          <a:lstStyle/>
          <a:p>
            <a:fld id="{C51EAA63-D034-42AE-91FA-B13B9518C7BE}" type="slidenum">
              <a:rPr lang="en-US" smtClean="0"/>
              <a:pPr/>
              <a:t>84</a:t>
            </a:fld>
            <a:endParaRPr lang="en-US" dirty="0"/>
          </a:p>
        </p:txBody>
      </p:sp>
    </p:spTree>
    <p:extLst>
      <p:ext uri="{BB962C8B-B14F-4D97-AF65-F5344CB8AC3E}">
        <p14:creationId xmlns:p14="http://schemas.microsoft.com/office/powerpoint/2010/main" val="105781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2C71DC-6AB9-4E25-8B9E-1059CA12ED4D}"/>
              </a:ext>
            </a:extLst>
          </p:cNvPr>
          <p:cNvSpPr>
            <a:spLocks noGrp="1"/>
          </p:cNvSpPr>
          <p:nvPr>
            <p:ph type="title"/>
          </p:nvPr>
        </p:nvSpPr>
        <p:spPr>
          <a:xfrm>
            <a:off x="435566" y="3229811"/>
            <a:ext cx="11125199" cy="889000"/>
          </a:xfrm>
        </p:spPr>
        <p:txBody>
          <a:bodyPr/>
          <a:lstStyle/>
          <a:p>
            <a:r>
              <a:rPr lang="en-US" sz="6600" dirty="0"/>
              <a:t>CSS Margins</a:t>
            </a:r>
          </a:p>
        </p:txBody>
      </p:sp>
      <p:sp>
        <p:nvSpPr>
          <p:cNvPr id="4" name="Slide Number Placeholder 3">
            <a:extLst>
              <a:ext uri="{FF2B5EF4-FFF2-40B4-BE49-F238E27FC236}">
                <a16:creationId xmlns:a16="http://schemas.microsoft.com/office/drawing/2014/main" id="{6090D0F0-C035-4742-B66C-418111C493E8}"/>
              </a:ext>
            </a:extLst>
          </p:cNvPr>
          <p:cNvSpPr>
            <a:spLocks noGrp="1"/>
          </p:cNvSpPr>
          <p:nvPr>
            <p:ph type="sldNum" sz="quarter" idx="12"/>
          </p:nvPr>
        </p:nvSpPr>
        <p:spPr/>
        <p:txBody>
          <a:bodyPr/>
          <a:lstStyle/>
          <a:p>
            <a:fld id="{C51EAA63-D034-42AE-91FA-B13B9518C7BE}" type="slidenum">
              <a:rPr lang="en-US" smtClean="0"/>
              <a:pPr/>
              <a:t>85</a:t>
            </a:fld>
            <a:endParaRPr lang="en-US" dirty="0"/>
          </a:p>
        </p:txBody>
      </p:sp>
    </p:spTree>
    <p:extLst>
      <p:ext uri="{BB962C8B-B14F-4D97-AF65-F5344CB8AC3E}">
        <p14:creationId xmlns:p14="http://schemas.microsoft.com/office/powerpoint/2010/main" val="222479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9276-4082-440F-8CE1-AF56C44BE5F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D71B47F-A2EC-4147-946E-A6649B48AE7E}"/>
              </a:ext>
            </a:extLst>
          </p:cNvPr>
          <p:cNvSpPr>
            <a:spLocks noGrp="1"/>
          </p:cNvSpPr>
          <p:nvPr>
            <p:ph idx="1"/>
          </p:nvPr>
        </p:nvSpPr>
        <p:spPr/>
        <p:txBody>
          <a:bodyPr/>
          <a:lstStyle/>
          <a:p>
            <a:r>
              <a:rPr lang="en-US" dirty="0"/>
              <a:t>The margin property defines the space around an HTML element. It is possible to use negative values to overlap content.</a:t>
            </a:r>
          </a:p>
          <a:p>
            <a:r>
              <a:rPr lang="en-US" dirty="0"/>
              <a:t>The values of the margin property are not inherited by the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p:txBody>
      </p:sp>
      <p:sp>
        <p:nvSpPr>
          <p:cNvPr id="4" name="Slide Number Placeholder 3">
            <a:extLst>
              <a:ext uri="{FF2B5EF4-FFF2-40B4-BE49-F238E27FC236}">
                <a16:creationId xmlns:a16="http://schemas.microsoft.com/office/drawing/2014/main" id="{93443104-BBC5-46E8-A513-0C5634F69FB4}"/>
              </a:ext>
            </a:extLst>
          </p:cNvPr>
          <p:cNvSpPr>
            <a:spLocks noGrp="1"/>
          </p:cNvSpPr>
          <p:nvPr>
            <p:ph type="sldNum" sz="quarter" idx="12"/>
          </p:nvPr>
        </p:nvSpPr>
        <p:spPr/>
        <p:txBody>
          <a:bodyPr/>
          <a:lstStyle/>
          <a:p>
            <a:fld id="{C51EAA63-D034-42AE-91FA-B13B9518C7BE}" type="slidenum">
              <a:rPr lang="en-US" smtClean="0"/>
              <a:pPr/>
              <a:t>86</a:t>
            </a:fld>
            <a:endParaRPr lang="en-US" dirty="0"/>
          </a:p>
        </p:txBody>
      </p:sp>
    </p:spTree>
    <p:extLst>
      <p:ext uri="{BB962C8B-B14F-4D97-AF65-F5344CB8AC3E}">
        <p14:creationId xmlns:p14="http://schemas.microsoft.com/office/powerpoint/2010/main" val="20036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3741-1FAC-449D-987C-A1D0E4AF4DD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A797B00-444D-4300-96EB-36CE44559D7E}"/>
              </a:ext>
            </a:extLst>
          </p:cNvPr>
          <p:cNvSpPr>
            <a:spLocks noGrp="1"/>
          </p:cNvSpPr>
          <p:nvPr>
            <p:ph idx="1"/>
          </p:nvPr>
        </p:nvSpPr>
        <p:spPr/>
        <p:txBody>
          <a:bodyPr/>
          <a:lstStyle/>
          <a:p>
            <a:r>
              <a:rPr lang="en-US" dirty="0"/>
              <a:t>The margin specifies a shorthand property for setting the margin properties in one declaration.</a:t>
            </a:r>
          </a:p>
          <a:p>
            <a:r>
              <a:rPr lang="en-US" dirty="0"/>
              <a:t>The margin-bottom specifies the bottom margin of an element.</a:t>
            </a:r>
          </a:p>
          <a:p>
            <a:r>
              <a:rPr lang="en-US" dirty="0"/>
              <a:t>The margin-top specifies the top margin of an element.</a:t>
            </a:r>
          </a:p>
          <a:p>
            <a:r>
              <a:rPr lang="en-US" dirty="0"/>
              <a:t>The margin-left specifies the left margin of an element.</a:t>
            </a:r>
          </a:p>
          <a:p>
            <a:r>
              <a:rPr lang="en-US" dirty="0"/>
              <a:t>The margin-right specifies the right margin of an element.</a:t>
            </a:r>
          </a:p>
          <a:p>
            <a:endParaRPr lang="en-US" dirty="0"/>
          </a:p>
        </p:txBody>
      </p:sp>
      <p:sp>
        <p:nvSpPr>
          <p:cNvPr id="4" name="Slide Number Placeholder 3">
            <a:extLst>
              <a:ext uri="{FF2B5EF4-FFF2-40B4-BE49-F238E27FC236}">
                <a16:creationId xmlns:a16="http://schemas.microsoft.com/office/drawing/2014/main" id="{1B2BC39A-649D-43DA-B6C9-8B917EB7CEF2}"/>
              </a:ext>
            </a:extLst>
          </p:cNvPr>
          <p:cNvSpPr>
            <a:spLocks noGrp="1"/>
          </p:cNvSpPr>
          <p:nvPr>
            <p:ph type="sldNum" sz="quarter" idx="12"/>
          </p:nvPr>
        </p:nvSpPr>
        <p:spPr/>
        <p:txBody>
          <a:bodyPr/>
          <a:lstStyle/>
          <a:p>
            <a:fld id="{C51EAA63-D034-42AE-91FA-B13B9518C7BE}" type="slidenum">
              <a:rPr lang="en-US" smtClean="0"/>
              <a:pPr/>
              <a:t>87</a:t>
            </a:fld>
            <a:endParaRPr lang="en-US" dirty="0"/>
          </a:p>
        </p:txBody>
      </p:sp>
    </p:spTree>
    <p:extLst>
      <p:ext uri="{BB962C8B-B14F-4D97-AF65-F5344CB8AC3E}">
        <p14:creationId xmlns:p14="http://schemas.microsoft.com/office/powerpoint/2010/main" val="35376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2BC-62FA-4EB1-9A9F-4FA0988A9C7A}"/>
              </a:ext>
            </a:extLst>
          </p:cNvPr>
          <p:cNvSpPr>
            <a:spLocks noGrp="1"/>
          </p:cNvSpPr>
          <p:nvPr>
            <p:ph type="title"/>
          </p:nvPr>
        </p:nvSpPr>
        <p:spPr>
          <a:xfrm>
            <a:off x="531157" y="22354"/>
            <a:ext cx="11125199" cy="889000"/>
          </a:xfrm>
        </p:spPr>
        <p:txBody>
          <a:bodyPr/>
          <a:lstStyle/>
          <a:p>
            <a:r>
              <a:rPr lang="en-US" dirty="0"/>
              <a:t>Margin</a:t>
            </a:r>
          </a:p>
        </p:txBody>
      </p:sp>
      <p:pic>
        <p:nvPicPr>
          <p:cNvPr id="6" name="Content Placeholder 5">
            <a:extLst>
              <a:ext uri="{FF2B5EF4-FFF2-40B4-BE49-F238E27FC236}">
                <a16:creationId xmlns:a16="http://schemas.microsoft.com/office/drawing/2014/main" id="{F9F9B562-1F6F-4BF0-A0D1-239094AF4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6" y="1043155"/>
            <a:ext cx="6557107" cy="5261392"/>
          </a:xfrm>
        </p:spPr>
      </p:pic>
      <p:sp>
        <p:nvSpPr>
          <p:cNvPr id="4" name="Slide Number Placeholder 3">
            <a:extLst>
              <a:ext uri="{FF2B5EF4-FFF2-40B4-BE49-F238E27FC236}">
                <a16:creationId xmlns:a16="http://schemas.microsoft.com/office/drawing/2014/main" id="{82AE2530-3A63-4B28-97B0-1ABA1FC443E9}"/>
              </a:ext>
            </a:extLst>
          </p:cNvPr>
          <p:cNvSpPr>
            <a:spLocks noGrp="1"/>
          </p:cNvSpPr>
          <p:nvPr>
            <p:ph type="sldNum" sz="quarter" idx="12"/>
          </p:nvPr>
        </p:nvSpPr>
        <p:spPr/>
        <p:txBody>
          <a:bodyPr/>
          <a:lstStyle/>
          <a:p>
            <a:fld id="{C51EAA63-D034-42AE-91FA-B13B9518C7BE}" type="slidenum">
              <a:rPr lang="en-US" smtClean="0"/>
              <a:pPr/>
              <a:t>88</a:t>
            </a:fld>
            <a:endParaRPr lang="en-US" dirty="0"/>
          </a:p>
        </p:txBody>
      </p:sp>
      <p:pic>
        <p:nvPicPr>
          <p:cNvPr id="8" name="Picture 7">
            <a:extLst>
              <a:ext uri="{FF2B5EF4-FFF2-40B4-BE49-F238E27FC236}">
                <a16:creationId xmlns:a16="http://schemas.microsoft.com/office/drawing/2014/main" id="{0ADEB166-0604-4358-BFA8-8591BE1E3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467" y="1497426"/>
            <a:ext cx="5475932" cy="2882069"/>
          </a:xfrm>
          <a:prstGeom prst="rect">
            <a:avLst/>
          </a:prstGeom>
        </p:spPr>
      </p:pic>
      <p:sp>
        <p:nvSpPr>
          <p:cNvPr id="9" name="TextBox 8">
            <a:extLst>
              <a:ext uri="{FF2B5EF4-FFF2-40B4-BE49-F238E27FC236}">
                <a16:creationId xmlns:a16="http://schemas.microsoft.com/office/drawing/2014/main" id="{60CFE1BE-3E42-4E94-BF5B-642D47CEBC8E}"/>
              </a:ext>
            </a:extLst>
          </p:cNvPr>
          <p:cNvSpPr txBox="1"/>
          <p:nvPr/>
        </p:nvSpPr>
        <p:spPr>
          <a:xfrm>
            <a:off x="8287126" y="908425"/>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74711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F2E8-5CEB-4818-8187-4D27C3FD1651}"/>
              </a:ext>
            </a:extLst>
          </p:cNvPr>
          <p:cNvSpPr>
            <a:spLocks noGrp="1"/>
          </p:cNvSpPr>
          <p:nvPr>
            <p:ph type="title"/>
          </p:nvPr>
        </p:nvSpPr>
        <p:spPr>
          <a:xfrm>
            <a:off x="531818" y="-203197"/>
            <a:ext cx="11125199" cy="889000"/>
          </a:xfrm>
        </p:spPr>
        <p:txBody>
          <a:bodyPr/>
          <a:lstStyle/>
          <a:p>
            <a:r>
              <a:rPr lang="en-US" dirty="0"/>
              <a:t>Padding</a:t>
            </a:r>
          </a:p>
        </p:txBody>
      </p:sp>
      <p:sp>
        <p:nvSpPr>
          <p:cNvPr id="3" name="Content Placeholder 2">
            <a:extLst>
              <a:ext uri="{FF2B5EF4-FFF2-40B4-BE49-F238E27FC236}">
                <a16:creationId xmlns:a16="http://schemas.microsoft.com/office/drawing/2014/main" id="{F5D51E64-71F8-4B54-91A0-E0C7F9DEE904}"/>
              </a:ext>
            </a:extLst>
          </p:cNvPr>
          <p:cNvSpPr>
            <a:spLocks noGrp="1"/>
          </p:cNvSpPr>
          <p:nvPr>
            <p:ph idx="1"/>
          </p:nvPr>
        </p:nvSpPr>
        <p:spPr>
          <a:xfrm>
            <a:off x="338652" y="685803"/>
            <a:ext cx="11126522" cy="4419600"/>
          </a:xfrm>
        </p:spPr>
        <p:txBody>
          <a:bodyPr/>
          <a:lstStyle/>
          <a:p>
            <a:r>
              <a:rPr lang="en-US" sz="2600" dirty="0"/>
              <a:t>The padding property allows you to specify how much space should appear between the content of an element and its border −</a:t>
            </a:r>
          </a:p>
          <a:p>
            <a:r>
              <a:rPr lang="en-US" sz="2600" dirty="0"/>
              <a:t>The value of this attribute should be either a length, a percentage, or the word inherit. If the value is inherit, it will have the same padding as its parent element. If a percentage is used, the percentage is of the containing box</a:t>
            </a:r>
          </a:p>
          <a:p>
            <a:r>
              <a:rPr lang="en-US" sz="2600" dirty="0"/>
              <a:t>The following CSS properties can be used to control lists. You can also set different values for the padding on each side of the box using the following properties −</a:t>
            </a:r>
          </a:p>
          <a:p>
            <a:pPr lvl="1"/>
            <a:r>
              <a:rPr lang="en-US" dirty="0"/>
              <a:t>    The padding-bottom specifies the bottom padding of an element.</a:t>
            </a:r>
          </a:p>
          <a:p>
            <a:pPr lvl="1"/>
            <a:r>
              <a:rPr lang="en-US" dirty="0"/>
              <a:t>    The padding-top specifies the top padding of an element.</a:t>
            </a:r>
          </a:p>
          <a:p>
            <a:pPr lvl="1"/>
            <a:r>
              <a:rPr lang="en-US" dirty="0"/>
              <a:t>    The padding-left specifies the left padding of an element.</a:t>
            </a:r>
          </a:p>
          <a:p>
            <a:pPr lvl="1"/>
            <a:r>
              <a:rPr lang="en-US" dirty="0"/>
              <a:t>    The padding-right specifies the right padding of an element.</a:t>
            </a:r>
          </a:p>
          <a:p>
            <a:pPr lvl="1"/>
            <a:r>
              <a:rPr lang="en-US" dirty="0"/>
              <a:t>    The padding serves as shorthand for the preceding properties</a:t>
            </a:r>
          </a:p>
        </p:txBody>
      </p:sp>
      <p:sp>
        <p:nvSpPr>
          <p:cNvPr id="4" name="Slide Number Placeholder 3">
            <a:extLst>
              <a:ext uri="{FF2B5EF4-FFF2-40B4-BE49-F238E27FC236}">
                <a16:creationId xmlns:a16="http://schemas.microsoft.com/office/drawing/2014/main" id="{9C2689ED-8E48-4A59-987E-84212EF0DD52}"/>
              </a:ext>
            </a:extLst>
          </p:cNvPr>
          <p:cNvSpPr>
            <a:spLocks noGrp="1"/>
          </p:cNvSpPr>
          <p:nvPr>
            <p:ph type="sldNum" sz="quarter" idx="12"/>
          </p:nvPr>
        </p:nvSpPr>
        <p:spPr/>
        <p:txBody>
          <a:bodyPr/>
          <a:lstStyle/>
          <a:p>
            <a:fld id="{C51EAA63-D034-42AE-91FA-B13B9518C7BE}" type="slidenum">
              <a:rPr lang="en-US" smtClean="0"/>
              <a:pPr/>
              <a:t>89</a:t>
            </a:fld>
            <a:endParaRPr lang="en-US" dirty="0"/>
          </a:p>
        </p:txBody>
      </p:sp>
    </p:spTree>
    <p:extLst>
      <p:ext uri="{BB962C8B-B14F-4D97-AF65-F5344CB8AC3E}">
        <p14:creationId xmlns:p14="http://schemas.microsoft.com/office/powerpoint/2010/main" val="303716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a:extLst>
              <a:ext uri="{FF2B5EF4-FFF2-40B4-BE49-F238E27FC236}">
                <a16:creationId xmlns:a16="http://schemas.microsoft.com/office/drawing/2014/main" id="{0A810A8C-F8B5-4D70-AB25-6B581589EEC7}"/>
              </a:ext>
            </a:extLst>
          </p:cNvPr>
          <p:cNvSpPr>
            <a:spLocks noGrp="1"/>
          </p:cNvSpPr>
          <p:nvPr>
            <p:ph type="sldNum" sz="quarter" idx="10"/>
          </p:nvPr>
        </p:nvSpPr>
        <p:spPr/>
        <p:txBody>
          <a:bodyPr/>
          <a:lstStyle/>
          <a:p>
            <a:fld id="{B90849F3-5B45-4266-92A8-9A70549CD644}" type="slidenum">
              <a:rPr lang="en-US" altLang="en-US"/>
              <a:pPr/>
              <a:t>9</a:t>
            </a:fld>
            <a:endParaRPr lang="en-US" altLang="en-US"/>
          </a:p>
        </p:txBody>
      </p:sp>
      <p:sp>
        <p:nvSpPr>
          <p:cNvPr id="270338" name="Rectangle 2">
            <a:extLst>
              <a:ext uri="{FF2B5EF4-FFF2-40B4-BE49-F238E27FC236}">
                <a16:creationId xmlns:a16="http://schemas.microsoft.com/office/drawing/2014/main" id="{7A23B37B-65D6-4C1F-848F-29A9694466AF}"/>
              </a:ext>
            </a:extLst>
          </p:cNvPr>
          <p:cNvSpPr>
            <a:spLocks noGrp="1" noChangeArrowheads="1"/>
          </p:cNvSpPr>
          <p:nvPr>
            <p:ph type="title"/>
          </p:nvPr>
        </p:nvSpPr>
        <p:spPr/>
        <p:txBody>
          <a:bodyPr/>
          <a:lstStyle/>
          <a:p>
            <a:r>
              <a:rPr lang="en-US" altLang="en-US"/>
              <a:t>CSS Style Rule</a:t>
            </a:r>
          </a:p>
        </p:txBody>
      </p:sp>
      <p:sp>
        <p:nvSpPr>
          <p:cNvPr id="270340" name="Rectangle 4">
            <a:extLst>
              <a:ext uri="{FF2B5EF4-FFF2-40B4-BE49-F238E27FC236}">
                <a16:creationId xmlns:a16="http://schemas.microsoft.com/office/drawing/2014/main" id="{6DB963CF-4494-438A-BB51-381566CC4A0A}"/>
              </a:ext>
            </a:extLst>
          </p:cNvPr>
          <p:cNvSpPr>
            <a:spLocks noChangeArrowheads="1"/>
          </p:cNvSpPr>
          <p:nvPr/>
        </p:nvSpPr>
        <p:spPr bwMode="auto">
          <a:xfrm>
            <a:off x="3351212" y="1752600"/>
            <a:ext cx="487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p {</a:t>
            </a:r>
          </a:p>
          <a:p>
            <a:r>
              <a:rPr lang="en-US" altLang="en-US" dirty="0"/>
              <a:t>	font-size: x-large   ;</a:t>
            </a:r>
          </a:p>
          <a:p>
            <a:endParaRPr lang="en-US" altLang="en-US" dirty="0"/>
          </a:p>
          <a:p>
            <a:r>
              <a:rPr lang="en-US" altLang="en-US" dirty="0"/>
              <a:t>	background-color: yellow</a:t>
            </a:r>
          </a:p>
          <a:p>
            <a:r>
              <a:rPr lang="en-US" altLang="en-US" dirty="0"/>
              <a:t>   }</a:t>
            </a:r>
          </a:p>
        </p:txBody>
      </p:sp>
      <p:sp>
        <p:nvSpPr>
          <p:cNvPr id="270342" name="Rectangle 6">
            <a:extLst>
              <a:ext uri="{FF2B5EF4-FFF2-40B4-BE49-F238E27FC236}">
                <a16:creationId xmlns:a16="http://schemas.microsoft.com/office/drawing/2014/main" id="{B3C9EB2A-29EB-447B-A0D0-EE585697EB2B}"/>
              </a:ext>
            </a:extLst>
          </p:cNvPr>
          <p:cNvSpPr>
            <a:spLocks noChangeArrowheads="1"/>
          </p:cNvSpPr>
          <p:nvPr/>
        </p:nvSpPr>
        <p:spPr bwMode="auto">
          <a:xfrm>
            <a:off x="4189412" y="2971800"/>
            <a:ext cx="23622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4" name="Rectangle 8">
            <a:extLst>
              <a:ext uri="{FF2B5EF4-FFF2-40B4-BE49-F238E27FC236}">
                <a16:creationId xmlns:a16="http://schemas.microsoft.com/office/drawing/2014/main" id="{223C275C-7063-4BFE-835E-20981703024B}"/>
              </a:ext>
            </a:extLst>
          </p:cNvPr>
          <p:cNvSpPr>
            <a:spLocks noChangeArrowheads="1"/>
          </p:cNvSpPr>
          <p:nvPr/>
        </p:nvSpPr>
        <p:spPr bwMode="auto">
          <a:xfrm>
            <a:off x="4189412" y="3733800"/>
            <a:ext cx="34290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5" name="Rectangle 9">
            <a:extLst>
              <a:ext uri="{FF2B5EF4-FFF2-40B4-BE49-F238E27FC236}">
                <a16:creationId xmlns:a16="http://schemas.microsoft.com/office/drawing/2014/main" id="{FD16D1B0-6452-44B9-A3B7-6FCCA4D31D38}"/>
              </a:ext>
            </a:extLst>
          </p:cNvPr>
          <p:cNvSpPr>
            <a:spLocks noChangeArrowheads="1"/>
          </p:cNvSpPr>
          <p:nvPr/>
        </p:nvSpPr>
        <p:spPr bwMode="auto">
          <a:xfrm>
            <a:off x="3960812" y="2667000"/>
            <a:ext cx="3886200" cy="1828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6" name="Oval 10">
            <a:extLst>
              <a:ext uri="{FF2B5EF4-FFF2-40B4-BE49-F238E27FC236}">
                <a16:creationId xmlns:a16="http://schemas.microsoft.com/office/drawing/2014/main" id="{DA914987-3A4A-4FD5-BFED-D5C3F02B44AF}"/>
              </a:ext>
            </a:extLst>
          </p:cNvPr>
          <p:cNvSpPr>
            <a:spLocks noChangeArrowheads="1"/>
          </p:cNvSpPr>
          <p:nvPr/>
        </p:nvSpPr>
        <p:spPr bwMode="auto">
          <a:xfrm>
            <a:off x="4265612" y="3048000"/>
            <a:ext cx="1295400" cy="4572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7" name="Oval 11">
            <a:extLst>
              <a:ext uri="{FF2B5EF4-FFF2-40B4-BE49-F238E27FC236}">
                <a16:creationId xmlns:a16="http://schemas.microsoft.com/office/drawing/2014/main" id="{AD0A804A-92F4-4F4E-9048-3DDC89969098}"/>
              </a:ext>
            </a:extLst>
          </p:cNvPr>
          <p:cNvSpPr>
            <a:spLocks noChangeArrowheads="1"/>
          </p:cNvSpPr>
          <p:nvPr/>
        </p:nvSpPr>
        <p:spPr bwMode="auto">
          <a:xfrm>
            <a:off x="4265612" y="3699330"/>
            <a:ext cx="2438400" cy="5334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8" name="Text Box 12">
            <a:extLst>
              <a:ext uri="{FF2B5EF4-FFF2-40B4-BE49-F238E27FC236}">
                <a16:creationId xmlns:a16="http://schemas.microsoft.com/office/drawing/2014/main" id="{C8A32C1D-B05C-4169-8452-03E7AE80E76E}"/>
              </a:ext>
            </a:extLst>
          </p:cNvPr>
          <p:cNvSpPr txBox="1">
            <a:spLocks noChangeArrowheads="1"/>
          </p:cNvSpPr>
          <p:nvPr/>
        </p:nvSpPr>
        <p:spPr bwMode="auto">
          <a:xfrm>
            <a:off x="1903412" y="4953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selector string</a:t>
            </a:r>
          </a:p>
        </p:txBody>
      </p:sp>
      <p:sp>
        <p:nvSpPr>
          <p:cNvPr id="270350" name="Line 14">
            <a:extLst>
              <a:ext uri="{FF2B5EF4-FFF2-40B4-BE49-F238E27FC236}">
                <a16:creationId xmlns:a16="http://schemas.microsoft.com/office/drawing/2014/main" id="{CFD57A22-63CD-47DD-8477-40E22BB441D9}"/>
              </a:ext>
            </a:extLst>
          </p:cNvPr>
          <p:cNvSpPr>
            <a:spLocks noChangeShapeType="1"/>
          </p:cNvSpPr>
          <p:nvPr/>
        </p:nvSpPr>
        <p:spPr bwMode="auto">
          <a:xfrm flipV="1">
            <a:off x="2741612" y="3124200"/>
            <a:ext cx="609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1" name="Line 15">
            <a:extLst>
              <a:ext uri="{FF2B5EF4-FFF2-40B4-BE49-F238E27FC236}">
                <a16:creationId xmlns:a16="http://schemas.microsoft.com/office/drawing/2014/main" id="{9AD66157-4403-4ECF-862D-286E82DC99ED}"/>
              </a:ext>
            </a:extLst>
          </p:cNvPr>
          <p:cNvSpPr>
            <a:spLocks noChangeShapeType="1"/>
          </p:cNvSpPr>
          <p:nvPr/>
        </p:nvSpPr>
        <p:spPr bwMode="auto">
          <a:xfrm flipV="1">
            <a:off x="4875212" y="2133600"/>
            <a:ext cx="838200" cy="914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2" name="Line 16">
            <a:extLst>
              <a:ext uri="{FF2B5EF4-FFF2-40B4-BE49-F238E27FC236}">
                <a16:creationId xmlns:a16="http://schemas.microsoft.com/office/drawing/2014/main" id="{53A71FC3-8710-4A4B-8DD4-5D7F3941ADD2}"/>
              </a:ext>
            </a:extLst>
          </p:cNvPr>
          <p:cNvSpPr>
            <a:spLocks noChangeShapeType="1"/>
          </p:cNvSpPr>
          <p:nvPr/>
        </p:nvSpPr>
        <p:spPr bwMode="auto">
          <a:xfrm>
            <a:off x="5713412" y="2133600"/>
            <a:ext cx="76200" cy="16002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3" name="Text Box 17">
            <a:extLst>
              <a:ext uri="{FF2B5EF4-FFF2-40B4-BE49-F238E27FC236}">
                <a16:creationId xmlns:a16="http://schemas.microsoft.com/office/drawing/2014/main" id="{1E433479-7EAA-402E-BD44-34D1E10475C2}"/>
              </a:ext>
            </a:extLst>
          </p:cNvPr>
          <p:cNvSpPr txBox="1">
            <a:spLocks noChangeArrowheads="1"/>
          </p:cNvSpPr>
          <p:nvPr/>
        </p:nvSpPr>
        <p:spPr bwMode="auto">
          <a:xfrm>
            <a:off x="4646612" y="17526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property names</a:t>
            </a:r>
          </a:p>
        </p:txBody>
      </p:sp>
      <p:sp>
        <p:nvSpPr>
          <p:cNvPr id="270354" name="Line 18">
            <a:extLst>
              <a:ext uri="{FF2B5EF4-FFF2-40B4-BE49-F238E27FC236}">
                <a16:creationId xmlns:a16="http://schemas.microsoft.com/office/drawing/2014/main" id="{BFB940FD-8F29-4DF0-98C8-44044D935BC7}"/>
              </a:ext>
            </a:extLst>
          </p:cNvPr>
          <p:cNvSpPr>
            <a:spLocks noChangeShapeType="1"/>
          </p:cNvSpPr>
          <p:nvPr/>
        </p:nvSpPr>
        <p:spPr bwMode="auto">
          <a:xfrm flipV="1">
            <a:off x="6551612" y="2286000"/>
            <a:ext cx="1219200" cy="914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5" name="Line 19">
            <a:extLst>
              <a:ext uri="{FF2B5EF4-FFF2-40B4-BE49-F238E27FC236}">
                <a16:creationId xmlns:a16="http://schemas.microsoft.com/office/drawing/2014/main" id="{EE3D5738-38C0-492B-8A1C-412966316FCE}"/>
              </a:ext>
            </a:extLst>
          </p:cNvPr>
          <p:cNvSpPr>
            <a:spLocks noChangeShapeType="1"/>
          </p:cNvSpPr>
          <p:nvPr/>
        </p:nvSpPr>
        <p:spPr bwMode="auto">
          <a:xfrm flipV="1">
            <a:off x="7466012" y="2286000"/>
            <a:ext cx="304800" cy="1447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6" name="Text Box 20">
            <a:extLst>
              <a:ext uri="{FF2B5EF4-FFF2-40B4-BE49-F238E27FC236}">
                <a16:creationId xmlns:a16="http://schemas.microsoft.com/office/drawing/2014/main" id="{5D969B3D-7542-4E4A-A4C3-A9D41D1BB0D5}"/>
              </a:ext>
            </a:extLst>
          </p:cNvPr>
          <p:cNvSpPr txBox="1">
            <a:spLocks noChangeArrowheads="1"/>
          </p:cNvSpPr>
          <p:nvPr/>
        </p:nvSpPr>
        <p:spPr bwMode="auto">
          <a:xfrm>
            <a:off x="7389812" y="1905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declarations</a:t>
            </a:r>
          </a:p>
        </p:txBody>
      </p:sp>
      <p:sp>
        <p:nvSpPr>
          <p:cNvPr id="270357" name="Text Box 21">
            <a:extLst>
              <a:ext uri="{FF2B5EF4-FFF2-40B4-BE49-F238E27FC236}">
                <a16:creationId xmlns:a16="http://schemas.microsoft.com/office/drawing/2014/main" id="{E7A127C1-75F5-4A86-A8B4-4D6027D88845}"/>
              </a:ext>
            </a:extLst>
          </p:cNvPr>
          <p:cNvSpPr txBox="1">
            <a:spLocks noChangeArrowheads="1"/>
          </p:cNvSpPr>
          <p:nvPr/>
        </p:nvSpPr>
        <p:spPr bwMode="auto">
          <a:xfrm>
            <a:off x="7694612" y="4953001"/>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 block</a:t>
            </a:r>
          </a:p>
        </p:txBody>
      </p:sp>
      <p:sp>
        <p:nvSpPr>
          <p:cNvPr id="270358" name="Line 22">
            <a:extLst>
              <a:ext uri="{FF2B5EF4-FFF2-40B4-BE49-F238E27FC236}">
                <a16:creationId xmlns:a16="http://schemas.microsoft.com/office/drawing/2014/main" id="{46FDC722-8718-4BCE-AC25-CB0A8C831857}"/>
              </a:ext>
            </a:extLst>
          </p:cNvPr>
          <p:cNvSpPr>
            <a:spLocks noChangeShapeType="1"/>
          </p:cNvSpPr>
          <p:nvPr/>
        </p:nvSpPr>
        <p:spPr bwMode="auto">
          <a:xfrm>
            <a:off x="7847012" y="3581400"/>
            <a:ext cx="1295400" cy="12954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9272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8E0B-6323-445E-A5BC-D5137CFA18EB}"/>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7E58405C-6E90-4731-BEB9-5A3E8B80F7DF}"/>
              </a:ext>
            </a:extLst>
          </p:cNvPr>
          <p:cNvSpPr>
            <a:spLocks noGrp="1"/>
          </p:cNvSpPr>
          <p:nvPr>
            <p:ph idx="1"/>
          </p:nvPr>
        </p:nvSpPr>
        <p:spPr/>
        <p:txBody>
          <a:bodyPr/>
          <a:lstStyle/>
          <a:p>
            <a:r>
              <a:rPr lang="en-US" dirty="0"/>
              <a:t>The padding property may be specified using one, two, three, or four values. Each value is a &lt;length&gt; or a &lt;percentage&gt;.</a:t>
            </a:r>
          </a:p>
          <a:p>
            <a:pPr lvl="1"/>
            <a:r>
              <a:rPr lang="en-US" dirty="0"/>
              <a:t>When one value is specified, it applies the same padding to all four sides.</a:t>
            </a:r>
          </a:p>
          <a:p>
            <a:pPr lvl="1"/>
            <a:r>
              <a:rPr lang="en-US" dirty="0"/>
              <a:t>When two values are specified, the first padding applies to the top and bottom, the second to the left and right.</a:t>
            </a:r>
          </a:p>
          <a:p>
            <a:pPr lvl="1"/>
            <a:r>
              <a:rPr lang="en-US" dirty="0"/>
              <a:t>When three values are specified, the first padding applies to the top, the second to the left and right, the third to the bottom.</a:t>
            </a:r>
          </a:p>
          <a:p>
            <a:pPr lvl="1"/>
            <a:r>
              <a:rPr lang="en-US" dirty="0"/>
              <a:t>When four values are specified, the paddings apply to the top, right, bottom, and left in that order (clockwise)</a:t>
            </a:r>
          </a:p>
        </p:txBody>
      </p:sp>
      <p:sp>
        <p:nvSpPr>
          <p:cNvPr id="4" name="Slide Number Placeholder 3">
            <a:extLst>
              <a:ext uri="{FF2B5EF4-FFF2-40B4-BE49-F238E27FC236}">
                <a16:creationId xmlns:a16="http://schemas.microsoft.com/office/drawing/2014/main" id="{6B66025D-5502-40FA-8257-FC0B63E2D52D}"/>
              </a:ext>
            </a:extLst>
          </p:cNvPr>
          <p:cNvSpPr>
            <a:spLocks noGrp="1"/>
          </p:cNvSpPr>
          <p:nvPr>
            <p:ph type="sldNum" sz="quarter" idx="12"/>
          </p:nvPr>
        </p:nvSpPr>
        <p:spPr/>
        <p:txBody>
          <a:bodyPr/>
          <a:lstStyle/>
          <a:p>
            <a:fld id="{C51EAA63-D034-42AE-91FA-B13B9518C7BE}" type="slidenum">
              <a:rPr lang="en-US" smtClean="0"/>
              <a:pPr/>
              <a:t>90</a:t>
            </a:fld>
            <a:endParaRPr lang="en-US" dirty="0"/>
          </a:p>
        </p:txBody>
      </p:sp>
    </p:spTree>
    <p:extLst>
      <p:ext uri="{BB962C8B-B14F-4D97-AF65-F5344CB8AC3E}">
        <p14:creationId xmlns:p14="http://schemas.microsoft.com/office/powerpoint/2010/main" val="167182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6BA7-CCD9-4CB1-B72A-A04DC012A110}"/>
              </a:ext>
            </a:extLst>
          </p:cNvPr>
          <p:cNvSpPr>
            <a:spLocks noGrp="1"/>
          </p:cNvSpPr>
          <p:nvPr>
            <p:ph type="title"/>
          </p:nvPr>
        </p:nvSpPr>
        <p:spPr/>
        <p:txBody>
          <a:bodyPr/>
          <a:lstStyle/>
          <a:p>
            <a:r>
              <a:rPr lang="en-US" dirty="0"/>
              <a:t>Padding </a:t>
            </a:r>
          </a:p>
        </p:txBody>
      </p:sp>
      <p:pic>
        <p:nvPicPr>
          <p:cNvPr id="6" name="Content Placeholder 5">
            <a:extLst>
              <a:ext uri="{FF2B5EF4-FFF2-40B4-BE49-F238E27FC236}">
                <a16:creationId xmlns:a16="http://schemas.microsoft.com/office/drawing/2014/main" id="{9D99CF13-5CD6-4416-8CA9-16F8EA92C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1"/>
            <a:ext cx="5237914" cy="4961020"/>
          </a:xfrm>
        </p:spPr>
      </p:pic>
      <p:sp>
        <p:nvSpPr>
          <p:cNvPr id="4" name="Slide Number Placeholder 3">
            <a:extLst>
              <a:ext uri="{FF2B5EF4-FFF2-40B4-BE49-F238E27FC236}">
                <a16:creationId xmlns:a16="http://schemas.microsoft.com/office/drawing/2014/main" id="{D96FAE60-17A8-412E-A1C9-BF32B9997060}"/>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8" name="Picture 7">
            <a:extLst>
              <a:ext uri="{FF2B5EF4-FFF2-40B4-BE49-F238E27FC236}">
                <a16:creationId xmlns:a16="http://schemas.microsoft.com/office/drawing/2014/main" id="{E073F855-AC3A-477B-8F0F-3F578B92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32" y="2697422"/>
            <a:ext cx="6336111" cy="2468136"/>
          </a:xfrm>
          <a:prstGeom prst="rect">
            <a:avLst/>
          </a:prstGeom>
        </p:spPr>
      </p:pic>
      <p:cxnSp>
        <p:nvCxnSpPr>
          <p:cNvPr id="10" name="Straight Connector 9">
            <a:extLst>
              <a:ext uri="{FF2B5EF4-FFF2-40B4-BE49-F238E27FC236}">
                <a16:creationId xmlns:a16="http://schemas.microsoft.com/office/drawing/2014/main" id="{7346AA9F-2F71-4B39-A383-94E2501BDEA4}"/>
              </a:ext>
            </a:extLst>
          </p:cNvPr>
          <p:cNvCxnSpPr/>
          <p:nvPr/>
        </p:nvCxnSpPr>
        <p:spPr>
          <a:xfrm>
            <a:off x="5662862" y="0"/>
            <a:ext cx="0" cy="625642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ACBFE3-EA5E-4BF2-842A-D3EE6ABD3AA1}"/>
              </a:ext>
            </a:extLst>
          </p:cNvPr>
          <p:cNvSpPr txBox="1"/>
          <p:nvPr/>
        </p:nvSpPr>
        <p:spPr>
          <a:xfrm>
            <a:off x="7090610" y="838201"/>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85909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7471-B499-4FCE-A285-E1289B0A48FE}"/>
              </a:ext>
            </a:extLst>
          </p:cNvPr>
          <p:cNvSpPr>
            <a:spLocks noGrp="1"/>
          </p:cNvSpPr>
          <p:nvPr>
            <p:ph type="title"/>
          </p:nvPr>
        </p:nvSpPr>
        <p:spPr/>
        <p:txBody>
          <a:bodyPr/>
          <a:lstStyle/>
          <a:p>
            <a:r>
              <a:rPr lang="en-US" dirty="0"/>
              <a:t>CSS - Overflow</a:t>
            </a:r>
          </a:p>
        </p:txBody>
      </p:sp>
      <p:sp>
        <p:nvSpPr>
          <p:cNvPr id="3" name="Content Placeholder 2">
            <a:extLst>
              <a:ext uri="{FF2B5EF4-FFF2-40B4-BE49-F238E27FC236}">
                <a16:creationId xmlns:a16="http://schemas.microsoft.com/office/drawing/2014/main" id="{B49CF3C1-EB09-4A97-A1BB-33D6694CE657}"/>
              </a:ext>
            </a:extLst>
          </p:cNvPr>
          <p:cNvSpPr>
            <a:spLocks noGrp="1"/>
          </p:cNvSpPr>
          <p:nvPr>
            <p:ph idx="1"/>
          </p:nvPr>
        </p:nvSpPr>
        <p:spPr/>
        <p:txBody>
          <a:bodyPr/>
          <a:lstStyle/>
          <a:p>
            <a:pPr marL="0" indent="0">
              <a:buNone/>
            </a:pPr>
            <a:r>
              <a:rPr lang="en-US" dirty="0"/>
              <a:t>CSS provides a property called overflow which tells the browser what to do if the box's contents is larger than the box itself. This property can take one of the following values.</a:t>
            </a:r>
          </a:p>
          <a:p>
            <a:pPr marL="0" indent="0">
              <a:buNone/>
            </a:pPr>
            <a:endParaRPr lang="en-US" dirty="0"/>
          </a:p>
        </p:txBody>
      </p:sp>
      <p:sp>
        <p:nvSpPr>
          <p:cNvPr id="4" name="Slide Number Placeholder 3">
            <a:extLst>
              <a:ext uri="{FF2B5EF4-FFF2-40B4-BE49-F238E27FC236}">
                <a16:creationId xmlns:a16="http://schemas.microsoft.com/office/drawing/2014/main" id="{BCE2EA60-A824-4E1C-8836-777326D27CA0}"/>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6" name="Picture 5">
            <a:extLst>
              <a:ext uri="{FF2B5EF4-FFF2-40B4-BE49-F238E27FC236}">
                <a16:creationId xmlns:a16="http://schemas.microsoft.com/office/drawing/2014/main" id="{971C0E75-1465-408C-952F-7B479BFB7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872119"/>
            <a:ext cx="8227832" cy="3450818"/>
          </a:xfrm>
          <a:prstGeom prst="rect">
            <a:avLst/>
          </a:prstGeom>
        </p:spPr>
      </p:pic>
    </p:spTree>
    <p:extLst>
      <p:ext uri="{BB962C8B-B14F-4D97-AF65-F5344CB8AC3E}">
        <p14:creationId xmlns:p14="http://schemas.microsoft.com/office/powerpoint/2010/main" val="312009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8A78-8105-4C8C-9382-DC318326AD9D}"/>
              </a:ext>
            </a:extLst>
          </p:cNvPr>
          <p:cNvSpPr>
            <a:spLocks noGrp="1"/>
          </p:cNvSpPr>
          <p:nvPr>
            <p:ph type="title"/>
          </p:nvPr>
        </p:nvSpPr>
        <p:spPr>
          <a:xfrm>
            <a:off x="419523" y="181811"/>
            <a:ext cx="11125199" cy="889000"/>
          </a:xfrm>
        </p:spPr>
        <p:txBody>
          <a:bodyPr/>
          <a:lstStyle/>
          <a:p>
            <a:r>
              <a:rPr lang="en-US" dirty="0"/>
              <a:t>Overflow</a:t>
            </a:r>
          </a:p>
        </p:txBody>
      </p:sp>
      <p:pic>
        <p:nvPicPr>
          <p:cNvPr id="6" name="Content Placeholder 5">
            <a:extLst>
              <a:ext uri="{FF2B5EF4-FFF2-40B4-BE49-F238E27FC236}">
                <a16:creationId xmlns:a16="http://schemas.microsoft.com/office/drawing/2014/main" id="{44BC7BA8-C33A-4E0D-9784-E8D4F7CDB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5044" y="2129109"/>
            <a:ext cx="1143160" cy="3305636"/>
          </a:xfrm>
        </p:spPr>
      </p:pic>
      <p:sp>
        <p:nvSpPr>
          <p:cNvPr id="4" name="Slide Number Placeholder 3">
            <a:extLst>
              <a:ext uri="{FF2B5EF4-FFF2-40B4-BE49-F238E27FC236}">
                <a16:creationId xmlns:a16="http://schemas.microsoft.com/office/drawing/2014/main" id="{77EB9FF0-14C3-4BC6-A33C-F4DACCD0B6EE}"/>
              </a:ext>
            </a:extLst>
          </p:cNvPr>
          <p:cNvSpPr>
            <a:spLocks noGrp="1"/>
          </p:cNvSpPr>
          <p:nvPr>
            <p:ph type="sldNum" sz="quarter" idx="12"/>
          </p:nvPr>
        </p:nvSpPr>
        <p:spPr/>
        <p:txBody>
          <a:bodyPr/>
          <a:lstStyle/>
          <a:p>
            <a:fld id="{C51EAA63-D034-42AE-91FA-B13B9518C7BE}" type="slidenum">
              <a:rPr lang="en-US" smtClean="0"/>
              <a:pPr/>
              <a:t>93</a:t>
            </a:fld>
            <a:endParaRPr lang="en-US" dirty="0"/>
          </a:p>
        </p:txBody>
      </p:sp>
      <p:pic>
        <p:nvPicPr>
          <p:cNvPr id="8" name="Picture 7">
            <a:extLst>
              <a:ext uri="{FF2B5EF4-FFF2-40B4-BE49-F238E27FC236}">
                <a16:creationId xmlns:a16="http://schemas.microsoft.com/office/drawing/2014/main" id="{4578EECC-3318-4FD7-8BF6-757C2FD29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1295401"/>
            <a:ext cx="6849431" cy="5020376"/>
          </a:xfrm>
          <a:prstGeom prst="rect">
            <a:avLst/>
          </a:prstGeom>
        </p:spPr>
      </p:pic>
    </p:spTree>
    <p:extLst>
      <p:ext uri="{BB962C8B-B14F-4D97-AF65-F5344CB8AC3E}">
        <p14:creationId xmlns:p14="http://schemas.microsoft.com/office/powerpoint/2010/main" val="9777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C92E30-8E9C-43C4-8C53-FA8CC887B456}"/>
              </a:ext>
            </a:extLst>
          </p:cNvPr>
          <p:cNvSpPr>
            <a:spLocks noGrp="1"/>
          </p:cNvSpPr>
          <p:nvPr>
            <p:ph type="title"/>
          </p:nvPr>
        </p:nvSpPr>
        <p:spPr>
          <a:xfrm>
            <a:off x="339313" y="2780632"/>
            <a:ext cx="11125199" cy="889000"/>
          </a:xfrm>
        </p:spPr>
        <p:txBody>
          <a:bodyPr/>
          <a:lstStyle/>
          <a:p>
            <a:r>
              <a:rPr lang="en-US" sz="6000" dirty="0"/>
              <a:t>CSS - Visibility</a:t>
            </a:r>
          </a:p>
        </p:txBody>
      </p:sp>
      <p:sp>
        <p:nvSpPr>
          <p:cNvPr id="4" name="Slide Number Placeholder 3">
            <a:extLst>
              <a:ext uri="{FF2B5EF4-FFF2-40B4-BE49-F238E27FC236}">
                <a16:creationId xmlns:a16="http://schemas.microsoft.com/office/drawing/2014/main" id="{DB37D23B-8A60-474B-925A-AE3B041EA6A3}"/>
              </a:ext>
            </a:extLst>
          </p:cNvPr>
          <p:cNvSpPr>
            <a:spLocks noGrp="1"/>
          </p:cNvSpPr>
          <p:nvPr>
            <p:ph type="sldNum" sz="quarter" idx="12"/>
          </p:nvPr>
        </p:nvSpPr>
        <p:spPr/>
        <p:txBody>
          <a:bodyPr/>
          <a:lstStyle/>
          <a:p>
            <a:fld id="{C51EAA63-D034-42AE-91FA-B13B9518C7BE}" type="slidenum">
              <a:rPr lang="en-US" smtClean="0"/>
              <a:pPr/>
              <a:t>94</a:t>
            </a:fld>
            <a:endParaRPr lang="en-US" dirty="0"/>
          </a:p>
        </p:txBody>
      </p:sp>
    </p:spTree>
    <p:extLst>
      <p:ext uri="{BB962C8B-B14F-4D97-AF65-F5344CB8AC3E}">
        <p14:creationId xmlns:p14="http://schemas.microsoft.com/office/powerpoint/2010/main" val="47366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E58-55F4-484A-AEDF-F922B51509A2}"/>
              </a:ext>
            </a:extLst>
          </p:cNvPr>
          <p:cNvSpPr>
            <a:spLocks noGrp="1"/>
          </p:cNvSpPr>
          <p:nvPr>
            <p:ph type="title"/>
          </p:nvPr>
        </p:nvSpPr>
        <p:spPr>
          <a:xfrm>
            <a:off x="403481" y="0"/>
            <a:ext cx="11125199" cy="889000"/>
          </a:xfrm>
        </p:spPr>
        <p:txBody>
          <a:bodyPr/>
          <a:lstStyle/>
          <a:p>
            <a:r>
              <a:rPr lang="en-US" dirty="0"/>
              <a:t>Visibility</a:t>
            </a:r>
          </a:p>
        </p:txBody>
      </p:sp>
      <p:sp>
        <p:nvSpPr>
          <p:cNvPr id="3" name="Content Placeholder 2">
            <a:extLst>
              <a:ext uri="{FF2B5EF4-FFF2-40B4-BE49-F238E27FC236}">
                <a16:creationId xmlns:a16="http://schemas.microsoft.com/office/drawing/2014/main" id="{CB523E3F-B787-41FB-8976-5F7383F23A0C}"/>
              </a:ext>
            </a:extLst>
          </p:cNvPr>
          <p:cNvSpPr>
            <a:spLocks noGrp="1"/>
          </p:cNvSpPr>
          <p:nvPr>
            <p:ph idx="1"/>
          </p:nvPr>
        </p:nvSpPr>
        <p:spPr>
          <a:xfrm>
            <a:off x="531157" y="1138990"/>
            <a:ext cx="11126522" cy="4419600"/>
          </a:xfrm>
        </p:spPr>
        <p:txBody>
          <a:bodyPr/>
          <a:lstStyle/>
          <a:p>
            <a:pPr marL="0" indent="0">
              <a:buNone/>
            </a:pPr>
            <a:r>
              <a:rPr lang="en-US" dirty="0"/>
              <a:t>Visibility allows to hide an element from view. You can use this property along with JavaScript to create very complex menu and very complex webpage layouts.</a:t>
            </a:r>
          </a:p>
          <a:p>
            <a:pPr marL="0" indent="0">
              <a:buNone/>
            </a:pPr>
            <a:r>
              <a:rPr lang="en-US" dirty="0">
                <a:solidFill>
                  <a:srgbClr val="FF0000"/>
                </a:solidFill>
              </a:rPr>
              <a:t>Remember that the source code will still contain whatever is in the invisible paragraph, so you should not use this to hide sensitive information such as credit card details or passwords</a:t>
            </a:r>
          </a:p>
        </p:txBody>
      </p:sp>
      <p:sp>
        <p:nvSpPr>
          <p:cNvPr id="4" name="Slide Number Placeholder 3">
            <a:extLst>
              <a:ext uri="{FF2B5EF4-FFF2-40B4-BE49-F238E27FC236}">
                <a16:creationId xmlns:a16="http://schemas.microsoft.com/office/drawing/2014/main" id="{80BD74E3-31C7-4444-A995-774370CEE32D}"/>
              </a:ext>
            </a:extLst>
          </p:cNvPr>
          <p:cNvSpPr>
            <a:spLocks noGrp="1"/>
          </p:cNvSpPr>
          <p:nvPr>
            <p:ph type="sldNum" sz="quarter" idx="12"/>
          </p:nvPr>
        </p:nvSpPr>
        <p:spPr/>
        <p:txBody>
          <a:bodyPr/>
          <a:lstStyle/>
          <a:p>
            <a:fld id="{C51EAA63-D034-42AE-91FA-B13B9518C7BE}" type="slidenum">
              <a:rPr lang="en-US" smtClean="0"/>
              <a:pPr/>
              <a:t>95</a:t>
            </a:fld>
            <a:endParaRPr lang="en-US" dirty="0"/>
          </a:p>
        </p:txBody>
      </p:sp>
      <p:pic>
        <p:nvPicPr>
          <p:cNvPr id="6" name="Picture 5">
            <a:extLst>
              <a:ext uri="{FF2B5EF4-FFF2-40B4-BE49-F238E27FC236}">
                <a16:creationId xmlns:a16="http://schemas.microsoft.com/office/drawing/2014/main" id="{6EAE5DDA-4CFA-45F4-8FD1-392406ECF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679871"/>
            <a:ext cx="8904328" cy="2608634"/>
          </a:xfrm>
          <a:prstGeom prst="rect">
            <a:avLst/>
          </a:prstGeom>
        </p:spPr>
      </p:pic>
    </p:spTree>
    <p:extLst>
      <p:ext uri="{BB962C8B-B14F-4D97-AF65-F5344CB8AC3E}">
        <p14:creationId xmlns:p14="http://schemas.microsoft.com/office/powerpoint/2010/main" val="23565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3E4C-F2CB-4581-A897-5E24B6FE36EC}"/>
              </a:ext>
            </a:extLst>
          </p:cNvPr>
          <p:cNvSpPr>
            <a:spLocks noGrp="1"/>
          </p:cNvSpPr>
          <p:nvPr>
            <p:ph type="title"/>
          </p:nvPr>
        </p:nvSpPr>
        <p:spPr/>
        <p:txBody>
          <a:bodyPr/>
          <a:lstStyle/>
          <a:p>
            <a:r>
              <a:rPr lang="en-US" dirty="0"/>
              <a:t>Visibility property</a:t>
            </a:r>
          </a:p>
        </p:txBody>
      </p:sp>
      <p:pic>
        <p:nvPicPr>
          <p:cNvPr id="6" name="Content Placeholder 5">
            <a:extLst>
              <a:ext uri="{FF2B5EF4-FFF2-40B4-BE49-F238E27FC236}">
                <a16:creationId xmlns:a16="http://schemas.microsoft.com/office/drawing/2014/main" id="{31DE9CC8-C184-4A1D-8B1D-5C379EC8D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687" y="2164982"/>
            <a:ext cx="6662681" cy="3509256"/>
          </a:xfrm>
        </p:spPr>
      </p:pic>
      <p:sp>
        <p:nvSpPr>
          <p:cNvPr id="4" name="Slide Number Placeholder 3">
            <a:extLst>
              <a:ext uri="{FF2B5EF4-FFF2-40B4-BE49-F238E27FC236}">
                <a16:creationId xmlns:a16="http://schemas.microsoft.com/office/drawing/2014/main" id="{64EFBCF2-C320-4471-887B-12E3ED546505}"/>
              </a:ext>
            </a:extLst>
          </p:cNvPr>
          <p:cNvSpPr>
            <a:spLocks noGrp="1"/>
          </p:cNvSpPr>
          <p:nvPr>
            <p:ph type="sldNum" sz="quarter" idx="12"/>
          </p:nvPr>
        </p:nvSpPr>
        <p:spPr/>
        <p:txBody>
          <a:bodyPr/>
          <a:lstStyle/>
          <a:p>
            <a:fld id="{C51EAA63-D034-42AE-91FA-B13B9518C7BE}" type="slidenum">
              <a:rPr lang="en-US" smtClean="0"/>
              <a:pPr/>
              <a:t>96</a:t>
            </a:fld>
            <a:endParaRPr lang="en-US" dirty="0"/>
          </a:p>
        </p:txBody>
      </p:sp>
    </p:spTree>
    <p:extLst>
      <p:ext uri="{BB962C8B-B14F-4D97-AF65-F5344CB8AC3E}">
        <p14:creationId xmlns:p14="http://schemas.microsoft.com/office/powerpoint/2010/main" val="27807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0632-F827-48F1-9CD2-7BDCF43434D2}"/>
              </a:ext>
            </a:extLst>
          </p:cNvPr>
          <p:cNvSpPr>
            <a:spLocks noGrp="1"/>
          </p:cNvSpPr>
          <p:nvPr>
            <p:ph type="title"/>
          </p:nvPr>
        </p:nvSpPr>
        <p:spPr/>
        <p:txBody>
          <a:bodyPr/>
          <a:lstStyle/>
          <a:p>
            <a:r>
              <a:rPr lang="en-US" dirty="0"/>
              <a:t>CSS Positioning</a:t>
            </a:r>
          </a:p>
        </p:txBody>
      </p:sp>
      <p:sp>
        <p:nvSpPr>
          <p:cNvPr id="3" name="Content Placeholder 2">
            <a:extLst>
              <a:ext uri="{FF2B5EF4-FFF2-40B4-BE49-F238E27FC236}">
                <a16:creationId xmlns:a16="http://schemas.microsoft.com/office/drawing/2014/main" id="{C7B00415-3042-4E64-A5A4-F6E64F2522F9}"/>
              </a:ext>
            </a:extLst>
          </p:cNvPr>
          <p:cNvSpPr>
            <a:spLocks noGrp="1"/>
          </p:cNvSpPr>
          <p:nvPr>
            <p:ph idx="1"/>
          </p:nvPr>
        </p:nvSpPr>
        <p:spPr/>
        <p:txBody>
          <a:bodyPr/>
          <a:lstStyle/>
          <a:p>
            <a:r>
              <a:rPr lang="en-US" dirty="0"/>
              <a:t>CSS helps you to position your HTML element. You can put any HTML element at whatever location you like. You can specify whether you want the element positioned relative to its natural position in the page or absolute based on its parent element</a:t>
            </a:r>
          </a:p>
          <a:p>
            <a:r>
              <a:rPr lang="en-US" dirty="0"/>
              <a:t>There are three different types of positioning, Relative, Absolute and Fixed</a:t>
            </a:r>
          </a:p>
        </p:txBody>
      </p:sp>
      <p:sp>
        <p:nvSpPr>
          <p:cNvPr id="4" name="Slide Number Placeholder 3">
            <a:extLst>
              <a:ext uri="{FF2B5EF4-FFF2-40B4-BE49-F238E27FC236}">
                <a16:creationId xmlns:a16="http://schemas.microsoft.com/office/drawing/2014/main" id="{FFADD717-A0F6-4626-9FE4-BFA96D2601E5}"/>
              </a:ext>
            </a:extLst>
          </p:cNvPr>
          <p:cNvSpPr>
            <a:spLocks noGrp="1"/>
          </p:cNvSpPr>
          <p:nvPr>
            <p:ph type="sldNum" sz="quarter" idx="12"/>
          </p:nvPr>
        </p:nvSpPr>
        <p:spPr/>
        <p:txBody>
          <a:bodyPr/>
          <a:lstStyle/>
          <a:p>
            <a:fld id="{C51EAA63-D034-42AE-91FA-B13B9518C7BE}" type="slidenum">
              <a:rPr lang="en-US" smtClean="0"/>
              <a:pPr/>
              <a:t>97</a:t>
            </a:fld>
            <a:endParaRPr lang="en-US" dirty="0"/>
          </a:p>
        </p:txBody>
      </p:sp>
    </p:spTree>
    <p:extLst>
      <p:ext uri="{BB962C8B-B14F-4D97-AF65-F5344CB8AC3E}">
        <p14:creationId xmlns:p14="http://schemas.microsoft.com/office/powerpoint/2010/main" val="147461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1907-6E7A-472A-BE39-811485951A56}"/>
              </a:ext>
            </a:extLst>
          </p:cNvPr>
          <p:cNvSpPr>
            <a:spLocks noGrp="1"/>
          </p:cNvSpPr>
          <p:nvPr>
            <p:ph type="title"/>
          </p:nvPr>
        </p:nvSpPr>
        <p:spPr/>
        <p:txBody>
          <a:bodyPr/>
          <a:lstStyle/>
          <a:p>
            <a:r>
              <a:rPr lang="en-US" dirty="0"/>
              <a:t>Relative Positioning</a:t>
            </a:r>
          </a:p>
        </p:txBody>
      </p:sp>
      <p:sp>
        <p:nvSpPr>
          <p:cNvPr id="3" name="Content Placeholder 2">
            <a:extLst>
              <a:ext uri="{FF2B5EF4-FFF2-40B4-BE49-F238E27FC236}">
                <a16:creationId xmlns:a16="http://schemas.microsoft.com/office/drawing/2014/main" id="{8A7D5592-D10A-490A-AB8D-A61C6A2D8B0A}"/>
              </a:ext>
            </a:extLst>
          </p:cNvPr>
          <p:cNvSpPr>
            <a:spLocks noGrp="1"/>
          </p:cNvSpPr>
          <p:nvPr>
            <p:ph idx="1"/>
          </p:nvPr>
        </p:nvSpPr>
        <p:spPr>
          <a:xfrm>
            <a:off x="402820" y="1556086"/>
            <a:ext cx="11126522" cy="4419600"/>
          </a:xfrm>
        </p:spPr>
        <p:txBody>
          <a:bodyPr/>
          <a:lstStyle/>
          <a:p>
            <a:pPr marL="0" indent="0">
              <a:buNone/>
            </a:pPr>
            <a:r>
              <a:rPr lang="en-US" dirty="0"/>
              <a:t>Relative positioning changes the position of the HTML element relative to where it normally appears. So "left:20" adds 20 pixels to the element's LEFT position.</a:t>
            </a:r>
          </a:p>
          <a:p>
            <a:pPr marL="0" indent="0">
              <a:buNone/>
            </a:pPr>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pPr marL="274308" lvl="1" indent="0">
              <a:buNone/>
            </a:pPr>
            <a:endParaRPr lang="en-US" dirty="0"/>
          </a:p>
          <a:p>
            <a:pPr marL="274308" lvl="1" indent="0">
              <a:buNone/>
            </a:pPr>
            <a:r>
              <a:rPr lang="en-US" dirty="0">
                <a:solidFill>
                  <a:srgbClr val="FF0000"/>
                </a:solidFill>
              </a:rPr>
              <a:t>You can use </a:t>
            </a:r>
            <a:r>
              <a:rPr lang="en-US" i="1" dirty="0">
                <a:solidFill>
                  <a:srgbClr val="FF0000"/>
                </a:solidFill>
              </a:rPr>
              <a:t>bottom</a:t>
            </a:r>
            <a:r>
              <a:rPr lang="en-US" dirty="0">
                <a:solidFill>
                  <a:srgbClr val="FF0000"/>
                </a:solidFill>
              </a:rPr>
              <a:t> or </a:t>
            </a:r>
            <a:r>
              <a:rPr lang="en-US" i="1" dirty="0">
                <a:solidFill>
                  <a:srgbClr val="FF0000"/>
                </a:solidFill>
              </a:rPr>
              <a:t>right</a:t>
            </a:r>
            <a:r>
              <a:rPr lang="en-US" dirty="0">
                <a:solidFill>
                  <a:srgbClr val="FF0000"/>
                </a:solidFill>
              </a:rPr>
              <a:t> values as well in the same way as </a:t>
            </a:r>
            <a:r>
              <a:rPr lang="en-US" i="1" dirty="0">
                <a:solidFill>
                  <a:srgbClr val="FF0000"/>
                </a:solidFill>
              </a:rPr>
              <a:t>top</a:t>
            </a:r>
            <a:r>
              <a:rPr lang="en-US" dirty="0">
                <a:solidFill>
                  <a:srgbClr val="FF0000"/>
                </a:solidFill>
              </a:rPr>
              <a:t> and </a:t>
            </a:r>
            <a:r>
              <a:rPr lang="en-US" i="1" dirty="0">
                <a:solidFill>
                  <a:srgbClr val="FF0000"/>
                </a:solidFill>
              </a:rPr>
              <a:t>left</a:t>
            </a:r>
            <a:r>
              <a:rPr lang="en-US" dirty="0">
                <a:solidFill>
                  <a:srgbClr val="FF0000"/>
                </a:solidFill>
              </a:rPr>
              <a:t>.</a:t>
            </a:r>
          </a:p>
        </p:txBody>
      </p:sp>
      <p:sp>
        <p:nvSpPr>
          <p:cNvPr id="4" name="Slide Number Placeholder 3">
            <a:extLst>
              <a:ext uri="{FF2B5EF4-FFF2-40B4-BE49-F238E27FC236}">
                <a16:creationId xmlns:a16="http://schemas.microsoft.com/office/drawing/2014/main" id="{68EAB34C-15F7-4B3D-B81E-6CFC25B7CCD5}"/>
              </a:ext>
            </a:extLst>
          </p:cNvPr>
          <p:cNvSpPr>
            <a:spLocks noGrp="1"/>
          </p:cNvSpPr>
          <p:nvPr>
            <p:ph type="sldNum" sz="quarter" idx="12"/>
          </p:nvPr>
        </p:nvSpPr>
        <p:spPr/>
        <p:txBody>
          <a:bodyPr/>
          <a:lstStyle/>
          <a:p>
            <a:fld id="{C51EAA63-D034-42AE-91FA-B13B9518C7BE}" type="slidenum">
              <a:rPr lang="en-US" smtClean="0"/>
              <a:pPr/>
              <a:t>98</a:t>
            </a:fld>
            <a:endParaRPr lang="en-US" dirty="0"/>
          </a:p>
        </p:txBody>
      </p:sp>
    </p:spTree>
    <p:extLst>
      <p:ext uri="{BB962C8B-B14F-4D97-AF65-F5344CB8AC3E}">
        <p14:creationId xmlns:p14="http://schemas.microsoft.com/office/powerpoint/2010/main" val="3923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54A3-3776-41C3-A079-0B2955D87116}"/>
              </a:ext>
            </a:extLst>
          </p:cNvPr>
          <p:cNvSpPr>
            <a:spLocks noGrp="1"/>
          </p:cNvSpPr>
          <p:nvPr>
            <p:ph type="title"/>
          </p:nvPr>
        </p:nvSpPr>
        <p:spPr/>
        <p:txBody>
          <a:bodyPr/>
          <a:lstStyle/>
          <a:p>
            <a:r>
              <a:rPr lang="en-US" dirty="0"/>
              <a:t>Relative Positioning</a:t>
            </a:r>
          </a:p>
        </p:txBody>
      </p:sp>
      <p:pic>
        <p:nvPicPr>
          <p:cNvPr id="6" name="Content Placeholder 5">
            <a:extLst>
              <a:ext uri="{FF2B5EF4-FFF2-40B4-BE49-F238E27FC236}">
                <a16:creationId xmlns:a16="http://schemas.microsoft.com/office/drawing/2014/main" id="{79D06F4F-9AA9-4A96-AB92-83F3EA375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7335274" cy="2391109"/>
          </a:xfrm>
        </p:spPr>
      </p:pic>
      <p:sp>
        <p:nvSpPr>
          <p:cNvPr id="4" name="Slide Number Placeholder 3">
            <a:extLst>
              <a:ext uri="{FF2B5EF4-FFF2-40B4-BE49-F238E27FC236}">
                <a16:creationId xmlns:a16="http://schemas.microsoft.com/office/drawing/2014/main" id="{DD368D6A-DA50-44EE-B9EA-1D492C96A7EB}"/>
              </a:ext>
            </a:extLst>
          </p:cNvPr>
          <p:cNvSpPr>
            <a:spLocks noGrp="1"/>
          </p:cNvSpPr>
          <p:nvPr>
            <p:ph type="sldNum" sz="quarter" idx="12"/>
          </p:nvPr>
        </p:nvSpPr>
        <p:spPr/>
        <p:txBody>
          <a:bodyPr/>
          <a:lstStyle/>
          <a:p>
            <a:fld id="{C51EAA63-D034-42AE-91FA-B13B9518C7BE}" type="slidenum">
              <a:rPr lang="en-US" smtClean="0"/>
              <a:pPr/>
              <a:t>99</a:t>
            </a:fld>
            <a:endParaRPr lang="en-US" dirty="0"/>
          </a:p>
        </p:txBody>
      </p:sp>
      <p:pic>
        <p:nvPicPr>
          <p:cNvPr id="8" name="Picture 7">
            <a:extLst>
              <a:ext uri="{FF2B5EF4-FFF2-40B4-BE49-F238E27FC236}">
                <a16:creationId xmlns:a16="http://schemas.microsoft.com/office/drawing/2014/main" id="{9C8419CA-5FE6-4531-957D-2FCF385ED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9547"/>
            <a:ext cx="12188825" cy="678148"/>
          </a:xfrm>
          <a:prstGeom prst="rect">
            <a:avLst/>
          </a:prstGeom>
        </p:spPr>
      </p:pic>
    </p:spTree>
    <p:extLst>
      <p:ext uri="{BB962C8B-B14F-4D97-AF65-F5344CB8AC3E}">
        <p14:creationId xmlns:p14="http://schemas.microsoft.com/office/powerpoint/2010/main" val="1458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SWI" val="37"/>
  <p:tag name="CVB" val="37"/>
  <p:tag name="BSN" val="37"/>
  <p:tag name="SPT" val="FALSE"/>
  <p:tag name="SVT" val="FALSE"/>
  <p:tag name="NBP" val="1"/>
  <p:tag name="CII" val="37"/>
</p:tagLst>
</file>

<file path=ppt/tags/tag2.xml><?xml version="1.0" encoding="utf-8"?>
<p:tagLst xmlns:a="http://schemas.openxmlformats.org/drawingml/2006/main" xmlns:r="http://schemas.openxmlformats.org/officeDocument/2006/relationships" xmlns:p="http://schemas.openxmlformats.org/presentationml/2006/main">
  <p:tag name="SWI" val="8"/>
  <p:tag name="CVB" val="8"/>
  <p:tag name="SPT" val="FALSE"/>
  <p:tag name="NBP" val="1"/>
  <p:tag name="BSN" val="8"/>
  <p:tag name="LFXCI" val="0"/>
  <p:tag name="SVT" val="TRUE"/>
  <p:tag name="CII" val="8"/>
</p:tagLst>
</file>

<file path=ppt/tags/tag3.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4.xml><?xml version="1.0" encoding="utf-8"?>
<p:tagLst xmlns:a="http://schemas.openxmlformats.org/drawingml/2006/main" xmlns:r="http://schemas.openxmlformats.org/officeDocument/2006/relationships" xmlns:p="http://schemas.openxmlformats.org/presentationml/2006/main">
  <p:tag name="SWI" val="7"/>
  <p:tag name="CVB" val="7"/>
  <p:tag name="SPT" val="FALSE"/>
  <p:tag name="NBP" val="1"/>
  <p:tag name="BSN" val="7"/>
  <p:tag name="LFXCI" val="0"/>
  <p:tag name="SVT" val="TRUE"/>
  <p:tag name="CII" val="7"/>
</p:tagLst>
</file>

<file path=ppt/tags/tag5.xml><?xml version="1.0" encoding="utf-8"?>
<p:tagLst xmlns:a="http://schemas.openxmlformats.org/drawingml/2006/main" xmlns:r="http://schemas.openxmlformats.org/officeDocument/2006/relationships" xmlns:p="http://schemas.openxmlformats.org/presentationml/2006/main">
  <p:tag name="SWI" val="22"/>
  <p:tag name="CVB" val="22"/>
  <p:tag name="SPT" val="FALSE"/>
  <p:tag name="NBP" val="1"/>
  <p:tag name="BSN" val="22"/>
  <p:tag name="LFXCI" val="0"/>
  <p:tag name="SVT" val="TRUE"/>
  <p:tag name="CII" val="22"/>
</p:tagLst>
</file>

<file path=ppt/tags/tag6.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7.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8.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9.xml><?xml version="1.0" encoding="utf-8"?>
<p:tagLst xmlns:a="http://schemas.openxmlformats.org/drawingml/2006/main" xmlns:r="http://schemas.openxmlformats.org/officeDocument/2006/relationships" xmlns:p="http://schemas.openxmlformats.org/presentationml/2006/main">
  <p:tag name="SWI" val="12"/>
  <p:tag name="CVB" val="12"/>
  <p:tag name="SPT" val="FALSE"/>
  <p:tag name="NBP" val="1"/>
  <p:tag name="BSN" val="12"/>
  <p:tag name="LFXCI" val="0"/>
  <p:tag name="SVT" val="TRUE"/>
  <p:tag name="CII" val="12"/>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19730</TotalTime>
  <Words>4145</Words>
  <Application>Microsoft Office PowerPoint</Application>
  <PresentationFormat>Custom</PresentationFormat>
  <Paragraphs>527</Paragraphs>
  <Slides>105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Courier New</vt:lpstr>
      <vt:lpstr>Times New Roman</vt:lpstr>
      <vt:lpstr>Verdana</vt:lpstr>
      <vt:lpstr>Oracle_16x9_2014_521</vt:lpstr>
      <vt:lpstr>PowerPoint Presentation</vt:lpstr>
      <vt:lpstr>Antra SEP Program</vt:lpstr>
      <vt:lpstr>What is CSS?</vt:lpstr>
      <vt:lpstr>CSS Benefits</vt:lpstr>
      <vt:lpstr>HTML Without CSS</vt:lpstr>
      <vt:lpstr>HTML &amp; CSS</vt:lpstr>
      <vt:lpstr>HTML         CSS</vt:lpstr>
      <vt:lpstr>Attaching a Style Sheet</vt:lpstr>
      <vt:lpstr>CSS Style Rule</vt:lpstr>
      <vt:lpstr>CSS Syntax</vt:lpstr>
      <vt:lpstr>CSS Selectors</vt:lpstr>
      <vt:lpstr>Type Selectors</vt:lpstr>
      <vt:lpstr>Universal Selectors</vt:lpstr>
      <vt:lpstr>Descendent Selectors</vt:lpstr>
      <vt:lpstr>Class Selectors</vt:lpstr>
      <vt:lpstr>Id Selectors</vt:lpstr>
      <vt:lpstr>Child Selectors</vt:lpstr>
      <vt:lpstr>Child Selectors</vt:lpstr>
      <vt:lpstr>Attribute Selectors</vt:lpstr>
      <vt:lpstr>Attribute Selectors</vt:lpstr>
      <vt:lpstr>Attribute Selector (code)</vt:lpstr>
      <vt:lpstr>Attribute Selector (Code)</vt:lpstr>
      <vt:lpstr>Attribute Selectors (Output)</vt:lpstr>
      <vt:lpstr>Grouping Selectors </vt:lpstr>
      <vt:lpstr>Grouping Selectors</vt:lpstr>
      <vt:lpstr>CSS Inclusion</vt:lpstr>
      <vt:lpstr>Embedded CSS - The &lt;style&gt; Element</vt:lpstr>
      <vt:lpstr>Embedded Style (output)</vt:lpstr>
      <vt:lpstr>Attributes associated with &lt;style&gt; elements are</vt:lpstr>
      <vt:lpstr>Inline CSS - The style Attribute</vt:lpstr>
      <vt:lpstr>Inline CSS - The style Attribute</vt:lpstr>
      <vt:lpstr>External CSS - The &lt;link&gt; Element</vt:lpstr>
      <vt:lpstr>External CSS - The &lt;link&gt; Element (Attribute)</vt:lpstr>
      <vt:lpstr>Imported CSS - @import Rule</vt:lpstr>
      <vt:lpstr>CSS Overriding Rules</vt:lpstr>
      <vt:lpstr>Comments in CSS</vt:lpstr>
      <vt:lpstr>Measurement Units</vt:lpstr>
      <vt:lpstr>Measurement Units</vt:lpstr>
      <vt:lpstr>Measurement Units</vt:lpstr>
      <vt:lpstr>Measurement Units</vt:lpstr>
      <vt:lpstr>CSS Colors</vt:lpstr>
      <vt:lpstr>CSS Colors</vt:lpstr>
      <vt:lpstr>CSS Background</vt:lpstr>
      <vt:lpstr>CSS Background</vt:lpstr>
      <vt:lpstr>Setting background-color</vt:lpstr>
      <vt:lpstr>Setting Background Image</vt:lpstr>
      <vt:lpstr>Background Image</vt:lpstr>
      <vt:lpstr>Background-repeat</vt:lpstr>
      <vt:lpstr>Image Positioning</vt:lpstr>
      <vt:lpstr>Background attachment</vt:lpstr>
      <vt:lpstr>Background (shorthand property)</vt:lpstr>
      <vt:lpstr>Font</vt:lpstr>
      <vt:lpstr>Setting Font Family</vt:lpstr>
      <vt:lpstr>Font Style</vt:lpstr>
      <vt:lpstr>Font variant</vt:lpstr>
      <vt:lpstr>Font Variant</vt:lpstr>
      <vt:lpstr>Font Weight</vt:lpstr>
      <vt:lpstr>Font Size</vt:lpstr>
      <vt:lpstr>Font Stretch</vt:lpstr>
      <vt:lpstr>Font (shorthand property)</vt:lpstr>
      <vt:lpstr>CSS - TEXT</vt:lpstr>
      <vt:lpstr>CSS - Text</vt:lpstr>
      <vt:lpstr>Setting Text Color</vt:lpstr>
      <vt:lpstr>Set Text Direction</vt:lpstr>
      <vt:lpstr>Space between Characters</vt:lpstr>
      <vt:lpstr>Set space between words</vt:lpstr>
      <vt:lpstr>Set Text Indent</vt:lpstr>
      <vt:lpstr>Set Text Alignment</vt:lpstr>
      <vt:lpstr>Decorating the Text</vt:lpstr>
      <vt:lpstr>Text Decoration</vt:lpstr>
      <vt:lpstr>Set Text Cases</vt:lpstr>
      <vt:lpstr>CSS - Links</vt:lpstr>
      <vt:lpstr>CSS - Links</vt:lpstr>
      <vt:lpstr>Links</vt:lpstr>
      <vt:lpstr>CSS – Tables</vt:lpstr>
      <vt:lpstr>CSS Tables</vt:lpstr>
      <vt:lpstr>Border-collapse</vt:lpstr>
      <vt:lpstr>Border-collapse</vt:lpstr>
      <vt:lpstr>Borders</vt:lpstr>
      <vt:lpstr>Border</vt:lpstr>
      <vt:lpstr>Border Color Property</vt:lpstr>
      <vt:lpstr>Border Style property</vt:lpstr>
      <vt:lpstr>Border-width property</vt:lpstr>
      <vt:lpstr>Box Model</vt:lpstr>
      <vt:lpstr>CSS Margins</vt:lpstr>
      <vt:lpstr>Margin</vt:lpstr>
      <vt:lpstr>Margin</vt:lpstr>
      <vt:lpstr>Margin</vt:lpstr>
      <vt:lpstr>Padding</vt:lpstr>
      <vt:lpstr>Padding</vt:lpstr>
      <vt:lpstr>Padding </vt:lpstr>
      <vt:lpstr>CSS - Overflow</vt:lpstr>
      <vt:lpstr>Overflow</vt:lpstr>
      <vt:lpstr>CSS - Visibility</vt:lpstr>
      <vt:lpstr>Visibility</vt:lpstr>
      <vt:lpstr>Visibility property</vt:lpstr>
      <vt:lpstr>CSS Positioning</vt:lpstr>
      <vt:lpstr>Relative Positioning</vt:lpstr>
      <vt:lpstr>Relative Positioning</vt:lpstr>
      <vt:lpstr>Absolute Positioning</vt:lpstr>
      <vt:lpstr>Absolute Positioning</vt:lpstr>
      <vt:lpstr>Fixed Positioning</vt:lpstr>
      <vt:lpstr>Fixed Position</vt:lpstr>
      <vt:lpstr>CSS - Layers</vt:lpstr>
      <vt:lpstr>CSS - Layers</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1204</cp:revision>
  <dcterms:created xsi:type="dcterms:W3CDTF">2014-05-22T00:02:59Z</dcterms:created>
  <dcterms:modified xsi:type="dcterms:W3CDTF">2019-06-26T16:15:50Z</dcterms:modified>
</cp:coreProperties>
</file>