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82" r:id="rId2"/>
    <p:sldId id="739" r:id="rId3"/>
    <p:sldId id="926" r:id="rId4"/>
    <p:sldId id="927" r:id="rId5"/>
    <p:sldId id="928" r:id="rId6"/>
    <p:sldId id="929" r:id="rId7"/>
    <p:sldId id="930" r:id="rId8"/>
    <p:sldId id="931" r:id="rId9"/>
    <p:sldId id="932" r:id="rId10"/>
    <p:sldId id="933" r:id="rId11"/>
    <p:sldId id="934" r:id="rId12"/>
    <p:sldId id="935" r:id="rId13"/>
    <p:sldId id="936" r:id="rId14"/>
    <p:sldId id="937" r:id="rId15"/>
    <p:sldId id="878" r:id="rId16"/>
    <p:sldId id="886" r:id="rId17"/>
    <p:sldId id="887" r:id="rId18"/>
    <p:sldId id="879" r:id="rId19"/>
    <p:sldId id="888" r:id="rId20"/>
    <p:sldId id="880" r:id="rId21"/>
    <p:sldId id="881" r:id="rId22"/>
    <p:sldId id="882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38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04" r:id="rId50"/>
    <p:sldId id="925" r:id="rId51"/>
    <p:sldId id="845" r:id="rId52"/>
  </p:sldIdLst>
  <p:sldSz cx="12188825" cy="6858000"/>
  <p:notesSz cx="6858000" cy="9144000"/>
  <p:custDataLst>
    <p:tags r:id="rId55"/>
  </p:custData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7" pos="335">
          <p15:clr>
            <a:srgbClr val="A4A3A4"/>
          </p15:clr>
        </p15:guide>
        <p15:guide id="8" orient="horz" pos="768">
          <p15:clr>
            <a:srgbClr val="A4A3A4"/>
          </p15:clr>
        </p15:guide>
        <p15:guide id="9" pos="64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1F1"/>
    <a:srgbClr val="E8CEF6"/>
    <a:srgbClr val="DDB8F2"/>
    <a:srgbClr val="E5E5E5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5125" autoAdjust="0"/>
  </p:normalViewPr>
  <p:slideViewPr>
    <p:cSldViewPr snapToGrid="0">
      <p:cViewPr varScale="1">
        <p:scale>
          <a:sx n="63" d="100"/>
          <a:sy n="63" d="100"/>
        </p:scale>
        <p:origin x="948" y="72"/>
      </p:cViewPr>
      <p:guideLst>
        <p:guide orient="horz" pos="2160"/>
        <p:guide pos="335"/>
        <p:guide orient="horz" pos="768"/>
        <p:guide pos="6466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312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2017-09-01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61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591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0034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71476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42919" indent="-114295" algn="l" defTabSz="914361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092" y="8686506"/>
            <a:ext cx="2971908" cy="457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75BD24E-C619-49B9-B91E-C06139391FCA}" type="slidenum">
              <a:rPr lang="en-US" sz="1200">
                <a:solidFill>
                  <a:schemeClr val="tx1"/>
                </a:solidFill>
                <a:latin typeface="Times New Roman" pitchFamily="18" charset="0"/>
                <a:cs typeface="+mn-cs"/>
              </a:rPr>
              <a:pPr algn="r">
                <a:defRPr/>
              </a:pPr>
              <a:t>4</a:t>
            </a:fld>
            <a:endParaRPr lang="en-US" sz="120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9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59436-EC81-44DC-B155-CCBFD909C7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092" y="8686506"/>
            <a:ext cx="2971908" cy="457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9A466CB-E577-4D49-B8BF-7163A00B497E}" type="slidenum">
              <a:rPr lang="en-US" sz="1200">
                <a:solidFill>
                  <a:schemeClr val="tx1"/>
                </a:solidFill>
                <a:latin typeface="Times New Roman" pitchFamily="18" charset="0"/>
                <a:cs typeface="+mn-cs"/>
              </a:rPr>
              <a:pPr algn="r">
                <a:defRPr/>
              </a:pPr>
              <a:t>5</a:t>
            </a:fld>
            <a:endParaRPr lang="en-US" sz="120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US" sz="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D193E-4D9B-4641-90F2-2638DDE854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6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092" y="8686506"/>
            <a:ext cx="2971908" cy="45749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6F89F18-1401-4A02-B068-B6A6041DC224}" type="slidenum">
              <a:rPr lang="en-US" sz="1200">
                <a:solidFill>
                  <a:schemeClr val="tx1"/>
                </a:solidFill>
                <a:latin typeface="Times New Roman" pitchFamily="18" charset="0"/>
                <a:cs typeface="+mn-cs"/>
              </a:rPr>
              <a:pPr algn="r">
                <a:defRPr/>
              </a:pPr>
              <a:t>8</a:t>
            </a:fld>
            <a:endParaRPr lang="en-US" sz="120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A8A9C8-09EB-43B8-96D6-E042B2DE20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tx1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97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 descr="Customer photo can be included here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1816" y="1905000"/>
            <a:ext cx="2194560" cy="3072384"/>
          </a:xfrm>
          <a:noFill/>
        </p:spPr>
        <p:txBody>
          <a:bodyPr tIns="91436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DFF6-3723-A448-95A8-BD1191C13A2D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1"/>
            <a:ext cx="5410199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1"/>
            <a:ext cx="5410197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1998-0579-A34D-928E-B5F399E2564A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20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7058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82297" y="1524001"/>
            <a:ext cx="3474720" cy="44196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12F-5D2B-0E48-ACDD-1035AD746EF1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1524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20" y="1524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46C3-1D59-CF4C-AE28-5947B736609B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531813" y="3810005"/>
            <a:ext cx="5410199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246820" y="3810005"/>
            <a:ext cx="5410197" cy="2133599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for 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436810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151812" y="1524001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 bwMode="ltGray">
          <a:xfrm flipH="1">
            <a:off x="531813" y="37338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436810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51812" y="3931920"/>
            <a:ext cx="3505202" cy="201168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3A6F-DAB5-1948-87D0-440553A38235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1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 large metric can be called out here in font size 166pt, Calibri"/>
          <p:cNvSpPr>
            <a:spLocks noGrp="1"/>
          </p:cNvSpPr>
          <p:nvPr>
            <p:ph type="title" hasCustomPrompt="1"/>
          </p:nvPr>
        </p:nvSpPr>
        <p:spPr>
          <a:xfrm>
            <a:off x="760419" y="1524000"/>
            <a:ext cx="4076699" cy="2743200"/>
          </a:xfrm>
        </p:spPr>
        <p:txBody>
          <a:bodyPr anchor="ctr"/>
          <a:lstStyle>
            <a:lvl1pPr algn="r">
              <a:defRPr sz="167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5256218" y="1524000"/>
            <a:ext cx="5029201" cy="2743200"/>
          </a:xfrm>
        </p:spPr>
        <p:txBody>
          <a:bodyPr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800"/>
            </a:lvl1pPr>
            <a:lvl2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3pPr>
            <a:lvl4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4pPr>
            <a:lvl5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5pPr>
            <a:lvl6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6pPr>
            <a:lvl7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7pPr>
            <a:lvl8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8pPr>
            <a:lvl9pPr marL="171443" indent="-171443"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C769-D580-B848-9BB4-4B0EEAD5A748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38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0" name="Straight Connector 9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764" y="1524000"/>
            <a:ext cx="5413249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9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7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3764" y="2362200"/>
            <a:ext cx="5413249" cy="3581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51FD1A58-660B-304C-8A32-AFAF42B12CD9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00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21F-DA01-8449-859B-926C7DC39C39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1373742"/>
            <a:ext cx="11125198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9BD-3365-934B-A79D-F6B125569C9C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62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EF8F-C530-B34E-87EA-BFDE0E663C9E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Pictur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216257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80"/>
            <a:ext cx="8763000" cy="1470025"/>
          </a:xfrm>
        </p:spPr>
        <p:txBody>
          <a:bodyPr/>
          <a:lstStyle>
            <a:lvl1pPr>
              <a:lnSpc>
                <a:spcPct val="80000"/>
              </a:lnSpc>
              <a:defRPr sz="48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876414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2"/>
            <a:ext cx="8763000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dirty="0" smtClean="0"/>
              <a:t>Additional Notes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702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 descr="Chart using colors from the approved palette included here"/>
          <p:cNvSpPr>
            <a:spLocks noGrp="1"/>
          </p:cNvSpPr>
          <p:nvPr>
            <p:ph idx="1"/>
          </p:nvPr>
        </p:nvSpPr>
        <p:spPr>
          <a:xfrm>
            <a:off x="531662" y="1524000"/>
            <a:ext cx="7589520" cy="44196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7288" y="1524001"/>
            <a:ext cx="2879725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EE37-C347-8E4E-9AC4-D2B0AF4181A9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4-color photo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3" y="1524000"/>
            <a:ext cx="6095999" cy="4416725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8816" y="1524000"/>
            <a:ext cx="4648201" cy="44196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2E27-870E-2C42-913D-79E2486E4762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wo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12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 bwMode="ltGray">
          <a:xfrm>
            <a:off x="6094413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6246811" y="1524000"/>
            <a:ext cx="5413249" cy="347472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46817" y="5105400"/>
            <a:ext cx="5410200" cy="838200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50A0-62EC-294A-9E0D-A89F93B97E74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Three 4-color photos can be included here"/>
          <p:cNvSpPr>
            <a:spLocks noGrp="1"/>
          </p:cNvSpPr>
          <p:nvPr>
            <p:ph type="pic" idx="1"/>
          </p:nvPr>
        </p:nvSpPr>
        <p:spPr bwMode="gray">
          <a:xfrm>
            <a:off x="531820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 bwMode="ltGray">
          <a:xfrm>
            <a:off x="4189411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4357058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57058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 bwMode="ltGray">
          <a:xfrm>
            <a:off x="7999412" y="1524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 bwMode="gray">
          <a:xfrm>
            <a:off x="8182297" y="1524000"/>
            <a:ext cx="3474720" cy="3048000"/>
          </a:xfrm>
          <a:solidFill>
            <a:schemeClr val="bg2"/>
          </a:solidFill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82297" y="4701398"/>
            <a:ext cx="3474720" cy="1242204"/>
          </a:xfrm>
        </p:spPr>
        <p:txBody>
          <a:bodyPr>
            <a:noAutofit/>
          </a:bodyPr>
          <a:lstStyle>
            <a:lvl1pPr marL="0" indent="0">
              <a:buNone/>
              <a:defRPr sz="19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3238-F95D-9649-9ED3-3CD654C2CD73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8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818" y="1371600"/>
            <a:ext cx="11125199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+mj-lt"/>
              </a:rPr>
              <a:t>Safe Harbor</a:t>
            </a:r>
            <a:r>
              <a:rPr sz="3200" baseline="0" dirty="0">
                <a:latin typeface="+mj-lt"/>
              </a:rPr>
              <a:t> Statement</a:t>
            </a:r>
            <a:endParaRPr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8" y="2514600"/>
            <a:ext cx="11125199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sz="2400" dirty="0">
                <a:latin typeface="+mn-lt"/>
              </a:rPr>
              <a:t>The preceding is intended to outline our general product direction. It is intended for information purposes only, and may not be incorporated into any contract. It is not a commitment to deliver any material, code, or functionality, and should not be relied upon in making purchasing decisions. The </a:t>
            </a:r>
            <a:r>
              <a:rPr lang="en-US" sz="2400" dirty="0" smtClean="0">
                <a:latin typeface="+mn-lt"/>
              </a:rPr>
              <a:t>information</a:t>
            </a:r>
            <a:r>
              <a:rPr sz="2400" dirty="0" smtClean="0">
                <a:latin typeface="+mn-lt"/>
              </a:rPr>
              <a:t> </a:t>
            </a:r>
            <a:r>
              <a:rPr sz="2400" dirty="0">
                <a:latin typeface="+mn-lt"/>
              </a:rPr>
              <a:t>described for </a:t>
            </a:r>
            <a:r>
              <a:rPr lang="en-US" sz="2400" dirty="0" smtClean="0">
                <a:latin typeface="+mn-lt"/>
              </a:rPr>
              <a:t>Antra</a:t>
            </a:r>
            <a:r>
              <a:rPr sz="2400" dirty="0" smtClean="0">
                <a:latin typeface="+mn-lt"/>
              </a:rPr>
              <a:t>’s </a:t>
            </a:r>
            <a:r>
              <a:rPr lang="en-US" sz="2400" dirty="0" smtClean="0">
                <a:latin typeface="+mn-lt"/>
              </a:rPr>
              <a:t>solutions </a:t>
            </a:r>
            <a:r>
              <a:rPr sz="2400" dirty="0" smtClean="0">
                <a:latin typeface="+mn-lt"/>
              </a:rPr>
              <a:t>remains </a:t>
            </a:r>
            <a:r>
              <a:rPr sz="2400" dirty="0">
                <a:latin typeface="+mn-lt"/>
              </a:rPr>
              <a:t>at the sole discretion of </a:t>
            </a:r>
            <a:r>
              <a:rPr lang="en-US" sz="2400" dirty="0" smtClean="0">
                <a:latin typeface="+mn-lt"/>
              </a:rPr>
              <a:t>Antra, Inc</a:t>
            </a:r>
            <a:r>
              <a:rPr sz="2400" dirty="0" smtClean="0">
                <a:latin typeface="+mn-lt"/>
              </a:rPr>
              <a:t>.</a:t>
            </a:r>
            <a:endParaRPr sz="240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B1F72EE3-3431-0F4E-AA5A-FF56130B3CA9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8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9" y="2843829"/>
            <a:ext cx="4544568" cy="569548"/>
          </a:xfrm>
          <a:prstGeom prst="rect">
            <a:avLst/>
          </a:prstGeom>
        </p:spPr>
      </p:pic>
      <p:pic>
        <p:nvPicPr>
          <p:cNvPr id="2" name="Picture 1" descr="Antra_Logo_72dpi_RGB_Tagline_XLar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49"/>
            <a:ext cx="12188825" cy="44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6" y="12701"/>
            <a:ext cx="9938580" cy="6463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294" y="1282704"/>
            <a:ext cx="10969943" cy="535531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D1B9-DD69-444A-AFCF-489531A67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7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524001"/>
            <a:ext cx="11126522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964A-2914-114F-B367-A7001AEEC067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20" y="1373742"/>
            <a:ext cx="11125199" cy="343300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7" y="1981200"/>
            <a:ext cx="11126522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62B-83F0-A04D-9BCD-79712597AF25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31818" y="61722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31818" y="6019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5937" y="1981199"/>
            <a:ext cx="8861082" cy="3962401"/>
          </a:xfrm>
        </p:spPr>
        <p:txBody>
          <a:bodyPr>
            <a:noAutofit/>
          </a:bodyPr>
          <a:lstStyle>
            <a:lvl1pPr marL="1588" indent="0">
              <a:spcBef>
                <a:spcPts val="2400"/>
              </a:spcBef>
              <a:buNone/>
              <a:defRPr sz="2800"/>
            </a:lvl1pPr>
            <a:lvl2pPr marL="1588" indent="0">
              <a:spcBef>
                <a:spcPts val="2400"/>
              </a:spcBef>
              <a:buNone/>
              <a:defRPr sz="2800"/>
            </a:lvl2pPr>
            <a:lvl3pPr marL="1588" indent="0">
              <a:spcBef>
                <a:spcPts val="2400"/>
              </a:spcBef>
              <a:buNone/>
              <a:defRPr sz="2800"/>
            </a:lvl3pPr>
            <a:lvl4pPr marL="1588" indent="0">
              <a:spcBef>
                <a:spcPts val="2400"/>
              </a:spcBef>
              <a:buNone/>
              <a:defRPr sz="2800"/>
            </a:lvl4pPr>
            <a:lvl5pPr marL="1588" indent="0">
              <a:spcBef>
                <a:spcPts val="2400"/>
              </a:spcBef>
              <a:buNone/>
              <a:defRPr sz="2800"/>
            </a:lvl5pPr>
            <a:lvl6pPr marL="1588" indent="0">
              <a:spcBef>
                <a:spcPts val="2400"/>
              </a:spcBef>
              <a:buNone/>
              <a:defRPr sz="2800"/>
            </a:lvl6pPr>
            <a:lvl7pPr marL="1588" indent="0">
              <a:spcBef>
                <a:spcPts val="2400"/>
              </a:spcBef>
              <a:buNone/>
              <a:defRPr sz="2800"/>
            </a:lvl7pPr>
            <a:lvl8pPr marL="1588" indent="0">
              <a:spcBef>
                <a:spcPts val="2400"/>
              </a:spcBef>
              <a:buNone/>
              <a:defRPr sz="2800"/>
            </a:lvl8pPr>
            <a:lvl9pPr marL="1588" indent="0">
              <a:spcBef>
                <a:spcPts val="2400"/>
              </a:spcBef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382C4881-1486-4748-B649-8156805DE820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20" y="2600324"/>
            <a:ext cx="11125199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20" y="4038599"/>
            <a:ext cx="11125199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E63E-B473-C74B-A815-40AD3F51AA55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05000"/>
            <a:ext cx="4800600" cy="1645920"/>
          </a:xfrm>
        </p:spPr>
        <p:txBody>
          <a:bodyPr anchor="b"/>
          <a:lstStyle>
            <a:lvl1pPr algn="l">
              <a:lnSpc>
                <a:spcPct val="80000"/>
              </a:lnSpc>
              <a:defRPr sz="4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8" y="3657600"/>
            <a:ext cx="4800599" cy="16459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 photo of your product can be included here"/>
          <p:cNvSpPr>
            <a:spLocks noGrp="1"/>
          </p:cNvSpPr>
          <p:nvPr>
            <p:ph type="pic" idx="1"/>
          </p:nvPr>
        </p:nvSpPr>
        <p:spPr>
          <a:xfrm>
            <a:off x="5588456" y="533400"/>
            <a:ext cx="6068558" cy="5410200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F908-F93C-DA41-989F-4AB77F9BB2D5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1573-3879-8A46-8E93-BD50947CC398}" type="datetime1">
              <a:rPr lang="en-US" smtClean="0"/>
              <a:pPr/>
              <a:t>2017-09-01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2286005" y="1828800"/>
            <a:ext cx="3474720" cy="3841445"/>
          </a:xfrm>
          <a:noFill/>
        </p:spPr>
        <p:txBody>
          <a:bodyPr tIns="182872">
            <a:noAutofit/>
          </a:bodyPr>
          <a:lstStyle>
            <a:lvl1pPr marL="0" indent="0" algn="ctr">
              <a:buNone/>
              <a:defRPr sz="24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5" indent="0">
              <a:buNone/>
              <a:defRPr sz="2000"/>
            </a:lvl7pPr>
            <a:lvl8pPr marL="3200267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35046" y="1828799"/>
            <a:ext cx="5102352" cy="384048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defRPr b="1"/>
            </a:lvl1pPr>
            <a:lvl2pPr marL="228591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98812" y="1905000"/>
            <a:ext cx="8456613" cy="2209800"/>
          </a:xfrm>
        </p:spPr>
        <p:txBody>
          <a:bodyPr anchor="t"/>
          <a:lstStyle>
            <a:lvl1pPr marL="228591" indent="-22859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03611" y="4191000"/>
            <a:ext cx="8151813" cy="762000"/>
          </a:xfrm>
        </p:spPr>
        <p:txBody>
          <a:bodyPr>
            <a:noAutofit/>
          </a:bodyPr>
          <a:lstStyle>
            <a:lvl1pPr marL="292088" indent="-292088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5" indent="0">
              <a:buNone/>
              <a:defRPr sz="900"/>
            </a:lvl7pPr>
            <a:lvl8pPr marL="3200267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23F-32FE-1346-92AD-E4923E472CF6}" type="datetime1">
              <a:rPr lang="en-US" smtClean="0"/>
              <a:pPr/>
              <a:t>2017-09-01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0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7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8174" y="6556248"/>
            <a:ext cx="1226398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EA73947-65C3-4E4B-A7EE-B27A99C2547E}" type="datetime1">
              <a:rPr lang="en-US" smtClean="0"/>
              <a:pPr/>
              <a:t>2017-09-01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4605" y="6556248"/>
            <a:ext cx="2787651" cy="18288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201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5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Antra,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Inc</a:t>
            </a:r>
            <a:r>
              <a:rPr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 </a:t>
            </a:r>
            <a:r>
              <a:rPr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2752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ntra_Logo_72dpi_RGB_NoTagline_Small.jpg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78" y="6373212"/>
            <a:ext cx="1515982" cy="4670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49072"/>
            <a:ext cx="12216257" cy="3882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50" r:id="rId3"/>
    <p:sldLayoutId id="2147483663" r:id="rId4"/>
    <p:sldLayoutId id="2147483686" r:id="rId5"/>
    <p:sldLayoutId id="2147483651" r:id="rId6"/>
    <p:sldLayoutId id="2147483669" r:id="rId7"/>
    <p:sldLayoutId id="2147483692" r:id="rId8"/>
    <p:sldLayoutId id="2147483683" r:id="rId9"/>
    <p:sldLayoutId id="2147483670" r:id="rId10"/>
    <p:sldLayoutId id="2147483652" r:id="rId11"/>
    <p:sldLayoutId id="2147483671" r:id="rId12"/>
    <p:sldLayoutId id="2147483672" r:id="rId13"/>
    <p:sldLayoutId id="2147483679" r:id="rId14"/>
    <p:sldLayoutId id="2147483685" r:id="rId15"/>
    <p:sldLayoutId id="2147483688" r:id="rId16"/>
    <p:sldLayoutId id="2147483654" r:id="rId17"/>
    <p:sldLayoutId id="2147483666" r:id="rId18"/>
    <p:sldLayoutId id="2147483655" r:id="rId19"/>
    <p:sldLayoutId id="2147483656" r:id="rId20"/>
    <p:sldLayoutId id="2147483657" r:id="rId21"/>
    <p:sldLayoutId id="2147483673" r:id="rId22"/>
    <p:sldLayoutId id="2147483674" r:id="rId23"/>
    <p:sldLayoutId id="2147483676" r:id="rId24"/>
    <p:sldLayoutId id="2147483661" r:id="rId25"/>
    <p:sldLayoutId id="214748369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899" indent="-228591" algn="l" defTabSz="914361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9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80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67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26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5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441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032" indent="-182872" algn="l" defTabSz="914361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4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2.microsoft.com/en-us/library/ms175913.aspx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11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95737" y="1590674"/>
            <a:ext cx="8861082" cy="3962401"/>
          </a:xfrm>
        </p:spPr>
        <p:txBody>
          <a:bodyPr/>
          <a:lstStyle/>
          <a:p>
            <a:pPr marL="233363" lvl="0" indent="-233363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Clustered Index </a:t>
            </a:r>
          </a:p>
          <a:p>
            <a:pPr marL="457200" lvl="1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Choose wisely. Only one per table possible</a:t>
            </a:r>
          </a:p>
          <a:p>
            <a:pPr marL="457200" lvl="1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Primary key by default is clustered. Evaluate default </a:t>
            </a:r>
            <a:r>
              <a:rPr lang="en-US" altLang="en-US" sz="2000" dirty="0" smtClean="0">
                <a:latin typeface="Arial"/>
              </a:rPr>
              <a:t>behavior</a:t>
            </a:r>
            <a:endParaRPr lang="en-US" altLang="en-US" sz="2000" dirty="0" smtClean="0">
              <a:latin typeface="Arial"/>
            </a:endParaRPr>
          </a:p>
          <a:p>
            <a:pPr marL="457200" lvl="1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endParaRPr lang="en-US" altLang="en-US" sz="2000" dirty="0" smtClean="0">
              <a:latin typeface="Arial"/>
              <a:hlinkClick r:id="rId2"/>
            </a:endParaRPr>
          </a:p>
          <a:p>
            <a:pPr marL="233363" lvl="0" indent="-233363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Non-Clustered Index </a:t>
            </a:r>
          </a:p>
          <a:p>
            <a:pPr marL="457200" lvl="1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More than one possible.</a:t>
            </a:r>
          </a:p>
          <a:p>
            <a:pPr marL="457200" lvl="1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Foreign keys are always good candidate for non-clustered index</a:t>
            </a:r>
          </a:p>
          <a:p>
            <a:pPr marL="1143000" lvl="2" indent="-228600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(because of joins)</a:t>
            </a:r>
          </a:p>
          <a:p>
            <a:pPr marL="1143000" lvl="2" indent="-228600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endParaRPr lang="en-US" altLang="en-US" sz="2000" dirty="0" smtClean="0">
              <a:latin typeface="Arial"/>
            </a:endParaRPr>
          </a:p>
          <a:p>
            <a:pPr marL="233363" lvl="0" indent="-233363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Evaluate ‘Included Columns’ in Indexing. Every </a:t>
            </a:r>
            <a:r>
              <a:rPr lang="en-US" altLang="en-US" sz="2000" dirty="0" err="1" smtClean="0">
                <a:latin typeface="Arial"/>
              </a:rPr>
              <a:t>NonClustered</a:t>
            </a:r>
            <a:r>
              <a:rPr lang="en-US" altLang="en-US" sz="2000" dirty="0" smtClean="0">
                <a:latin typeface="Arial"/>
              </a:rPr>
              <a:t> index contains Clustered Keys</a:t>
            </a:r>
            <a:br>
              <a:rPr lang="en-US" altLang="en-US" sz="2000" dirty="0" smtClean="0">
                <a:latin typeface="Arial"/>
              </a:rPr>
            </a:br>
            <a:endParaRPr lang="en-US" altLang="en-US" sz="2000" dirty="0" smtClean="0">
              <a:latin typeface="Arial"/>
            </a:endParaRPr>
          </a:p>
          <a:p>
            <a:pPr marL="233363" lvl="0" indent="-233363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Choose Index Fill Factor wisely.</a:t>
            </a:r>
            <a:br>
              <a:rPr lang="en-US" altLang="en-US" sz="2000" dirty="0" smtClean="0">
                <a:latin typeface="Arial"/>
              </a:rPr>
            </a:br>
            <a:endParaRPr lang="en-US" altLang="en-US" sz="2000" dirty="0" smtClean="0">
              <a:latin typeface="Arial"/>
            </a:endParaRPr>
          </a:p>
          <a:p>
            <a:pPr marL="233363" lvl="0" indent="-233363" defTabSz="457200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20000"/>
              <a:buFont typeface="Arial" pitchFamily="34" charset="0"/>
              <a:buChar char="•"/>
            </a:pPr>
            <a:r>
              <a:rPr lang="en-US" altLang="en-US" sz="2000" dirty="0" smtClean="0">
                <a:latin typeface="Arial"/>
              </a:rPr>
              <a:t>Find out tables with large </a:t>
            </a:r>
            <a:r>
              <a:rPr lang="en-US" altLang="en-US" sz="2000" dirty="0" smtClean="0">
                <a:latin typeface="Arial"/>
              </a:rPr>
              <a:t>row counts </a:t>
            </a:r>
            <a:r>
              <a:rPr lang="en-US" altLang="en-US" sz="2000" dirty="0" smtClean="0">
                <a:latin typeface="Arial"/>
              </a:rPr>
              <a:t>but no indexing. </a:t>
            </a:r>
            <a:r>
              <a:rPr lang="en-US" altLang="en-US" sz="2000" dirty="0" smtClean="0">
                <a:latin typeface="Arial"/>
              </a:rPr>
              <a:t>Maybe </a:t>
            </a:r>
            <a:r>
              <a:rPr lang="en-US" altLang="en-US" sz="2000" dirty="0" smtClean="0">
                <a:latin typeface="Arial"/>
              </a:rPr>
              <a:t>it needs </a:t>
            </a:r>
            <a:r>
              <a:rPr lang="en-US" altLang="en-US" sz="2000" dirty="0" smtClean="0">
                <a:latin typeface="Arial"/>
              </a:rPr>
              <a:t>indexes.</a:t>
            </a:r>
            <a:endParaRPr lang="en-US" altLang="en-US" sz="2000" dirty="0" smtClean="0"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/>
              <a:t>“Heap” Table Storage</a:t>
            </a:r>
          </a:p>
        </p:txBody>
      </p:sp>
      <p:pic>
        <p:nvPicPr>
          <p:cNvPr id="6" name="Picture 20" descr="HE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6650" y="1327150"/>
            <a:ext cx="21764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81000" y="3505200"/>
            <a:ext cx="48768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Query execution example: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Select </a:t>
            </a:r>
            <a:r>
              <a:rPr lang="en-US" sz="1600" dirty="0" err="1">
                <a:solidFill>
                  <a:srgbClr val="FF0000"/>
                </a:solidFill>
              </a:rPr>
              <a:t>FName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PhNo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</a:rPr>
              <a:t>	from Customers where 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 ‘Smith</a:t>
            </a:r>
            <a:r>
              <a:rPr lang="en-US" sz="1600" dirty="0"/>
              <a:t>’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 flipH="1">
            <a:off x="7581900" y="1676400"/>
            <a:ext cx="0" cy="152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7642225" y="1863725"/>
            <a:ext cx="1571625" cy="117475"/>
          </a:xfrm>
          <a:prstGeom prst="rect">
            <a:avLst/>
          </a:prstGeom>
          <a:noFill/>
          <a:ln w="317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H="1">
            <a:off x="7581900" y="2057400"/>
            <a:ext cx="0" cy="2895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5734050" y="3810000"/>
            <a:ext cx="1371600" cy="762000"/>
          </a:xfrm>
          <a:prstGeom prst="wedgeRectCallout">
            <a:avLst>
              <a:gd name="adj1" fmla="val 78819"/>
              <a:gd name="adj2" fmla="val -20417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/>
              <a:t>No b-tree with HEAPs, so no lookup method available unless other indexes are present. Only option is to scan heap</a:t>
            </a:r>
          </a:p>
        </p:txBody>
      </p:sp>
      <p:sp>
        <p:nvSpPr>
          <p:cNvPr id="12" name="AutoShape 30"/>
          <p:cNvSpPr>
            <a:spLocks noChangeArrowheads="1"/>
          </p:cNvSpPr>
          <p:nvPr/>
        </p:nvSpPr>
        <p:spPr bwMode="auto">
          <a:xfrm>
            <a:off x="7791450" y="457200"/>
            <a:ext cx="1371600" cy="533400"/>
          </a:xfrm>
          <a:prstGeom prst="wedgeRectCallout">
            <a:avLst>
              <a:gd name="adj1" fmla="val -21644"/>
              <a:gd name="adj2" fmla="val 110120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/>
              <a:t>No physical ordering of table rows (despite this display)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6038850" y="762000"/>
            <a:ext cx="1371600" cy="838200"/>
          </a:xfrm>
          <a:prstGeom prst="wedgeRectCallout">
            <a:avLst>
              <a:gd name="adj1" fmla="val 51042"/>
              <a:gd name="adj2" fmla="val 82764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 dirty="0"/>
              <a:t>Scan cannot complete just because a row is located. Because data is not ordered, scan must continue through to end of table (heap)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7283450" y="4953000"/>
            <a:ext cx="1571625" cy="117475"/>
          </a:xfrm>
          <a:prstGeom prst="rect">
            <a:avLst/>
          </a:prstGeom>
          <a:noFill/>
          <a:ln w="317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7239000" y="5105400"/>
            <a:ext cx="0" cy="685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82588" y="1144588"/>
            <a:ext cx="6399212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Table storage structure used when no clustered </a:t>
            </a:r>
            <a:r>
              <a:rPr lang="en-US" sz="1600" dirty="0" smtClean="0"/>
              <a:t>index </a:t>
            </a:r>
            <a:r>
              <a:rPr lang="en-US" sz="1600" dirty="0"/>
              <a:t>on table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dirty="0"/>
              <a:t>Rarely used as CIXs added to PKs by default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dirty="0"/>
              <a:t>Oracle uses Heap storage by default (even with PKs)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381000" y="2057400"/>
            <a:ext cx="58674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No physical ordering of rows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dirty="0"/>
              <a:t>Stored in order of insertion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400" dirty="0"/>
              <a:t>New pages added to end of “heap” as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9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NO B-Tree index nodes (no “index”)</a:t>
            </a:r>
          </a:p>
        </p:txBody>
      </p:sp>
      <p:pic>
        <p:nvPicPr>
          <p:cNvPr id="18" name="Picture 36" descr="TableScanOpera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850" y="4876800"/>
            <a:ext cx="723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04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16" descr="CIX_B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9925" y="2065338"/>
            <a:ext cx="22145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HE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327150"/>
            <a:ext cx="2176463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/>
              <a:t>“Clustered Index” Table Storage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447800"/>
            <a:ext cx="4038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Table rows stored in leaf level of clustered index, in physical order of index column/s (key/s)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B-Tree index nodes also created on indexed columns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9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Each level contains entries based on “cluster key” value from the first row in pages from lower level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9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Default table storage format for tables WITH a primary key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4495800"/>
            <a:ext cx="3886200" cy="12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600" dirty="0"/>
              <a:t>Query execution example: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Select </a:t>
            </a:r>
            <a:r>
              <a:rPr lang="en-US" sz="1600" dirty="0" err="1">
                <a:solidFill>
                  <a:srgbClr val="FF0000"/>
                </a:solidFill>
              </a:rPr>
              <a:t>FName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PhNo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</a:rPr>
              <a:t>	From Customers where </a:t>
            </a:r>
            <a:r>
              <a:rPr lang="en-US" sz="1600" dirty="0" err="1">
                <a:solidFill>
                  <a:srgbClr val="FF0000"/>
                </a:solidFill>
              </a:rPr>
              <a:t>CustID</a:t>
            </a:r>
            <a:r>
              <a:rPr lang="en-US" sz="1600" dirty="0">
                <a:solidFill>
                  <a:srgbClr val="FF0000"/>
                </a:solidFill>
              </a:rPr>
              <a:t> = 23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029200" y="3581400"/>
            <a:ext cx="46037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538788" y="2743200"/>
            <a:ext cx="152400" cy="533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065838" y="2414588"/>
            <a:ext cx="6350" cy="1778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527800" y="2571750"/>
            <a:ext cx="207963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99325" y="2522538"/>
            <a:ext cx="1571625" cy="117475"/>
          </a:xfrm>
          <a:prstGeom prst="rect">
            <a:avLst/>
          </a:prstGeom>
          <a:noFill/>
          <a:ln w="317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7239000" y="2317750"/>
            <a:ext cx="0" cy="24606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800600" y="3429000"/>
            <a:ext cx="0" cy="152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010400" y="304800"/>
            <a:ext cx="1371600" cy="685800"/>
          </a:xfrm>
          <a:prstGeom prst="wedgeRectCallout">
            <a:avLst>
              <a:gd name="adj1" fmla="val -21644"/>
              <a:gd name="adj2" fmla="val 96759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/>
              <a:t>Table rows stored in physical order of clustered index key column/s – CustID in this case.</a:t>
            </a: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5181600" y="1295400"/>
            <a:ext cx="1371600" cy="533400"/>
          </a:xfrm>
          <a:prstGeom prst="wedgeRectCallout">
            <a:avLst>
              <a:gd name="adj1" fmla="val -27199"/>
              <a:gd name="adj2" fmla="val 110120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/>
              <a:t>CIX also provides b-tree lookup pages, similar to a regular index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886200" y="4572000"/>
            <a:ext cx="1524000" cy="533400"/>
          </a:xfrm>
          <a:prstGeom prst="wedgeRectCallout">
            <a:avLst>
              <a:gd name="adj1" fmla="val 40625"/>
              <a:gd name="adj2" fmla="val -122023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/>
              <a:t>Can only have one CIX per table (as table storage can only be sorted one way)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52400" y="9144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create clustered index </a:t>
            </a:r>
            <a:r>
              <a:rPr lang="en-US" sz="2000" dirty="0" err="1">
                <a:solidFill>
                  <a:srgbClr val="FF0000"/>
                </a:solidFill>
              </a:rPr>
              <a:t>cix_CustID</a:t>
            </a:r>
            <a:r>
              <a:rPr lang="en-US" sz="2000" dirty="0">
                <a:solidFill>
                  <a:srgbClr val="FF0000"/>
                </a:solidFill>
              </a:rPr>
              <a:t> on customers (</a:t>
            </a:r>
            <a:r>
              <a:rPr lang="en-US" sz="2000" dirty="0" err="1">
                <a:solidFill>
                  <a:srgbClr val="FF0000"/>
                </a:solidFill>
              </a:rPr>
              <a:t>CustID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1" name="Picture 22" descr="ClusteredIndexSee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562600"/>
            <a:ext cx="1295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50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design 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05237" y="1666874"/>
            <a:ext cx="8861082" cy="39624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Examine the WHERE clause and JOIN criteria columns.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Use narrow indexes.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Examine column uniqueness.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Examine the column data type.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Consider column order.</a:t>
            </a:r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Consider the type of index (clustered versus </a:t>
            </a:r>
            <a:r>
              <a:rPr lang="en-US" sz="2400" dirty="0" err="1" smtClean="0"/>
              <a:t>nonclustered</a:t>
            </a:r>
            <a:r>
              <a:rPr lang="en-US" sz="2400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missing 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1818" y="1523999"/>
            <a:ext cx="11263942" cy="4465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12100" y="428625"/>
            <a:ext cx="11164625" cy="5524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6918" y="996950"/>
            <a:ext cx="11435488" cy="2498725"/>
          </a:xfrm>
          <a:prstGeom prst="rect">
            <a:avLst/>
          </a:prstGeom>
        </p:spPr>
        <p:txBody>
          <a:bodyPr/>
          <a:lstStyle/>
          <a:p>
            <a:pPr marL="685772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6918" y="3568701"/>
            <a:ext cx="11435488" cy="1365250"/>
          </a:xfrm>
          <a:prstGeom prst="rect">
            <a:avLst/>
          </a:prstGeom>
        </p:spPr>
        <p:txBody>
          <a:bodyPr/>
          <a:lstStyle/>
          <a:p>
            <a:pPr marL="228591" lvl="1" indent="-22859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2268" y="434976"/>
            <a:ext cx="6773857" cy="889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1812" y="1295399"/>
            <a:ext cx="8861082" cy="4724401"/>
          </a:xfrm>
        </p:spPr>
        <p:txBody>
          <a:bodyPr/>
          <a:lstStyle/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SQL: set based expression / serial execution</a:t>
            </a:r>
          </a:p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Intro to execution plans</a:t>
            </a:r>
          </a:p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Table &amp; index access methods</a:t>
            </a:r>
          </a:p>
          <a:p>
            <a:pPr marL="742950" lvl="1" indent="-28575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Table storage formats – Heaps &amp; Clustered Indexes</a:t>
            </a:r>
          </a:p>
          <a:p>
            <a:pPr marL="742950" lvl="1" indent="-28575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Non-clustered Indexes (on Heaps </a:t>
            </a:r>
            <a:r>
              <a:rPr lang="en-US" sz="2000" kern="0" dirty="0" err="1" smtClean="0">
                <a:solidFill>
                  <a:srgbClr val="000000"/>
                </a:solidFill>
                <a:latin typeface="Arial"/>
              </a:rPr>
              <a:t>vs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 on Clustered Indexes)</a:t>
            </a:r>
          </a:p>
          <a:p>
            <a:pPr marL="742950" lvl="1" indent="-28575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Covering Indexes</a:t>
            </a:r>
          </a:p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Join operators</a:t>
            </a:r>
          </a:p>
          <a:p>
            <a:pPr marL="742950" lvl="1" indent="-28575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Nested Loops Join, Merge Join &amp; Hash Join</a:t>
            </a:r>
          </a:p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Top 10 for Efficient Queries</a:t>
            </a:r>
          </a:p>
          <a:p>
            <a:pPr marL="342900" lvl="0" indent="-342900" defTabSz="91440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latin typeface="Arial"/>
              </a:rPr>
              <a:t>Efficient usage of Procedures and Views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Performance Tuning in SQL Server is necessary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9462" y="1752599"/>
            <a:ext cx="8861082" cy="3962401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Allowing your system to scale</a:t>
            </a:r>
          </a:p>
          <a:p>
            <a:pPr marL="0">
              <a:buFont typeface="Arial" pitchFamily="34" charset="0"/>
              <a:buChar char="•"/>
              <a:defRPr/>
            </a:pPr>
            <a:r>
              <a:rPr lang="en-US" sz="2400" dirty="0" smtClean="0"/>
              <a:t>   •Adding more customers</a:t>
            </a:r>
          </a:p>
          <a:p>
            <a:pPr marL="0">
              <a:buFont typeface="Arial" pitchFamily="34" charset="0"/>
              <a:buChar char="•"/>
              <a:defRPr/>
            </a:pPr>
            <a:r>
              <a:rPr lang="en-US" sz="2400" dirty="0" smtClean="0"/>
              <a:t>   •Adding more features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Improve overall system performance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Save money but not wasting resources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/>
              <a:t>The database is typically one of the most expensive resources in a datacenter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8" y="215901"/>
            <a:ext cx="11125199" cy="889000"/>
          </a:xfrm>
        </p:spPr>
        <p:txBody>
          <a:bodyPr/>
          <a:lstStyle/>
          <a:p>
            <a:r>
              <a:rPr lang="en-US" dirty="0" smtClean="0"/>
              <a:t>Major Performance Killers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6112" y="1295399"/>
            <a:ext cx="8861082" cy="396240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Insufficient indexing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Inaccurate statistics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Improper query design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Poorly generated execution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Excessive blocking and deadlocks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strike="sngStrike" dirty="0" smtClean="0"/>
              <a:t>Non-set-based operations, usually T-SQL cursors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Inappropriate database design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Excessive fragmentation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Non-reusable execution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Frequent recompilation of queries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Improper use of cursors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Improper configuration of the database transaction log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/>
              <a:t>Excessive use or improper configuration of </a:t>
            </a:r>
            <a:r>
              <a:rPr lang="en-US" sz="1400" dirty="0" err="1" smtClean="0"/>
              <a:t>tempdb</a:t>
            </a:r>
            <a:r>
              <a:rPr lang="en-US" sz="1400" dirty="0" smtClean="0"/>
              <a:t> </a:t>
            </a:r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Intro to execution plans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143000"/>
            <a:ext cx="853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Why is understanding Execution Plans important?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2743200"/>
            <a:ext cx="853281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Tune performance problems at the source (query efficiency)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More effective than tuning hardware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Other diagnostics only reveal consequences of poor query execution plans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 CPU is only a consequence of poorly tuned query plans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 disk utilization usually just a consequence of poorly tuned query plans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Waitstats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reveals high resource utilization of poorly tuned query plans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Locking usually just a consequence of poorly tuned query plans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57200" y="5105400"/>
            <a:ext cx="853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Tuning query execution plans is a VERY important tuning technique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1000" y="1828800"/>
            <a:ext cx="85328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Provides insight into query execution steps / processing efficiency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SQL Server occasionally makes mistakes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Operators</a:t>
            </a:r>
            <a:endParaRPr lang="en-US" dirty="0"/>
          </a:p>
        </p:txBody>
      </p:sp>
      <p:pic>
        <p:nvPicPr>
          <p:cNvPr id="59" name="Picture 58" descr="operato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175" y="1321845"/>
            <a:ext cx="7638056" cy="4555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31813" y="2247900"/>
            <a:ext cx="8763000" cy="79058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SQL Server: Query Optimization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SQL: set based expression / serial execution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81000" y="1143000"/>
            <a:ext cx="853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SQL syntax based on “set based” expressions (no processing rules)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81000" y="3352800"/>
            <a:ext cx="853281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execution is serial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SQL Server “compiles” query into a series of sequential steps which are executed one after the other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Individual steps also have internal sequential processing </a:t>
            </a:r>
          </a:p>
          <a:p>
            <a:pPr marL="1143000" marR="0" lvl="2" indent="-2286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table scans are processed one page after another &amp; per row within page)</a:t>
            </a:r>
          </a:p>
        </p:txBody>
      </p:sp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89756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5867400" y="1524000"/>
            <a:ext cx="2057400" cy="609600"/>
          </a:xfrm>
          <a:prstGeom prst="wedgeRectCallout">
            <a:avLst>
              <a:gd name="adj1" fmla="val -76852"/>
              <a:gd name="adj2" fmla="val 70574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Returns CustID, OrderID &amp; OrderDate for orders &gt; 1st Jan 2005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5410200" y="2819400"/>
            <a:ext cx="2514600" cy="609600"/>
          </a:xfrm>
          <a:prstGeom prst="wedgeRectCallout">
            <a:avLst>
              <a:gd name="adj1" fmla="val -68435"/>
              <a:gd name="adj2" fmla="val -61718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 processing rules included in SQL statement, just the “set” of data to be returned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81000" y="5029200"/>
            <a:ext cx="853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 Plans Display these steps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 animBg="1"/>
      <p:bldP spid="1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Intro to execution plans – a simple example</a:t>
            </a: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90600"/>
            <a:ext cx="589756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352800"/>
            <a:ext cx="5143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04800" y="2133600"/>
            <a:ext cx="85328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 Plan shows how SQL Server compiled &amp; executes this query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Ctl-L in SSMS for “estimated” plan (without running query)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Ctl-M displays “actual” plan after query has completed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457200" y="5105400"/>
            <a:ext cx="8532813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Read Execution Plans from top right to bottom left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this case, plan starts with Clustered Index Scan of [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SalesOrderHeader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]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Then, for every row returned, performs an index seek into [Customers]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7315200" y="4267200"/>
            <a:ext cx="1143000" cy="533400"/>
          </a:xfrm>
          <a:prstGeom prst="wedgeRectCallout">
            <a:avLst>
              <a:gd name="adj1" fmla="val -136528"/>
              <a:gd name="adj2" fmla="val -103569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Plan node cost shown as % of total plan “cost”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22"/>
          <p:cNvSpPr>
            <a:spLocks noChangeArrowheads="1"/>
          </p:cNvSpPr>
          <p:nvPr/>
        </p:nvSpPr>
        <p:spPr bwMode="auto">
          <a:xfrm>
            <a:off x="7391400" y="3505200"/>
            <a:ext cx="1143000" cy="533400"/>
          </a:xfrm>
          <a:prstGeom prst="wedgeRectCallout">
            <a:avLst>
              <a:gd name="adj1" fmla="val -100833"/>
              <a:gd name="adj2" fmla="val -11606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Table / index access methods displayed (Scan, Seek etc)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1447800" y="4191000"/>
            <a:ext cx="1219200" cy="533400"/>
          </a:xfrm>
          <a:prstGeom prst="wedgeRectCallout">
            <a:avLst>
              <a:gd name="adj1" fmla="val 157551"/>
              <a:gd name="adj2" fmla="val -122319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Join physical operators displayed (Loops, Merge, Hash)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24"/>
          <p:cNvSpPr>
            <a:spLocks noChangeArrowheads="1"/>
          </p:cNvSpPr>
          <p:nvPr/>
        </p:nvSpPr>
        <p:spPr bwMode="auto">
          <a:xfrm>
            <a:off x="2743200" y="4495800"/>
            <a:ext cx="1828800" cy="609600"/>
          </a:xfrm>
          <a:prstGeom prst="wedgeRectCallout">
            <a:avLst>
              <a:gd name="adj1" fmla="val 63194"/>
              <a:gd name="adj2" fmla="val -97398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Thickness of intra node rows denotes estimated / actual number of rows carried between nodes in the plan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Execution plan node properties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57200" y="5715000"/>
            <a:ext cx="853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Mouse over execution plan node reveals extra properties..</a:t>
            </a:r>
          </a:p>
        </p:txBody>
      </p:sp>
      <p:pic>
        <p:nvPicPr>
          <p:cNvPr id="14" name="Picture 13" descr="ExecPlanNodePropert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8770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781925" y="3681413"/>
            <a:ext cx="1143000" cy="609600"/>
          </a:xfrm>
          <a:prstGeom prst="wedgeRectCallout">
            <a:avLst>
              <a:gd name="adj1" fmla="val -83194"/>
              <a:gd name="adj2" fmla="val 24481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Search predicate. WHERE filter in this case, but can also be join filter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828925" y="2081213"/>
            <a:ext cx="1219200" cy="533400"/>
          </a:xfrm>
          <a:prstGeom prst="wedgeRectCallout">
            <a:avLst>
              <a:gd name="adj1" fmla="val 143231"/>
              <a:gd name="adj2" fmla="val -22319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rows returned shown in Actual Execution Plan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362200" y="4191000"/>
            <a:ext cx="1828800" cy="609600"/>
          </a:xfrm>
          <a:prstGeom prst="wedgeRectCallout">
            <a:avLst>
              <a:gd name="adj1" fmla="val 103995"/>
              <a:gd name="adj2" fmla="val 16407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 of Schema object accessed to physically process query – typically an index, but also possibly a heap structure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2286000" y="2971800"/>
            <a:ext cx="1905000" cy="762000"/>
          </a:xfrm>
          <a:prstGeom prst="wedgeRectCallout">
            <a:avLst>
              <a:gd name="adj1" fmla="val 99417"/>
              <a:gd name="adj2" fmla="val 18125"/>
            </a:avLst>
          </a:prstGeom>
          <a:solidFill>
            <a:srgbClr val="FFFFC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Ordered / Unordered – displays whether scan operation follows page “chain” linked list (next / previous page # in page header) or follows Index Allocation Map (IAM) page </a:t>
            </a:r>
            <a:endParaRPr kumimoji="0" lang="en-US" sz="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Lookups &amp;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62362" y="2219324"/>
            <a:ext cx="8861082" cy="396240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Key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RID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2119313"/>
            <a:ext cx="4705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337" y="1714499"/>
            <a:ext cx="8861082" cy="396240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Hash joins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Merge joins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Nested loop joins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679449"/>
          </a:xfrm>
        </p:spPr>
        <p:txBody>
          <a:bodyPr/>
          <a:lstStyle/>
          <a:p>
            <a:r>
              <a:rPr lang="en-US" dirty="0" smtClean="0"/>
              <a:t>Join Operators (intra-table operators)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2975" y="847725"/>
            <a:ext cx="5791200" cy="13303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en-US" sz="1600" b="1" dirty="0" smtClean="0"/>
              <a:t>Nested Loop Join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1400" dirty="0" smtClean="0"/>
              <a:t>Original &amp; only join operator until SQL Server 7.0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1400" dirty="0" smtClean="0"/>
              <a:t>“For Each Row…” type operator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altLang="en-US" sz="1400" dirty="0" smtClean="0"/>
              <a:t>Takes output from one plan node &amp; executes another operation “for each” output row from that plan node</a:t>
            </a:r>
          </a:p>
        </p:txBody>
      </p:sp>
      <p:pic>
        <p:nvPicPr>
          <p:cNvPr id="6" name="Picture 18" descr="NestedLoopJoin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5175" y="1152525"/>
            <a:ext cx="809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923925" y="2247900"/>
            <a:ext cx="5791200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b="1" dirty="0"/>
              <a:t>Merge Join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Scans both sides of join in parallel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Ideal for large range scans where joined columns are indexed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200" dirty="0"/>
              <a:t>If joined columns aren’t indexed, requires expensive sort operation prior to Merge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endParaRPr lang="en-US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19" descr="MergeJoin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25" y="2628900"/>
            <a:ext cx="733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885825" y="3810000"/>
            <a:ext cx="70866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600" b="1" dirty="0"/>
              <a:t>Hash </a:t>
            </a:r>
            <a:r>
              <a:rPr lang="en-US" altLang="en-US" sz="1600" b="1" dirty="0" smtClean="0"/>
              <a:t>Match</a:t>
            </a:r>
            <a:endParaRPr lang="en-US" altLang="en-US" sz="1600" b="1" dirty="0"/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“Hashes” values of join column/s from one side of join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Usually smaller side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“Probes” with the other side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Usually larger side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Hash is conceptually similar to building an index for every execution of a query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Hash buckets not shared between executions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Worst case join operator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1400" dirty="0"/>
              <a:t>Useful for large scale range scans which occur infrequently</a:t>
            </a:r>
          </a:p>
        </p:txBody>
      </p:sp>
      <p:pic>
        <p:nvPicPr>
          <p:cNvPr id="10" name="Picture 20" descr="HashJoin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8025" y="4114800"/>
            <a:ext cx="723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8" y="177801"/>
            <a:ext cx="11125199" cy="889000"/>
          </a:xfrm>
        </p:spPr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7587" y="1285874"/>
            <a:ext cx="8861082" cy="3962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hash join uses the two join inputs as a build input and a probe input.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build input is shown as the top input in the execution plan, and the probe input is shown as the bottom input.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Usually the smaller of the two inputs serves as the build input because it's going to be stored on the system, so the optimizer attempts to minimize the memory used.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hash join performs its operation in two phases: the </a:t>
            </a:r>
            <a:r>
              <a:rPr lang="en-US" i="1" dirty="0" smtClean="0"/>
              <a:t>build phase</a:t>
            </a:r>
            <a:r>
              <a:rPr lang="en-US" dirty="0" smtClean="0"/>
              <a:t> and the </a:t>
            </a:r>
            <a:r>
              <a:rPr lang="en-US" i="1" dirty="0" smtClean="0"/>
              <a:t>probe phase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727074"/>
          </a:xfrm>
        </p:spPr>
        <p:txBody>
          <a:bodyPr/>
          <a:lstStyle/>
          <a:p>
            <a:r>
              <a:rPr lang="en-US" dirty="0" smtClean="0"/>
              <a:t>Hash Join – Example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5" y="1595438"/>
            <a:ext cx="8413750" cy="4881562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p.* FROM Production.Product p JOIN Production.ProductCategory pc ON p.ProductSubcategoryID = pc.ProductCategoryID; 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9738"/>
            <a:ext cx="7620000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538" y="4343400"/>
            <a:ext cx="55800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9537" y="1485899"/>
            <a:ext cx="8861082" cy="3962401"/>
          </a:xfr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 merge join requires both join inputs to be sorted on the merge columns, as defined by the join criterion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Since each join input is sorted, the merge join gets a row from each input and compares them for equality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 matching row is produced if they are equal. This process is repeated until all rows are processed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Join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524000"/>
            <a:ext cx="7620000" cy="167640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05200"/>
            <a:ext cx="7467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7562" y="1514474"/>
            <a:ext cx="8861082" cy="3962401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One of the best ways to reduce disk I/O is to use an index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Allows SQL Server to find data in a table without scanning the entire table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/>
          </a:p>
          <a:p>
            <a:pPr>
              <a:spcBef>
                <a:spcPts val="600"/>
              </a:spcBef>
              <a:defRPr/>
            </a:pPr>
            <a:r>
              <a:rPr lang="en-US" sz="2000" dirty="0" smtClean="0"/>
              <a:t>Example</a:t>
            </a:r>
          </a:p>
          <a:p>
            <a:pPr marL="0">
              <a:spcBef>
                <a:spcPts val="600"/>
              </a:spcBef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SELECT TOP 10 </a:t>
            </a:r>
            <a:r>
              <a:rPr lang="en-US" sz="2000" dirty="0" err="1" smtClean="0">
                <a:solidFill>
                  <a:srgbClr val="FF0000"/>
                </a:solidFill>
              </a:rPr>
              <a:t>p.ProductID</a:t>
            </a:r>
            <a:r>
              <a:rPr lang="en-US" sz="2000" dirty="0" smtClean="0">
                <a:solidFill>
                  <a:srgbClr val="FF0000"/>
                </a:solidFill>
              </a:rPr>
              <a:t>, p.[Name], </a:t>
            </a:r>
            <a:r>
              <a:rPr lang="en-US" sz="2000" dirty="0" err="1" smtClean="0">
                <a:solidFill>
                  <a:srgbClr val="FF0000"/>
                </a:solidFill>
              </a:rPr>
              <a:t>p.StandardCost</a:t>
            </a:r>
            <a:r>
              <a:rPr lang="en-US" sz="2000" dirty="0" smtClean="0">
                <a:solidFill>
                  <a:srgbClr val="FF0000"/>
                </a:solidFill>
              </a:rPr>
              <a:t>, p.[Weight], ROW_NUMBER() OVER (ORDER BY </a:t>
            </a:r>
            <a:r>
              <a:rPr lang="en-US" sz="2000" dirty="0" err="1" smtClean="0">
                <a:solidFill>
                  <a:srgbClr val="FF0000"/>
                </a:solidFill>
              </a:rPr>
              <a:t>p.Name</a:t>
            </a:r>
            <a:r>
              <a:rPr lang="en-US" sz="2000" dirty="0" smtClean="0">
                <a:solidFill>
                  <a:srgbClr val="FF0000"/>
                </a:solidFill>
              </a:rPr>
              <a:t> DESC) AS </a:t>
            </a:r>
            <a:r>
              <a:rPr lang="en-US" sz="2000" dirty="0" err="1" smtClean="0">
                <a:solidFill>
                  <a:srgbClr val="FF0000"/>
                </a:solidFill>
              </a:rPr>
              <a:t>RowNumber</a:t>
            </a:r>
            <a:r>
              <a:rPr lang="en-US" sz="2000" dirty="0" smtClean="0">
                <a:solidFill>
                  <a:srgbClr val="FF0000"/>
                </a:solidFill>
              </a:rPr>
              <a:t> FROM </a:t>
            </a:r>
            <a:r>
              <a:rPr lang="en-US" sz="2000" dirty="0" err="1" smtClean="0">
                <a:solidFill>
                  <a:srgbClr val="FF0000"/>
                </a:solidFill>
              </a:rPr>
              <a:t>Production.Product</a:t>
            </a:r>
            <a:r>
              <a:rPr lang="en-US" sz="2000" dirty="0" smtClean="0">
                <a:solidFill>
                  <a:srgbClr val="FF0000"/>
                </a:solidFill>
              </a:rPr>
              <a:t> p ORDER BY </a:t>
            </a:r>
            <a:r>
              <a:rPr lang="en-US" sz="2000" dirty="0" err="1" smtClean="0">
                <a:solidFill>
                  <a:srgbClr val="FF0000"/>
                </a:solidFill>
              </a:rPr>
              <a:t>p.Name</a:t>
            </a:r>
            <a:r>
              <a:rPr lang="en-US" sz="2000" dirty="0" smtClean="0">
                <a:solidFill>
                  <a:srgbClr val="FF0000"/>
                </a:solidFill>
              </a:rPr>
              <a:t> DESC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8" y="406401"/>
            <a:ext cx="11125199" cy="727074"/>
          </a:xfrm>
        </p:spPr>
        <p:txBody>
          <a:bodyPr/>
          <a:lstStyle/>
          <a:p>
            <a:r>
              <a:rPr lang="en-US" dirty="0" smtClean="0"/>
              <a:t>Nested Loop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43337" y="1200149"/>
            <a:ext cx="8861082" cy="396240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nested loop join uses one join input as the outer input table and the other as the inner input table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outer input table is shown as the top input in the execution plan, and the inner input table is shown as the bottom input table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inner loop, executed for each outer row, searches for matching rows in the inner input table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Nested loop joins are highly effective if the outer input is quite small and the inner input is larger but 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704974"/>
            <a:ext cx="7543800" cy="2105025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4038600"/>
            <a:ext cx="8372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comparison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65125" y="1657350"/>
            <a:ext cx="8778875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Changing of the Execution Plans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6657" y="1737359"/>
            <a:ext cx="8861082" cy="3962401"/>
          </a:xfrm>
        </p:spPr>
        <p:txBody>
          <a:bodyPr/>
          <a:lstStyle/>
          <a:p>
            <a:r>
              <a:rPr lang="en-US" dirty="0" smtClean="0"/>
              <a:t>1, Use DBCC</a:t>
            </a:r>
          </a:p>
          <a:p>
            <a:r>
              <a:rPr lang="en-US" dirty="0" smtClean="0"/>
              <a:t>2, run system </a:t>
            </a:r>
            <a:r>
              <a:rPr lang="en-US" dirty="0" err="1" smtClean="0"/>
              <a:t>sp</a:t>
            </a:r>
            <a:r>
              <a:rPr lang="en-US" dirty="0" smtClean="0"/>
              <a:t> of </a:t>
            </a:r>
            <a:r>
              <a:rPr lang="en-US" dirty="0" err="1"/>
              <a:t>sp_query_store_force_plan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124" y="1595438"/>
            <a:ext cx="10455276" cy="4271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Favor set-based logic over procedural or cursor logic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 The most important factor to consider when tuning queries is how to properly express logic in a set-based manner. 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•Cursors or other procedural constructs limit the query optimizer’s ability to generate flexible query plans. 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•Cursors can therefore reduce the possibility of performance improvements in many situations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675" y="1559377"/>
            <a:ext cx="9601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2. Test query variations for performance</a:t>
            </a:r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query optimizer can often produce widely different plans for logically equivalent queries.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•Test different techniques, such as joins or </a:t>
            </a:r>
            <a:r>
              <a:rPr lang="en-US" dirty="0" err="1" smtClean="0"/>
              <a:t>subqueries</a:t>
            </a:r>
            <a:r>
              <a:rPr lang="en-US" dirty="0" smtClean="0"/>
              <a:t>, to find out which perform better in various situations.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3425" y="1552307"/>
            <a:ext cx="10744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3. Avoid query hints.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You must work with the SQL Server query optimizer, rather than against it, to create efficient queries.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Query hints tell the query optimizer how to behave and therefore override the optimizer’s ability to do its job properly.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you eliminate the optimizer’s choices, you might limit yourself to a query plan that is less than ideal.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Use query hints only when you are absolutely certain that the query optimizer is incorrect.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5825" y="1618982"/>
            <a:ext cx="108204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smtClean="0">
                <a:solidFill>
                  <a:srgbClr val="FF0000"/>
                </a:solidFill>
              </a:rPr>
              <a:t>DO NOT Use </a:t>
            </a:r>
            <a:r>
              <a:rPr lang="en-US" dirty="0" smtClean="0">
                <a:solidFill>
                  <a:srgbClr val="FF0000"/>
                </a:solidFill>
              </a:rPr>
              <a:t>correlated subqueries to improve performance.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Since the query optimizer is able to integrate </a:t>
            </a:r>
            <a:r>
              <a:rPr lang="en-US" dirty="0" err="1" smtClean="0"/>
              <a:t>subqueries</a:t>
            </a:r>
            <a:r>
              <a:rPr lang="en-US" dirty="0" smtClean="0"/>
              <a:t> into the main query flow in a variety of ways, </a:t>
            </a:r>
            <a:r>
              <a:rPr lang="en-US" dirty="0" err="1" smtClean="0"/>
              <a:t>subqueries</a:t>
            </a:r>
            <a:r>
              <a:rPr lang="en-US" dirty="0" smtClean="0"/>
              <a:t> might help in various query tuning situations. </a:t>
            </a:r>
          </a:p>
          <a:p>
            <a:pPr>
              <a:defRPr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Subqueries</a:t>
            </a:r>
            <a:r>
              <a:rPr lang="en-US" dirty="0" smtClean="0"/>
              <a:t> can be especially useful in situations in which you create a join to a table only to verify the existence of correlated rows. For better performance, replace these kinds of joins with correlated </a:t>
            </a:r>
            <a:r>
              <a:rPr lang="en-US" dirty="0" err="1" smtClean="0"/>
              <a:t>subqueries</a:t>
            </a:r>
            <a:r>
              <a:rPr lang="en-US" dirty="0" smtClean="0"/>
              <a:t> that make use of the EXISTS operator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5" y="1595438"/>
            <a:ext cx="8413750" cy="4271962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Continued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49" y="2227215"/>
            <a:ext cx="8296275" cy="266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7749" y="1514207"/>
            <a:ext cx="1075372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5. Avoid using a scalar user-defined function in the WHERE clause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Scalar user-defined functions</a:t>
            </a:r>
            <a:r>
              <a:rPr lang="en-US" i="1" dirty="0" smtClean="0"/>
              <a:t>, </a:t>
            </a:r>
            <a:r>
              <a:rPr lang="en-US" dirty="0" smtClean="0"/>
              <a:t>unlike scalar </a:t>
            </a:r>
            <a:r>
              <a:rPr lang="en-US" dirty="0" err="1" smtClean="0"/>
              <a:t>subqueries</a:t>
            </a:r>
            <a:r>
              <a:rPr lang="en-US" dirty="0" smtClean="0"/>
              <a:t>, are not optimized into the main query plan. </a:t>
            </a:r>
          </a:p>
          <a:p>
            <a:pPr>
              <a:defRPr/>
            </a:pPr>
            <a:r>
              <a:rPr lang="en-US" dirty="0" smtClean="0"/>
              <a:t>Instead, you must call them row-by-row by using a hidden cursor. </a:t>
            </a:r>
          </a:p>
          <a:p>
            <a:pPr>
              <a:defRPr/>
            </a:pPr>
            <a:r>
              <a:rPr lang="en-US" dirty="0" smtClean="0"/>
              <a:t>This is especially troublesome in the WHERE clause because the function is called for every input row.</a:t>
            </a:r>
          </a:p>
          <a:p>
            <a:pPr>
              <a:defRPr/>
            </a:pPr>
            <a:r>
              <a:rPr lang="en-US" dirty="0" smtClean="0"/>
              <a:t>Using a scalar function in the SELECT list is much less problematic because the rows have already been filtered in the WHERE clause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Indexes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07868" y="1416050"/>
            <a:ext cx="11435488" cy="4422749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Indexes are database objects based on table column for faster retrieval of data</a:t>
            </a:r>
          </a:p>
          <a:p>
            <a:pPr eaLnBrk="1" hangingPunct="1"/>
            <a:r>
              <a:rPr lang="en-US" sz="2000" dirty="0" smtClean="0"/>
              <a:t>Query optimizer depends on indexed columns to function</a:t>
            </a:r>
          </a:p>
          <a:p>
            <a:pPr eaLnBrk="1" hangingPunct="1"/>
            <a:r>
              <a:rPr lang="en-US" sz="2000" dirty="0" smtClean="0"/>
              <a:t>Separate structure attached to a table</a:t>
            </a:r>
          </a:p>
          <a:p>
            <a:pPr eaLnBrk="1" hangingPunct="1"/>
            <a:r>
              <a:rPr lang="en-US" sz="2000" dirty="0" smtClean="0"/>
              <a:t>Contain pointers to the physical data</a:t>
            </a:r>
          </a:p>
          <a:p>
            <a:pPr eaLnBrk="1" hangingPunct="1"/>
            <a:r>
              <a:rPr lang="en-US" sz="2000" dirty="0" smtClean="0"/>
              <a:t>Used to </a:t>
            </a:r>
          </a:p>
          <a:p>
            <a:pPr lvl="1" eaLnBrk="1" hangingPunct="1"/>
            <a:r>
              <a:rPr lang="en-US" sz="2000" dirty="0" smtClean="0"/>
              <a:t>To quickly find data that satisfy conditions in the WHERE clause.</a:t>
            </a:r>
          </a:p>
          <a:p>
            <a:pPr lvl="1" eaLnBrk="1" hangingPunct="1"/>
            <a:r>
              <a:rPr lang="en-US" sz="2000" dirty="0" smtClean="0"/>
              <a:t>To find matching rows in the JOIN clause.</a:t>
            </a:r>
          </a:p>
          <a:p>
            <a:pPr lvl="1" eaLnBrk="1" hangingPunct="1"/>
            <a:r>
              <a:rPr lang="en-US" sz="2000" dirty="0" smtClean="0"/>
              <a:t>To maintain uniqueness of key column during INSERT and UPDATE.</a:t>
            </a:r>
          </a:p>
          <a:p>
            <a:pPr lvl="1" eaLnBrk="1" hangingPunct="1"/>
            <a:r>
              <a:rPr lang="en-US" sz="2000" dirty="0" smtClean="0"/>
              <a:t>To Sort, Aggregate and Group data.</a:t>
            </a:r>
          </a:p>
          <a:p>
            <a:pPr eaLnBrk="1" hangingPunct="1">
              <a:buFont typeface="Arial" charset="0"/>
              <a:buChar char="–"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24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0125" y="1701820"/>
            <a:ext cx="1100137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6. Use table-valued user-defined functions as derived tables.</a:t>
            </a:r>
          </a:p>
          <a:p>
            <a:pPr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In contrast to scalar user-defined functions, table-valued functions are often helpful from a performance point of view when you use them as derived tables.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The query processor evaluates a derived table only once per query.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If you embed the logic in a table-valued user-defined function, you can encapsulate and reuse it for other queries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5" y="1595438"/>
            <a:ext cx="8413750" cy="4576762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Continued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590" y="2447925"/>
            <a:ext cx="8168448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6325" y="1584201"/>
            <a:ext cx="107061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7 Avoid unnecessary GROUP BY columns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Use a </a:t>
            </a:r>
            <a:r>
              <a:rPr lang="en-US" dirty="0" err="1" smtClean="0"/>
              <a:t>subquery</a:t>
            </a:r>
            <a:r>
              <a:rPr lang="en-US" dirty="0" smtClean="0"/>
              <a:t> instead. </a:t>
            </a:r>
          </a:p>
          <a:p>
            <a:pPr>
              <a:defRPr/>
            </a:pPr>
            <a:r>
              <a:rPr lang="en-US" dirty="0" smtClean="0"/>
              <a:t>•The process of grouping rows becomes more expensive as you add more columns to the GROUP BY list. </a:t>
            </a:r>
          </a:p>
          <a:p>
            <a:pPr>
              <a:defRPr/>
            </a:pPr>
            <a:r>
              <a:rPr lang="en-US" dirty="0" smtClean="0"/>
              <a:t>•If your query has few column aggregations but many non-aggregated grouped columns, you might be able to </a:t>
            </a:r>
            <a:r>
              <a:rPr lang="en-US" dirty="0" err="1" smtClean="0"/>
              <a:t>refactor</a:t>
            </a:r>
            <a:r>
              <a:rPr lang="en-US" dirty="0" smtClean="0"/>
              <a:t> it by using a correlated scalar </a:t>
            </a:r>
            <a:r>
              <a:rPr lang="en-US" dirty="0" err="1" smtClean="0"/>
              <a:t>subquery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•This will result in less work for grouping in the query and therefore possibly better overall query performance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5" y="1595438"/>
            <a:ext cx="8413750" cy="4576762"/>
          </a:xfrm>
          <a:prstGeom prst="rect">
            <a:avLst/>
          </a:prstGeom>
        </p:spPr>
        <p:txBody>
          <a:bodyPr/>
          <a:lstStyle/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Continued</a:t>
            </a: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591" marR="0" lvl="0" indent="-228591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361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Tx/>
              <a:buFont typeface="Lucida Grande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4" y="2423993"/>
            <a:ext cx="8334375" cy="234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8225" y="1568470"/>
            <a:ext cx="108775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8 .Use CASE expressions to include variable logic in a query</a:t>
            </a: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/>
              <a:t>The CASE expression is one of the most powerful logic tools available to T-SQL programmers. </a:t>
            </a:r>
          </a:p>
          <a:p>
            <a:pPr>
              <a:defRPr/>
            </a:pPr>
            <a:r>
              <a:rPr lang="en-US" dirty="0" smtClean="0"/>
              <a:t>•Using CASE, you can dynamically change column output on a row-by-row basis. </a:t>
            </a:r>
          </a:p>
          <a:p>
            <a:pPr>
              <a:defRPr/>
            </a:pPr>
            <a:r>
              <a:rPr lang="en-US" dirty="0" smtClean="0"/>
              <a:t>•This enables your query to return only the data that is absolutely necessary and therefore reduces the I/O operations and network overhead that is required to assemble and send large result sets to clients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750" y="1628507"/>
            <a:ext cx="1110615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9 Divide joins into temporary tables when you query very large tables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/>
              <a:t>The query optimizer’s main strategy is to find query plans that satisfy queries by using single operations. </a:t>
            </a:r>
          </a:p>
          <a:p>
            <a:pPr>
              <a:defRPr/>
            </a:pPr>
            <a:r>
              <a:rPr lang="en-US" dirty="0" smtClean="0"/>
              <a:t>•Although this strategy works for most cases, it can fail for larger sets of data because the huge joins require so much I/O overhead. </a:t>
            </a:r>
          </a:p>
          <a:p>
            <a:pPr>
              <a:defRPr/>
            </a:pPr>
            <a:r>
              <a:rPr lang="en-US" dirty="0" smtClean="0"/>
              <a:t>•In some cases, a better option is to reduce the working set by using temporary tables to materialize key parts of the query. You can then join the temporary tables to produce a final result.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for Building Efficient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3450" y="1692727"/>
            <a:ext cx="675322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10. Refactoring Cursors into Queries..</a:t>
            </a: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Rebuild logic as multiple queries</a:t>
            </a:r>
          </a:p>
          <a:p>
            <a:pPr>
              <a:defRPr/>
            </a:pPr>
            <a:r>
              <a:rPr lang="en-US" dirty="0" smtClean="0"/>
              <a:t>•Rebuild logic as a user-defined function</a:t>
            </a:r>
          </a:p>
          <a:p>
            <a:pPr>
              <a:defRPr/>
            </a:pPr>
            <a:r>
              <a:rPr lang="en-US" dirty="0" smtClean="0"/>
              <a:t>•Rebuild logic as a complex query with a case expression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050" y="1574676"/>
            <a:ext cx="82677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Best Practices</a:t>
            </a:r>
          </a:p>
          <a:p>
            <a:pPr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smtClean="0"/>
              <a:t>•Avoid using “sp_” as name prefix</a:t>
            </a:r>
          </a:p>
          <a:p>
            <a:pPr>
              <a:defRPr/>
            </a:pPr>
            <a:r>
              <a:rPr lang="en-US" dirty="0" smtClean="0"/>
              <a:t>•Avoid stored procedures that accept parameters for table names</a:t>
            </a:r>
          </a:p>
          <a:p>
            <a:pPr>
              <a:defRPr/>
            </a:pPr>
            <a:r>
              <a:rPr lang="en-US" dirty="0" smtClean="0"/>
              <a:t>•Use the SET NOCOUNT ON option in stored procedures</a:t>
            </a:r>
          </a:p>
          <a:p>
            <a:pPr>
              <a:defRPr/>
            </a:pPr>
            <a:r>
              <a:rPr lang="en-US" dirty="0" smtClean="0"/>
              <a:t>•Limit the use of temporary tables and table variables in stored procedures</a:t>
            </a:r>
          </a:p>
          <a:p>
            <a:pPr>
              <a:defRPr/>
            </a:pPr>
            <a:r>
              <a:rPr lang="en-US" dirty="0" smtClean="0"/>
              <a:t>•If a stored procedure does multiple data modification operations, make sure to enlist them in a transaction.</a:t>
            </a:r>
          </a:p>
          <a:p>
            <a:pPr>
              <a:defRPr/>
            </a:pPr>
            <a:r>
              <a:rPr lang="en-US" dirty="0" smtClean="0"/>
              <a:t>•When working with dynamic T-SQL, use </a:t>
            </a:r>
            <a:r>
              <a:rPr lang="en-US" i="1" dirty="0" err="1" smtClean="0"/>
              <a:t>sp_executesql</a:t>
            </a:r>
            <a:r>
              <a:rPr lang="en-US" dirty="0" err="1" smtClean="0"/>
              <a:t>instead</a:t>
            </a:r>
            <a:r>
              <a:rPr lang="en-US" dirty="0" smtClean="0"/>
              <a:t> of the </a:t>
            </a:r>
            <a:r>
              <a:rPr lang="en-US" i="1" dirty="0" smtClean="0"/>
              <a:t>EXEC </a:t>
            </a:r>
            <a:r>
              <a:rPr lang="en-US" dirty="0" smtClean="0"/>
              <a:t>statement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6750" y="1571789"/>
            <a:ext cx="74295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Best Practices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Use views to abstract complex data structures</a:t>
            </a:r>
          </a:p>
          <a:p>
            <a:pPr>
              <a:defRPr/>
            </a:pPr>
            <a:r>
              <a:rPr lang="en-US" dirty="0" smtClean="0"/>
              <a:t>•Use views to encapsulate aggregate queries</a:t>
            </a:r>
          </a:p>
          <a:p>
            <a:pPr>
              <a:defRPr/>
            </a:pPr>
            <a:r>
              <a:rPr lang="en-US" dirty="0" smtClean="0"/>
              <a:t>•Use views to provide more user-friendly column names</a:t>
            </a:r>
          </a:p>
          <a:p>
            <a:pPr>
              <a:defRPr/>
            </a:pPr>
            <a:r>
              <a:rPr lang="en-US" dirty="0" smtClean="0"/>
              <a:t>•Think of reusability when designing views</a:t>
            </a:r>
          </a:p>
          <a:p>
            <a:pPr>
              <a:defRPr/>
            </a:pPr>
            <a:r>
              <a:rPr lang="en-US" dirty="0" smtClean="0"/>
              <a:t>•Avoid using the ORDER BY clause in views that contain a </a:t>
            </a:r>
            <a:r>
              <a:rPr lang="en-US" i="1" dirty="0" smtClean="0"/>
              <a:t>TOP 100 PERCENT </a:t>
            </a:r>
            <a:r>
              <a:rPr lang="en-US" dirty="0" smtClean="0"/>
              <a:t>clause.</a:t>
            </a:r>
          </a:p>
          <a:p>
            <a:pPr>
              <a:defRPr/>
            </a:pPr>
            <a:r>
              <a:rPr lang="en-US" dirty="0" smtClean="0"/>
              <a:t>•Utilize indexes on views that include aggregate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3786" y="1466849"/>
            <a:ext cx="11043889" cy="3962401"/>
          </a:xfr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Explicitly parameterize variable parts of a query.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Use stored procedures to implement business functionality.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sp_executesql</a:t>
            </a:r>
            <a:r>
              <a:rPr lang="en-US" dirty="0" smtClean="0"/>
              <a:t> to avoid stored procedure maintenance.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Use the prepare/execute model to avoid resending a query string.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Avoid ad hoc queries.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sp_executesql</a:t>
            </a:r>
            <a:r>
              <a:rPr lang="en-US" dirty="0" smtClean="0"/>
              <a:t> over EXECUTE for dynamic queries.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Parameterize variable parts of queries with care.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Avoid modifying environment settings between connections.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Avoid the implicit resolution of objects in queries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295" y="12701"/>
            <a:ext cx="9938580" cy="64633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Indexes</a:t>
            </a:r>
          </a:p>
        </p:txBody>
      </p:sp>
      <p:sp>
        <p:nvSpPr>
          <p:cNvPr id="67601" name="AutoShape 4"/>
          <p:cNvSpPr>
            <a:spLocks noChangeAspect="1" noChangeArrowheads="1" noTextEdit="1"/>
          </p:cNvSpPr>
          <p:nvPr/>
        </p:nvSpPr>
        <p:spPr bwMode="auto">
          <a:xfrm>
            <a:off x="304721" y="1219200"/>
            <a:ext cx="11003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Straight Connector 3"/>
          <p:cNvSpPr/>
          <p:nvPr/>
        </p:nvSpPr>
        <p:spPr>
          <a:xfrm>
            <a:off x="6094413" y="2099523"/>
            <a:ext cx="1600113" cy="277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8852"/>
                </a:lnTo>
                <a:lnTo>
                  <a:pt x="1600113" y="138852"/>
                </a:lnTo>
                <a:lnTo>
                  <a:pt x="1600113" y="277705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4"/>
          <p:cNvSpPr/>
          <p:nvPr/>
        </p:nvSpPr>
        <p:spPr>
          <a:xfrm>
            <a:off x="4494300" y="2099523"/>
            <a:ext cx="1600113" cy="27770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00113" y="0"/>
                </a:moveTo>
                <a:lnTo>
                  <a:pt x="1600113" y="138852"/>
                </a:lnTo>
                <a:lnTo>
                  <a:pt x="0" y="138852"/>
                </a:lnTo>
                <a:lnTo>
                  <a:pt x="0" y="277705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5433209" y="1438319"/>
            <a:ext cx="1322407" cy="661203"/>
            <a:chOff x="4736094" y="1379"/>
            <a:chExt cx="1322407" cy="661203"/>
          </a:xfrm>
        </p:grpSpPr>
        <p:sp>
          <p:nvSpPr>
            <p:cNvPr id="24" name="Rectangle 23"/>
            <p:cNvSpPr/>
            <p:nvPr/>
          </p:nvSpPr>
          <p:spPr>
            <a:xfrm>
              <a:off x="4736094" y="1379"/>
              <a:ext cx="1322407" cy="66120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736094" y="1379"/>
              <a:ext cx="1322407" cy="661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Index</a:t>
              </a:r>
              <a:endParaRPr lang="en-US" sz="18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81350" y="2377228"/>
            <a:ext cx="1974153" cy="661203"/>
            <a:chOff x="3135981" y="940288"/>
            <a:chExt cx="1322407" cy="661203"/>
          </a:xfrm>
        </p:grpSpPr>
        <p:sp>
          <p:nvSpPr>
            <p:cNvPr id="22" name="Rectangle 21"/>
            <p:cNvSpPr/>
            <p:nvPr/>
          </p:nvSpPr>
          <p:spPr>
            <a:xfrm>
              <a:off x="3135981" y="940288"/>
              <a:ext cx="1322407" cy="66120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3135981" y="940288"/>
              <a:ext cx="1322407" cy="661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 smtClean="0"/>
                <a:t>Clustered Index</a:t>
              </a:r>
              <a:endParaRPr lang="en-US" sz="18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33321" y="2377228"/>
            <a:ext cx="2177353" cy="661203"/>
            <a:chOff x="6336207" y="940288"/>
            <a:chExt cx="1322407" cy="661203"/>
          </a:xfrm>
        </p:grpSpPr>
        <p:sp>
          <p:nvSpPr>
            <p:cNvPr id="18" name="Rectangle 17"/>
            <p:cNvSpPr/>
            <p:nvPr/>
          </p:nvSpPr>
          <p:spPr>
            <a:xfrm>
              <a:off x="6336207" y="940288"/>
              <a:ext cx="1322407" cy="66120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6336207" y="940288"/>
              <a:ext cx="1322407" cy="6612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Non </a:t>
              </a:r>
              <a:r>
                <a:rPr lang="en-US" sz="1800" dirty="0" smtClean="0"/>
                <a:t>Clustered Index</a:t>
              </a:r>
            </a:p>
          </p:txBody>
        </p:sp>
      </p:grpSp>
      <p:graphicFrame>
        <p:nvGraphicFramePr>
          <p:cNvPr id="26" name="Content Placeholder 5" descr="Table with multiple topic and category row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476938"/>
              </p:ext>
            </p:extLst>
          </p:nvPr>
        </p:nvGraphicFramePr>
        <p:xfrm>
          <a:off x="598494" y="3823520"/>
          <a:ext cx="10945805" cy="15503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73749">
                  <a:extLst>
                    <a:ext uri="{9D8B030D-6E8A-4147-A177-3AD203B41FA5}">
                      <a16:colId xmlns:a16="http://schemas.microsoft.com/office/drawing/2014/main" xmlns="" val="768047797"/>
                    </a:ext>
                  </a:extLst>
                </a:gridCol>
                <a:gridCol w="5672056">
                  <a:extLst>
                    <a:ext uri="{9D8B030D-6E8A-4147-A177-3AD203B41FA5}">
                      <a16:colId xmlns:a16="http://schemas.microsoft.com/office/drawing/2014/main" xmlns="" val="2160592720"/>
                    </a:ext>
                  </a:extLst>
                </a:gridCol>
              </a:tblGrid>
              <a:tr h="634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Clustered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Non Clustered</a:t>
                      </a:r>
                    </a:p>
                  </a:txBody>
                  <a:tcPr marL="60944" marR="60944" marT="182880" marB="182880" anchor="ctr" horzOverflow="overflow"/>
                </a:tc>
                <a:extLst>
                  <a:ext uri="{0D108BD9-81ED-4DB2-BD59-A6C34878D82A}">
                    <a16:rowId xmlns:a16="http://schemas.microsoft.com/office/drawing/2014/main" xmlns="" val="4137053520"/>
                  </a:ext>
                </a:extLst>
              </a:tr>
              <a:tr h="430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One Clustered index on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than 1 (Maximum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999)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56899677"/>
                  </a:ext>
                </a:extLst>
              </a:tr>
              <a:tr h="448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rows are sorted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rows are not sorted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29541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2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3331" y="1493519"/>
            <a:ext cx="11003686" cy="449580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transaction log</a:t>
            </a:r>
            <a:r>
              <a:rPr lang="en-US" dirty="0"/>
              <a:t> is a file – integral part of every SQL Server database. It contains </a:t>
            </a:r>
            <a:r>
              <a:rPr lang="en-US" b="1" dirty="0"/>
              <a:t>log</a:t>
            </a:r>
            <a:r>
              <a:rPr lang="en-US" dirty="0"/>
              <a:t> records produced during the </a:t>
            </a:r>
            <a:r>
              <a:rPr lang="en-US" b="1" dirty="0"/>
              <a:t>logging</a:t>
            </a:r>
            <a:r>
              <a:rPr lang="en-US" dirty="0"/>
              <a:t> process in a SQL Server database. The </a:t>
            </a:r>
            <a:r>
              <a:rPr lang="en-US" b="1" dirty="0"/>
              <a:t>transaction log</a:t>
            </a:r>
            <a:r>
              <a:rPr lang="en-US" dirty="0"/>
              <a:t> is the most important component of a SQL Server database when it comes to the disaster recovery – however, it must be uncorrupted.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4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441" y="2846388"/>
            <a:ext cx="10969943" cy="6397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3600" b="0" dirty="0" smtClean="0">
                <a:solidFill>
                  <a:schemeClr val="tx1"/>
                </a:solidFill>
                <a:effectLst/>
              </a:rPr>
              <a:t>Thank You</a:t>
            </a:r>
            <a:endParaRPr lang="en-US" sz="36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76662" y="1619249"/>
            <a:ext cx="8861082" cy="3962401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dirty="0" smtClean="0"/>
              <a:t>Clustered Index </a:t>
            </a:r>
          </a:p>
          <a:p>
            <a:pPr marL="0">
              <a:spcBef>
                <a:spcPts val="600"/>
              </a:spcBef>
              <a:defRPr/>
            </a:pPr>
            <a:r>
              <a:rPr lang="en-US" dirty="0" smtClean="0"/>
              <a:t>    –Primary Key Default (but not necessary) </a:t>
            </a:r>
          </a:p>
          <a:p>
            <a:pPr marL="0">
              <a:spcBef>
                <a:spcPts val="600"/>
              </a:spcBef>
              <a:defRPr/>
            </a:pPr>
            <a:r>
              <a:rPr lang="en-US" dirty="0" smtClean="0"/>
              <a:t>    –Data is stored at the leaf level </a:t>
            </a:r>
          </a:p>
          <a:p>
            <a:pPr marL="0">
              <a:spcBef>
                <a:spcPts val="600"/>
              </a:spcBef>
              <a:defRPr/>
            </a:pPr>
            <a:r>
              <a:rPr lang="en-US" dirty="0" smtClean="0"/>
              <a:t>    –Data is ordered by the key 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Non-clustered Index </a:t>
            </a:r>
          </a:p>
          <a:p>
            <a:pPr marL="0">
              <a:spcBef>
                <a:spcPts val="600"/>
              </a:spcBef>
              <a:defRPr/>
            </a:pPr>
            <a:r>
              <a:rPr lang="en-US" dirty="0" smtClean="0"/>
              <a:t>   –Uses cluster key or RID of a heap </a:t>
            </a:r>
          </a:p>
          <a:p>
            <a:pPr marL="0">
              <a:spcBef>
                <a:spcPts val="600"/>
              </a:spcBef>
              <a:defRPr/>
            </a:pPr>
            <a:r>
              <a:rPr lang="en-US" dirty="0" smtClean="0"/>
              <a:t>   –INCLUDE stored at leaf 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And the rest – outside the scope of this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4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81387" y="1495424"/>
            <a:ext cx="8861082" cy="3962401"/>
          </a:xfrm>
        </p:spPr>
        <p:txBody>
          <a:bodyPr/>
          <a:lstStyle/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What an index is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The benefits and overhead of an index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General recommendations for index design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Clustered and </a:t>
            </a:r>
            <a:r>
              <a:rPr lang="en-US" sz="1600" dirty="0" err="1" smtClean="0"/>
              <a:t>nonclustered</a:t>
            </a:r>
            <a:r>
              <a:rPr lang="en-US" sz="1600" dirty="0" smtClean="0"/>
              <a:t> index behavior and comparisons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1600" dirty="0" smtClean="0"/>
              <a:t>Recommendations for clustered and </a:t>
            </a:r>
            <a:r>
              <a:rPr lang="en-US" sz="1600" dirty="0" err="1" smtClean="0"/>
              <a:t>nonclustered</a:t>
            </a:r>
            <a:r>
              <a:rPr lang="en-US" sz="1600" dirty="0" smtClean="0"/>
              <a:t>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Create Index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07868" y="1416050"/>
            <a:ext cx="11435488" cy="2701382"/>
          </a:xfr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0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 CREATE UNIQUE CLUSTERED INDEX</a:t>
            </a:r>
          </a:p>
          <a:p>
            <a:pPr marL="0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ucpk_ind_titles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 	ON</a:t>
            </a:r>
          </a:p>
          <a:p>
            <a:pPr marL="0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TITLES (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Title_id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)</a:t>
            </a:r>
          </a:p>
          <a:p>
            <a:pPr marL="0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WITH PAD_INDEX , FILLFACTOR = 80,</a:t>
            </a:r>
          </a:p>
          <a:p>
            <a:pPr marL="0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IGNORE_DUP_KEY , SORT_IN_TEMPDB</a:t>
            </a:r>
          </a:p>
          <a:p>
            <a:pPr marL="0" indent="-173038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 CREATE  NONCLUSTERED INDEX        </a:t>
            </a:r>
          </a:p>
          <a:p>
            <a:pPr marL="0" indent="-173038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ncfk_ind_titles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 	ON 	</a:t>
            </a:r>
          </a:p>
          <a:p>
            <a:pPr marL="0" indent="-173038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TITLES (</a:t>
            </a:r>
            <a:r>
              <a:rPr lang="en-US" sz="1800" dirty="0" err="1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Pub_id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)</a:t>
            </a:r>
          </a:p>
          <a:p>
            <a:pPr marL="0" indent="-173038">
              <a:spcBef>
                <a:spcPts val="100"/>
              </a:spcBef>
              <a:buNone/>
              <a:defRPr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cs typeface="Courier New" pitchFamily="-32" charset="0"/>
              </a:rPr>
              <a:t>		WITH PAD_INDEX , FILLFACTOR = 33 </a:t>
            </a:r>
          </a:p>
          <a:p>
            <a:pPr marL="0">
              <a:spcBef>
                <a:spcPts val="100"/>
              </a:spcBef>
              <a:buNone/>
              <a:defRPr/>
            </a:pPr>
            <a:endParaRPr lang="en-US" sz="1800" dirty="0" smtClean="0">
              <a:solidFill>
                <a:schemeClr val="accent5">
                  <a:lumMod val="75000"/>
                </a:schemeClr>
              </a:solidFill>
              <a:cs typeface="Courier New" pitchFamily="-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57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416051"/>
            <a:ext cx="11435488" cy="2160591"/>
          </a:xfrm>
        </p:spPr>
        <p:txBody>
          <a:bodyPr/>
          <a:lstStyle/>
          <a:p>
            <a:r>
              <a:rPr lang="en-US" dirty="0" smtClean="0"/>
              <a:t>Additional Disk Space</a:t>
            </a:r>
          </a:p>
          <a:p>
            <a:r>
              <a:rPr lang="en-US" dirty="0" smtClean="0"/>
              <a:t>Insert, Update, Delete Statement become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4_521">
  <a:themeElements>
    <a:clrScheme name="Antra Color Palette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99A60"/>
      </a:accent1>
      <a:accent2>
        <a:srgbClr val="9C5252"/>
      </a:accent2>
      <a:accent3>
        <a:srgbClr val="E68422"/>
      </a:accent3>
      <a:accent4>
        <a:srgbClr val="846648"/>
      </a:accent4>
      <a:accent5>
        <a:srgbClr val="157EBD"/>
      </a:accent5>
      <a:accent6>
        <a:srgbClr val="189FEF"/>
      </a:accent6>
      <a:hlink>
        <a:srgbClr val="4D95CA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16521</TotalTime>
  <Words>2745</Words>
  <Application>Microsoft Office PowerPoint</Application>
  <PresentationFormat>Custom</PresentationFormat>
  <Paragraphs>416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Lucida Grande</vt:lpstr>
      <vt:lpstr>Arial</vt:lpstr>
      <vt:lpstr>Calibri</vt:lpstr>
      <vt:lpstr>Courier New</vt:lpstr>
      <vt:lpstr>Times New Roman</vt:lpstr>
      <vt:lpstr>Wingdings</vt:lpstr>
      <vt:lpstr>Oracle_16x9_2014_521</vt:lpstr>
      <vt:lpstr>PowerPoint Presentation</vt:lpstr>
      <vt:lpstr>SQL Server: Query Optimization</vt:lpstr>
      <vt:lpstr>What is Index</vt:lpstr>
      <vt:lpstr>Indexes</vt:lpstr>
      <vt:lpstr>Indexes</vt:lpstr>
      <vt:lpstr>Types of Index</vt:lpstr>
      <vt:lpstr>Index Tuning</vt:lpstr>
      <vt:lpstr>Create Index </vt:lpstr>
      <vt:lpstr>Disadvantages of Index</vt:lpstr>
      <vt:lpstr>Index Rules</vt:lpstr>
      <vt:lpstr>PowerPoint Presentation</vt:lpstr>
      <vt:lpstr>PowerPoint Presentation</vt:lpstr>
      <vt:lpstr>Index design recommendations</vt:lpstr>
      <vt:lpstr>How to find missing indexes</vt:lpstr>
      <vt:lpstr>Agenda</vt:lpstr>
      <vt:lpstr>Why Performance Tuning in SQL Server is necessary</vt:lpstr>
      <vt:lpstr>Major Performance Killers</vt:lpstr>
      <vt:lpstr>PowerPoint Presentation</vt:lpstr>
      <vt:lpstr>Commonly Used Operators</vt:lpstr>
      <vt:lpstr>PowerPoint Presentation</vt:lpstr>
      <vt:lpstr>PowerPoint Presentation</vt:lpstr>
      <vt:lpstr>PowerPoint Presentation</vt:lpstr>
      <vt:lpstr>Lookups &amp; Joins</vt:lpstr>
      <vt:lpstr>Join Optimization</vt:lpstr>
      <vt:lpstr>Join Operators (intra-table operators) </vt:lpstr>
      <vt:lpstr>Hash Join</vt:lpstr>
      <vt:lpstr>Hash Join – Example </vt:lpstr>
      <vt:lpstr>Merge Join</vt:lpstr>
      <vt:lpstr>Merge Join - Example</vt:lpstr>
      <vt:lpstr>Nested Loop Join</vt:lpstr>
      <vt:lpstr>Nested Loop Join - Example</vt:lpstr>
      <vt:lpstr>Quick comparison </vt:lpstr>
      <vt:lpstr>Force Changing of the Execution Plans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Top 10 for Building Efficient Queries</vt:lpstr>
      <vt:lpstr>Stored Procedure</vt:lpstr>
      <vt:lpstr>Views</vt:lpstr>
      <vt:lpstr>Recommendations</vt:lpstr>
      <vt:lpstr>Transaction Log</vt:lpstr>
      <vt:lpstr>PowerPoint Presentation</vt:lpstr>
    </vt:vector>
  </TitlesOfParts>
  <Company>Antra,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Antra, Inc. PowerPoint Template</dc:title>
  <dc:creator>Madhu Reddy</dc:creator>
  <cp:lastModifiedBy>Changxing Lu</cp:lastModifiedBy>
  <cp:revision>1340</cp:revision>
  <dcterms:created xsi:type="dcterms:W3CDTF">2014-05-22T00:02:59Z</dcterms:created>
  <dcterms:modified xsi:type="dcterms:W3CDTF">2017-09-01T15:02:00Z</dcterms:modified>
</cp:coreProperties>
</file>