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682" r:id="rId2"/>
    <p:sldId id="752" r:id="rId3"/>
    <p:sldId id="872" r:id="rId4"/>
    <p:sldId id="875" r:id="rId5"/>
    <p:sldId id="876" r:id="rId6"/>
    <p:sldId id="877" r:id="rId7"/>
    <p:sldId id="878" r:id="rId8"/>
    <p:sldId id="883" r:id="rId9"/>
    <p:sldId id="884" r:id="rId10"/>
    <p:sldId id="885" r:id="rId11"/>
    <p:sldId id="886" r:id="rId12"/>
    <p:sldId id="887" r:id="rId13"/>
    <p:sldId id="888" r:id="rId14"/>
    <p:sldId id="889" r:id="rId15"/>
    <p:sldId id="890" r:id="rId16"/>
    <p:sldId id="891"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906" r:id="rId31"/>
    <p:sldId id="907" r:id="rId32"/>
    <p:sldId id="914" r:id="rId33"/>
    <p:sldId id="915" r:id="rId34"/>
    <p:sldId id="916" r:id="rId35"/>
    <p:sldId id="917" r:id="rId36"/>
    <p:sldId id="908" r:id="rId37"/>
    <p:sldId id="909" r:id="rId38"/>
    <p:sldId id="910" r:id="rId39"/>
    <p:sldId id="911" r:id="rId40"/>
    <p:sldId id="912" r:id="rId41"/>
    <p:sldId id="913" r:id="rId42"/>
    <p:sldId id="918" r:id="rId43"/>
    <p:sldId id="919" r:id="rId44"/>
    <p:sldId id="920" r:id="rId45"/>
    <p:sldId id="921" r:id="rId46"/>
    <p:sldId id="922" r:id="rId47"/>
    <p:sldId id="923" r:id="rId48"/>
    <p:sldId id="924" r:id="rId49"/>
    <p:sldId id="925" r:id="rId50"/>
    <p:sldId id="926" r:id="rId51"/>
    <p:sldId id="927" r:id="rId52"/>
    <p:sldId id="928" r:id="rId53"/>
    <p:sldId id="929" r:id="rId54"/>
    <p:sldId id="930" r:id="rId55"/>
    <p:sldId id="931" r:id="rId56"/>
    <p:sldId id="932" r:id="rId57"/>
    <p:sldId id="874" r:id="rId58"/>
  </p:sldIdLst>
  <p:sldSz cx="12188825" cy="6858000"/>
  <p:notesSz cx="6858000" cy="9144000"/>
  <p:custDataLst>
    <p:tags r:id="rId6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62" d="100"/>
          <a:sy n="62" d="100"/>
        </p:scale>
        <p:origin x="990" y="72"/>
      </p:cViewPr>
      <p:guideLst>
        <p:guide orient="horz" pos="2160"/>
        <p:guide pos="335"/>
        <p:guide orient="horz" pos="768"/>
        <p:guide pos="6466"/>
      </p:guideLst>
    </p:cSldViewPr>
  </p:slideViewPr>
  <p:outlineViewPr>
    <p:cViewPr>
      <p:scale>
        <a:sx n="33" d="100"/>
        <a:sy n="33" d="100"/>
      </p:scale>
      <p:origin x="0" y="-10368"/>
    </p:cViewPr>
    <p:sldLst>
      <p:sld r:id="rId1" collapse="1"/>
    </p:sldLst>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8/16/2019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5780" name="Slide Number Placeholder 3"/>
          <p:cNvSpPr>
            <a:spLocks noGrp="1"/>
          </p:cNvSpPr>
          <p:nvPr>
            <p:ph type="sldNum" sz="quarter" idx="5"/>
          </p:nvPr>
        </p:nvSpPr>
        <p:spPr/>
        <p:txBody>
          <a:bodyPr/>
          <a:lstStyle/>
          <a:p>
            <a:pPr>
              <a:defRPr/>
            </a:pPr>
            <a:fld id="{928BCE71-744E-44CF-A249-9C48A86939B2}" type="slidenum">
              <a:rPr lang="en-US" smtClean="0">
                <a:latin typeface="Arial" pitchFamily="34" charset="0"/>
              </a:rPr>
              <a:pPr>
                <a:defRPr/>
              </a:pPr>
              <a:t>47</a:t>
            </a:fld>
            <a:endParaRPr lang="en-US">
              <a:latin typeface="Arial" pitchFamily="34" charset="0"/>
            </a:endParaRPr>
          </a:p>
        </p:txBody>
      </p:sp>
    </p:spTree>
    <p:extLst>
      <p:ext uri="{BB962C8B-B14F-4D97-AF65-F5344CB8AC3E}">
        <p14:creationId xmlns:p14="http://schemas.microsoft.com/office/powerpoint/2010/main" val="228202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6804" name="Slide Number Placeholder 3"/>
          <p:cNvSpPr>
            <a:spLocks noGrp="1"/>
          </p:cNvSpPr>
          <p:nvPr>
            <p:ph type="sldNum" sz="quarter" idx="5"/>
          </p:nvPr>
        </p:nvSpPr>
        <p:spPr/>
        <p:txBody>
          <a:bodyPr/>
          <a:lstStyle/>
          <a:p>
            <a:pPr>
              <a:defRPr/>
            </a:pPr>
            <a:fld id="{2D1A1350-63B1-436F-ADAD-FD2036BB600E}" type="slidenum">
              <a:rPr lang="en-US" smtClean="0">
                <a:latin typeface="Arial" pitchFamily="34" charset="0"/>
              </a:rPr>
              <a:pPr>
                <a:defRPr/>
              </a:pPr>
              <a:t>48</a:t>
            </a:fld>
            <a:endParaRPr lang="en-US">
              <a:latin typeface="Arial" pitchFamily="34" charset="0"/>
            </a:endParaRPr>
          </a:p>
        </p:txBody>
      </p:sp>
    </p:spTree>
    <p:extLst>
      <p:ext uri="{BB962C8B-B14F-4D97-AF65-F5344CB8AC3E}">
        <p14:creationId xmlns:p14="http://schemas.microsoft.com/office/powerpoint/2010/main" val="377782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7828" name="Slide Number Placeholder 3"/>
          <p:cNvSpPr>
            <a:spLocks noGrp="1"/>
          </p:cNvSpPr>
          <p:nvPr>
            <p:ph type="sldNum" sz="quarter" idx="5"/>
          </p:nvPr>
        </p:nvSpPr>
        <p:spPr/>
        <p:txBody>
          <a:bodyPr/>
          <a:lstStyle/>
          <a:p>
            <a:pPr>
              <a:defRPr/>
            </a:pPr>
            <a:fld id="{C184DC2E-AD31-4AF7-82AD-3A5D37F25E8B}" type="slidenum">
              <a:rPr lang="en-US" smtClean="0">
                <a:latin typeface="Arial" pitchFamily="34" charset="0"/>
              </a:rPr>
              <a:pPr>
                <a:defRPr/>
              </a:pPr>
              <a:t>49</a:t>
            </a:fld>
            <a:endParaRPr lang="en-US">
              <a:latin typeface="Arial" pitchFamily="34" charset="0"/>
            </a:endParaRPr>
          </a:p>
        </p:txBody>
      </p:sp>
    </p:spTree>
    <p:extLst>
      <p:ext uri="{BB962C8B-B14F-4D97-AF65-F5344CB8AC3E}">
        <p14:creationId xmlns:p14="http://schemas.microsoft.com/office/powerpoint/2010/main" val="389222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8852" name="Slide Number Placeholder 3"/>
          <p:cNvSpPr>
            <a:spLocks noGrp="1"/>
          </p:cNvSpPr>
          <p:nvPr>
            <p:ph type="sldNum" sz="quarter" idx="5"/>
          </p:nvPr>
        </p:nvSpPr>
        <p:spPr/>
        <p:txBody>
          <a:bodyPr/>
          <a:lstStyle/>
          <a:p>
            <a:pPr>
              <a:defRPr/>
            </a:pPr>
            <a:fld id="{367767EA-D6E0-4A55-BFFB-48D2A88B199A}" type="slidenum">
              <a:rPr lang="en-US" smtClean="0">
                <a:latin typeface="Arial" pitchFamily="34" charset="0"/>
              </a:rPr>
              <a:pPr>
                <a:defRPr/>
              </a:pPr>
              <a:t>50</a:t>
            </a:fld>
            <a:endParaRPr lang="en-US">
              <a:latin typeface="Arial" pitchFamily="34" charset="0"/>
            </a:endParaRPr>
          </a:p>
        </p:txBody>
      </p:sp>
    </p:spTree>
    <p:extLst>
      <p:ext uri="{BB962C8B-B14F-4D97-AF65-F5344CB8AC3E}">
        <p14:creationId xmlns:p14="http://schemas.microsoft.com/office/powerpoint/2010/main" val="287591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9876" name="Slide Number Placeholder 3"/>
          <p:cNvSpPr>
            <a:spLocks noGrp="1"/>
          </p:cNvSpPr>
          <p:nvPr>
            <p:ph type="sldNum" sz="quarter" idx="5"/>
          </p:nvPr>
        </p:nvSpPr>
        <p:spPr/>
        <p:txBody>
          <a:bodyPr/>
          <a:lstStyle/>
          <a:p>
            <a:pPr>
              <a:defRPr/>
            </a:pPr>
            <a:fld id="{2D2B0958-DD7C-4923-8F12-F7F2B1434418}" type="slidenum">
              <a:rPr lang="en-US" smtClean="0">
                <a:latin typeface="Arial" pitchFamily="34" charset="0"/>
              </a:rPr>
              <a:pPr>
                <a:defRPr/>
              </a:pPr>
              <a:t>51</a:t>
            </a:fld>
            <a:endParaRPr lang="en-US">
              <a:latin typeface="Arial" pitchFamily="34" charset="0"/>
            </a:endParaRPr>
          </a:p>
        </p:txBody>
      </p:sp>
    </p:spTree>
    <p:extLst>
      <p:ext uri="{BB962C8B-B14F-4D97-AF65-F5344CB8AC3E}">
        <p14:creationId xmlns:p14="http://schemas.microsoft.com/office/powerpoint/2010/main" val="389861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80900" name="Slide Number Placeholder 3"/>
          <p:cNvSpPr>
            <a:spLocks noGrp="1"/>
          </p:cNvSpPr>
          <p:nvPr>
            <p:ph type="sldNum" sz="quarter" idx="5"/>
          </p:nvPr>
        </p:nvSpPr>
        <p:spPr/>
        <p:txBody>
          <a:bodyPr/>
          <a:lstStyle/>
          <a:p>
            <a:pPr>
              <a:defRPr/>
            </a:pPr>
            <a:fld id="{19070953-1523-42AF-BE95-902717304325}" type="slidenum">
              <a:rPr lang="en-US" smtClean="0">
                <a:latin typeface="Arial" pitchFamily="34" charset="0"/>
              </a:rPr>
              <a:pPr>
                <a:defRPr/>
              </a:pPr>
              <a:t>52</a:t>
            </a:fld>
            <a:endParaRPr lang="en-US">
              <a:latin typeface="Arial" pitchFamily="34" charset="0"/>
            </a:endParaRPr>
          </a:p>
        </p:txBody>
      </p:sp>
    </p:spTree>
    <p:extLst>
      <p:ext uri="{BB962C8B-B14F-4D97-AF65-F5344CB8AC3E}">
        <p14:creationId xmlns:p14="http://schemas.microsoft.com/office/powerpoint/2010/main" val="112539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81924" name="Slide Number Placeholder 3"/>
          <p:cNvSpPr>
            <a:spLocks noGrp="1"/>
          </p:cNvSpPr>
          <p:nvPr>
            <p:ph type="sldNum" sz="quarter" idx="5"/>
          </p:nvPr>
        </p:nvSpPr>
        <p:spPr/>
        <p:txBody>
          <a:bodyPr/>
          <a:lstStyle/>
          <a:p>
            <a:pPr>
              <a:defRPr/>
            </a:pPr>
            <a:fld id="{D4E50F0F-2E0A-4153-A145-C1306706DB6A}" type="slidenum">
              <a:rPr lang="en-US" smtClean="0">
                <a:latin typeface="Arial" pitchFamily="34" charset="0"/>
              </a:rPr>
              <a:pPr>
                <a:defRPr/>
              </a:pPr>
              <a:t>53</a:t>
            </a:fld>
            <a:endParaRPr lang="en-US">
              <a:latin typeface="Arial" pitchFamily="34" charset="0"/>
            </a:endParaRPr>
          </a:p>
        </p:txBody>
      </p:sp>
    </p:spTree>
    <p:extLst>
      <p:ext uri="{BB962C8B-B14F-4D97-AF65-F5344CB8AC3E}">
        <p14:creationId xmlns:p14="http://schemas.microsoft.com/office/powerpoint/2010/main" val="409194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82948" name="Slide Number Placeholder 3"/>
          <p:cNvSpPr>
            <a:spLocks noGrp="1"/>
          </p:cNvSpPr>
          <p:nvPr>
            <p:ph type="sldNum" sz="quarter" idx="5"/>
          </p:nvPr>
        </p:nvSpPr>
        <p:spPr/>
        <p:txBody>
          <a:bodyPr/>
          <a:lstStyle/>
          <a:p>
            <a:pPr>
              <a:defRPr/>
            </a:pPr>
            <a:fld id="{FACC20C2-29AF-4F59-9EB5-C8F4A417062E}" type="slidenum">
              <a:rPr lang="en-US" smtClean="0">
                <a:latin typeface="Arial" pitchFamily="34" charset="0"/>
              </a:rPr>
              <a:pPr>
                <a:defRPr/>
              </a:pPr>
              <a:t>54</a:t>
            </a:fld>
            <a:endParaRPr lang="en-US">
              <a:latin typeface="Arial" pitchFamily="34" charset="0"/>
            </a:endParaRPr>
          </a:p>
        </p:txBody>
      </p:sp>
    </p:spTree>
    <p:extLst>
      <p:ext uri="{BB962C8B-B14F-4D97-AF65-F5344CB8AC3E}">
        <p14:creationId xmlns:p14="http://schemas.microsoft.com/office/powerpoint/2010/main" val="1497141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83972" name="Slide Number Placeholder 3"/>
          <p:cNvSpPr>
            <a:spLocks noGrp="1"/>
          </p:cNvSpPr>
          <p:nvPr>
            <p:ph type="sldNum" sz="quarter" idx="5"/>
          </p:nvPr>
        </p:nvSpPr>
        <p:spPr/>
        <p:txBody>
          <a:bodyPr/>
          <a:lstStyle/>
          <a:p>
            <a:pPr>
              <a:defRPr/>
            </a:pPr>
            <a:fld id="{A7725CA7-932A-495F-AE0B-5502FE0CDEF6}" type="slidenum">
              <a:rPr lang="en-US" smtClean="0">
                <a:latin typeface="Arial" pitchFamily="34" charset="0"/>
              </a:rPr>
              <a:pPr>
                <a:defRPr/>
              </a:pPr>
              <a:t>55</a:t>
            </a:fld>
            <a:endParaRPr lang="en-US">
              <a:latin typeface="Arial" pitchFamily="34" charset="0"/>
            </a:endParaRPr>
          </a:p>
        </p:txBody>
      </p:sp>
    </p:spTree>
    <p:extLst>
      <p:ext uri="{BB962C8B-B14F-4D97-AF65-F5344CB8AC3E}">
        <p14:creationId xmlns:p14="http://schemas.microsoft.com/office/powerpoint/2010/main" val="292743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84996" name="Slide Number Placeholder 3"/>
          <p:cNvSpPr>
            <a:spLocks noGrp="1"/>
          </p:cNvSpPr>
          <p:nvPr>
            <p:ph type="sldNum" sz="quarter" idx="5"/>
          </p:nvPr>
        </p:nvSpPr>
        <p:spPr/>
        <p:txBody>
          <a:bodyPr/>
          <a:lstStyle/>
          <a:p>
            <a:pPr>
              <a:defRPr/>
            </a:pPr>
            <a:fld id="{1E40F17B-7379-4E56-ABEF-87146605CBB7}" type="slidenum">
              <a:rPr lang="en-US" smtClean="0">
                <a:latin typeface="Arial" pitchFamily="34" charset="0"/>
              </a:rPr>
              <a:pPr>
                <a:defRPr/>
              </a:pPr>
              <a:t>56</a:t>
            </a:fld>
            <a:endParaRPr lang="en-US">
              <a:latin typeface="Arial" pitchFamily="34" charset="0"/>
            </a:endParaRPr>
          </a:p>
        </p:txBody>
      </p:sp>
    </p:spTree>
    <p:extLst>
      <p:ext uri="{BB962C8B-B14F-4D97-AF65-F5344CB8AC3E}">
        <p14:creationId xmlns:p14="http://schemas.microsoft.com/office/powerpoint/2010/main" val="73032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a:t>
            </a:fld>
            <a:endParaRPr lang="en-US" dirty="0"/>
          </a:p>
        </p:txBody>
      </p:sp>
    </p:spTree>
    <p:extLst>
      <p:ext uri="{BB962C8B-B14F-4D97-AF65-F5344CB8AC3E}">
        <p14:creationId xmlns:p14="http://schemas.microsoft.com/office/powerpoint/2010/main" val="98011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a:t>
            </a:fld>
            <a:endParaRPr lang="en-US" dirty="0"/>
          </a:p>
        </p:txBody>
      </p:sp>
    </p:spTree>
    <p:extLst>
      <p:ext uri="{BB962C8B-B14F-4D97-AF65-F5344CB8AC3E}">
        <p14:creationId xmlns:p14="http://schemas.microsoft.com/office/powerpoint/2010/main" val="4221204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0660" name="Slide Number Placeholder 3"/>
          <p:cNvSpPr>
            <a:spLocks noGrp="1"/>
          </p:cNvSpPr>
          <p:nvPr>
            <p:ph type="sldNum" sz="quarter" idx="5"/>
          </p:nvPr>
        </p:nvSpPr>
        <p:spPr/>
        <p:txBody>
          <a:bodyPr/>
          <a:lstStyle/>
          <a:p>
            <a:pPr>
              <a:defRPr/>
            </a:pPr>
            <a:fld id="{8573FC87-2541-4D0C-B93F-522FB6F0A76D}" type="slidenum">
              <a:rPr lang="en-US" smtClean="0">
                <a:latin typeface="Arial" pitchFamily="34" charset="0"/>
              </a:rPr>
              <a:pPr>
                <a:defRPr/>
              </a:pPr>
              <a:t>42</a:t>
            </a:fld>
            <a:endParaRPr lang="en-US">
              <a:latin typeface="Arial" pitchFamily="34" charset="0"/>
            </a:endParaRPr>
          </a:p>
        </p:txBody>
      </p:sp>
    </p:spTree>
    <p:extLst>
      <p:ext uri="{BB962C8B-B14F-4D97-AF65-F5344CB8AC3E}">
        <p14:creationId xmlns:p14="http://schemas.microsoft.com/office/powerpoint/2010/main" val="22836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1684" name="Slide Number Placeholder 3"/>
          <p:cNvSpPr>
            <a:spLocks noGrp="1"/>
          </p:cNvSpPr>
          <p:nvPr>
            <p:ph type="sldNum" sz="quarter" idx="5"/>
          </p:nvPr>
        </p:nvSpPr>
        <p:spPr/>
        <p:txBody>
          <a:bodyPr/>
          <a:lstStyle/>
          <a:p>
            <a:pPr>
              <a:defRPr/>
            </a:pPr>
            <a:fld id="{F9FF3EB9-DF28-462D-B830-FF5F3D264E60}" type="slidenum">
              <a:rPr lang="en-US" smtClean="0">
                <a:latin typeface="Arial" pitchFamily="34" charset="0"/>
              </a:rPr>
              <a:pPr>
                <a:defRPr/>
              </a:pPr>
              <a:t>43</a:t>
            </a:fld>
            <a:endParaRPr lang="en-US">
              <a:latin typeface="Arial" pitchFamily="34" charset="0"/>
            </a:endParaRPr>
          </a:p>
        </p:txBody>
      </p:sp>
    </p:spTree>
    <p:extLst>
      <p:ext uri="{BB962C8B-B14F-4D97-AF65-F5344CB8AC3E}">
        <p14:creationId xmlns:p14="http://schemas.microsoft.com/office/powerpoint/2010/main" val="11751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2708" name="Slide Number Placeholder 3"/>
          <p:cNvSpPr>
            <a:spLocks noGrp="1"/>
          </p:cNvSpPr>
          <p:nvPr>
            <p:ph type="sldNum" sz="quarter" idx="5"/>
          </p:nvPr>
        </p:nvSpPr>
        <p:spPr/>
        <p:txBody>
          <a:bodyPr/>
          <a:lstStyle/>
          <a:p>
            <a:pPr>
              <a:defRPr/>
            </a:pPr>
            <a:fld id="{869B0998-4B3B-48E0-8660-F2A5DFD9E211}" type="slidenum">
              <a:rPr lang="en-US" smtClean="0">
                <a:latin typeface="Arial" pitchFamily="34" charset="0"/>
              </a:rPr>
              <a:pPr>
                <a:defRPr/>
              </a:pPr>
              <a:t>44</a:t>
            </a:fld>
            <a:endParaRPr lang="en-US">
              <a:latin typeface="Arial" pitchFamily="34" charset="0"/>
            </a:endParaRPr>
          </a:p>
        </p:txBody>
      </p:sp>
    </p:spTree>
    <p:extLst>
      <p:ext uri="{BB962C8B-B14F-4D97-AF65-F5344CB8AC3E}">
        <p14:creationId xmlns:p14="http://schemas.microsoft.com/office/powerpoint/2010/main" val="272787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3732" name="Slide Number Placeholder 3"/>
          <p:cNvSpPr>
            <a:spLocks noGrp="1"/>
          </p:cNvSpPr>
          <p:nvPr>
            <p:ph type="sldNum" sz="quarter" idx="5"/>
          </p:nvPr>
        </p:nvSpPr>
        <p:spPr/>
        <p:txBody>
          <a:bodyPr/>
          <a:lstStyle/>
          <a:p>
            <a:pPr>
              <a:defRPr/>
            </a:pPr>
            <a:fld id="{599CCC19-CE69-4472-9428-D059209EE725}" type="slidenum">
              <a:rPr lang="en-US" smtClean="0">
                <a:latin typeface="Arial" pitchFamily="34" charset="0"/>
              </a:rPr>
              <a:pPr>
                <a:defRPr/>
              </a:pPr>
              <a:t>45</a:t>
            </a:fld>
            <a:endParaRPr lang="en-US">
              <a:latin typeface="Arial" pitchFamily="34" charset="0"/>
            </a:endParaRPr>
          </a:p>
        </p:txBody>
      </p:sp>
    </p:spTree>
    <p:extLst>
      <p:ext uri="{BB962C8B-B14F-4D97-AF65-F5344CB8AC3E}">
        <p14:creationId xmlns:p14="http://schemas.microsoft.com/office/powerpoint/2010/main" val="408688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74756" name="Slide Number Placeholder 3"/>
          <p:cNvSpPr>
            <a:spLocks noGrp="1"/>
          </p:cNvSpPr>
          <p:nvPr>
            <p:ph type="sldNum" sz="quarter" idx="5"/>
          </p:nvPr>
        </p:nvSpPr>
        <p:spPr/>
        <p:txBody>
          <a:bodyPr/>
          <a:lstStyle/>
          <a:p>
            <a:pPr>
              <a:defRPr/>
            </a:pPr>
            <a:fld id="{CF7C8548-8264-427A-93CF-FCD6809B2C20}" type="slidenum">
              <a:rPr lang="en-US" smtClean="0">
                <a:latin typeface="Arial" pitchFamily="34" charset="0"/>
              </a:rPr>
              <a:pPr>
                <a:defRPr/>
              </a:pPr>
              <a:t>46</a:t>
            </a:fld>
            <a:endParaRPr lang="en-US">
              <a:latin typeface="Arial" pitchFamily="34" charset="0"/>
            </a:endParaRPr>
          </a:p>
        </p:txBody>
      </p:sp>
    </p:spTree>
    <p:extLst>
      <p:ext uri="{BB962C8B-B14F-4D97-AF65-F5344CB8AC3E}">
        <p14:creationId xmlns:p14="http://schemas.microsoft.com/office/powerpoint/2010/main" val="96750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8/16/2019</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8/16/2019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8/16/2019</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8/16/2019</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8/16/2019</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8/16/2019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8/16/2019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8/16/2019</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8/16/2019</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8/16/2019</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8/16/2019</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8/16/2019</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8" y="40641"/>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348938" y="1066799"/>
            <a:ext cx="8861082" cy="3962401"/>
          </a:xfrm>
        </p:spPr>
        <p:txBody>
          <a:bodyPr/>
          <a:lstStyle/>
          <a:p>
            <a:r>
              <a:rPr lang="en-US" sz="2400" dirty="0"/>
              <a:t>Rich object-oriented library with fundamental classes </a:t>
            </a:r>
          </a:p>
          <a:p>
            <a:r>
              <a:rPr lang="en-US" sz="2400" dirty="0"/>
              <a:t>Input-output, collections, text processing, networking, security, multi-threading</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10</a:t>
            </a:fld>
            <a:endParaRPr lang="en-US" dirty="0"/>
          </a:p>
        </p:txBody>
      </p:sp>
      <p:sp>
        <p:nvSpPr>
          <p:cNvPr id="5" name="Rectangle 4"/>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6" name="Rectangle 5"/>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
        <p:nvSpPr>
          <p:cNvPr id="7" name="Rectangle 6"/>
          <p:cNvSpPr/>
          <p:nvPr/>
        </p:nvSpPr>
        <p:spPr>
          <a:xfrm>
            <a:off x="1813560" y="4732020"/>
            <a:ext cx="6614160" cy="502920"/>
          </a:xfrm>
          <a:prstGeom prst="rect">
            <a:avLst/>
          </a:prstGeom>
          <a:solidFill>
            <a:srgbClr val="F084D9"/>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Base Class Library (BCL)</a:t>
            </a:r>
          </a:p>
        </p:txBody>
      </p:sp>
    </p:spTree>
    <p:extLst>
      <p:ext uri="{BB962C8B-B14F-4D97-AF65-F5344CB8AC3E}">
        <p14:creationId xmlns:p14="http://schemas.microsoft.com/office/powerpoint/2010/main" val="354295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8" y="40641"/>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348938" y="1066799"/>
            <a:ext cx="8861082" cy="3962401"/>
          </a:xfrm>
        </p:spPr>
        <p:txBody>
          <a:bodyPr/>
          <a:lstStyle/>
          <a:p>
            <a:r>
              <a:rPr lang="en-US" sz="2400" dirty="0"/>
              <a:t>Database access</a:t>
            </a:r>
          </a:p>
          <a:p>
            <a:r>
              <a:rPr lang="en-US" sz="2400" dirty="0"/>
              <a:t>ADO.NET, LINQ, LINQ-to-SQL and Entity Framework</a:t>
            </a:r>
          </a:p>
          <a:p>
            <a:r>
              <a:rPr lang="en-US" sz="2400" dirty="0"/>
              <a:t>Strong XML support</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11</a:t>
            </a:fld>
            <a:endParaRPr lang="en-US" dirty="0"/>
          </a:p>
        </p:txBody>
      </p:sp>
      <p:sp>
        <p:nvSpPr>
          <p:cNvPr id="5" name="Rectangle 4"/>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6" name="Rectangle 5"/>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
        <p:nvSpPr>
          <p:cNvPr id="7" name="Rectangle 6"/>
          <p:cNvSpPr/>
          <p:nvPr/>
        </p:nvSpPr>
        <p:spPr>
          <a:xfrm>
            <a:off x="1813560" y="4732020"/>
            <a:ext cx="6614160" cy="502920"/>
          </a:xfrm>
          <a:prstGeom prst="rect">
            <a:avLst/>
          </a:prstGeom>
          <a:solidFill>
            <a:srgbClr val="F084D9"/>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Base Class Library (BCL)</a:t>
            </a:r>
          </a:p>
        </p:txBody>
      </p:sp>
      <p:sp>
        <p:nvSpPr>
          <p:cNvPr id="8" name="Rectangle 7"/>
          <p:cNvSpPr/>
          <p:nvPr/>
        </p:nvSpPr>
        <p:spPr>
          <a:xfrm>
            <a:off x="1813560" y="4191002"/>
            <a:ext cx="6614160" cy="502920"/>
          </a:xfrm>
          <a:prstGeom prst="rect">
            <a:avLst/>
          </a:prstGeom>
          <a:solidFill>
            <a:srgbClr val="CAECF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solidFill>
                  <a:schemeClr val="tx1"/>
                </a:solidFill>
              </a:rPr>
              <a:t>ADO.Net</a:t>
            </a:r>
            <a:r>
              <a:rPr lang="en-US" dirty="0">
                <a:solidFill>
                  <a:schemeClr val="tx1"/>
                </a:solidFill>
              </a:rPr>
              <a:t>, LINQ and XML (Data Tier)</a:t>
            </a:r>
          </a:p>
        </p:txBody>
      </p:sp>
    </p:spTree>
    <p:extLst>
      <p:ext uri="{BB962C8B-B14F-4D97-AF65-F5344CB8AC3E}">
        <p14:creationId xmlns:p14="http://schemas.microsoft.com/office/powerpoint/2010/main" val="289063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8" y="40641"/>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348938" y="1066799"/>
            <a:ext cx="8861082" cy="3962401"/>
          </a:xfrm>
        </p:spPr>
        <p:txBody>
          <a:bodyPr/>
          <a:lstStyle/>
          <a:p>
            <a:r>
              <a:rPr lang="en-US" sz="2400" dirty="0"/>
              <a:t>Windows Communication Foundation (WCF) and Windows Workflow Foundation (WWF) for the SOA world</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12</a:t>
            </a:fld>
            <a:endParaRPr lang="en-US" dirty="0"/>
          </a:p>
        </p:txBody>
      </p:sp>
      <p:sp>
        <p:nvSpPr>
          <p:cNvPr id="5" name="Rectangle 4"/>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6" name="Rectangle 5"/>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
        <p:nvSpPr>
          <p:cNvPr id="7" name="Rectangle 6"/>
          <p:cNvSpPr/>
          <p:nvPr/>
        </p:nvSpPr>
        <p:spPr>
          <a:xfrm>
            <a:off x="1813560" y="4732020"/>
            <a:ext cx="6614160" cy="502920"/>
          </a:xfrm>
          <a:prstGeom prst="rect">
            <a:avLst/>
          </a:prstGeom>
          <a:solidFill>
            <a:srgbClr val="FC565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Base Class Library (BCL)</a:t>
            </a:r>
          </a:p>
        </p:txBody>
      </p:sp>
      <p:sp>
        <p:nvSpPr>
          <p:cNvPr id="8" name="Rectangle 7"/>
          <p:cNvSpPr/>
          <p:nvPr/>
        </p:nvSpPr>
        <p:spPr>
          <a:xfrm>
            <a:off x="1813560" y="4191002"/>
            <a:ext cx="6614160" cy="502920"/>
          </a:xfrm>
          <a:prstGeom prst="rect">
            <a:avLst/>
          </a:prstGeom>
          <a:solidFill>
            <a:srgbClr val="CAECF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solidFill>
                  <a:schemeClr val="tx1"/>
                </a:solidFill>
              </a:rPr>
              <a:t>ADO.Net</a:t>
            </a:r>
            <a:r>
              <a:rPr lang="en-US" dirty="0">
                <a:solidFill>
                  <a:schemeClr val="tx1"/>
                </a:solidFill>
              </a:rPr>
              <a:t>, LINQ and XML (Data Tier)</a:t>
            </a:r>
          </a:p>
        </p:txBody>
      </p:sp>
      <p:sp>
        <p:nvSpPr>
          <p:cNvPr id="9" name="Rectangle 8"/>
          <p:cNvSpPr/>
          <p:nvPr/>
        </p:nvSpPr>
        <p:spPr>
          <a:xfrm>
            <a:off x="1813560" y="3672842"/>
            <a:ext cx="6614160" cy="502920"/>
          </a:xfrm>
          <a:prstGeom prst="rect">
            <a:avLst/>
          </a:prstGeom>
          <a:solidFill>
            <a:srgbClr val="F084D9"/>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WCF and WF (Communication and Workflow Tier)</a:t>
            </a:r>
          </a:p>
        </p:txBody>
      </p:sp>
    </p:spTree>
    <p:extLst>
      <p:ext uri="{BB962C8B-B14F-4D97-AF65-F5344CB8AC3E}">
        <p14:creationId xmlns:p14="http://schemas.microsoft.com/office/powerpoint/2010/main" val="142493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8" y="40641"/>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348938" y="1066799"/>
            <a:ext cx="8861082" cy="3962401"/>
          </a:xfrm>
        </p:spPr>
        <p:txBody>
          <a:bodyPr/>
          <a:lstStyle/>
          <a:p>
            <a:r>
              <a:rPr lang="en-US" sz="2400" dirty="0"/>
              <a:t>User interface technologies: Web based, Windows GUI, WPF, Silverlight, mobile</a:t>
            </a:r>
          </a:p>
          <a:p>
            <a:endParaRPr lang="en-US" sz="24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13</a:t>
            </a:fld>
            <a:endParaRPr lang="en-US" dirty="0"/>
          </a:p>
        </p:txBody>
      </p:sp>
      <p:sp>
        <p:nvSpPr>
          <p:cNvPr id="5" name="Rectangle 4"/>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6" name="Rectangle 5"/>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
        <p:nvSpPr>
          <p:cNvPr id="7" name="Rectangle 6"/>
          <p:cNvSpPr/>
          <p:nvPr/>
        </p:nvSpPr>
        <p:spPr>
          <a:xfrm>
            <a:off x="1813560" y="4732020"/>
            <a:ext cx="6614160" cy="502920"/>
          </a:xfrm>
          <a:prstGeom prst="rect">
            <a:avLst/>
          </a:prstGeom>
          <a:solidFill>
            <a:srgbClr val="FC565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Base Class Library (BCL)</a:t>
            </a:r>
          </a:p>
        </p:txBody>
      </p:sp>
      <p:sp>
        <p:nvSpPr>
          <p:cNvPr id="8" name="Rectangle 7"/>
          <p:cNvSpPr/>
          <p:nvPr/>
        </p:nvSpPr>
        <p:spPr>
          <a:xfrm>
            <a:off x="1813560" y="4191002"/>
            <a:ext cx="6614160" cy="502920"/>
          </a:xfrm>
          <a:prstGeom prst="rect">
            <a:avLst/>
          </a:prstGeom>
          <a:solidFill>
            <a:srgbClr val="CAECF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solidFill>
                  <a:schemeClr val="tx1"/>
                </a:solidFill>
              </a:rPr>
              <a:t>ADO.Net</a:t>
            </a:r>
            <a:r>
              <a:rPr lang="en-US" dirty="0">
                <a:solidFill>
                  <a:schemeClr val="tx1"/>
                </a:solidFill>
              </a:rPr>
              <a:t>, LINQ and XML (Data Tier)</a:t>
            </a:r>
          </a:p>
        </p:txBody>
      </p:sp>
      <p:sp>
        <p:nvSpPr>
          <p:cNvPr id="9" name="Rectangle 8"/>
          <p:cNvSpPr/>
          <p:nvPr/>
        </p:nvSpPr>
        <p:spPr>
          <a:xfrm>
            <a:off x="1813560" y="3672842"/>
            <a:ext cx="6614160" cy="502920"/>
          </a:xfrm>
          <a:prstGeom prst="rect">
            <a:avLst/>
          </a:prstGeom>
          <a:solidFill>
            <a:srgbClr val="F084D9"/>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WCF and WF (Communication and Workflow Tier)</a:t>
            </a:r>
          </a:p>
        </p:txBody>
      </p:sp>
      <p:sp>
        <p:nvSpPr>
          <p:cNvPr id="10" name="Rectangle 9"/>
          <p:cNvSpPr/>
          <p:nvPr/>
        </p:nvSpPr>
        <p:spPr>
          <a:xfrm>
            <a:off x="1813560" y="2887982"/>
            <a:ext cx="265176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ASP.NET Webforms, Ajax,</a:t>
            </a:r>
          </a:p>
          <a:p>
            <a:pPr algn="ctr">
              <a:lnSpc>
                <a:spcPct val="90000"/>
              </a:lnSpc>
            </a:pPr>
            <a:r>
              <a:rPr lang="en-US" dirty="0">
                <a:solidFill>
                  <a:schemeClr val="tx1"/>
                </a:solidFill>
              </a:rPr>
              <a:t>Mobile Internet toolkit</a:t>
            </a:r>
          </a:p>
        </p:txBody>
      </p:sp>
      <p:sp>
        <p:nvSpPr>
          <p:cNvPr id="11" name="Rectangle 10"/>
          <p:cNvSpPr/>
          <p:nvPr/>
        </p:nvSpPr>
        <p:spPr>
          <a:xfrm>
            <a:off x="4489762" y="2891792"/>
            <a:ext cx="144018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Windows Form</a:t>
            </a:r>
          </a:p>
        </p:txBody>
      </p:sp>
      <p:sp>
        <p:nvSpPr>
          <p:cNvPr id="12" name="Rectangle 11"/>
          <p:cNvSpPr/>
          <p:nvPr/>
        </p:nvSpPr>
        <p:spPr>
          <a:xfrm>
            <a:off x="5954384" y="2891792"/>
            <a:ext cx="979816"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WPF</a:t>
            </a:r>
          </a:p>
        </p:txBody>
      </p:sp>
      <p:sp>
        <p:nvSpPr>
          <p:cNvPr id="13" name="Rectangle 12"/>
          <p:cNvSpPr/>
          <p:nvPr/>
        </p:nvSpPr>
        <p:spPr>
          <a:xfrm>
            <a:off x="6934200" y="2893697"/>
            <a:ext cx="149352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Silverlight</a:t>
            </a:r>
          </a:p>
        </p:txBody>
      </p:sp>
      <p:sp>
        <p:nvSpPr>
          <p:cNvPr id="14" name="Rectangle 13"/>
          <p:cNvSpPr/>
          <p:nvPr/>
        </p:nvSpPr>
        <p:spPr>
          <a:xfrm>
            <a:off x="4489762" y="2891792"/>
            <a:ext cx="1636718"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Windows Form</a:t>
            </a:r>
          </a:p>
        </p:txBody>
      </p:sp>
    </p:spTree>
    <p:extLst>
      <p:ext uri="{BB962C8B-B14F-4D97-AF65-F5344CB8AC3E}">
        <p14:creationId xmlns:p14="http://schemas.microsoft.com/office/powerpoint/2010/main" val="203648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8" y="40641"/>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348938" y="1066799"/>
            <a:ext cx="8861082" cy="3962401"/>
          </a:xfrm>
        </p:spPr>
        <p:txBody>
          <a:bodyPr/>
          <a:lstStyle/>
          <a:p>
            <a:endParaRPr lang="en-US" sz="24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14</a:t>
            </a:fld>
            <a:endParaRPr lang="en-US" dirty="0"/>
          </a:p>
        </p:txBody>
      </p:sp>
      <p:sp>
        <p:nvSpPr>
          <p:cNvPr id="5" name="Rectangle 4"/>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6" name="Rectangle 5"/>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
        <p:nvSpPr>
          <p:cNvPr id="7" name="Rectangle 6"/>
          <p:cNvSpPr/>
          <p:nvPr/>
        </p:nvSpPr>
        <p:spPr>
          <a:xfrm>
            <a:off x="1813560" y="4732020"/>
            <a:ext cx="6614160" cy="502920"/>
          </a:xfrm>
          <a:prstGeom prst="rect">
            <a:avLst/>
          </a:prstGeom>
          <a:solidFill>
            <a:srgbClr val="FC565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Base Class Library (BCL)</a:t>
            </a:r>
          </a:p>
        </p:txBody>
      </p:sp>
      <p:sp>
        <p:nvSpPr>
          <p:cNvPr id="8" name="Rectangle 7"/>
          <p:cNvSpPr/>
          <p:nvPr/>
        </p:nvSpPr>
        <p:spPr>
          <a:xfrm>
            <a:off x="1813560" y="4191002"/>
            <a:ext cx="6614160" cy="502920"/>
          </a:xfrm>
          <a:prstGeom prst="rect">
            <a:avLst/>
          </a:prstGeom>
          <a:solidFill>
            <a:srgbClr val="CAECF6"/>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solidFill>
                  <a:schemeClr val="tx1"/>
                </a:solidFill>
              </a:rPr>
              <a:t>ADO.Net</a:t>
            </a:r>
            <a:r>
              <a:rPr lang="en-US" dirty="0">
                <a:solidFill>
                  <a:schemeClr val="tx1"/>
                </a:solidFill>
              </a:rPr>
              <a:t>, LINQ and XML (Data Tier)</a:t>
            </a:r>
          </a:p>
        </p:txBody>
      </p:sp>
      <p:sp>
        <p:nvSpPr>
          <p:cNvPr id="9" name="Rectangle 8"/>
          <p:cNvSpPr/>
          <p:nvPr/>
        </p:nvSpPr>
        <p:spPr>
          <a:xfrm>
            <a:off x="1813560" y="3672842"/>
            <a:ext cx="6614160" cy="502920"/>
          </a:xfrm>
          <a:prstGeom prst="rect">
            <a:avLst/>
          </a:prstGeom>
          <a:solidFill>
            <a:srgbClr val="F084D9"/>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WCF and WF (Communication and Workflow Tier)</a:t>
            </a:r>
          </a:p>
        </p:txBody>
      </p:sp>
      <p:sp>
        <p:nvSpPr>
          <p:cNvPr id="10" name="Rectangle 9"/>
          <p:cNvSpPr/>
          <p:nvPr/>
        </p:nvSpPr>
        <p:spPr>
          <a:xfrm>
            <a:off x="1813560" y="2887982"/>
            <a:ext cx="265176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ASP.NET Webforms, Ajax,</a:t>
            </a:r>
          </a:p>
          <a:p>
            <a:pPr algn="ctr">
              <a:lnSpc>
                <a:spcPct val="90000"/>
              </a:lnSpc>
            </a:pPr>
            <a:r>
              <a:rPr lang="en-US" dirty="0">
                <a:solidFill>
                  <a:schemeClr val="tx1"/>
                </a:solidFill>
              </a:rPr>
              <a:t>Mobile Internet toolkit</a:t>
            </a:r>
          </a:p>
        </p:txBody>
      </p:sp>
      <p:sp>
        <p:nvSpPr>
          <p:cNvPr id="11" name="Rectangle 10"/>
          <p:cNvSpPr/>
          <p:nvPr/>
        </p:nvSpPr>
        <p:spPr>
          <a:xfrm>
            <a:off x="4489762" y="2891792"/>
            <a:ext cx="144018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Windows Form</a:t>
            </a:r>
          </a:p>
        </p:txBody>
      </p:sp>
      <p:sp>
        <p:nvSpPr>
          <p:cNvPr id="12" name="Rectangle 11"/>
          <p:cNvSpPr/>
          <p:nvPr/>
        </p:nvSpPr>
        <p:spPr>
          <a:xfrm>
            <a:off x="5954384" y="2891792"/>
            <a:ext cx="979816"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WPF</a:t>
            </a:r>
          </a:p>
        </p:txBody>
      </p:sp>
      <p:sp>
        <p:nvSpPr>
          <p:cNvPr id="13" name="Rectangle 12"/>
          <p:cNvSpPr/>
          <p:nvPr/>
        </p:nvSpPr>
        <p:spPr>
          <a:xfrm>
            <a:off x="6934200" y="2893697"/>
            <a:ext cx="1493520"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Silverlight</a:t>
            </a:r>
          </a:p>
        </p:txBody>
      </p:sp>
      <p:sp>
        <p:nvSpPr>
          <p:cNvPr id="14" name="Rectangle 13"/>
          <p:cNvSpPr/>
          <p:nvPr/>
        </p:nvSpPr>
        <p:spPr>
          <a:xfrm>
            <a:off x="4489762" y="2891792"/>
            <a:ext cx="1636718" cy="746760"/>
          </a:xfrm>
          <a:prstGeom prst="rect">
            <a:avLst/>
          </a:prstGeom>
          <a:solidFill>
            <a:srgbClr val="FFC00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Windows Form</a:t>
            </a:r>
          </a:p>
        </p:txBody>
      </p:sp>
      <p:sp>
        <p:nvSpPr>
          <p:cNvPr id="15" name="Rectangle 14"/>
          <p:cNvSpPr/>
          <p:nvPr/>
        </p:nvSpPr>
        <p:spPr>
          <a:xfrm>
            <a:off x="1813560" y="2324102"/>
            <a:ext cx="6614160" cy="502920"/>
          </a:xfrm>
          <a:prstGeom prst="rect">
            <a:avLst/>
          </a:prstGeom>
          <a:solidFill>
            <a:srgbClr val="00B0F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 / VB.NET / J# / C++.NET</a:t>
            </a:r>
          </a:p>
        </p:txBody>
      </p:sp>
    </p:spTree>
    <p:extLst>
      <p:ext uri="{BB962C8B-B14F-4D97-AF65-F5344CB8AC3E}">
        <p14:creationId xmlns:p14="http://schemas.microsoft.com/office/powerpoint/2010/main" val="21806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78" y="147321"/>
            <a:ext cx="11125199" cy="889000"/>
          </a:xfrm>
        </p:spPr>
        <p:txBody>
          <a:bodyPr/>
          <a:lstStyle/>
          <a:p>
            <a:r>
              <a:rPr lang="en-US" dirty="0"/>
              <a:t>Common Language Runtime</a:t>
            </a:r>
          </a:p>
        </p:txBody>
      </p:sp>
      <p:sp>
        <p:nvSpPr>
          <p:cNvPr id="3" name="Text Placeholder 2"/>
          <p:cNvSpPr>
            <a:spLocks noGrp="1"/>
          </p:cNvSpPr>
          <p:nvPr>
            <p:ph type="body" sz="quarter" idx="13"/>
          </p:nvPr>
        </p:nvSpPr>
        <p:spPr>
          <a:xfrm>
            <a:off x="271670" y="1188719"/>
            <a:ext cx="8861082" cy="3962401"/>
          </a:xfrm>
        </p:spPr>
        <p:txBody>
          <a:bodyPr/>
          <a:lstStyle/>
          <a:p>
            <a:r>
              <a:rPr lang="en-US" dirty="0"/>
              <a:t>Execution Engine</a:t>
            </a:r>
          </a:p>
          <a:p>
            <a:pPr marL="458788" indent="-457200">
              <a:buFont typeface="Arial" panose="020B0604020202020204" pitchFamily="34" charset="0"/>
              <a:buChar char="•"/>
            </a:pPr>
            <a:r>
              <a:rPr lang="en-US" sz="2400" dirty="0"/>
              <a:t>It compiles Common Intermediate Language into native code</a:t>
            </a:r>
          </a:p>
          <a:p>
            <a:pPr marL="458788" indent="-457200">
              <a:buFont typeface="Arial" panose="020B0604020202020204" pitchFamily="34" charset="0"/>
              <a:buChar char="•"/>
            </a:pPr>
            <a:r>
              <a:rPr lang="en-US" sz="2400" dirty="0"/>
              <a:t>Handles garbage collection</a:t>
            </a:r>
          </a:p>
          <a:p>
            <a:pPr marL="458788" indent="-457200">
              <a:buFont typeface="Arial" panose="020B0604020202020204" pitchFamily="34" charset="0"/>
              <a:buChar char="•"/>
            </a:pPr>
            <a:r>
              <a:rPr lang="en-US" sz="2400" dirty="0"/>
              <a:t>Enforces Code Access Security</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65572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58" y="0"/>
            <a:ext cx="11125199" cy="889000"/>
          </a:xfrm>
        </p:spPr>
        <p:txBody>
          <a:bodyPr/>
          <a:lstStyle/>
          <a:p>
            <a:r>
              <a:rPr lang="en-US" dirty="0"/>
              <a:t>Common Language Runtime</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992" y="1036318"/>
            <a:ext cx="4474528" cy="5162917"/>
          </a:xfrm>
          <a:prstGeom prst="rect">
            <a:avLst/>
          </a:prstGeom>
        </p:spPr>
      </p:pic>
    </p:spTree>
    <p:extLst>
      <p:ext uri="{BB962C8B-B14F-4D97-AF65-F5344CB8AC3E}">
        <p14:creationId xmlns:p14="http://schemas.microsoft.com/office/powerpoint/2010/main" val="6795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409575"/>
            <a:ext cx="10512862" cy="574654"/>
          </a:xfrm>
          <a:prstGeom prst="rect">
            <a:avLst/>
          </a:prstGeom>
        </p:spPr>
        <p:txBody>
          <a:bodyPr/>
          <a:lstStyle/>
          <a:p>
            <a:pPr lvl="0">
              <a:lnSpc>
                <a:spcPct val="80000"/>
              </a:lnSpc>
              <a:spcBef>
                <a:spcPct val="0"/>
              </a:spcBef>
              <a:defRPr/>
            </a:pPr>
            <a:r>
              <a:rPr lang="en-US" sz="3600" dirty="0"/>
              <a:t>Windows Processes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72684" y="8964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Windows can run many programs at the same time by switches rapidly between all running programs, creating the illusion of all programs running in parallel.</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000" dirty="0"/>
          </a:p>
        </p:txBody>
      </p:sp>
    </p:spTree>
    <p:extLst>
      <p:ext uri="{BB962C8B-B14F-4D97-AF65-F5344CB8AC3E}">
        <p14:creationId xmlns:p14="http://schemas.microsoft.com/office/powerpoint/2010/main" val="260527608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409575"/>
            <a:ext cx="10512862" cy="574654"/>
          </a:xfrm>
          <a:prstGeom prst="rect">
            <a:avLst/>
          </a:prstGeom>
        </p:spPr>
        <p:txBody>
          <a:bodyPr/>
          <a:lstStyle/>
          <a:p>
            <a:pPr lvl="0">
              <a:lnSpc>
                <a:spcPct val="80000"/>
              </a:lnSpc>
              <a:spcBef>
                <a:spcPct val="0"/>
              </a:spcBef>
              <a:defRPr/>
            </a:pPr>
            <a:r>
              <a:rPr lang="en-US" sz="3600" dirty="0"/>
              <a:t>What is Process?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72684" y="8964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Process is a program that is being executed where the word "program" refers to the executable code (the exe file, for example)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When you start a program in Windows, the executable will be loaded into RAM. Windows will then add the new process to its internal process list and make sure the process receives some CPU time as well as memory and other resources.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000" dirty="0"/>
          </a:p>
        </p:txBody>
      </p:sp>
    </p:spTree>
    <p:extLst>
      <p:ext uri="{BB962C8B-B14F-4D97-AF65-F5344CB8AC3E}">
        <p14:creationId xmlns:p14="http://schemas.microsoft.com/office/powerpoint/2010/main" val="150094912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409575"/>
            <a:ext cx="10512862" cy="574654"/>
          </a:xfrm>
          <a:prstGeom prst="rect">
            <a:avLst/>
          </a:prstGeom>
        </p:spPr>
        <p:txBody>
          <a:bodyPr/>
          <a:lstStyle/>
          <a:p>
            <a:pPr lvl="0">
              <a:lnSpc>
                <a:spcPct val="80000"/>
              </a:lnSpc>
              <a:spcBef>
                <a:spcPct val="0"/>
              </a:spcBef>
              <a:defRPr/>
            </a:pPr>
            <a:r>
              <a:rPr lang="en-US" sz="3600" dirty="0"/>
              <a:t>Process continued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72684" y="8964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A process can then request any amount of resources from Windows as long as there are resources left. Windows keeps track of which processes are using which resources.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As soon as a process is closed or terminated, all resources used by that process will be returned to Windows and will then be handed out to other processes.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000" dirty="0"/>
          </a:p>
        </p:txBody>
      </p:sp>
    </p:spTree>
    <p:extLst>
      <p:ext uri="{BB962C8B-B14F-4D97-AF65-F5344CB8AC3E}">
        <p14:creationId xmlns:p14="http://schemas.microsoft.com/office/powerpoint/2010/main" val="297377470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t>.NET Framework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409575"/>
            <a:ext cx="10512862" cy="574654"/>
          </a:xfrm>
          <a:prstGeom prst="rect">
            <a:avLst/>
          </a:prstGeom>
        </p:spPr>
        <p:txBody>
          <a:bodyPr/>
          <a:lstStyle/>
          <a:p>
            <a:pPr lvl="0">
              <a:lnSpc>
                <a:spcPct val="80000"/>
              </a:lnSpc>
              <a:spcBef>
                <a:spcPct val="0"/>
              </a:spcBef>
              <a:defRPr/>
            </a:pPr>
            <a:r>
              <a:rPr lang="en-US" sz="3600" dirty="0"/>
              <a:t>.</a:t>
            </a:r>
            <a:r>
              <a:rPr lang="en-US" sz="3600" dirty="0" err="1"/>
              <a:t>dll</a:t>
            </a:r>
            <a:r>
              <a:rPr lang="en-US" sz="3600" dirty="0"/>
              <a:t> file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72684" y="8964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DLL (dynamic link library) is an </a:t>
            </a:r>
            <a:r>
              <a:rPr lang="en-US" sz="2400" dirty="0" err="1"/>
              <a:t>inprocess</a:t>
            </a:r>
            <a:r>
              <a:rPr lang="en-US" sz="2400" dirty="0"/>
              <a:t> component i.e. it runs in the same process space.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It can not run independently.</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DLL is a dependent type of program. </a:t>
            </a:r>
            <a:r>
              <a:rPr lang="en-US" sz="2400" dirty="0" err="1"/>
              <a:t>Dll</a:t>
            </a:r>
            <a:r>
              <a:rPr lang="en-US" sz="2400" dirty="0"/>
              <a:t> gets loaded only when a call to it is made from any application for the first time. </a:t>
            </a:r>
            <a:r>
              <a:rPr lang="en-US" sz="2400" dirty="0" err="1"/>
              <a:t>Dll’s</a:t>
            </a:r>
            <a:r>
              <a:rPr lang="en-US" sz="2400" dirty="0"/>
              <a:t> won’t have any application entry point.</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DLL runs along with the application which is sharing that particular DLL. If we interrupt that application that DLL is also affected which in turn affects all other applications which is using that application.</a:t>
            </a:r>
            <a:br>
              <a:rPr lang="en-US" sz="2400" dirty="0"/>
            </a:b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000" dirty="0"/>
          </a:p>
        </p:txBody>
      </p:sp>
    </p:spTree>
    <p:extLst>
      <p:ext uri="{BB962C8B-B14F-4D97-AF65-F5344CB8AC3E}">
        <p14:creationId xmlns:p14="http://schemas.microsoft.com/office/powerpoint/2010/main" val="392079727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409575"/>
            <a:ext cx="10512862" cy="574654"/>
          </a:xfrm>
          <a:prstGeom prst="rect">
            <a:avLst/>
          </a:prstGeom>
        </p:spPr>
        <p:txBody>
          <a:bodyPr/>
          <a:lstStyle/>
          <a:p>
            <a:pPr lvl="0">
              <a:lnSpc>
                <a:spcPct val="80000"/>
              </a:lnSpc>
              <a:spcBef>
                <a:spcPct val="0"/>
              </a:spcBef>
              <a:defRPr/>
            </a:pPr>
            <a:r>
              <a:rPr lang="en-US" sz="3600" dirty="0"/>
              <a:t>.exe file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72684" y="8964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DLL (dynamic link library) is an </a:t>
            </a:r>
            <a:r>
              <a:rPr lang="en-US" sz="2400" dirty="0" err="1"/>
              <a:t>inprocess</a:t>
            </a:r>
            <a:r>
              <a:rPr lang="en-US" sz="2400" dirty="0"/>
              <a:t> component i.e. it runs in the same process space.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 .EXE is an executable file which is an standalone file and can take a reference from DLL file at runtime.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Can run independently.</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Takes up space in memory  separately, is a self-running type of program.</a:t>
            </a:r>
            <a:br>
              <a:rPr lang="en-US" sz="2400" dirty="0"/>
            </a:br>
            <a:r>
              <a:rPr lang="en-US" sz="2400" dirty="0"/>
              <a:t>EXE is Out-process.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400" dirty="0"/>
              <a:t>.exe has its  own entry point, handled by operating system. </a:t>
            </a:r>
            <a:br>
              <a:rPr lang="en-US" sz="2400" dirty="0"/>
            </a:b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400" dirty="0"/>
          </a:p>
          <a:p>
            <a:pPr marL="228591" indent="-228591">
              <a:lnSpc>
                <a:spcPct val="90000"/>
              </a:lnSpc>
              <a:spcBef>
                <a:spcPts val="1200"/>
              </a:spcBef>
              <a:buClr>
                <a:schemeClr val="tx1">
                  <a:lumMod val="60000"/>
                  <a:lumOff val="40000"/>
                </a:schemeClr>
              </a:buClr>
              <a:buFont typeface="Arial" panose="020B0604020202020204" pitchFamily="34" charset="0"/>
              <a:buChar char="•"/>
              <a:defRPr/>
            </a:pPr>
            <a:endParaRPr lang="en-US" sz="2000" dirty="0"/>
          </a:p>
        </p:txBody>
      </p:sp>
    </p:spTree>
    <p:extLst>
      <p:ext uri="{BB962C8B-B14F-4D97-AF65-F5344CB8AC3E}">
        <p14:creationId xmlns:p14="http://schemas.microsoft.com/office/powerpoint/2010/main" val="50465385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257175"/>
            <a:ext cx="10512862" cy="574654"/>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lang="en-US" sz="3600" dirty="0">
                <a:latin typeface="+mj-lt"/>
                <a:ea typeface="+mj-ea"/>
                <a:cs typeface="+mj-cs"/>
              </a:rPr>
              <a:t>Overview</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3"/>
          <p:cNvGrpSpPr/>
          <p:nvPr/>
        </p:nvGrpSpPr>
        <p:grpSpPr>
          <a:xfrm>
            <a:off x="760419" y="1463534"/>
            <a:ext cx="4654232" cy="1317962"/>
            <a:chOff x="760419" y="1463534"/>
            <a:chExt cx="4654232" cy="1317962"/>
          </a:xfrm>
        </p:grpSpPr>
        <p:sp>
          <p:nvSpPr>
            <p:cNvPr id="7" name="Title 7" descr="A large metric can be called out here in font size 166pt, Calibri"/>
            <p:cNvSpPr txBox="1">
              <a:spLocks/>
            </p:cNvSpPr>
            <p:nvPr/>
          </p:nvSpPr>
          <p:spPr>
            <a:xfrm>
              <a:off x="760419" y="1524001"/>
              <a:ext cx="1860105" cy="1251660"/>
            </a:xfrm>
            <a:prstGeom prst="rect">
              <a:avLst/>
            </a:prstGeom>
          </p:spPr>
          <p:txBody>
            <a:bodyPr vert="horz" lIns="0" tIns="0" rIns="0" bIns="0" rtlCol="0" anchor="ctr">
              <a:noAutofit/>
            </a:bodyPr>
            <a:lstStyle>
              <a:lvl1pPr algn="r">
                <a:lnSpc>
                  <a:spcPct val="80000"/>
                </a:lnSpc>
                <a:spcBef>
                  <a:spcPct val="0"/>
                </a:spcBef>
                <a:buNone/>
                <a:defRPr sz="16700" b="1">
                  <a:solidFill>
                    <a:schemeClr val="accent5"/>
                  </a:solidFill>
                  <a:latin typeface="+mj-lt"/>
                  <a:ea typeface="+mj-ea"/>
                  <a:cs typeface="+mj-cs"/>
                </a:defRPr>
              </a:lvl1pPr>
            </a:lstStyle>
            <a:p>
              <a:pPr algn="ctr"/>
              <a:r>
                <a:rPr lang="en-US" sz="8000" dirty="0"/>
                <a:t>70%</a:t>
              </a:r>
            </a:p>
          </p:txBody>
        </p:sp>
        <p:sp>
          <p:nvSpPr>
            <p:cNvPr id="8" name="Text Placeholder 5"/>
            <p:cNvSpPr txBox="1">
              <a:spLocks/>
            </p:cNvSpPr>
            <p:nvPr/>
          </p:nvSpPr>
          <p:spPr>
            <a:xfrm>
              <a:off x="2998387" y="1463534"/>
              <a:ext cx="2416264" cy="1317962"/>
            </a:xfrm>
            <a:prstGeom prst="rect">
              <a:avLst/>
            </a:prstGeom>
          </p:spPr>
          <p:txBody>
            <a:bodyPr vert="horz" lIns="0" tIns="0" rIns="0" bIns="0" rtlCol="0" anchor="ctr">
              <a:noAutofit/>
            </a:bodyPr>
            <a:lstStyle>
              <a:lvl1pPr indent="0">
                <a:lnSpc>
                  <a:spcPct val="90000"/>
                </a:lnSpc>
                <a:spcBef>
                  <a:spcPts val="1200"/>
                </a:spcBef>
                <a:buClr>
                  <a:schemeClr val="tx1">
                    <a:lumMod val="60000"/>
                    <a:lumOff val="40000"/>
                  </a:schemeClr>
                </a:buClr>
                <a:buFont typeface="Arial" panose="020B0604020202020204" pitchFamily="34" charset="0"/>
                <a:buNone/>
                <a:defRPr sz="2800"/>
              </a:lvl1pPr>
              <a:lvl2pPr marL="171443" indent="-171443">
                <a:lnSpc>
                  <a:spcPct val="90000"/>
                </a:lnSpc>
                <a:spcBef>
                  <a:spcPts val="1200"/>
                </a:spcBef>
                <a:buClr>
                  <a:schemeClr val="tx1">
                    <a:lumMod val="60000"/>
                    <a:lumOff val="40000"/>
                  </a:schemeClr>
                </a:buClr>
                <a:buFont typeface="Arial" panose="020B0604020202020204" pitchFamily="34" charset="0"/>
                <a:buChar char="•"/>
                <a:defRPr sz="2000"/>
              </a:lvl2pPr>
              <a:lvl3pPr marL="171443" indent="-171443">
                <a:lnSpc>
                  <a:spcPct val="90000"/>
                </a:lnSpc>
                <a:spcBef>
                  <a:spcPts val="1200"/>
                </a:spcBef>
                <a:buClr>
                  <a:schemeClr val="tx1">
                    <a:lumMod val="60000"/>
                    <a:lumOff val="40000"/>
                  </a:schemeClr>
                </a:buClr>
                <a:buFont typeface="Arial" panose="020B0604020202020204" pitchFamily="34" charset="0"/>
                <a:buChar char="•"/>
                <a:defRPr sz="2000"/>
              </a:lvl3pPr>
              <a:lvl4pPr marL="171443" indent="-171443">
                <a:lnSpc>
                  <a:spcPct val="90000"/>
                </a:lnSpc>
                <a:spcBef>
                  <a:spcPts val="1200"/>
                </a:spcBef>
                <a:buClr>
                  <a:schemeClr val="tx1">
                    <a:lumMod val="60000"/>
                    <a:lumOff val="40000"/>
                  </a:schemeClr>
                </a:buClr>
                <a:buFont typeface="Arial" panose="020B0604020202020204" pitchFamily="34" charset="0"/>
                <a:buChar char="•"/>
                <a:defRPr sz="2000"/>
              </a:lvl4pPr>
              <a:lvl5pPr marL="171443" indent="-171443">
                <a:lnSpc>
                  <a:spcPct val="90000"/>
                </a:lnSpc>
                <a:spcBef>
                  <a:spcPts val="1200"/>
                </a:spcBef>
                <a:buClr>
                  <a:schemeClr val="tx1">
                    <a:lumMod val="60000"/>
                    <a:lumOff val="40000"/>
                  </a:schemeClr>
                </a:buClr>
                <a:buFont typeface="Arial" panose="020B0604020202020204" pitchFamily="34" charset="0"/>
                <a:buChar char="•"/>
                <a:defRPr sz="2000"/>
              </a:lvl5pPr>
              <a:lvl6pPr marL="171443" indent="-171443">
                <a:lnSpc>
                  <a:spcPct val="90000"/>
                </a:lnSpc>
                <a:spcBef>
                  <a:spcPts val="1200"/>
                </a:spcBef>
                <a:buClr>
                  <a:schemeClr val="tx1">
                    <a:lumMod val="60000"/>
                    <a:lumOff val="40000"/>
                  </a:schemeClr>
                </a:buClr>
                <a:buFont typeface="Arial" panose="020B0604020202020204" pitchFamily="34" charset="0"/>
                <a:buChar char="•"/>
                <a:defRPr sz="2000"/>
              </a:lvl6pPr>
              <a:lvl7pPr marL="171443" indent="-171443">
                <a:lnSpc>
                  <a:spcPct val="90000"/>
                </a:lnSpc>
                <a:spcBef>
                  <a:spcPts val="1200"/>
                </a:spcBef>
                <a:buClr>
                  <a:schemeClr val="tx1">
                    <a:lumMod val="60000"/>
                    <a:lumOff val="40000"/>
                  </a:schemeClr>
                </a:buClr>
                <a:buFont typeface="Arial" panose="020B0604020202020204" pitchFamily="34" charset="0"/>
                <a:buChar char="•"/>
                <a:defRPr sz="2000"/>
              </a:lvl7pPr>
              <a:lvl8pPr marL="171443" indent="-171443">
                <a:lnSpc>
                  <a:spcPct val="90000"/>
                </a:lnSpc>
                <a:spcBef>
                  <a:spcPts val="1200"/>
                </a:spcBef>
                <a:buClr>
                  <a:schemeClr val="tx1">
                    <a:lumMod val="60000"/>
                    <a:lumOff val="40000"/>
                  </a:schemeClr>
                </a:buClr>
                <a:buFont typeface="Arial" panose="020B0604020202020204" pitchFamily="34" charset="0"/>
                <a:buChar char="•"/>
                <a:defRPr sz="2000"/>
              </a:lvl8pPr>
              <a:lvl9pPr marL="171443" indent="-171443">
                <a:lnSpc>
                  <a:spcPct val="90000"/>
                </a:lnSpc>
                <a:spcBef>
                  <a:spcPts val="1200"/>
                </a:spcBef>
                <a:buClr>
                  <a:schemeClr val="tx1">
                    <a:lumMod val="60000"/>
                    <a:lumOff val="40000"/>
                  </a:schemeClr>
                </a:buClr>
                <a:buFont typeface="Arial" panose="020B0604020202020204" pitchFamily="34" charset="0"/>
                <a:buChar char="•"/>
                <a:defRPr sz="2000"/>
              </a:lvl9pPr>
            </a:lstStyle>
            <a:p>
              <a:r>
                <a:rPr lang="en-US" sz="4400" dirty="0"/>
                <a:t>Java</a:t>
              </a:r>
            </a:p>
          </p:txBody>
        </p:sp>
      </p:grpSp>
      <p:grpSp>
        <p:nvGrpSpPr>
          <p:cNvPr id="9" name="Group 8"/>
          <p:cNvGrpSpPr/>
          <p:nvPr/>
        </p:nvGrpSpPr>
        <p:grpSpPr>
          <a:xfrm>
            <a:off x="760419" y="2656494"/>
            <a:ext cx="4654232" cy="1317962"/>
            <a:chOff x="760419" y="1463534"/>
            <a:chExt cx="4654232" cy="1317962"/>
          </a:xfrm>
        </p:grpSpPr>
        <p:sp>
          <p:nvSpPr>
            <p:cNvPr id="10" name="Title 7" descr="A large metric can be called out here in font size 166pt, Calibri"/>
            <p:cNvSpPr txBox="1">
              <a:spLocks/>
            </p:cNvSpPr>
            <p:nvPr/>
          </p:nvSpPr>
          <p:spPr>
            <a:xfrm>
              <a:off x="760419" y="1524001"/>
              <a:ext cx="1860105" cy="1251660"/>
            </a:xfrm>
            <a:prstGeom prst="rect">
              <a:avLst/>
            </a:prstGeom>
          </p:spPr>
          <p:txBody>
            <a:bodyPr vert="horz" lIns="0" tIns="0" rIns="0" bIns="0" rtlCol="0" anchor="ctr">
              <a:noAutofit/>
            </a:bodyPr>
            <a:lstStyle>
              <a:lvl1pPr algn="r">
                <a:lnSpc>
                  <a:spcPct val="80000"/>
                </a:lnSpc>
                <a:spcBef>
                  <a:spcPct val="0"/>
                </a:spcBef>
                <a:buNone/>
                <a:defRPr sz="16700" b="1">
                  <a:solidFill>
                    <a:schemeClr val="accent5"/>
                  </a:solidFill>
                  <a:latin typeface="+mj-lt"/>
                  <a:ea typeface="+mj-ea"/>
                  <a:cs typeface="+mj-cs"/>
                </a:defRPr>
              </a:lvl1pPr>
            </a:lstStyle>
            <a:p>
              <a:pPr algn="ctr"/>
              <a:r>
                <a:rPr lang="en-US" sz="8000" dirty="0">
                  <a:solidFill>
                    <a:schemeClr val="accent3"/>
                  </a:solidFill>
                </a:rPr>
                <a:t>10%</a:t>
              </a:r>
            </a:p>
          </p:txBody>
        </p:sp>
        <p:sp>
          <p:nvSpPr>
            <p:cNvPr id="11" name="Text Placeholder 5"/>
            <p:cNvSpPr txBox="1">
              <a:spLocks/>
            </p:cNvSpPr>
            <p:nvPr/>
          </p:nvSpPr>
          <p:spPr>
            <a:xfrm>
              <a:off x="2998387" y="1463534"/>
              <a:ext cx="2416264" cy="1317962"/>
            </a:xfrm>
            <a:prstGeom prst="rect">
              <a:avLst/>
            </a:prstGeom>
          </p:spPr>
          <p:txBody>
            <a:bodyPr vert="horz" lIns="0" tIns="0" rIns="0" bIns="0" rtlCol="0" anchor="ctr">
              <a:noAutofit/>
            </a:bodyPr>
            <a:lstStyle>
              <a:lvl1pPr indent="0">
                <a:lnSpc>
                  <a:spcPct val="90000"/>
                </a:lnSpc>
                <a:spcBef>
                  <a:spcPts val="1200"/>
                </a:spcBef>
                <a:buClr>
                  <a:schemeClr val="tx1">
                    <a:lumMod val="60000"/>
                    <a:lumOff val="40000"/>
                  </a:schemeClr>
                </a:buClr>
                <a:buFont typeface="Arial" panose="020B0604020202020204" pitchFamily="34" charset="0"/>
                <a:buNone/>
                <a:defRPr sz="2800"/>
              </a:lvl1pPr>
              <a:lvl2pPr marL="171443" indent="-171443">
                <a:lnSpc>
                  <a:spcPct val="90000"/>
                </a:lnSpc>
                <a:spcBef>
                  <a:spcPts val="1200"/>
                </a:spcBef>
                <a:buClr>
                  <a:schemeClr val="tx1">
                    <a:lumMod val="60000"/>
                    <a:lumOff val="40000"/>
                  </a:schemeClr>
                </a:buClr>
                <a:buFont typeface="Arial" panose="020B0604020202020204" pitchFamily="34" charset="0"/>
                <a:buChar char="•"/>
                <a:defRPr sz="2000"/>
              </a:lvl2pPr>
              <a:lvl3pPr marL="171443" indent="-171443">
                <a:lnSpc>
                  <a:spcPct val="90000"/>
                </a:lnSpc>
                <a:spcBef>
                  <a:spcPts val="1200"/>
                </a:spcBef>
                <a:buClr>
                  <a:schemeClr val="tx1">
                    <a:lumMod val="60000"/>
                    <a:lumOff val="40000"/>
                  </a:schemeClr>
                </a:buClr>
                <a:buFont typeface="Arial" panose="020B0604020202020204" pitchFamily="34" charset="0"/>
                <a:buChar char="•"/>
                <a:defRPr sz="2000"/>
              </a:lvl3pPr>
              <a:lvl4pPr marL="171443" indent="-171443">
                <a:lnSpc>
                  <a:spcPct val="90000"/>
                </a:lnSpc>
                <a:spcBef>
                  <a:spcPts val="1200"/>
                </a:spcBef>
                <a:buClr>
                  <a:schemeClr val="tx1">
                    <a:lumMod val="60000"/>
                    <a:lumOff val="40000"/>
                  </a:schemeClr>
                </a:buClr>
                <a:buFont typeface="Arial" panose="020B0604020202020204" pitchFamily="34" charset="0"/>
                <a:buChar char="•"/>
                <a:defRPr sz="2000"/>
              </a:lvl4pPr>
              <a:lvl5pPr marL="171443" indent="-171443">
                <a:lnSpc>
                  <a:spcPct val="90000"/>
                </a:lnSpc>
                <a:spcBef>
                  <a:spcPts val="1200"/>
                </a:spcBef>
                <a:buClr>
                  <a:schemeClr val="tx1">
                    <a:lumMod val="60000"/>
                    <a:lumOff val="40000"/>
                  </a:schemeClr>
                </a:buClr>
                <a:buFont typeface="Arial" panose="020B0604020202020204" pitchFamily="34" charset="0"/>
                <a:buChar char="•"/>
                <a:defRPr sz="2000"/>
              </a:lvl5pPr>
              <a:lvl6pPr marL="171443" indent="-171443">
                <a:lnSpc>
                  <a:spcPct val="90000"/>
                </a:lnSpc>
                <a:spcBef>
                  <a:spcPts val="1200"/>
                </a:spcBef>
                <a:buClr>
                  <a:schemeClr val="tx1">
                    <a:lumMod val="60000"/>
                    <a:lumOff val="40000"/>
                  </a:schemeClr>
                </a:buClr>
                <a:buFont typeface="Arial" panose="020B0604020202020204" pitchFamily="34" charset="0"/>
                <a:buChar char="•"/>
                <a:defRPr sz="2000"/>
              </a:lvl6pPr>
              <a:lvl7pPr marL="171443" indent="-171443">
                <a:lnSpc>
                  <a:spcPct val="90000"/>
                </a:lnSpc>
                <a:spcBef>
                  <a:spcPts val="1200"/>
                </a:spcBef>
                <a:buClr>
                  <a:schemeClr val="tx1">
                    <a:lumMod val="60000"/>
                    <a:lumOff val="40000"/>
                  </a:schemeClr>
                </a:buClr>
                <a:buFont typeface="Arial" panose="020B0604020202020204" pitchFamily="34" charset="0"/>
                <a:buChar char="•"/>
                <a:defRPr sz="2000"/>
              </a:lvl7pPr>
              <a:lvl8pPr marL="171443" indent="-171443">
                <a:lnSpc>
                  <a:spcPct val="90000"/>
                </a:lnSpc>
                <a:spcBef>
                  <a:spcPts val="1200"/>
                </a:spcBef>
                <a:buClr>
                  <a:schemeClr val="tx1">
                    <a:lumMod val="60000"/>
                    <a:lumOff val="40000"/>
                  </a:schemeClr>
                </a:buClr>
                <a:buFont typeface="Arial" panose="020B0604020202020204" pitchFamily="34" charset="0"/>
                <a:buChar char="•"/>
                <a:defRPr sz="2000"/>
              </a:lvl8pPr>
              <a:lvl9pPr marL="171443" indent="-171443">
                <a:lnSpc>
                  <a:spcPct val="90000"/>
                </a:lnSpc>
                <a:spcBef>
                  <a:spcPts val="1200"/>
                </a:spcBef>
                <a:buClr>
                  <a:schemeClr val="tx1">
                    <a:lumMod val="60000"/>
                    <a:lumOff val="40000"/>
                  </a:schemeClr>
                </a:buClr>
                <a:buFont typeface="Arial" panose="020B0604020202020204" pitchFamily="34" charset="0"/>
                <a:buChar char="•"/>
                <a:defRPr sz="2000"/>
              </a:lvl9pPr>
            </a:lstStyle>
            <a:p>
              <a:r>
                <a:rPr lang="en-US" sz="4400" dirty="0"/>
                <a:t>C++</a:t>
              </a:r>
            </a:p>
          </p:txBody>
        </p:sp>
      </p:grpSp>
      <p:grpSp>
        <p:nvGrpSpPr>
          <p:cNvPr id="12" name="Group 11"/>
          <p:cNvGrpSpPr/>
          <p:nvPr/>
        </p:nvGrpSpPr>
        <p:grpSpPr>
          <a:xfrm>
            <a:off x="760419" y="3849454"/>
            <a:ext cx="5267216" cy="1317962"/>
            <a:chOff x="760419" y="1463534"/>
            <a:chExt cx="5267216" cy="1317962"/>
          </a:xfrm>
        </p:grpSpPr>
        <p:sp>
          <p:nvSpPr>
            <p:cNvPr id="13" name="Title 7" descr="A large metric can be called out here in font size 166pt, Calibri"/>
            <p:cNvSpPr txBox="1">
              <a:spLocks/>
            </p:cNvSpPr>
            <p:nvPr/>
          </p:nvSpPr>
          <p:spPr>
            <a:xfrm>
              <a:off x="760419" y="1524001"/>
              <a:ext cx="1860105" cy="1251660"/>
            </a:xfrm>
            <a:prstGeom prst="rect">
              <a:avLst/>
            </a:prstGeom>
          </p:spPr>
          <p:txBody>
            <a:bodyPr vert="horz" lIns="0" tIns="0" rIns="0" bIns="0" rtlCol="0" anchor="ctr">
              <a:noAutofit/>
            </a:bodyPr>
            <a:lstStyle>
              <a:lvl1pPr algn="r">
                <a:lnSpc>
                  <a:spcPct val="80000"/>
                </a:lnSpc>
                <a:spcBef>
                  <a:spcPct val="0"/>
                </a:spcBef>
                <a:buNone/>
                <a:defRPr sz="16700" b="1">
                  <a:solidFill>
                    <a:schemeClr val="accent5"/>
                  </a:solidFill>
                  <a:latin typeface="+mj-lt"/>
                  <a:ea typeface="+mj-ea"/>
                  <a:cs typeface="+mj-cs"/>
                </a:defRPr>
              </a:lvl1pPr>
            </a:lstStyle>
            <a:p>
              <a:pPr algn="ctr"/>
              <a:r>
                <a:rPr lang="en-US" sz="8000" dirty="0">
                  <a:solidFill>
                    <a:schemeClr val="accent2"/>
                  </a:solidFill>
                </a:rPr>
                <a:t>5%</a:t>
              </a:r>
            </a:p>
          </p:txBody>
        </p:sp>
        <p:sp>
          <p:nvSpPr>
            <p:cNvPr id="14" name="Text Placeholder 5"/>
            <p:cNvSpPr txBox="1">
              <a:spLocks/>
            </p:cNvSpPr>
            <p:nvPr/>
          </p:nvSpPr>
          <p:spPr>
            <a:xfrm>
              <a:off x="2998387" y="1463534"/>
              <a:ext cx="3029248" cy="1317962"/>
            </a:xfrm>
            <a:prstGeom prst="rect">
              <a:avLst/>
            </a:prstGeom>
          </p:spPr>
          <p:txBody>
            <a:bodyPr vert="horz" lIns="0" tIns="0" rIns="0" bIns="0" rtlCol="0" anchor="ctr">
              <a:noAutofit/>
            </a:bodyPr>
            <a:lstStyle>
              <a:lvl1pPr indent="0">
                <a:lnSpc>
                  <a:spcPct val="90000"/>
                </a:lnSpc>
                <a:spcBef>
                  <a:spcPts val="1200"/>
                </a:spcBef>
                <a:buClr>
                  <a:schemeClr val="tx1">
                    <a:lumMod val="60000"/>
                    <a:lumOff val="40000"/>
                  </a:schemeClr>
                </a:buClr>
                <a:buFont typeface="Arial" panose="020B0604020202020204" pitchFamily="34" charset="0"/>
                <a:buNone/>
                <a:defRPr sz="2800"/>
              </a:lvl1pPr>
              <a:lvl2pPr marL="171443" indent="-171443">
                <a:lnSpc>
                  <a:spcPct val="90000"/>
                </a:lnSpc>
                <a:spcBef>
                  <a:spcPts val="1200"/>
                </a:spcBef>
                <a:buClr>
                  <a:schemeClr val="tx1">
                    <a:lumMod val="60000"/>
                    <a:lumOff val="40000"/>
                  </a:schemeClr>
                </a:buClr>
                <a:buFont typeface="Arial" panose="020B0604020202020204" pitchFamily="34" charset="0"/>
                <a:buChar char="•"/>
                <a:defRPr sz="2000"/>
              </a:lvl2pPr>
              <a:lvl3pPr marL="171443" indent="-171443">
                <a:lnSpc>
                  <a:spcPct val="90000"/>
                </a:lnSpc>
                <a:spcBef>
                  <a:spcPts val="1200"/>
                </a:spcBef>
                <a:buClr>
                  <a:schemeClr val="tx1">
                    <a:lumMod val="60000"/>
                    <a:lumOff val="40000"/>
                  </a:schemeClr>
                </a:buClr>
                <a:buFont typeface="Arial" panose="020B0604020202020204" pitchFamily="34" charset="0"/>
                <a:buChar char="•"/>
                <a:defRPr sz="2000"/>
              </a:lvl3pPr>
              <a:lvl4pPr marL="171443" indent="-171443">
                <a:lnSpc>
                  <a:spcPct val="90000"/>
                </a:lnSpc>
                <a:spcBef>
                  <a:spcPts val="1200"/>
                </a:spcBef>
                <a:buClr>
                  <a:schemeClr val="tx1">
                    <a:lumMod val="60000"/>
                    <a:lumOff val="40000"/>
                  </a:schemeClr>
                </a:buClr>
                <a:buFont typeface="Arial" panose="020B0604020202020204" pitchFamily="34" charset="0"/>
                <a:buChar char="•"/>
                <a:defRPr sz="2000"/>
              </a:lvl4pPr>
              <a:lvl5pPr marL="171443" indent="-171443">
                <a:lnSpc>
                  <a:spcPct val="90000"/>
                </a:lnSpc>
                <a:spcBef>
                  <a:spcPts val="1200"/>
                </a:spcBef>
                <a:buClr>
                  <a:schemeClr val="tx1">
                    <a:lumMod val="60000"/>
                    <a:lumOff val="40000"/>
                  </a:schemeClr>
                </a:buClr>
                <a:buFont typeface="Arial" panose="020B0604020202020204" pitchFamily="34" charset="0"/>
                <a:buChar char="•"/>
                <a:defRPr sz="2000"/>
              </a:lvl5pPr>
              <a:lvl6pPr marL="171443" indent="-171443">
                <a:lnSpc>
                  <a:spcPct val="90000"/>
                </a:lnSpc>
                <a:spcBef>
                  <a:spcPts val="1200"/>
                </a:spcBef>
                <a:buClr>
                  <a:schemeClr val="tx1">
                    <a:lumMod val="60000"/>
                    <a:lumOff val="40000"/>
                  </a:schemeClr>
                </a:buClr>
                <a:buFont typeface="Arial" panose="020B0604020202020204" pitchFamily="34" charset="0"/>
                <a:buChar char="•"/>
                <a:defRPr sz="2000"/>
              </a:lvl6pPr>
              <a:lvl7pPr marL="171443" indent="-171443">
                <a:lnSpc>
                  <a:spcPct val="90000"/>
                </a:lnSpc>
                <a:spcBef>
                  <a:spcPts val="1200"/>
                </a:spcBef>
                <a:buClr>
                  <a:schemeClr val="tx1">
                    <a:lumMod val="60000"/>
                    <a:lumOff val="40000"/>
                  </a:schemeClr>
                </a:buClr>
                <a:buFont typeface="Arial" panose="020B0604020202020204" pitchFamily="34" charset="0"/>
                <a:buChar char="•"/>
                <a:defRPr sz="2000"/>
              </a:lvl7pPr>
              <a:lvl8pPr marL="171443" indent="-171443">
                <a:lnSpc>
                  <a:spcPct val="90000"/>
                </a:lnSpc>
                <a:spcBef>
                  <a:spcPts val="1200"/>
                </a:spcBef>
                <a:buClr>
                  <a:schemeClr val="tx1">
                    <a:lumMod val="60000"/>
                    <a:lumOff val="40000"/>
                  </a:schemeClr>
                </a:buClr>
                <a:buFont typeface="Arial" panose="020B0604020202020204" pitchFamily="34" charset="0"/>
                <a:buChar char="•"/>
                <a:defRPr sz="2000"/>
              </a:lvl8pPr>
              <a:lvl9pPr marL="171443" indent="-171443">
                <a:lnSpc>
                  <a:spcPct val="90000"/>
                </a:lnSpc>
                <a:spcBef>
                  <a:spcPts val="1200"/>
                </a:spcBef>
                <a:buClr>
                  <a:schemeClr val="tx1">
                    <a:lumMod val="60000"/>
                    <a:lumOff val="40000"/>
                  </a:schemeClr>
                </a:buClr>
                <a:buFont typeface="Arial" panose="020B0604020202020204" pitchFamily="34" charset="0"/>
                <a:buChar char="•"/>
                <a:defRPr sz="2000"/>
              </a:lvl9pPr>
            </a:lstStyle>
            <a:p>
              <a:r>
                <a:rPr lang="en-US" sz="4400" dirty="0"/>
                <a:t>Visual Basic</a:t>
              </a:r>
            </a:p>
          </p:txBody>
        </p:sp>
      </p:grpSp>
      <p:grpSp>
        <p:nvGrpSpPr>
          <p:cNvPr id="15" name="Group 14"/>
          <p:cNvGrpSpPr/>
          <p:nvPr/>
        </p:nvGrpSpPr>
        <p:grpSpPr>
          <a:xfrm>
            <a:off x="760419" y="5042414"/>
            <a:ext cx="4654232" cy="1317962"/>
            <a:chOff x="760419" y="1463534"/>
            <a:chExt cx="4654232" cy="1317962"/>
          </a:xfrm>
        </p:grpSpPr>
        <p:sp>
          <p:nvSpPr>
            <p:cNvPr id="16" name="Title 7" descr="A large metric can be called out here in font size 166pt, Calibri"/>
            <p:cNvSpPr txBox="1">
              <a:spLocks/>
            </p:cNvSpPr>
            <p:nvPr/>
          </p:nvSpPr>
          <p:spPr>
            <a:xfrm>
              <a:off x="760419" y="1524001"/>
              <a:ext cx="1860105" cy="1251660"/>
            </a:xfrm>
            <a:prstGeom prst="rect">
              <a:avLst/>
            </a:prstGeom>
          </p:spPr>
          <p:txBody>
            <a:bodyPr vert="horz" lIns="0" tIns="0" rIns="0" bIns="0" rtlCol="0" anchor="ctr">
              <a:noAutofit/>
            </a:bodyPr>
            <a:lstStyle>
              <a:lvl1pPr algn="r">
                <a:lnSpc>
                  <a:spcPct val="80000"/>
                </a:lnSpc>
                <a:spcBef>
                  <a:spcPct val="0"/>
                </a:spcBef>
                <a:buNone/>
                <a:defRPr sz="16700" b="1">
                  <a:solidFill>
                    <a:schemeClr val="accent5"/>
                  </a:solidFill>
                  <a:latin typeface="+mj-lt"/>
                  <a:ea typeface="+mj-ea"/>
                  <a:cs typeface="+mj-cs"/>
                </a:defRPr>
              </a:lvl1pPr>
            </a:lstStyle>
            <a:p>
              <a:pPr algn="ctr"/>
              <a:r>
                <a:rPr lang="en-US" sz="8000" dirty="0">
                  <a:solidFill>
                    <a:schemeClr val="accent1"/>
                  </a:solidFill>
                </a:rPr>
                <a:t>15%</a:t>
              </a:r>
            </a:p>
          </p:txBody>
        </p:sp>
        <p:sp>
          <p:nvSpPr>
            <p:cNvPr id="17" name="Text Placeholder 5"/>
            <p:cNvSpPr txBox="1">
              <a:spLocks/>
            </p:cNvSpPr>
            <p:nvPr/>
          </p:nvSpPr>
          <p:spPr>
            <a:xfrm>
              <a:off x="2998387" y="1463534"/>
              <a:ext cx="2416264" cy="1317962"/>
            </a:xfrm>
            <a:prstGeom prst="rect">
              <a:avLst/>
            </a:prstGeom>
          </p:spPr>
          <p:txBody>
            <a:bodyPr vert="horz" lIns="0" tIns="0" rIns="0" bIns="0" rtlCol="0" anchor="ctr">
              <a:noAutofit/>
            </a:bodyPr>
            <a:lstStyle>
              <a:lvl1pPr indent="0">
                <a:lnSpc>
                  <a:spcPct val="90000"/>
                </a:lnSpc>
                <a:spcBef>
                  <a:spcPts val="1200"/>
                </a:spcBef>
                <a:buClr>
                  <a:schemeClr val="tx1">
                    <a:lumMod val="60000"/>
                    <a:lumOff val="40000"/>
                  </a:schemeClr>
                </a:buClr>
                <a:buFont typeface="Arial" panose="020B0604020202020204" pitchFamily="34" charset="0"/>
                <a:buNone/>
                <a:defRPr sz="2800"/>
              </a:lvl1pPr>
              <a:lvl2pPr marL="171443" indent="-171443">
                <a:lnSpc>
                  <a:spcPct val="90000"/>
                </a:lnSpc>
                <a:spcBef>
                  <a:spcPts val="1200"/>
                </a:spcBef>
                <a:buClr>
                  <a:schemeClr val="tx1">
                    <a:lumMod val="60000"/>
                    <a:lumOff val="40000"/>
                  </a:schemeClr>
                </a:buClr>
                <a:buFont typeface="Arial" panose="020B0604020202020204" pitchFamily="34" charset="0"/>
                <a:buChar char="•"/>
                <a:defRPr sz="2000"/>
              </a:lvl2pPr>
              <a:lvl3pPr marL="171443" indent="-171443">
                <a:lnSpc>
                  <a:spcPct val="90000"/>
                </a:lnSpc>
                <a:spcBef>
                  <a:spcPts val="1200"/>
                </a:spcBef>
                <a:buClr>
                  <a:schemeClr val="tx1">
                    <a:lumMod val="60000"/>
                    <a:lumOff val="40000"/>
                  </a:schemeClr>
                </a:buClr>
                <a:buFont typeface="Arial" panose="020B0604020202020204" pitchFamily="34" charset="0"/>
                <a:buChar char="•"/>
                <a:defRPr sz="2000"/>
              </a:lvl3pPr>
              <a:lvl4pPr marL="171443" indent="-171443">
                <a:lnSpc>
                  <a:spcPct val="90000"/>
                </a:lnSpc>
                <a:spcBef>
                  <a:spcPts val="1200"/>
                </a:spcBef>
                <a:buClr>
                  <a:schemeClr val="tx1">
                    <a:lumMod val="60000"/>
                    <a:lumOff val="40000"/>
                  </a:schemeClr>
                </a:buClr>
                <a:buFont typeface="Arial" panose="020B0604020202020204" pitchFamily="34" charset="0"/>
                <a:buChar char="•"/>
                <a:defRPr sz="2000"/>
              </a:lvl4pPr>
              <a:lvl5pPr marL="171443" indent="-171443">
                <a:lnSpc>
                  <a:spcPct val="90000"/>
                </a:lnSpc>
                <a:spcBef>
                  <a:spcPts val="1200"/>
                </a:spcBef>
                <a:buClr>
                  <a:schemeClr val="tx1">
                    <a:lumMod val="60000"/>
                    <a:lumOff val="40000"/>
                  </a:schemeClr>
                </a:buClr>
                <a:buFont typeface="Arial" panose="020B0604020202020204" pitchFamily="34" charset="0"/>
                <a:buChar char="•"/>
                <a:defRPr sz="2000"/>
              </a:lvl5pPr>
              <a:lvl6pPr marL="171443" indent="-171443">
                <a:lnSpc>
                  <a:spcPct val="90000"/>
                </a:lnSpc>
                <a:spcBef>
                  <a:spcPts val="1200"/>
                </a:spcBef>
                <a:buClr>
                  <a:schemeClr val="tx1">
                    <a:lumMod val="60000"/>
                    <a:lumOff val="40000"/>
                  </a:schemeClr>
                </a:buClr>
                <a:buFont typeface="Arial" panose="020B0604020202020204" pitchFamily="34" charset="0"/>
                <a:buChar char="•"/>
                <a:defRPr sz="2000"/>
              </a:lvl6pPr>
              <a:lvl7pPr marL="171443" indent="-171443">
                <a:lnSpc>
                  <a:spcPct val="90000"/>
                </a:lnSpc>
                <a:spcBef>
                  <a:spcPts val="1200"/>
                </a:spcBef>
                <a:buClr>
                  <a:schemeClr val="tx1">
                    <a:lumMod val="60000"/>
                    <a:lumOff val="40000"/>
                  </a:schemeClr>
                </a:buClr>
                <a:buFont typeface="Arial" panose="020B0604020202020204" pitchFamily="34" charset="0"/>
                <a:buChar char="•"/>
                <a:defRPr sz="2000"/>
              </a:lvl7pPr>
              <a:lvl8pPr marL="171443" indent="-171443">
                <a:lnSpc>
                  <a:spcPct val="90000"/>
                </a:lnSpc>
                <a:spcBef>
                  <a:spcPts val="1200"/>
                </a:spcBef>
                <a:buClr>
                  <a:schemeClr val="tx1">
                    <a:lumMod val="60000"/>
                    <a:lumOff val="40000"/>
                  </a:schemeClr>
                </a:buClr>
                <a:buFont typeface="Arial" panose="020B0604020202020204" pitchFamily="34" charset="0"/>
                <a:buChar char="•"/>
                <a:defRPr sz="2000"/>
              </a:lvl8pPr>
              <a:lvl9pPr marL="171443" indent="-171443">
                <a:lnSpc>
                  <a:spcPct val="90000"/>
                </a:lnSpc>
                <a:spcBef>
                  <a:spcPts val="1200"/>
                </a:spcBef>
                <a:buClr>
                  <a:schemeClr val="tx1">
                    <a:lumMod val="60000"/>
                    <a:lumOff val="40000"/>
                  </a:schemeClr>
                </a:buClr>
                <a:buFont typeface="Arial" panose="020B0604020202020204" pitchFamily="34" charset="0"/>
                <a:buChar char="•"/>
                <a:defRPr sz="2000"/>
              </a:lvl9pPr>
            </a:lstStyle>
            <a:p>
              <a:r>
                <a:rPr lang="en-US" sz="4400" dirty="0"/>
                <a:t>New</a:t>
              </a:r>
            </a:p>
          </p:txBody>
        </p:sp>
      </p:grpSp>
      <p:grpSp>
        <p:nvGrpSpPr>
          <p:cNvPr id="18" name="Group 14"/>
          <p:cNvGrpSpPr/>
          <p:nvPr/>
        </p:nvGrpSpPr>
        <p:grpSpPr>
          <a:xfrm>
            <a:off x="6944802" y="3442888"/>
            <a:ext cx="4425051" cy="609600"/>
            <a:chOff x="733425" y="1366837"/>
            <a:chExt cx="3924508" cy="609600"/>
          </a:xfrm>
        </p:grpSpPr>
        <p:sp>
          <p:nvSpPr>
            <p:cNvPr id="19" name="Freeform 60"/>
            <p:cNvSpPr>
              <a:spLocks/>
            </p:cNvSpPr>
            <p:nvPr/>
          </p:nvSpPr>
          <p:spPr bwMode="auto">
            <a:xfrm>
              <a:off x="733425" y="1366837"/>
              <a:ext cx="506749" cy="609600"/>
            </a:xfrm>
            <a:custGeom>
              <a:avLst/>
              <a:gdLst/>
              <a:ahLst/>
              <a:cxnLst>
                <a:cxn ang="0">
                  <a:pos x="1510" y="0"/>
                </a:cxn>
                <a:cxn ang="0">
                  <a:pos x="1436" y="32"/>
                </a:cxn>
                <a:cxn ang="0">
                  <a:pos x="1150" y="216"/>
                </a:cxn>
                <a:cxn ang="0">
                  <a:pos x="1076" y="280"/>
                </a:cxn>
                <a:cxn ang="0">
                  <a:pos x="892" y="462"/>
                </a:cxn>
                <a:cxn ang="0">
                  <a:pos x="734" y="638"/>
                </a:cxn>
                <a:cxn ang="0">
                  <a:pos x="636" y="764"/>
                </a:cxn>
                <a:cxn ang="0">
                  <a:pos x="578" y="848"/>
                </a:cxn>
                <a:cxn ang="0">
                  <a:pos x="528" y="930"/>
                </a:cxn>
                <a:cxn ang="0">
                  <a:pos x="460" y="882"/>
                </a:cxn>
                <a:cxn ang="0">
                  <a:pos x="424" y="822"/>
                </a:cxn>
                <a:cxn ang="0">
                  <a:pos x="358" y="722"/>
                </a:cxn>
                <a:cxn ang="0">
                  <a:pos x="300" y="654"/>
                </a:cxn>
                <a:cxn ang="0">
                  <a:pos x="272" y="632"/>
                </a:cxn>
                <a:cxn ang="0">
                  <a:pos x="248" y="618"/>
                </a:cxn>
                <a:cxn ang="0">
                  <a:pos x="224" y="610"/>
                </a:cxn>
                <a:cxn ang="0">
                  <a:pos x="196" y="608"/>
                </a:cxn>
                <a:cxn ang="0">
                  <a:pos x="140" y="618"/>
                </a:cxn>
                <a:cxn ang="0">
                  <a:pos x="84" y="642"/>
                </a:cxn>
                <a:cxn ang="0">
                  <a:pos x="28" y="684"/>
                </a:cxn>
                <a:cxn ang="0">
                  <a:pos x="0" y="712"/>
                </a:cxn>
                <a:cxn ang="0">
                  <a:pos x="40" y="732"/>
                </a:cxn>
                <a:cxn ang="0">
                  <a:pos x="78" y="760"/>
                </a:cxn>
                <a:cxn ang="0">
                  <a:pos x="116" y="794"/>
                </a:cxn>
                <a:cxn ang="0">
                  <a:pos x="152" y="834"/>
                </a:cxn>
                <a:cxn ang="0">
                  <a:pos x="190" y="882"/>
                </a:cxn>
                <a:cxn ang="0">
                  <a:pos x="272" y="1014"/>
                </a:cxn>
                <a:cxn ang="0">
                  <a:pos x="360" y="1176"/>
                </a:cxn>
                <a:cxn ang="0">
                  <a:pos x="418" y="1290"/>
                </a:cxn>
                <a:cxn ang="0">
                  <a:pos x="452" y="1366"/>
                </a:cxn>
                <a:cxn ang="0">
                  <a:pos x="472" y="1348"/>
                </a:cxn>
                <a:cxn ang="0">
                  <a:pos x="542" y="1302"/>
                </a:cxn>
                <a:cxn ang="0">
                  <a:pos x="672" y="1228"/>
                </a:cxn>
                <a:cxn ang="0">
                  <a:pos x="692" y="1176"/>
                </a:cxn>
                <a:cxn ang="0">
                  <a:pos x="746" y="1066"/>
                </a:cxn>
                <a:cxn ang="0">
                  <a:pos x="810" y="946"/>
                </a:cxn>
                <a:cxn ang="0">
                  <a:pos x="888" y="818"/>
                </a:cxn>
                <a:cxn ang="0">
                  <a:pos x="932" y="750"/>
                </a:cxn>
                <a:cxn ang="0">
                  <a:pos x="1022" y="618"/>
                </a:cxn>
                <a:cxn ang="0">
                  <a:pos x="1110" y="500"/>
                </a:cxn>
                <a:cxn ang="0">
                  <a:pos x="1194" y="398"/>
                </a:cxn>
                <a:cxn ang="0">
                  <a:pos x="1274" y="308"/>
                </a:cxn>
                <a:cxn ang="0">
                  <a:pos x="1434" y="158"/>
                </a:cxn>
                <a:cxn ang="0">
                  <a:pos x="1560" y="66"/>
                </a:cxn>
              </a:cxnLst>
              <a:rect l="0" t="0" r="r" b="b"/>
              <a:pathLst>
                <a:path w="1560" h="1366">
                  <a:moveTo>
                    <a:pt x="1510" y="0"/>
                  </a:moveTo>
                  <a:lnTo>
                    <a:pt x="1510" y="0"/>
                  </a:lnTo>
                  <a:lnTo>
                    <a:pt x="1474" y="16"/>
                  </a:lnTo>
                  <a:lnTo>
                    <a:pt x="1436" y="32"/>
                  </a:lnTo>
                  <a:lnTo>
                    <a:pt x="1360" y="72"/>
                  </a:lnTo>
                  <a:lnTo>
                    <a:pt x="1150" y="216"/>
                  </a:lnTo>
                  <a:lnTo>
                    <a:pt x="1076" y="280"/>
                  </a:lnTo>
                  <a:lnTo>
                    <a:pt x="1076" y="280"/>
                  </a:lnTo>
                  <a:lnTo>
                    <a:pt x="980" y="372"/>
                  </a:lnTo>
                  <a:lnTo>
                    <a:pt x="892" y="462"/>
                  </a:lnTo>
                  <a:lnTo>
                    <a:pt x="810" y="550"/>
                  </a:lnTo>
                  <a:lnTo>
                    <a:pt x="734" y="638"/>
                  </a:lnTo>
                  <a:lnTo>
                    <a:pt x="668" y="722"/>
                  </a:lnTo>
                  <a:lnTo>
                    <a:pt x="636" y="764"/>
                  </a:lnTo>
                  <a:lnTo>
                    <a:pt x="606" y="806"/>
                  </a:lnTo>
                  <a:lnTo>
                    <a:pt x="578" y="848"/>
                  </a:lnTo>
                  <a:lnTo>
                    <a:pt x="554" y="888"/>
                  </a:lnTo>
                  <a:lnTo>
                    <a:pt x="528" y="930"/>
                  </a:lnTo>
                  <a:lnTo>
                    <a:pt x="506" y="970"/>
                  </a:lnTo>
                  <a:lnTo>
                    <a:pt x="460" y="882"/>
                  </a:lnTo>
                  <a:lnTo>
                    <a:pt x="460" y="882"/>
                  </a:lnTo>
                  <a:lnTo>
                    <a:pt x="424" y="822"/>
                  </a:lnTo>
                  <a:lnTo>
                    <a:pt x="390" y="768"/>
                  </a:lnTo>
                  <a:lnTo>
                    <a:pt x="358" y="722"/>
                  </a:lnTo>
                  <a:lnTo>
                    <a:pt x="328" y="684"/>
                  </a:lnTo>
                  <a:lnTo>
                    <a:pt x="300" y="654"/>
                  </a:lnTo>
                  <a:lnTo>
                    <a:pt x="286" y="642"/>
                  </a:lnTo>
                  <a:lnTo>
                    <a:pt x="272" y="632"/>
                  </a:lnTo>
                  <a:lnTo>
                    <a:pt x="260" y="624"/>
                  </a:lnTo>
                  <a:lnTo>
                    <a:pt x="248" y="618"/>
                  </a:lnTo>
                  <a:lnTo>
                    <a:pt x="236" y="612"/>
                  </a:lnTo>
                  <a:lnTo>
                    <a:pt x="224" y="610"/>
                  </a:lnTo>
                  <a:lnTo>
                    <a:pt x="224" y="610"/>
                  </a:lnTo>
                  <a:lnTo>
                    <a:pt x="196" y="608"/>
                  </a:lnTo>
                  <a:lnTo>
                    <a:pt x="168" y="610"/>
                  </a:lnTo>
                  <a:lnTo>
                    <a:pt x="140" y="618"/>
                  </a:lnTo>
                  <a:lnTo>
                    <a:pt x="112" y="628"/>
                  </a:lnTo>
                  <a:lnTo>
                    <a:pt x="84" y="642"/>
                  </a:lnTo>
                  <a:lnTo>
                    <a:pt x="56" y="662"/>
                  </a:lnTo>
                  <a:lnTo>
                    <a:pt x="28" y="684"/>
                  </a:lnTo>
                  <a:lnTo>
                    <a:pt x="0" y="712"/>
                  </a:lnTo>
                  <a:lnTo>
                    <a:pt x="0" y="712"/>
                  </a:lnTo>
                  <a:lnTo>
                    <a:pt x="20" y="722"/>
                  </a:lnTo>
                  <a:lnTo>
                    <a:pt x="40" y="732"/>
                  </a:lnTo>
                  <a:lnTo>
                    <a:pt x="58" y="744"/>
                  </a:lnTo>
                  <a:lnTo>
                    <a:pt x="78" y="760"/>
                  </a:lnTo>
                  <a:lnTo>
                    <a:pt x="96" y="776"/>
                  </a:lnTo>
                  <a:lnTo>
                    <a:pt x="116" y="794"/>
                  </a:lnTo>
                  <a:lnTo>
                    <a:pt x="134" y="812"/>
                  </a:lnTo>
                  <a:lnTo>
                    <a:pt x="152" y="834"/>
                  </a:lnTo>
                  <a:lnTo>
                    <a:pt x="152" y="834"/>
                  </a:lnTo>
                  <a:lnTo>
                    <a:pt x="190" y="882"/>
                  </a:lnTo>
                  <a:lnTo>
                    <a:pt x="230" y="942"/>
                  </a:lnTo>
                  <a:lnTo>
                    <a:pt x="272" y="1014"/>
                  </a:lnTo>
                  <a:lnTo>
                    <a:pt x="316" y="1096"/>
                  </a:lnTo>
                  <a:lnTo>
                    <a:pt x="360" y="1176"/>
                  </a:lnTo>
                  <a:lnTo>
                    <a:pt x="360" y="1176"/>
                  </a:lnTo>
                  <a:lnTo>
                    <a:pt x="418" y="1290"/>
                  </a:lnTo>
                  <a:lnTo>
                    <a:pt x="438" y="1332"/>
                  </a:lnTo>
                  <a:lnTo>
                    <a:pt x="452" y="1366"/>
                  </a:lnTo>
                  <a:lnTo>
                    <a:pt x="452" y="1366"/>
                  </a:lnTo>
                  <a:lnTo>
                    <a:pt x="472" y="1348"/>
                  </a:lnTo>
                  <a:lnTo>
                    <a:pt x="504" y="1328"/>
                  </a:lnTo>
                  <a:lnTo>
                    <a:pt x="542" y="1302"/>
                  </a:lnTo>
                  <a:lnTo>
                    <a:pt x="588" y="1274"/>
                  </a:lnTo>
                  <a:lnTo>
                    <a:pt x="672" y="1228"/>
                  </a:lnTo>
                  <a:lnTo>
                    <a:pt x="672" y="1228"/>
                  </a:lnTo>
                  <a:lnTo>
                    <a:pt x="692" y="1176"/>
                  </a:lnTo>
                  <a:lnTo>
                    <a:pt x="718" y="1122"/>
                  </a:lnTo>
                  <a:lnTo>
                    <a:pt x="746" y="1066"/>
                  </a:lnTo>
                  <a:lnTo>
                    <a:pt x="776" y="1006"/>
                  </a:lnTo>
                  <a:lnTo>
                    <a:pt x="810" y="946"/>
                  </a:lnTo>
                  <a:lnTo>
                    <a:pt x="848" y="882"/>
                  </a:lnTo>
                  <a:lnTo>
                    <a:pt x="888" y="818"/>
                  </a:lnTo>
                  <a:lnTo>
                    <a:pt x="932" y="750"/>
                  </a:lnTo>
                  <a:lnTo>
                    <a:pt x="932" y="750"/>
                  </a:lnTo>
                  <a:lnTo>
                    <a:pt x="978" y="682"/>
                  </a:lnTo>
                  <a:lnTo>
                    <a:pt x="1022" y="618"/>
                  </a:lnTo>
                  <a:lnTo>
                    <a:pt x="1066" y="558"/>
                  </a:lnTo>
                  <a:lnTo>
                    <a:pt x="1110" y="500"/>
                  </a:lnTo>
                  <a:lnTo>
                    <a:pt x="1152" y="448"/>
                  </a:lnTo>
                  <a:lnTo>
                    <a:pt x="1194" y="398"/>
                  </a:lnTo>
                  <a:lnTo>
                    <a:pt x="1234" y="350"/>
                  </a:lnTo>
                  <a:lnTo>
                    <a:pt x="1274" y="308"/>
                  </a:lnTo>
                  <a:lnTo>
                    <a:pt x="1434" y="158"/>
                  </a:lnTo>
                  <a:lnTo>
                    <a:pt x="1434" y="158"/>
                  </a:lnTo>
                  <a:lnTo>
                    <a:pt x="1500" y="106"/>
                  </a:lnTo>
                  <a:lnTo>
                    <a:pt x="1560" y="66"/>
                  </a:lnTo>
                  <a:lnTo>
                    <a:pt x="1510" y="0"/>
                  </a:lnTo>
                  <a:close/>
                </a:path>
              </a:pathLst>
            </a:custGeom>
            <a:solidFill>
              <a:schemeClr val="accent5"/>
            </a:solidFill>
            <a:ln w="9525">
              <a:noFill/>
              <a:round/>
              <a:headEnd/>
              <a:tailEnd/>
            </a:ln>
            <a:effectLst>
              <a:outerShdw blurRad="50800" dist="38100" dir="5400000" algn="t" rotWithShape="0">
                <a:prstClr val="black">
                  <a:alpha val="40000"/>
                </a:prstClr>
              </a:outerShdw>
              <a:reflection blurRad="6350" stA="50000" endA="300" endPos="55000" dir="5400000" sy="-100000" algn="bl" rotWithShape="0"/>
            </a:effectLst>
          </p:spPr>
          <p:txBody>
            <a:bodyPr/>
            <a:lstStyle/>
            <a:p>
              <a:endParaRPr lang="en-US"/>
            </a:p>
          </p:txBody>
        </p:sp>
        <p:sp>
          <p:nvSpPr>
            <p:cNvPr id="20" name="TextBox 19"/>
            <p:cNvSpPr txBox="1"/>
            <p:nvPr/>
          </p:nvSpPr>
          <p:spPr>
            <a:xfrm>
              <a:off x="1280161" y="1410027"/>
              <a:ext cx="3377772" cy="523220"/>
            </a:xfrm>
            <a:prstGeom prst="rect">
              <a:avLst/>
            </a:prstGeom>
            <a:solidFill>
              <a:schemeClr val="bg1"/>
            </a:solidFill>
          </p:spPr>
          <p:txBody>
            <a:bodyPr wrap="square" lIns="45720" tIns="45720" rIns="45720" bIns="45720" rtlCol="0">
              <a:spAutoFit/>
            </a:bodyPr>
            <a:lstStyle/>
            <a:p>
              <a:pPr>
                <a:spcAft>
                  <a:spcPts val="800"/>
                </a:spcAft>
                <a:buClr>
                  <a:schemeClr val="accent1"/>
                </a:buClr>
              </a:pPr>
              <a:r>
                <a:rPr lang="en-US" sz="2800" dirty="0"/>
                <a:t>C# is Case Sensitive</a:t>
              </a:r>
              <a:endParaRPr lang="en-US" sz="2700" dirty="0"/>
            </a:p>
          </p:txBody>
        </p:sp>
      </p:grpSp>
      <p:cxnSp>
        <p:nvCxnSpPr>
          <p:cNvPr id="21" name="Straight Connector 20"/>
          <p:cNvCxnSpPr/>
          <p:nvPr/>
        </p:nvCxnSpPr>
        <p:spPr>
          <a:xfrm>
            <a:off x="6148591" y="1431060"/>
            <a:ext cx="0" cy="4696293"/>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493718" y="768351"/>
            <a:ext cx="11125199" cy="889000"/>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kumimoji="0" lang="en-US" sz="3200" b="0" i="0" u="none" strike="noStrike" kern="1200" cap="none" spc="0" normalizeH="0" baseline="0" noProof="0">
                <a:ln>
                  <a:noFill/>
                </a:ln>
                <a:solidFill>
                  <a:schemeClr val="tx1"/>
                </a:solidFill>
                <a:effectLst/>
                <a:uLnTx/>
                <a:uFillTx/>
                <a:latin typeface="+mj-lt"/>
                <a:ea typeface="+mj-ea"/>
                <a:cs typeface="+mj-cs"/>
              </a:rPr>
              <a:t>C# - New Language of Microsoft .Net</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86475172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950" y="1260797"/>
            <a:ext cx="11010900" cy="3082603"/>
          </a:xfrm>
          <a:prstGeom prst="rect">
            <a:avLst/>
          </a:prstGeom>
          <a:solidFill>
            <a:schemeClr val="tx2">
              <a:lumMod val="20000"/>
              <a:lumOff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hangingPunct="0">
              <a:lnSpc>
                <a:spcPct val="90000"/>
              </a:lnSpc>
            </a:pPr>
            <a:r>
              <a:rPr lang="en-US" sz="2400" dirty="0">
                <a:solidFill>
                  <a:schemeClr val="tx1"/>
                </a:solidFill>
              </a:rPr>
              <a:t>using System;</a:t>
            </a:r>
          </a:p>
          <a:p>
            <a:pPr eaLnBrk="0" hangingPunct="0">
              <a:lnSpc>
                <a:spcPct val="90000"/>
              </a:lnSpc>
            </a:pPr>
            <a:endParaRPr lang="en-US" sz="2400" dirty="0">
              <a:solidFill>
                <a:schemeClr val="tx1"/>
              </a:solidFill>
            </a:endParaRPr>
          </a:p>
          <a:p>
            <a:pPr eaLnBrk="0" hangingPunct="0">
              <a:lnSpc>
                <a:spcPct val="90000"/>
              </a:lnSpc>
            </a:pPr>
            <a:r>
              <a:rPr lang="en-US" sz="2400" dirty="0">
                <a:solidFill>
                  <a:schemeClr val="tx1"/>
                </a:solidFill>
              </a:rPr>
              <a:t>class Hello</a:t>
            </a:r>
          </a:p>
          <a:p>
            <a:pPr eaLnBrk="0" hangingPunct="0">
              <a:lnSpc>
                <a:spcPct val="90000"/>
              </a:lnSpc>
            </a:pPr>
            <a:r>
              <a:rPr lang="en-US" sz="2400" dirty="0">
                <a:solidFill>
                  <a:schemeClr val="tx1"/>
                </a:solidFill>
              </a:rPr>
              <a:t>{</a:t>
            </a:r>
          </a:p>
          <a:p>
            <a:pPr eaLnBrk="0" hangingPunct="0">
              <a:lnSpc>
                <a:spcPct val="90000"/>
              </a:lnSpc>
            </a:pPr>
            <a:r>
              <a:rPr lang="en-US" sz="2400" dirty="0">
                <a:solidFill>
                  <a:schemeClr val="tx1"/>
                </a:solidFill>
              </a:rPr>
              <a:t>   public static void Main()</a:t>
            </a:r>
          </a:p>
          <a:p>
            <a:pPr eaLnBrk="0" hangingPunct="0">
              <a:lnSpc>
                <a:spcPct val="90000"/>
              </a:lnSpc>
            </a:pPr>
            <a:r>
              <a:rPr lang="en-US" sz="2400" dirty="0">
                <a:solidFill>
                  <a:schemeClr val="tx1"/>
                </a:solidFill>
              </a:rPr>
              <a:t>   {</a:t>
            </a:r>
          </a:p>
          <a:p>
            <a:pPr eaLnBrk="0" hangingPunct="0">
              <a:lnSpc>
                <a:spcPct val="90000"/>
              </a:lnSpc>
            </a:pPr>
            <a:r>
              <a:rPr lang="en-US" sz="2400" dirty="0">
                <a:solidFill>
                  <a:schemeClr val="tx1"/>
                </a:solidFill>
              </a:rPr>
              <a:t>      </a:t>
            </a:r>
            <a:r>
              <a:rPr lang="en-US" sz="2400" dirty="0" err="1">
                <a:solidFill>
                  <a:schemeClr val="tx1"/>
                </a:solidFill>
              </a:rPr>
              <a:t>Console.WriteLine</a:t>
            </a:r>
            <a:r>
              <a:rPr lang="en-US" sz="2400" dirty="0">
                <a:solidFill>
                  <a:schemeClr val="tx1"/>
                </a:solidFill>
              </a:rPr>
              <a:t>("Hello, World!");</a:t>
            </a:r>
          </a:p>
          <a:p>
            <a:pPr eaLnBrk="0" hangingPunct="0">
              <a:lnSpc>
                <a:spcPct val="90000"/>
              </a:lnSpc>
            </a:pPr>
            <a:r>
              <a:rPr lang="en-US" sz="2400" dirty="0">
                <a:solidFill>
                  <a:schemeClr val="tx1"/>
                </a:solidFill>
              </a:rPr>
              <a:t>   }</a:t>
            </a:r>
          </a:p>
        </p:txBody>
      </p:sp>
      <p:sp>
        <p:nvSpPr>
          <p:cNvPr id="5" name="Title 1"/>
          <p:cNvSpPr txBox="1">
            <a:spLocks/>
          </p:cNvSpPr>
          <p:nvPr/>
        </p:nvSpPr>
        <p:spPr>
          <a:xfrm>
            <a:off x="477466" y="628650"/>
            <a:ext cx="10512862" cy="574654"/>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lang="en-US" sz="3600" dirty="0">
                <a:latin typeface="+mj-lt"/>
                <a:ea typeface="+mj-ea"/>
                <a:cs typeface="+mj-cs"/>
              </a:rPr>
              <a:t>First Program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02634882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466" y="628650"/>
            <a:ext cx="10512862" cy="574654"/>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lang="en-US" sz="3600" dirty="0">
                <a:latin typeface="+mj-lt"/>
                <a:ea typeface="+mj-ea"/>
                <a:cs typeface="+mj-cs"/>
              </a:rPr>
              <a:t>The Class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63159" y="1201259"/>
            <a:ext cx="11571287" cy="4408966"/>
          </a:xfrm>
          <a:prstGeom prst="rect">
            <a:avLst/>
          </a:prstGeom>
        </p:spPr>
        <p:txBody>
          <a:bodyPr>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C# application is a collection of Types , Classes and structures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A class is a set of  data and methods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Syntax of Class</a:t>
            </a:r>
          </a:p>
          <a:p>
            <a:pPr marL="571500" indent="-571500">
              <a:lnSpc>
                <a:spcPct val="90000"/>
              </a:lnSpc>
              <a:spcBef>
                <a:spcPct val="30000"/>
              </a:spcBef>
              <a:buClr>
                <a:schemeClr val="tx2"/>
              </a:buClr>
              <a:buSzPct val="75000"/>
            </a:pPr>
            <a:r>
              <a:rPr lang="en-US" sz="2000" dirty="0"/>
              <a:t>        public class Class1</a:t>
            </a:r>
          </a:p>
          <a:p>
            <a:pPr marL="571500" indent="-571500">
              <a:lnSpc>
                <a:spcPct val="90000"/>
              </a:lnSpc>
              <a:spcBef>
                <a:spcPct val="30000"/>
              </a:spcBef>
              <a:buClr>
                <a:schemeClr val="tx2"/>
              </a:buClr>
              <a:buSzPct val="75000"/>
            </a:pPr>
            <a:r>
              <a:rPr lang="en-US" sz="2000" dirty="0"/>
              <a:t>	{</a:t>
            </a:r>
          </a:p>
          <a:p>
            <a:pPr marL="571500" indent="-571500">
              <a:lnSpc>
                <a:spcPct val="90000"/>
              </a:lnSpc>
              <a:spcBef>
                <a:spcPct val="30000"/>
              </a:spcBef>
              <a:buClr>
                <a:schemeClr val="tx2"/>
              </a:buClr>
              <a:buSzPct val="75000"/>
            </a:pPr>
            <a:r>
              <a:rPr lang="en-US" sz="2000" dirty="0"/>
              <a:t>	}</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A c#  application consists of many files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A class cannot span multiple files</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You can put multiple  classes in a single file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The name of the class and file need not to be same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Generally the name of the assembly is of  project name</a:t>
            </a:r>
          </a:p>
        </p:txBody>
      </p:sp>
    </p:spTree>
    <p:extLst>
      <p:ext uri="{BB962C8B-B14F-4D97-AF65-F5344CB8AC3E}">
        <p14:creationId xmlns:p14="http://schemas.microsoft.com/office/powerpoint/2010/main" val="305615785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8" name="Text Box 26"/>
          <p:cNvSpPr txBox="1">
            <a:spLocks noChangeArrowheads="1"/>
          </p:cNvSpPr>
          <p:nvPr/>
        </p:nvSpPr>
        <p:spPr bwMode="auto">
          <a:xfrm>
            <a:off x="15225528" y="4886325"/>
            <a:ext cx="1162498" cy="338554"/>
          </a:xfrm>
          <a:prstGeom prst="rect">
            <a:avLst/>
          </a:prstGeom>
          <a:noFill/>
          <a:ln w="9525">
            <a:noFill/>
            <a:miter lim="800000"/>
            <a:headEnd/>
            <a:tailEnd/>
          </a:ln>
          <a:effectLst/>
        </p:spPr>
        <p:txBody>
          <a:bodyPr wrap="none">
            <a:spAutoFit/>
          </a:bodyPr>
          <a:lstStyle/>
          <a:p>
            <a:pPr eaLnBrk="0" hangingPunct="0"/>
            <a:r>
              <a:rPr lang="en-US" sz="1600">
                <a:solidFill>
                  <a:srgbClr val="816FD9"/>
                </a:solidFill>
                <a:latin typeface="Times New Roman" pitchFamily="18" charset="0"/>
              </a:rPr>
              <a:t>class Z {...}</a:t>
            </a:r>
            <a:endParaRPr lang="en-US" sz="2400">
              <a:solidFill>
                <a:srgbClr val="816FD9"/>
              </a:solidFill>
              <a:latin typeface="Times New Roman" pitchFamily="18" charset="0"/>
            </a:endParaRPr>
          </a:p>
        </p:txBody>
      </p:sp>
      <p:sp>
        <p:nvSpPr>
          <p:cNvPr id="32" name="Rectangle 5"/>
          <p:cNvSpPr>
            <a:spLocks noChangeAspect="1" noChangeArrowheads="1"/>
          </p:cNvSpPr>
          <p:nvPr/>
        </p:nvSpPr>
        <p:spPr bwMode="gray">
          <a:xfrm>
            <a:off x="1024328" y="3523377"/>
            <a:ext cx="1412700" cy="682475"/>
          </a:xfrm>
          <a:prstGeom prst="rect">
            <a:avLst/>
          </a:prstGeom>
          <a:solidFill>
            <a:schemeClr val="accent2"/>
          </a:solidFill>
          <a:ln>
            <a:noFill/>
          </a:ln>
        </p:spPr>
        <p:txBody>
          <a:bodyPr wrap="square" lIns="0" tIns="60947" rIns="0" bIns="60947" anchor="ctr" anchorCtr="0"/>
          <a:lstStyle/>
          <a:p>
            <a:pPr algn="ctr"/>
            <a:r>
              <a:rPr lang="en-US" sz="2100" b="1" kern="0" dirty="0">
                <a:solidFill>
                  <a:schemeClr val="bg1"/>
                </a:solidFill>
                <a:ea typeface="ヒラギノ角ゴ Pro W3"/>
                <a:cs typeface="ヒラギノ角ゴ Pro W3"/>
              </a:rPr>
              <a:t>Program</a:t>
            </a:r>
          </a:p>
        </p:txBody>
      </p:sp>
      <p:sp>
        <p:nvSpPr>
          <p:cNvPr id="33" name="Rectangle 5"/>
          <p:cNvSpPr>
            <a:spLocks noChangeAspect="1" noChangeArrowheads="1"/>
          </p:cNvSpPr>
          <p:nvPr/>
        </p:nvSpPr>
        <p:spPr bwMode="gray">
          <a:xfrm>
            <a:off x="2876960" y="3546623"/>
            <a:ext cx="1721081" cy="637259"/>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File1.cs</a:t>
            </a:r>
          </a:p>
        </p:txBody>
      </p:sp>
      <p:cxnSp>
        <p:nvCxnSpPr>
          <p:cNvPr id="34" name="Shape 61"/>
          <p:cNvCxnSpPr>
            <a:stCxn id="32" idx="3"/>
            <a:endCxn id="37" idx="1"/>
          </p:cNvCxnSpPr>
          <p:nvPr/>
        </p:nvCxnSpPr>
        <p:spPr>
          <a:xfrm flipV="1">
            <a:off x="2437028" y="2110703"/>
            <a:ext cx="431058" cy="1753912"/>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5"/>
          <p:cNvSpPr>
            <a:spLocks noChangeAspect="1" noChangeArrowheads="1"/>
          </p:cNvSpPr>
          <p:nvPr/>
        </p:nvSpPr>
        <p:spPr bwMode="gray">
          <a:xfrm>
            <a:off x="2876960" y="5260861"/>
            <a:ext cx="1721081" cy="637259"/>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File2.cs</a:t>
            </a:r>
          </a:p>
        </p:txBody>
      </p:sp>
      <p:cxnSp>
        <p:nvCxnSpPr>
          <p:cNvPr id="36" name="Shape 61"/>
          <p:cNvCxnSpPr>
            <a:stCxn id="32" idx="3"/>
            <a:endCxn id="35" idx="1"/>
          </p:cNvCxnSpPr>
          <p:nvPr/>
        </p:nvCxnSpPr>
        <p:spPr>
          <a:xfrm>
            <a:off x="2437028" y="3864615"/>
            <a:ext cx="439932" cy="1714876"/>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5"/>
          <p:cNvSpPr>
            <a:spLocks noChangeAspect="1" noChangeArrowheads="1"/>
          </p:cNvSpPr>
          <p:nvPr/>
        </p:nvSpPr>
        <p:spPr bwMode="gray">
          <a:xfrm>
            <a:off x="2868086" y="1792073"/>
            <a:ext cx="1721081" cy="637259"/>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File1.cs</a:t>
            </a:r>
          </a:p>
        </p:txBody>
      </p:sp>
      <p:cxnSp>
        <p:nvCxnSpPr>
          <p:cNvPr id="38" name="Shape 61"/>
          <p:cNvCxnSpPr>
            <a:stCxn id="32" idx="3"/>
            <a:endCxn id="33" idx="1"/>
          </p:cNvCxnSpPr>
          <p:nvPr/>
        </p:nvCxnSpPr>
        <p:spPr>
          <a:xfrm>
            <a:off x="2437028" y="3864615"/>
            <a:ext cx="439932" cy="638"/>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5"/>
          <p:cNvSpPr>
            <a:spLocks noChangeAspect="1" noChangeArrowheads="1"/>
          </p:cNvSpPr>
          <p:nvPr/>
        </p:nvSpPr>
        <p:spPr bwMode="gray">
          <a:xfrm>
            <a:off x="5434206" y="1891152"/>
            <a:ext cx="2010934" cy="440881"/>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Namespace A</a:t>
            </a:r>
          </a:p>
        </p:txBody>
      </p:sp>
      <p:sp>
        <p:nvSpPr>
          <p:cNvPr id="40" name="Rectangle 5"/>
          <p:cNvSpPr>
            <a:spLocks noChangeAspect="1" noChangeArrowheads="1"/>
          </p:cNvSpPr>
          <p:nvPr/>
        </p:nvSpPr>
        <p:spPr bwMode="gray">
          <a:xfrm>
            <a:off x="5445491" y="3644812"/>
            <a:ext cx="2010934" cy="440881"/>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Namespace B</a:t>
            </a:r>
          </a:p>
        </p:txBody>
      </p:sp>
      <p:sp>
        <p:nvSpPr>
          <p:cNvPr id="41" name="Rectangle 5"/>
          <p:cNvSpPr>
            <a:spLocks noChangeAspect="1" noChangeArrowheads="1"/>
          </p:cNvSpPr>
          <p:nvPr/>
        </p:nvSpPr>
        <p:spPr bwMode="gray">
          <a:xfrm>
            <a:off x="5445490" y="5369254"/>
            <a:ext cx="2010934" cy="440881"/>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Namespace C</a:t>
            </a:r>
          </a:p>
        </p:txBody>
      </p:sp>
      <p:cxnSp>
        <p:nvCxnSpPr>
          <p:cNvPr id="42" name="Shape 61"/>
          <p:cNvCxnSpPr>
            <a:stCxn id="37" idx="3"/>
            <a:endCxn id="39" idx="1"/>
          </p:cNvCxnSpPr>
          <p:nvPr/>
        </p:nvCxnSpPr>
        <p:spPr>
          <a:xfrm>
            <a:off x="4589167" y="2110703"/>
            <a:ext cx="845039" cy="890"/>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hape 61"/>
          <p:cNvCxnSpPr/>
          <p:nvPr/>
        </p:nvCxnSpPr>
        <p:spPr>
          <a:xfrm>
            <a:off x="4600452" y="3895720"/>
            <a:ext cx="845039" cy="890"/>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hape 61"/>
          <p:cNvCxnSpPr/>
          <p:nvPr/>
        </p:nvCxnSpPr>
        <p:spPr>
          <a:xfrm>
            <a:off x="4600451" y="5608960"/>
            <a:ext cx="845039" cy="890"/>
          </a:xfrm>
          <a:prstGeom prst="bentConnector3">
            <a:avLst>
              <a:gd name="adj1" fmla="val 50000"/>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99971" y="2007654"/>
            <a:ext cx="3200400" cy="230832"/>
          </a:xfrm>
          <a:prstGeom prst="rect">
            <a:avLst/>
          </a:prstGeom>
          <a:noFill/>
        </p:spPr>
        <p:txBody>
          <a:bodyPr wrap="square" lIns="0" tIns="0" rIns="0" bIns="0" rtlCol="0">
            <a:spAutoFit/>
          </a:bodyPr>
          <a:lstStyle/>
          <a:p>
            <a:pPr marL="243787" indent="-243787">
              <a:buClr>
                <a:schemeClr val="accent1"/>
              </a:buClr>
              <a:buFont typeface="Arial" pitchFamily="34" charset="0"/>
              <a:buChar char="•"/>
            </a:pPr>
            <a:r>
              <a:rPr lang="en-US" sz="1500" dirty="0"/>
              <a:t>Class X</a:t>
            </a:r>
          </a:p>
        </p:txBody>
      </p:sp>
      <p:sp>
        <p:nvSpPr>
          <p:cNvPr id="46" name="TextBox 45"/>
          <p:cNvSpPr txBox="1"/>
          <p:nvPr/>
        </p:nvSpPr>
        <p:spPr>
          <a:xfrm>
            <a:off x="7691096" y="5485756"/>
            <a:ext cx="3200400" cy="230832"/>
          </a:xfrm>
          <a:prstGeom prst="rect">
            <a:avLst/>
          </a:prstGeom>
          <a:noFill/>
        </p:spPr>
        <p:txBody>
          <a:bodyPr wrap="square" lIns="0" tIns="0" rIns="0" bIns="0" rtlCol="0">
            <a:spAutoFit/>
          </a:bodyPr>
          <a:lstStyle/>
          <a:p>
            <a:pPr marL="243787" indent="-243787">
              <a:buClr>
                <a:schemeClr val="accent1"/>
              </a:buClr>
              <a:buFont typeface="Arial" pitchFamily="34" charset="0"/>
              <a:buChar char="•"/>
            </a:pPr>
            <a:r>
              <a:rPr lang="en-US" sz="1500" dirty="0"/>
              <a:t>Class Z</a:t>
            </a:r>
          </a:p>
        </p:txBody>
      </p:sp>
      <p:sp>
        <p:nvSpPr>
          <p:cNvPr id="47" name="TextBox 46"/>
          <p:cNvSpPr txBox="1"/>
          <p:nvPr/>
        </p:nvSpPr>
        <p:spPr>
          <a:xfrm>
            <a:off x="7691097" y="3732204"/>
            <a:ext cx="3200400" cy="230832"/>
          </a:xfrm>
          <a:prstGeom prst="rect">
            <a:avLst/>
          </a:prstGeom>
          <a:noFill/>
        </p:spPr>
        <p:txBody>
          <a:bodyPr wrap="square" lIns="0" tIns="0" rIns="0" bIns="0" rtlCol="0">
            <a:spAutoFit/>
          </a:bodyPr>
          <a:lstStyle/>
          <a:p>
            <a:pPr marL="243787" indent="-243787">
              <a:buClr>
                <a:schemeClr val="accent1"/>
              </a:buClr>
              <a:buFont typeface="Arial" pitchFamily="34" charset="0"/>
              <a:buChar char="•"/>
            </a:pPr>
            <a:r>
              <a:rPr lang="en-US" sz="1500" dirty="0"/>
              <a:t>Class Y</a:t>
            </a:r>
          </a:p>
        </p:txBody>
      </p:sp>
      <p:sp>
        <p:nvSpPr>
          <p:cNvPr id="20" name="Title 1"/>
          <p:cNvSpPr txBox="1">
            <a:spLocks/>
          </p:cNvSpPr>
          <p:nvPr/>
        </p:nvSpPr>
        <p:spPr>
          <a:xfrm>
            <a:off x="477466" y="628650"/>
            <a:ext cx="10512862" cy="574654"/>
          </a:xfrm>
          <a:prstGeom prst="rect">
            <a:avLst/>
          </a:prstGeom>
        </p:spPr>
        <p:txBody>
          <a:bodyPr/>
          <a:lstStyle/>
          <a:p>
            <a:pPr>
              <a:lnSpc>
                <a:spcPct val="90000"/>
              </a:lnSpc>
            </a:pPr>
            <a:r>
              <a:rPr lang="en-US" sz="3600" dirty="0"/>
              <a:t>Structure Of C# program</a:t>
            </a:r>
          </a:p>
        </p:txBody>
      </p:sp>
    </p:spTree>
    <p:extLst>
      <p:ext uri="{BB962C8B-B14F-4D97-AF65-F5344CB8AC3E}">
        <p14:creationId xmlns:p14="http://schemas.microsoft.com/office/powerpoint/2010/main" val="310181777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8" name="Rectangle 32"/>
          <p:cNvSpPr>
            <a:spLocks noChangeArrowheads="1"/>
          </p:cNvSpPr>
          <p:nvPr/>
        </p:nvSpPr>
        <p:spPr bwMode="auto">
          <a:xfrm>
            <a:off x="561896" y="1219202"/>
            <a:ext cx="11435488" cy="3877985"/>
          </a:xfrm>
          <a:prstGeom prst="rect">
            <a:avLst/>
          </a:prstGeom>
          <a:noFill/>
          <a:ln w="9525">
            <a:noFill/>
            <a:miter lim="800000"/>
            <a:headEnd/>
            <a:tailEnd/>
          </a:ln>
          <a:effectLst/>
        </p:spPr>
        <p:txBody>
          <a:bodyPr wrap="square">
            <a:spAutoFit/>
          </a:bodyPr>
          <a:lstStyle/>
          <a:p>
            <a:pPr marL="571500" indent="-571500">
              <a:lnSpc>
                <a:spcPct val="90000"/>
              </a:lnSpc>
              <a:spcBef>
                <a:spcPct val="30000"/>
              </a:spcBef>
              <a:buClr>
                <a:schemeClr val="tx2"/>
              </a:buClr>
              <a:buSzPct val="75000"/>
            </a:pPr>
            <a:r>
              <a:rPr lang="en-US" sz="2000" dirty="0"/>
              <a:t>While writing Main method, you should:</a:t>
            </a:r>
          </a:p>
          <a:p>
            <a:pPr marL="1028681" lvl="1" indent="-571500">
              <a:lnSpc>
                <a:spcPct val="90000"/>
              </a:lnSpc>
              <a:spcBef>
                <a:spcPct val="30000"/>
              </a:spcBef>
              <a:buClr>
                <a:schemeClr val="tx2"/>
              </a:buClr>
              <a:buSzPct val="75000"/>
            </a:pPr>
            <a:r>
              <a:rPr lang="en-US" sz="2000" dirty="0">
                <a:latin typeface="ArialNarrow" charset="0"/>
              </a:rPr>
              <a:t>Use an uppercase “M”, as in “Main”</a:t>
            </a:r>
          </a:p>
          <a:p>
            <a:pPr marL="1028681" lvl="1" indent="-571500">
              <a:lnSpc>
                <a:spcPct val="90000"/>
              </a:lnSpc>
              <a:spcBef>
                <a:spcPct val="30000"/>
              </a:spcBef>
              <a:buClr>
                <a:schemeClr val="tx2"/>
              </a:buClr>
              <a:buSzPct val="75000"/>
            </a:pPr>
            <a:r>
              <a:rPr lang="en-US" sz="2000" dirty="0">
                <a:latin typeface="ArialNarrow" charset="0"/>
              </a:rPr>
              <a:t>Designate one </a:t>
            </a:r>
            <a:r>
              <a:rPr lang="en-US" sz="2000" dirty="0">
                <a:latin typeface="ArialNarrow-Bold" charset="0"/>
              </a:rPr>
              <a:t>Main </a:t>
            </a:r>
            <a:r>
              <a:rPr lang="en-US" sz="2000" dirty="0">
                <a:latin typeface="ArialNarrow" charset="0"/>
              </a:rPr>
              <a:t>as the entry point to the program</a:t>
            </a:r>
          </a:p>
          <a:p>
            <a:pPr marL="1028681" lvl="1" indent="-571500">
              <a:lnSpc>
                <a:spcPct val="90000"/>
              </a:lnSpc>
              <a:spcBef>
                <a:spcPct val="30000"/>
              </a:spcBef>
              <a:buClr>
                <a:schemeClr val="tx2"/>
              </a:buClr>
              <a:buSzPct val="75000"/>
            </a:pPr>
            <a:r>
              <a:rPr lang="en-US" sz="2000" dirty="0">
                <a:latin typeface="ArialNarrow" charset="0"/>
              </a:rPr>
              <a:t>Declare </a:t>
            </a:r>
            <a:r>
              <a:rPr lang="en-US" sz="2000" dirty="0">
                <a:latin typeface="ArialNarrow-Bold" charset="0"/>
              </a:rPr>
              <a:t>Main </a:t>
            </a:r>
            <a:r>
              <a:rPr lang="en-US" sz="2000" dirty="0">
                <a:latin typeface="ArialNarrow" charset="0"/>
              </a:rPr>
              <a:t>as </a:t>
            </a:r>
            <a:r>
              <a:rPr lang="en-US" sz="2000" dirty="0">
                <a:latin typeface="ArialNarrow-Bold" charset="0"/>
              </a:rPr>
              <a:t>public static void Main</a:t>
            </a:r>
            <a:endParaRPr lang="en-US" sz="2000" i="1" dirty="0">
              <a:latin typeface="ArialNarrow" charset="0"/>
            </a:endParaRP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Multiple classes  can have  Main</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You have to mention which Main you want , while compiling</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When Main finishes, or returns, the application quits</a:t>
            </a:r>
          </a:p>
          <a:p>
            <a:pPr marL="571500" indent="-571500">
              <a:lnSpc>
                <a:spcPct val="90000"/>
              </a:lnSpc>
              <a:spcBef>
                <a:spcPct val="30000"/>
              </a:spcBef>
              <a:buClr>
                <a:schemeClr val="tx2"/>
              </a:buClr>
              <a:buSzPct val="75000"/>
            </a:pPr>
            <a:endParaRPr lang="en-US" sz="2000" dirty="0"/>
          </a:p>
          <a:p>
            <a:pPr marL="571500" indent="-571500">
              <a:lnSpc>
                <a:spcPct val="90000"/>
              </a:lnSpc>
              <a:spcBef>
                <a:spcPct val="30000"/>
              </a:spcBef>
              <a:buClr>
                <a:schemeClr val="tx2"/>
              </a:buClr>
              <a:buSzPct val="75000"/>
              <a:buFont typeface="Wingdings" pitchFamily="2" charset="2"/>
              <a:buNone/>
            </a:pPr>
            <a:endParaRPr lang="en-US" sz="2000" dirty="0"/>
          </a:p>
          <a:p>
            <a:pPr marL="571500" indent="-571500">
              <a:lnSpc>
                <a:spcPct val="90000"/>
              </a:lnSpc>
              <a:spcBef>
                <a:spcPct val="30000"/>
              </a:spcBef>
              <a:buClr>
                <a:schemeClr val="tx2"/>
              </a:buClr>
              <a:buSzPct val="75000"/>
              <a:buFont typeface="Wingdings" pitchFamily="2" charset="2"/>
              <a:buChar char="l"/>
            </a:pPr>
            <a:endParaRPr lang="en-US" sz="2000" dirty="0"/>
          </a:p>
        </p:txBody>
      </p:sp>
      <p:sp>
        <p:nvSpPr>
          <p:cNvPr id="5" name="Title 1"/>
          <p:cNvSpPr txBox="1">
            <a:spLocks/>
          </p:cNvSpPr>
          <p:nvPr/>
        </p:nvSpPr>
        <p:spPr>
          <a:xfrm>
            <a:off x="477466" y="628650"/>
            <a:ext cx="10512862" cy="574654"/>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lang="en-US" sz="3600" dirty="0">
                <a:latin typeface="+mj-lt"/>
                <a:ea typeface="+mj-ea"/>
                <a:cs typeface="+mj-cs"/>
              </a:rPr>
              <a:t>The Main Method</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08523766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ChangeArrowheads="1"/>
          </p:cNvSpPr>
          <p:nvPr/>
        </p:nvSpPr>
        <p:spPr bwMode="auto">
          <a:xfrm>
            <a:off x="485774" y="1190624"/>
            <a:ext cx="11168709" cy="4862870"/>
          </a:xfrm>
          <a:prstGeom prst="rect">
            <a:avLst/>
          </a:prstGeom>
          <a:noFill/>
          <a:ln w="9525">
            <a:noFill/>
            <a:miter lim="800000"/>
            <a:headEnd/>
            <a:tailEnd/>
          </a:ln>
          <a:effectLst/>
        </p:spPr>
        <p:txBody>
          <a:bodyPr wrap="square">
            <a:sp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cs typeface="Arial" pitchFamily="34" charset="0"/>
              </a:rPr>
              <a:t>Convenient means of semantically grouping elements—such as classes and other namespaces—to avoid name collision.</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The Syntax: </a:t>
            </a:r>
            <a:r>
              <a:rPr lang="en-US" sz="2000" dirty="0">
                <a:cs typeface="Courier New" pitchFamily="49" charset="0"/>
              </a:rPr>
              <a:t>namespace &lt;</a:t>
            </a:r>
            <a:r>
              <a:rPr lang="en-US" sz="2000" dirty="0" err="1">
                <a:cs typeface="Courier New" pitchFamily="49" charset="0"/>
              </a:rPr>
              <a:t>namespace_name</a:t>
            </a:r>
            <a:r>
              <a:rPr lang="en-US" sz="2000" dirty="0">
                <a:cs typeface="Courier New" pitchFamily="49" charset="0"/>
              </a:rPr>
              <a:t>&gt;</a:t>
            </a:r>
          </a:p>
          <a:p>
            <a:pPr marL="228591" indent="-228591">
              <a:lnSpc>
                <a:spcPct val="90000"/>
              </a:lnSpc>
              <a:spcBef>
                <a:spcPts val="1200"/>
              </a:spcBef>
              <a:buClr>
                <a:schemeClr val="tx1">
                  <a:lumMod val="60000"/>
                  <a:lumOff val="40000"/>
                </a:schemeClr>
              </a:buClr>
              <a:defRPr/>
            </a:pPr>
            <a:r>
              <a:rPr lang="en-US" sz="2000" dirty="0">
                <a:cs typeface="Courier New" pitchFamily="49" charset="0"/>
              </a:rPr>
              <a:t>		{ &lt;namespace-body&gt; 		</a:t>
            </a:r>
          </a:p>
          <a:p>
            <a:pPr marL="228591" indent="-228591">
              <a:lnSpc>
                <a:spcPct val="90000"/>
              </a:lnSpc>
              <a:spcBef>
                <a:spcPts val="1200"/>
              </a:spcBef>
              <a:buClr>
                <a:schemeClr val="tx1">
                  <a:lumMod val="60000"/>
                  <a:lumOff val="40000"/>
                </a:schemeClr>
              </a:buClr>
              <a:defRPr/>
            </a:pPr>
            <a:r>
              <a:rPr lang="en-US" sz="2000" dirty="0">
                <a:cs typeface="Courier New" pitchFamily="49" charset="0"/>
              </a:rPr>
              <a:t>		}</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cs typeface="Arial" pitchFamily="34" charset="0"/>
              </a:rPr>
              <a:t>Theoretically, you can nest namespaces to any desired level.</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cs typeface="Arial" pitchFamily="34" charset="0"/>
              </a:rPr>
              <a:t>The .NET Framework is made up of many namespaces, the most important of which is called System. The System namespace contains the classes that most applications use for interacting with the operating system</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cs typeface="Arial" pitchFamily="34" charset="0"/>
              </a:rPr>
              <a:t>You can refer to objects in namespaces by prefixing them explicitly with the identifier of the namespace.</a:t>
            </a:r>
          </a:p>
          <a:p>
            <a:pPr marL="228591"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cs typeface="Arial" pitchFamily="34" charset="0"/>
              </a:rPr>
              <a:t>A using directive specifies a namespace that will be examined if a class is not explicitly defined in the application.</a:t>
            </a:r>
          </a:p>
          <a:p>
            <a:pPr marL="571500" indent="-571500">
              <a:lnSpc>
                <a:spcPct val="90000"/>
              </a:lnSpc>
              <a:spcBef>
                <a:spcPct val="30000"/>
              </a:spcBef>
              <a:buClr>
                <a:schemeClr val="tx2"/>
              </a:buClr>
              <a:buSzPct val="75000"/>
            </a:pPr>
            <a:r>
              <a:rPr lang="en-US" sz="2000" dirty="0">
                <a:cs typeface="Arial" pitchFamily="34" charset="0"/>
              </a:rPr>
              <a:t>You can put more than one using directive, must all be placed at the beginning of the file.</a:t>
            </a:r>
            <a:endParaRPr lang="en-US" sz="2000" b="1" dirty="0">
              <a:effectLst>
                <a:outerShdw blurRad="38100" dist="38100" dir="2700000" algn="tl">
                  <a:srgbClr val="000000"/>
                </a:outerShdw>
              </a:effectLst>
            </a:endParaRPr>
          </a:p>
        </p:txBody>
      </p:sp>
      <p:sp>
        <p:nvSpPr>
          <p:cNvPr id="4" name="Title 1"/>
          <p:cNvSpPr txBox="1">
            <a:spLocks/>
          </p:cNvSpPr>
          <p:nvPr/>
        </p:nvSpPr>
        <p:spPr>
          <a:xfrm>
            <a:off x="477466" y="628650"/>
            <a:ext cx="10512862" cy="574654"/>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lang="en-US" sz="3600" dirty="0">
                <a:latin typeface="+mj-lt"/>
                <a:ea typeface="+mj-ea"/>
                <a:cs typeface="+mj-cs"/>
              </a:rPr>
              <a:t>Namespace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46447783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1818" y="514350"/>
            <a:ext cx="11125199" cy="638176"/>
          </a:xfrm>
        </p:spPr>
        <p:txBody>
          <a:bodyPr/>
          <a:lstStyle/>
          <a:p>
            <a:r>
              <a:rPr lang="en-US" dirty="0"/>
              <a:t>Identifiers</a:t>
            </a:r>
          </a:p>
        </p:txBody>
      </p:sp>
      <p:sp>
        <p:nvSpPr>
          <p:cNvPr id="124931" name="Rectangle 3"/>
          <p:cNvSpPr>
            <a:spLocks noGrp="1" noChangeArrowheads="1"/>
          </p:cNvSpPr>
          <p:nvPr>
            <p:ph type="body" idx="1"/>
          </p:nvPr>
        </p:nvSpPr>
        <p:spPr>
          <a:xfrm>
            <a:off x="507868" y="1311276"/>
            <a:ext cx="11435488" cy="3146425"/>
          </a:xfrm>
        </p:spPr>
        <p:txBody>
          <a:bodyPr/>
          <a:lstStyle/>
          <a:p>
            <a:r>
              <a:rPr lang="en-US" sz="2000" dirty="0"/>
              <a:t>Identifiers are the names you use to identify the elements in your programs. In C#, you must adhere to the following syntax rules when choosing identifiers </a:t>
            </a:r>
          </a:p>
          <a:p>
            <a:pPr>
              <a:buFont typeface="Wingdings" pitchFamily="2" charset="2"/>
              <a:buNone/>
            </a:pPr>
            <a:r>
              <a:rPr lang="en-US" sz="2000" dirty="0"/>
              <a:t>		You can use only letters (uppercase and lowercase), digits, and</a:t>
            </a:r>
          </a:p>
          <a:p>
            <a:pPr>
              <a:buFont typeface="Wingdings" pitchFamily="2" charset="2"/>
              <a:buNone/>
            </a:pPr>
            <a:r>
              <a:rPr lang="en-US" sz="2000" dirty="0"/>
              <a:t>		underscore characters </a:t>
            </a:r>
          </a:p>
          <a:p>
            <a:pPr>
              <a:buFont typeface="Wingdings" pitchFamily="2" charset="2"/>
              <a:buNone/>
            </a:pPr>
            <a:r>
              <a:rPr lang="en-US" sz="2000" dirty="0"/>
              <a:t>		An identifier must start with a letter (an underscore is considered a</a:t>
            </a:r>
          </a:p>
          <a:p>
            <a:pPr>
              <a:buFont typeface="Wingdings" pitchFamily="2" charset="2"/>
              <a:buNone/>
            </a:pPr>
            <a:r>
              <a:rPr lang="en-US" sz="2000" dirty="0"/>
              <a:t>   		letter). </a:t>
            </a:r>
          </a:p>
          <a:p>
            <a:pPr>
              <a:buFont typeface="Wingdings" pitchFamily="2" charset="2"/>
              <a:buNone/>
            </a:pPr>
            <a:r>
              <a:rPr lang="en-US" sz="2000" dirty="0"/>
              <a:t>		Examples:  </a:t>
            </a:r>
            <a:r>
              <a:rPr lang="en-US" sz="2000" dirty="0" err="1"/>
              <a:t>int</a:t>
            </a:r>
            <a:r>
              <a:rPr lang="en-US" sz="2000" dirty="0"/>
              <a:t>   </a:t>
            </a:r>
            <a:r>
              <a:rPr lang="en-US" sz="2000" dirty="0" err="1"/>
              <a:t>productId</a:t>
            </a:r>
            <a:endParaRPr lang="en-US" sz="2000" dirty="0"/>
          </a:p>
          <a:p>
            <a:pPr>
              <a:buFont typeface="Wingdings" pitchFamily="2" charset="2"/>
              <a:buNone/>
            </a:pPr>
            <a:r>
              <a:rPr lang="en-US" sz="2000" dirty="0"/>
              <a:t>			      </a:t>
            </a:r>
            <a:r>
              <a:rPr lang="en-US" sz="2000" dirty="0" err="1"/>
              <a:t>int</a:t>
            </a:r>
            <a:r>
              <a:rPr lang="en-US" sz="2000" dirty="0"/>
              <a:t>   _</a:t>
            </a:r>
            <a:r>
              <a:rPr lang="en-US" sz="2000" dirty="0" err="1"/>
              <a:t>Produt</a:t>
            </a:r>
            <a:endParaRPr lang="en-US" sz="2000" dirty="0"/>
          </a:p>
          <a:p>
            <a:pPr>
              <a:buFont typeface="Wingdings" pitchFamily="2" charset="2"/>
              <a:buNone/>
            </a:pPr>
            <a:endParaRPr lang="en-US" sz="2000" dirty="0"/>
          </a:p>
        </p:txBody>
      </p:sp>
    </p:spTree>
    <p:extLst>
      <p:ext uri="{BB962C8B-B14F-4D97-AF65-F5344CB8AC3E}">
        <p14:creationId xmlns:p14="http://schemas.microsoft.com/office/powerpoint/2010/main" val="421447035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31818" y="457200"/>
            <a:ext cx="11125199" cy="676276"/>
          </a:xfrm>
        </p:spPr>
        <p:txBody>
          <a:bodyPr/>
          <a:lstStyle/>
          <a:p>
            <a:r>
              <a:rPr lang="en-US" dirty="0"/>
              <a:t>Variables – Local Variables</a:t>
            </a:r>
          </a:p>
        </p:txBody>
      </p:sp>
      <p:sp>
        <p:nvSpPr>
          <p:cNvPr id="125955" name="Rectangle 3"/>
          <p:cNvSpPr>
            <a:spLocks noGrp="1" noChangeArrowheads="1"/>
          </p:cNvSpPr>
          <p:nvPr>
            <p:ph type="body" idx="1"/>
          </p:nvPr>
        </p:nvSpPr>
        <p:spPr>
          <a:xfrm>
            <a:off x="517393" y="1282701"/>
            <a:ext cx="11407907" cy="4156074"/>
          </a:xfrm>
        </p:spPr>
        <p:txBody>
          <a:bodyPr vert="horz" lIns="0" tIns="0" rIns="0" bIns="0" rtlCol="0">
            <a:noAutofit/>
          </a:bodyPr>
          <a:lstStyle/>
          <a:p>
            <a:r>
              <a:rPr lang="en-US" sz="2000" dirty="0"/>
              <a:t>A variable is a storage location that holds a value. You can think of a variable as a box holding temporary</a:t>
            </a:r>
          </a:p>
          <a:p>
            <a:pPr>
              <a:buFont typeface="Wingdings" pitchFamily="2" charset="2"/>
              <a:buNone/>
            </a:pPr>
            <a:r>
              <a:rPr lang="en-US" sz="2000" dirty="0"/>
              <a:t>information. You must give each variable in a program a unique name. You use a variable‘s name to refer</a:t>
            </a:r>
          </a:p>
          <a:p>
            <a:pPr>
              <a:buFont typeface="Wingdings" pitchFamily="2" charset="2"/>
              <a:buNone/>
            </a:pPr>
            <a:r>
              <a:rPr lang="en-US" sz="2000" dirty="0"/>
              <a:t> to the value it holds</a:t>
            </a:r>
          </a:p>
          <a:p>
            <a:pPr>
              <a:buFont typeface="Wingdings" pitchFamily="2" charset="2"/>
              <a:buNone/>
            </a:pPr>
            <a:r>
              <a:rPr lang="en-US" sz="2000" b="1" dirty="0"/>
              <a:t>Declaring Variables </a:t>
            </a:r>
          </a:p>
          <a:p>
            <a:pPr marL="228591" lvl="1">
              <a:spcBef>
                <a:spcPts val="1200"/>
              </a:spcBef>
              <a:buFont typeface="Wingdings" pitchFamily="2" charset="2"/>
              <a:buNone/>
            </a:pPr>
            <a:r>
              <a:rPr lang="en-US" sz="2000" dirty="0"/>
              <a:t>A variable is defined by specifying a type name and a </a:t>
            </a:r>
            <a:r>
              <a:rPr lang="en-US" sz="2000" dirty="0" err="1"/>
              <a:t>declarator</a:t>
            </a:r>
            <a:r>
              <a:rPr lang="en-US" sz="2000" dirty="0"/>
              <a:t> that specifies the variable name and an</a:t>
            </a:r>
          </a:p>
          <a:p>
            <a:pPr marL="228591" lvl="1">
              <a:spcBef>
                <a:spcPts val="1200"/>
              </a:spcBef>
              <a:buFont typeface="Wingdings" pitchFamily="2" charset="2"/>
              <a:buNone/>
            </a:pPr>
            <a:r>
              <a:rPr lang="en-US" sz="2000" dirty="0"/>
              <a:t>optional initial value, as in: </a:t>
            </a:r>
          </a:p>
          <a:p>
            <a:pPr marL="228591" lvl="1">
              <a:spcBef>
                <a:spcPts val="1200"/>
              </a:spcBef>
              <a:buFont typeface="Wingdings" pitchFamily="2" charset="2"/>
              <a:buNone/>
            </a:pPr>
            <a:r>
              <a:rPr lang="en-US" sz="2000" dirty="0"/>
              <a:t>	</a:t>
            </a:r>
            <a:r>
              <a:rPr lang="en-US" sz="2000" dirty="0" err="1"/>
              <a:t>int</a:t>
            </a:r>
            <a:r>
              <a:rPr lang="en-US" sz="2000" dirty="0"/>
              <a:t> a; </a:t>
            </a:r>
          </a:p>
          <a:p>
            <a:pPr marL="228591" lvl="1">
              <a:spcBef>
                <a:spcPts val="1200"/>
              </a:spcBef>
              <a:buFont typeface="Wingdings" pitchFamily="2" charset="2"/>
              <a:buNone/>
            </a:pPr>
            <a:r>
              <a:rPr lang="en-US" sz="2000" dirty="0"/>
              <a:t>	</a:t>
            </a:r>
            <a:r>
              <a:rPr lang="en-US" sz="2000" dirty="0" err="1"/>
              <a:t>int</a:t>
            </a:r>
            <a:r>
              <a:rPr lang="en-US" sz="2000" dirty="0"/>
              <a:t> b = 1; </a:t>
            </a:r>
          </a:p>
        </p:txBody>
      </p:sp>
    </p:spTree>
    <p:extLst>
      <p:ext uri="{BB962C8B-B14F-4D97-AF65-F5344CB8AC3E}">
        <p14:creationId xmlns:p14="http://schemas.microsoft.com/office/powerpoint/2010/main" val="118250447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860638" y="1638551"/>
            <a:ext cx="10569688" cy="3541481"/>
          </a:xfrm>
        </p:spPr>
        <p:txBody>
          <a:bodyPr/>
          <a:lstStyle/>
          <a:p>
            <a:pPr marL="685800" indent="-685800">
              <a:buClr>
                <a:schemeClr val="accent5"/>
              </a:buClr>
              <a:buFont typeface="Wingdings" charset="2"/>
              <a:buChar char="q"/>
            </a:pPr>
            <a:r>
              <a:rPr lang="en-US" dirty="0"/>
              <a:t>History</a:t>
            </a:r>
          </a:p>
          <a:p>
            <a:pPr marL="685800" indent="-685800">
              <a:buClr>
                <a:schemeClr val="accent5"/>
              </a:buClr>
              <a:buFont typeface="Wingdings" charset="2"/>
              <a:buChar char="q"/>
            </a:pPr>
            <a:r>
              <a:rPr lang="en-US" dirty="0"/>
              <a:t>Benefits of .NET Platform</a:t>
            </a:r>
          </a:p>
          <a:p>
            <a:pPr marL="685800" indent="-685800">
              <a:buClr>
                <a:schemeClr val="accent5"/>
              </a:buClr>
              <a:buFont typeface="Wingdings" charset="2"/>
              <a:buChar char="q"/>
            </a:pPr>
            <a:r>
              <a:rPr lang="en-US" dirty="0"/>
              <a:t>Building blocks of .NET – CLR, CTS, CLS</a:t>
            </a:r>
          </a:p>
          <a:p>
            <a:pPr marL="685800" indent="-685800">
              <a:buClr>
                <a:schemeClr val="accent5"/>
              </a:buClr>
              <a:buFont typeface="Wingdings" charset="2"/>
              <a:buChar char="q"/>
            </a:pPr>
            <a:r>
              <a:rPr lang="en-US" dirty="0" err="1"/>
              <a:t>.Net</a:t>
            </a:r>
            <a:r>
              <a:rPr lang="en-US" dirty="0"/>
              <a:t> Framework Architecture</a:t>
            </a:r>
          </a:p>
          <a:p>
            <a:pPr marL="685800" indent="-685800">
              <a:buClr>
                <a:schemeClr val="accent5"/>
              </a:buClr>
              <a:buFont typeface="Wingdings" charset="2"/>
              <a:buChar char="q"/>
            </a:pPr>
            <a:r>
              <a:rPr lang="en-US" dirty="0"/>
              <a:t>Assemblies</a:t>
            </a:r>
          </a:p>
          <a:p>
            <a:pPr marL="685800" indent="-685800">
              <a:buClr>
                <a:schemeClr val="accent5"/>
              </a:buClr>
              <a:buFont typeface="Wingdings" charset="2"/>
              <a:buChar char="q"/>
            </a:pPr>
            <a:r>
              <a:rPr lang="en-US" dirty="0"/>
              <a:t>Creating .NET Applications using C#</a:t>
            </a:r>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1818" y="457200"/>
            <a:ext cx="11125199" cy="676276"/>
          </a:xfrm>
        </p:spPr>
        <p:txBody>
          <a:bodyPr/>
          <a:lstStyle/>
          <a:p>
            <a:r>
              <a:rPr lang="en-US" dirty="0"/>
              <a:t>Assigning values to variables</a:t>
            </a:r>
          </a:p>
        </p:txBody>
      </p:sp>
      <p:sp>
        <p:nvSpPr>
          <p:cNvPr id="6" name="Rectangle 3"/>
          <p:cNvSpPr txBox="1">
            <a:spLocks noChangeArrowheads="1"/>
          </p:cNvSpPr>
          <p:nvPr/>
        </p:nvSpPr>
        <p:spPr>
          <a:xfrm>
            <a:off x="517393" y="1273176"/>
            <a:ext cx="11435488" cy="2841625"/>
          </a:xfrm>
          <a:prstGeom prst="rect">
            <a:avLst/>
          </a:prstGeom>
        </p:spPr>
        <p:txBody>
          <a:bodyPr vert="horz" lIns="0" tIns="0" rIns="0" bIns="0" rtlCol="0">
            <a:noAutofit/>
          </a:bodyPr>
          <a:lstStyle/>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Assign values to variables</a:t>
            </a:r>
            <a:r>
              <a:rPr kumimoji="0" lang="en-US" sz="2000" b="0" i="0" u="none" strike="noStrike" kern="1200" cap="none" spc="0" normalizeH="0" noProof="0" dirty="0">
                <a:ln>
                  <a:noFill/>
                </a:ln>
                <a:solidFill>
                  <a:schemeClr val="tx1"/>
                </a:solidFill>
                <a:effectLst/>
                <a:uLnTx/>
                <a:uFillTx/>
                <a:latin typeface="+mn-lt"/>
                <a:ea typeface="+mn-ea"/>
                <a:cs typeface="+mn-cs"/>
              </a:rPr>
              <a:t> that are already declared:</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tabLst/>
              <a:defRPr/>
            </a:pPr>
            <a:r>
              <a:rPr lang="en-US" sz="2000" baseline="0" dirty="0"/>
              <a:t>		</a:t>
            </a:r>
            <a:r>
              <a:rPr lang="en-US" sz="2000" baseline="0" dirty="0" err="1"/>
              <a:t>int</a:t>
            </a:r>
            <a:r>
              <a:rPr lang="en-US" sz="2000" dirty="0"/>
              <a:t> </a:t>
            </a:r>
            <a:r>
              <a:rPr lang="en-US" sz="2000" dirty="0" err="1"/>
              <a:t>itemCount</a:t>
            </a:r>
            <a:r>
              <a:rPr lang="en-US" sz="2000" dirty="0"/>
              <a:t>;</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itemCount</a:t>
            </a:r>
            <a:r>
              <a:rPr lang="en-US" sz="2000" dirty="0"/>
              <a:t>=10;</a:t>
            </a:r>
          </a:p>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Initialize a variable when you declare it:</a:t>
            </a:r>
          </a:p>
          <a:p>
            <a:pPr marL="228591" lvl="0" indent="-228591">
              <a:lnSpc>
                <a:spcPct val="90000"/>
              </a:lnSpc>
              <a:spcBef>
                <a:spcPts val="1200"/>
              </a:spcBef>
              <a:buClr>
                <a:schemeClr val="tx1">
                  <a:lumMod val="60000"/>
                  <a:lumOff val="40000"/>
                </a:schemeClr>
              </a:buClr>
              <a:defRPr/>
            </a:pPr>
            <a:r>
              <a:rPr lang="en-US" sz="2000" dirty="0"/>
              <a:t>		</a:t>
            </a:r>
            <a:r>
              <a:rPr lang="en-US" sz="2000" dirty="0" err="1"/>
              <a:t>int</a:t>
            </a:r>
            <a:r>
              <a:rPr lang="en-US" sz="2000" dirty="0"/>
              <a:t> </a:t>
            </a:r>
            <a:r>
              <a:rPr lang="en-US" sz="2000" dirty="0" err="1"/>
              <a:t>itemCount</a:t>
            </a:r>
            <a:r>
              <a:rPr lang="en-US" sz="2000"/>
              <a:t>=10;</a:t>
            </a:r>
            <a:endParaRPr lang="en-US" sz="2000" dirty="0"/>
          </a:p>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You can also </a:t>
            </a:r>
            <a:r>
              <a:rPr lang="en-US" sz="2000" dirty="0" err="1"/>
              <a:t>intialize</a:t>
            </a:r>
            <a:r>
              <a:rPr lang="en-US" sz="2000" dirty="0"/>
              <a:t> character values:</a:t>
            </a:r>
          </a:p>
          <a:p>
            <a:pPr marL="228591" lvl="0" indent="-228591">
              <a:lnSpc>
                <a:spcPct val="90000"/>
              </a:lnSpc>
              <a:spcBef>
                <a:spcPts val="1200"/>
              </a:spcBef>
              <a:buClr>
                <a:schemeClr val="tx1">
                  <a:lumMod val="60000"/>
                  <a:lumOff val="40000"/>
                </a:schemeClr>
              </a:buClr>
              <a:defRPr/>
            </a:pPr>
            <a:r>
              <a:rPr lang="en-US" sz="2000" dirty="0"/>
              <a:t>		char </a:t>
            </a:r>
            <a:r>
              <a:rPr lang="en-US" sz="2000" dirty="0" err="1"/>
              <a:t>middleIntial</a:t>
            </a:r>
            <a:r>
              <a:rPr lang="en-US" sz="2000" dirty="0"/>
              <a:t>=‘I’;</a:t>
            </a:r>
          </a:p>
        </p:txBody>
      </p:sp>
    </p:spTree>
    <p:extLst>
      <p:ext uri="{BB962C8B-B14F-4D97-AF65-F5344CB8AC3E}">
        <p14:creationId xmlns:p14="http://schemas.microsoft.com/office/powerpoint/2010/main" val="226845629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Fields - Class Variables</a:t>
            </a:r>
          </a:p>
        </p:txBody>
      </p:sp>
      <p:sp>
        <p:nvSpPr>
          <p:cNvPr id="126979" name="Rectangle 3"/>
          <p:cNvSpPr>
            <a:spLocks noGrp="1" noChangeArrowheads="1"/>
          </p:cNvSpPr>
          <p:nvPr>
            <p:ph type="body" idx="1"/>
          </p:nvPr>
        </p:nvSpPr>
        <p:spPr>
          <a:xfrm>
            <a:off x="536443" y="1416051"/>
            <a:ext cx="11435488" cy="2841625"/>
          </a:xfrm>
        </p:spPr>
        <p:txBody>
          <a:bodyPr/>
          <a:lstStyle/>
          <a:p>
            <a:r>
              <a:rPr lang="en-US" sz="2000" dirty="0"/>
              <a:t>A field is a variable that is associated with a class or </a:t>
            </a:r>
            <a:r>
              <a:rPr lang="en-US" sz="2000" dirty="0" err="1"/>
              <a:t>struct</a:t>
            </a:r>
            <a:r>
              <a:rPr lang="en-US" sz="2000" dirty="0"/>
              <a:t>, or an instance of a class or </a:t>
            </a:r>
            <a:r>
              <a:rPr lang="en-US" sz="2000" dirty="0" err="1"/>
              <a:t>struct</a:t>
            </a:r>
            <a:r>
              <a:rPr lang="en-US" sz="2000" dirty="0"/>
              <a:t>. A field declared with the static modifier defines a static variable, and a field declared without this modifier defines an instance variable. A static field is associated with a type, whereas an instance variable is associated with an instance </a:t>
            </a:r>
          </a:p>
          <a:p>
            <a:pPr lvl="1"/>
            <a:r>
              <a:rPr lang="en-US" sz="2000" dirty="0"/>
              <a:t>private static </a:t>
            </a:r>
            <a:r>
              <a:rPr lang="en-US" sz="2000" dirty="0" err="1"/>
              <a:t>DataSet</a:t>
            </a:r>
            <a:r>
              <a:rPr lang="en-US" sz="2000" dirty="0"/>
              <a:t> </a:t>
            </a:r>
            <a:r>
              <a:rPr lang="en-US" sz="2000" dirty="0" err="1"/>
              <a:t>ds</a:t>
            </a:r>
            <a:r>
              <a:rPr lang="en-US" sz="2000" dirty="0"/>
              <a:t>; </a:t>
            </a:r>
          </a:p>
          <a:p>
            <a:pPr lvl="1"/>
            <a:r>
              <a:rPr lang="en-US" sz="2000" dirty="0"/>
              <a:t>public string Name; </a:t>
            </a:r>
          </a:p>
          <a:p>
            <a:pPr lvl="1"/>
            <a:r>
              <a:rPr lang="en-US" sz="2000" dirty="0"/>
              <a:t>public decimal Salary </a:t>
            </a:r>
          </a:p>
          <a:p>
            <a:endParaRPr lang="en-US" sz="2000" dirty="0"/>
          </a:p>
        </p:txBody>
      </p:sp>
    </p:spTree>
    <p:extLst>
      <p:ext uri="{BB962C8B-B14F-4D97-AF65-F5344CB8AC3E}">
        <p14:creationId xmlns:p14="http://schemas.microsoft.com/office/powerpoint/2010/main" val="354752085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624840" y="1066800"/>
            <a:ext cx="10881360" cy="4893647"/>
          </a:xfrm>
          <a:prstGeom prst="rect">
            <a:avLst/>
          </a:prstGeom>
          <a:solidFill>
            <a:srgbClr val="D6E9F7"/>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sz="2400" dirty="0">
                <a:solidFill>
                  <a:schemeClr val="accent5">
                    <a:lumMod val="75000"/>
                  </a:schemeClr>
                </a:solidFill>
              </a:rPr>
              <a:t>The scope of a variable is the region of code from which the variable</a:t>
            </a:r>
          </a:p>
          <a:p>
            <a:pPr>
              <a:defRPr/>
            </a:pPr>
            <a:r>
              <a:rPr lang="en-US" sz="2400" dirty="0">
                <a:solidFill>
                  <a:schemeClr val="accent5">
                    <a:lumMod val="75000"/>
                  </a:schemeClr>
                </a:solidFill>
              </a:rPr>
              <a:t> can be accessed.</a:t>
            </a:r>
          </a:p>
          <a:p>
            <a:pPr>
              <a:defRPr/>
            </a:pPr>
            <a:r>
              <a:rPr lang="en-US" sz="2400" dirty="0">
                <a:solidFill>
                  <a:schemeClr val="accent5">
                    <a:lumMod val="75000"/>
                  </a:schemeClr>
                </a:solidFill>
              </a:rPr>
              <a:t>You should follow this rules to determine Variable’s scope:</a:t>
            </a:r>
          </a:p>
          <a:p>
            <a:pPr>
              <a:defRPr/>
            </a:pPr>
            <a:r>
              <a:rPr lang="en-US" sz="2400" dirty="0">
                <a:solidFill>
                  <a:schemeClr val="accent5">
                    <a:lumMod val="75000"/>
                  </a:schemeClr>
                </a:solidFill>
              </a:rPr>
              <a:t>1- Field and member variable : its scope is the whole class or </a:t>
            </a:r>
            <a:r>
              <a:rPr lang="en-US" sz="2400" dirty="0" err="1">
                <a:solidFill>
                  <a:schemeClr val="accent5">
                    <a:lumMod val="75000"/>
                  </a:schemeClr>
                </a:solidFill>
              </a:rPr>
              <a:t>struct</a:t>
            </a:r>
            <a:r>
              <a:rPr lang="en-US" sz="2400" dirty="0">
                <a:solidFill>
                  <a:schemeClr val="accent5">
                    <a:lumMod val="75000"/>
                  </a:schemeClr>
                </a:solidFill>
              </a:rPr>
              <a:t>.</a:t>
            </a:r>
          </a:p>
          <a:p>
            <a:pPr>
              <a:defRPr/>
            </a:pPr>
            <a:r>
              <a:rPr lang="en-US" sz="2400" dirty="0">
                <a:solidFill>
                  <a:schemeClr val="accent5">
                    <a:lumMod val="75000"/>
                  </a:schemeClr>
                </a:solidFill>
              </a:rPr>
              <a:t>2- Local variable that is inside the parentheses : its scope from the declaring it to the closing of parentheses.</a:t>
            </a:r>
          </a:p>
          <a:p>
            <a:pPr>
              <a:defRPr/>
            </a:pPr>
            <a:r>
              <a:rPr lang="en-US" sz="2400" dirty="0">
                <a:solidFill>
                  <a:schemeClr val="accent5">
                    <a:lumMod val="75000"/>
                  </a:schemeClr>
                </a:solidFill>
              </a:rPr>
              <a:t>3- Local variable that is inside for ,while and similar statements : its scope is in the parentheses of that statement.</a:t>
            </a:r>
          </a:p>
          <a:p>
            <a:pPr algn="r" rtl="1">
              <a:defRPr/>
            </a:pPr>
            <a:endParaRPr lang="ar-SA" sz="2400" dirty="0">
              <a:solidFill>
                <a:schemeClr val="accent5">
                  <a:lumMod val="75000"/>
                </a:schemeClr>
              </a:solidFill>
              <a:ea typeface="Majalla UI"/>
              <a:cs typeface="Majalla UI"/>
            </a:endParaRPr>
          </a:p>
          <a:p>
            <a:pPr>
              <a:defRPr/>
            </a:pPr>
            <a:r>
              <a:rPr lang="en-US" sz="2400" dirty="0">
                <a:solidFill>
                  <a:schemeClr val="accent5">
                    <a:lumMod val="75000"/>
                  </a:schemeClr>
                </a:solidFill>
              </a:rPr>
              <a:t>For example, you can’t do this:</a:t>
            </a:r>
          </a:p>
          <a:p>
            <a:pPr>
              <a:defRPr/>
            </a:pPr>
            <a:r>
              <a:rPr lang="en-US" sz="2400" dirty="0" err="1">
                <a:solidFill>
                  <a:schemeClr val="accent5">
                    <a:lumMod val="75000"/>
                  </a:schemeClr>
                </a:solidFill>
              </a:rPr>
              <a:t>int</a:t>
            </a:r>
            <a:r>
              <a:rPr lang="en-US" sz="2400" dirty="0">
                <a:solidFill>
                  <a:schemeClr val="accent5">
                    <a:lumMod val="75000"/>
                  </a:schemeClr>
                </a:solidFill>
              </a:rPr>
              <a:t> x = 20;</a:t>
            </a:r>
          </a:p>
          <a:p>
            <a:pPr>
              <a:defRPr/>
            </a:pPr>
            <a:r>
              <a:rPr lang="en-US" sz="2400" dirty="0">
                <a:solidFill>
                  <a:schemeClr val="accent5">
                    <a:lumMod val="75000"/>
                  </a:schemeClr>
                </a:solidFill>
              </a:rPr>
              <a:t>// some more code</a:t>
            </a:r>
          </a:p>
          <a:p>
            <a:pPr>
              <a:defRPr/>
            </a:pPr>
            <a:r>
              <a:rPr lang="en-US" sz="2400" dirty="0" err="1">
                <a:solidFill>
                  <a:schemeClr val="accent5">
                    <a:lumMod val="75000"/>
                  </a:schemeClr>
                </a:solidFill>
              </a:rPr>
              <a:t>int</a:t>
            </a:r>
            <a:r>
              <a:rPr lang="en-US" sz="2400" dirty="0">
                <a:solidFill>
                  <a:schemeClr val="accent5">
                    <a:lumMod val="75000"/>
                  </a:schemeClr>
                </a:solidFill>
              </a:rPr>
              <a:t> x = 30;</a:t>
            </a:r>
          </a:p>
        </p:txBody>
      </p:sp>
      <p:sp>
        <p:nvSpPr>
          <p:cNvPr id="14339" name="TextBox 4"/>
          <p:cNvSpPr txBox="1">
            <a:spLocks noChangeArrowheads="1"/>
          </p:cNvSpPr>
          <p:nvPr/>
        </p:nvSpPr>
        <p:spPr bwMode="auto">
          <a:xfrm>
            <a:off x="484910" y="335281"/>
            <a:ext cx="2897845" cy="590931"/>
          </a:xfrm>
          <a:prstGeom prst="rect">
            <a:avLst/>
          </a:prstGeom>
          <a:noFill/>
          <a:ln w="9525">
            <a:noFill/>
            <a:miter lim="800000"/>
            <a:headEnd/>
            <a:tailEnd/>
          </a:ln>
        </p:spPr>
        <p:txBody>
          <a:bodyPr wrap="none">
            <a:spAutoFit/>
          </a:bodyPr>
          <a:lstStyle/>
          <a:p>
            <a:pPr>
              <a:lnSpc>
                <a:spcPct val="90000"/>
              </a:lnSpc>
              <a:defRPr/>
            </a:pPr>
            <a:r>
              <a:rPr lang="en-US" sz="3600" dirty="0">
                <a:latin typeface="+mj-lt"/>
                <a:ea typeface="+mj-ea"/>
                <a:cs typeface="+mj-cs"/>
              </a:rPr>
              <a:t>Variable scope</a:t>
            </a:r>
          </a:p>
        </p:txBody>
      </p:sp>
    </p:spTree>
    <p:extLst>
      <p:ext uri="{BB962C8B-B14F-4D97-AF65-F5344CB8AC3E}">
        <p14:creationId xmlns:p14="http://schemas.microsoft.com/office/powerpoint/2010/main" val="67649532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685801" y="868680"/>
            <a:ext cx="10942320" cy="5324535"/>
          </a:xfrm>
          <a:prstGeom prst="rect">
            <a:avLst/>
          </a:prstGeom>
          <a:solidFill>
            <a:srgbClr val="D6E9F7"/>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sz="1700" dirty="0">
                <a:solidFill>
                  <a:schemeClr val="accent5">
                    <a:lumMod val="75000"/>
                  </a:schemeClr>
                </a:solidFill>
              </a:rPr>
              <a:t>using System;</a:t>
            </a:r>
          </a:p>
          <a:p>
            <a:pPr>
              <a:defRPr/>
            </a:pPr>
            <a:r>
              <a:rPr lang="en-US" sz="1700" dirty="0">
                <a:solidFill>
                  <a:schemeClr val="accent5">
                    <a:lumMod val="75000"/>
                  </a:schemeClr>
                </a:solidFill>
              </a:rPr>
              <a:t>namespace </a:t>
            </a:r>
            <a:r>
              <a:rPr lang="en-US" sz="1700" dirty="0" err="1">
                <a:solidFill>
                  <a:schemeClr val="accent5">
                    <a:lumMod val="75000"/>
                  </a:schemeClr>
                </a:solidFill>
              </a:rPr>
              <a:t>DotNET.Basics</a:t>
            </a:r>
            <a:endParaRPr lang="en-US" sz="1700" dirty="0">
              <a:solidFill>
                <a:schemeClr val="accent5">
                  <a:lumMod val="75000"/>
                </a:schemeClr>
              </a:solidFill>
            </a:endParaRPr>
          </a:p>
          <a:p>
            <a:pPr>
              <a:defRPr/>
            </a:pPr>
            <a:r>
              <a:rPr lang="en-US" sz="1700" dirty="0">
                <a:solidFill>
                  <a:schemeClr val="accent5">
                    <a:lumMod val="75000"/>
                  </a:schemeClr>
                </a:solidFill>
              </a:rPr>
              <a:t>{</a:t>
            </a:r>
          </a:p>
          <a:p>
            <a:pPr>
              <a:defRPr/>
            </a:pPr>
            <a:r>
              <a:rPr lang="en-US" sz="1700" dirty="0">
                <a:solidFill>
                  <a:schemeClr val="accent5">
                    <a:lumMod val="75000"/>
                  </a:schemeClr>
                </a:solidFill>
              </a:rPr>
              <a:t>                     public class </a:t>
            </a:r>
            <a:r>
              <a:rPr lang="en-US" sz="1700" dirty="0" err="1">
                <a:solidFill>
                  <a:schemeClr val="accent5">
                    <a:lumMod val="75000"/>
                  </a:schemeClr>
                </a:solidFill>
              </a:rPr>
              <a:t>ScopeTest</a:t>
            </a:r>
            <a:endParaRPr lang="en-US" sz="1700" dirty="0">
              <a:solidFill>
                <a:schemeClr val="accent5">
                  <a:lumMod val="75000"/>
                </a:schemeClr>
              </a:solidFill>
            </a:endParaRPr>
          </a:p>
          <a:p>
            <a:pPr>
              <a:defRPr/>
            </a:pPr>
            <a:r>
              <a:rPr lang="en-US" sz="1700" dirty="0">
                <a:solidFill>
                  <a:schemeClr val="accent5">
                    <a:lumMod val="75000"/>
                  </a:schemeClr>
                </a:solidFill>
              </a:rPr>
              <a:t>                      {</a:t>
            </a:r>
          </a:p>
          <a:p>
            <a:pPr>
              <a:defRPr/>
            </a:pPr>
            <a:r>
              <a:rPr lang="en-US" sz="1700" dirty="0">
                <a:solidFill>
                  <a:schemeClr val="accent5">
                    <a:lumMod val="75000"/>
                  </a:schemeClr>
                </a:solidFill>
              </a:rPr>
              <a:t>                               public static </a:t>
            </a:r>
            <a:r>
              <a:rPr lang="en-US" sz="1700" dirty="0" err="1">
                <a:solidFill>
                  <a:schemeClr val="accent5">
                    <a:lumMod val="75000"/>
                  </a:schemeClr>
                </a:solidFill>
              </a:rPr>
              <a:t>int</a:t>
            </a:r>
            <a:r>
              <a:rPr lang="en-US" sz="1700" dirty="0">
                <a:solidFill>
                  <a:schemeClr val="accent5">
                    <a:lumMod val="75000"/>
                  </a:schemeClr>
                </a:solidFill>
              </a:rPr>
              <a:t> Main()</a:t>
            </a:r>
          </a:p>
          <a:p>
            <a:pPr>
              <a:defRPr/>
            </a:pPr>
            <a:r>
              <a:rPr lang="en-US" sz="1700" dirty="0">
                <a:solidFill>
                  <a:schemeClr val="accent5">
                    <a:lumMod val="75000"/>
                  </a:schemeClr>
                </a:solidFill>
              </a:rPr>
              <a:t>                                {</a:t>
            </a:r>
          </a:p>
          <a:p>
            <a:pPr>
              <a:defRPr/>
            </a:pPr>
            <a:r>
              <a:rPr lang="nn-NO" sz="1700" dirty="0">
                <a:solidFill>
                  <a:schemeClr val="accent5">
                    <a:lumMod val="75000"/>
                  </a:schemeClr>
                </a:solidFill>
              </a:rPr>
              <a:t>                                      for (</a:t>
            </a:r>
            <a:r>
              <a:rPr lang="nn-NO" sz="1700" b="1" dirty="0">
                <a:solidFill>
                  <a:schemeClr val="accent5">
                    <a:lumMod val="75000"/>
                  </a:schemeClr>
                </a:solidFill>
              </a:rPr>
              <a:t>int i </a:t>
            </a:r>
            <a:r>
              <a:rPr lang="nn-NO" sz="1700" dirty="0">
                <a:solidFill>
                  <a:schemeClr val="accent5">
                    <a:lumMod val="75000"/>
                  </a:schemeClr>
                </a:solidFill>
              </a:rPr>
              <a:t>= 0; i &lt; 10; i++)</a:t>
            </a:r>
          </a:p>
          <a:p>
            <a:pPr>
              <a:defRPr/>
            </a:pPr>
            <a:r>
              <a:rPr lang="en-US" sz="1700" dirty="0">
                <a:solidFill>
                  <a:schemeClr val="accent5">
                    <a:lumMod val="75000"/>
                  </a:schemeClr>
                </a:solidFill>
              </a:rPr>
              <a:t>                                          </a:t>
            </a:r>
            <a:r>
              <a:rPr lang="en-US" sz="1700" b="1" dirty="0">
                <a:solidFill>
                  <a:schemeClr val="accent5">
                    <a:lumMod val="75000"/>
                  </a:schemeClr>
                </a:solidFill>
              </a:rPr>
              <a:t> {</a:t>
            </a:r>
          </a:p>
          <a:p>
            <a:pPr>
              <a:defRPr/>
            </a:pPr>
            <a:r>
              <a:rPr lang="en-US" sz="1700" dirty="0">
                <a:solidFill>
                  <a:schemeClr val="accent5">
                    <a:lumMod val="75000"/>
                  </a:schemeClr>
                </a:solidFill>
              </a:rPr>
              <a:t>                                               </a:t>
            </a:r>
            <a:r>
              <a:rPr lang="en-US" sz="1700" dirty="0" err="1">
                <a:solidFill>
                  <a:schemeClr val="accent5">
                    <a:lumMod val="75000"/>
                  </a:schemeClr>
                </a:solidFill>
              </a:rPr>
              <a:t>Console.WriteLine</a:t>
            </a:r>
            <a:r>
              <a:rPr lang="en-US" sz="1700" dirty="0">
                <a:solidFill>
                  <a:schemeClr val="accent5">
                    <a:lumMod val="75000"/>
                  </a:schemeClr>
                </a:solidFill>
              </a:rPr>
              <a:t>(</a:t>
            </a:r>
            <a:r>
              <a:rPr lang="en-US" sz="1700" dirty="0" err="1">
                <a:solidFill>
                  <a:schemeClr val="accent5">
                    <a:lumMod val="75000"/>
                  </a:schemeClr>
                </a:solidFill>
              </a:rPr>
              <a:t>i</a:t>
            </a:r>
            <a:r>
              <a:rPr lang="en-US" sz="1700" dirty="0">
                <a:solidFill>
                  <a:schemeClr val="accent5">
                    <a:lumMod val="75000"/>
                  </a:schemeClr>
                </a:solidFill>
              </a:rPr>
              <a:t>);</a:t>
            </a:r>
          </a:p>
          <a:p>
            <a:pPr>
              <a:defRPr/>
            </a:pPr>
            <a:r>
              <a:rPr lang="en-US" sz="1700" dirty="0">
                <a:solidFill>
                  <a:schemeClr val="accent5">
                    <a:lumMod val="75000"/>
                  </a:schemeClr>
                </a:solidFill>
              </a:rPr>
              <a:t>                                           </a:t>
            </a:r>
            <a:r>
              <a:rPr lang="en-US" sz="1700" b="1" dirty="0">
                <a:solidFill>
                  <a:schemeClr val="accent5">
                    <a:lumMod val="75000"/>
                  </a:schemeClr>
                </a:solidFill>
              </a:rPr>
              <a:t>}</a:t>
            </a:r>
            <a:r>
              <a:rPr lang="en-US" sz="1700" dirty="0">
                <a:solidFill>
                  <a:schemeClr val="accent5">
                    <a:lumMod val="75000"/>
                  </a:schemeClr>
                </a:solidFill>
              </a:rPr>
              <a:t> // </a:t>
            </a:r>
            <a:r>
              <a:rPr lang="en-US" sz="1700" dirty="0" err="1">
                <a:solidFill>
                  <a:schemeClr val="accent5">
                    <a:lumMod val="75000"/>
                  </a:schemeClr>
                </a:solidFill>
              </a:rPr>
              <a:t>i</a:t>
            </a:r>
            <a:r>
              <a:rPr lang="en-US" sz="1700" dirty="0">
                <a:solidFill>
                  <a:schemeClr val="accent5">
                    <a:lumMod val="75000"/>
                  </a:schemeClr>
                </a:solidFill>
              </a:rPr>
              <a:t> goes out of scope here</a:t>
            </a:r>
          </a:p>
          <a:p>
            <a:pPr>
              <a:defRPr/>
            </a:pPr>
            <a:r>
              <a:rPr lang="en-US" sz="1700" dirty="0">
                <a:solidFill>
                  <a:schemeClr val="accent5">
                    <a:lumMod val="75000"/>
                  </a:schemeClr>
                </a:solidFill>
              </a:rPr>
              <a:t>                                 // We can declare a variable named </a:t>
            </a:r>
            <a:r>
              <a:rPr lang="en-US" sz="1700" dirty="0" err="1">
                <a:solidFill>
                  <a:schemeClr val="accent5">
                    <a:lumMod val="75000"/>
                  </a:schemeClr>
                </a:solidFill>
              </a:rPr>
              <a:t>i</a:t>
            </a:r>
            <a:r>
              <a:rPr lang="en-US" sz="1700" dirty="0">
                <a:solidFill>
                  <a:schemeClr val="accent5">
                    <a:lumMod val="75000"/>
                  </a:schemeClr>
                </a:solidFill>
              </a:rPr>
              <a:t> again, because</a:t>
            </a:r>
          </a:p>
          <a:p>
            <a:pPr>
              <a:defRPr/>
            </a:pPr>
            <a:r>
              <a:rPr lang="en-US" sz="1700" dirty="0">
                <a:solidFill>
                  <a:schemeClr val="accent5">
                    <a:lumMod val="75000"/>
                  </a:schemeClr>
                </a:solidFill>
              </a:rPr>
              <a:t>                                 // there's no other variable with that name in scope</a:t>
            </a:r>
          </a:p>
          <a:p>
            <a:pPr>
              <a:defRPr/>
            </a:pPr>
            <a:r>
              <a:rPr lang="nn-NO" sz="1700" dirty="0">
                <a:solidFill>
                  <a:schemeClr val="accent5">
                    <a:lumMod val="75000"/>
                  </a:schemeClr>
                </a:solidFill>
              </a:rPr>
              <a:t>                                       for (</a:t>
            </a:r>
            <a:r>
              <a:rPr lang="nn-NO" sz="1700" b="1" dirty="0">
                <a:solidFill>
                  <a:schemeClr val="accent5">
                    <a:lumMod val="75000"/>
                  </a:schemeClr>
                </a:solidFill>
              </a:rPr>
              <a:t>int i </a:t>
            </a:r>
            <a:r>
              <a:rPr lang="nn-NO" sz="1700" dirty="0">
                <a:solidFill>
                  <a:schemeClr val="accent5">
                    <a:lumMod val="75000"/>
                  </a:schemeClr>
                </a:solidFill>
              </a:rPr>
              <a:t>= 9; i &gt;= 0; i--)</a:t>
            </a:r>
          </a:p>
          <a:p>
            <a:pPr>
              <a:defRPr/>
            </a:pPr>
            <a:r>
              <a:rPr lang="en-US" sz="1700" dirty="0">
                <a:solidFill>
                  <a:schemeClr val="accent5">
                    <a:lumMod val="75000"/>
                  </a:schemeClr>
                </a:solidFill>
              </a:rPr>
              <a:t>                                             </a:t>
            </a:r>
            <a:r>
              <a:rPr lang="en-US" sz="1700" b="1" dirty="0">
                <a:solidFill>
                  <a:schemeClr val="accent5">
                    <a:lumMod val="75000"/>
                  </a:schemeClr>
                </a:solidFill>
              </a:rPr>
              <a:t>{</a:t>
            </a:r>
          </a:p>
          <a:p>
            <a:pPr>
              <a:defRPr/>
            </a:pPr>
            <a:r>
              <a:rPr lang="en-US" sz="1700" dirty="0">
                <a:solidFill>
                  <a:schemeClr val="accent5">
                    <a:lumMod val="75000"/>
                  </a:schemeClr>
                </a:solidFill>
              </a:rPr>
              <a:t>                                               </a:t>
            </a:r>
            <a:r>
              <a:rPr lang="en-US" sz="1700" dirty="0" err="1">
                <a:solidFill>
                  <a:schemeClr val="accent5">
                    <a:lumMod val="75000"/>
                  </a:schemeClr>
                </a:solidFill>
              </a:rPr>
              <a:t>Console.WriteLine</a:t>
            </a:r>
            <a:r>
              <a:rPr lang="en-US" sz="1700" dirty="0">
                <a:solidFill>
                  <a:schemeClr val="accent5">
                    <a:lumMod val="75000"/>
                  </a:schemeClr>
                </a:solidFill>
              </a:rPr>
              <a:t>(</a:t>
            </a:r>
            <a:r>
              <a:rPr lang="en-US" sz="1700" dirty="0" err="1">
                <a:solidFill>
                  <a:schemeClr val="accent5">
                    <a:lumMod val="75000"/>
                  </a:schemeClr>
                </a:solidFill>
              </a:rPr>
              <a:t>i</a:t>
            </a:r>
            <a:r>
              <a:rPr lang="en-US" sz="1700" dirty="0">
                <a:solidFill>
                  <a:schemeClr val="accent5">
                    <a:lumMod val="75000"/>
                  </a:schemeClr>
                </a:solidFill>
              </a:rPr>
              <a:t>);</a:t>
            </a:r>
          </a:p>
          <a:p>
            <a:pPr>
              <a:defRPr/>
            </a:pPr>
            <a:r>
              <a:rPr lang="en-US" sz="1700" dirty="0">
                <a:solidFill>
                  <a:schemeClr val="accent5">
                    <a:lumMod val="75000"/>
                  </a:schemeClr>
                </a:solidFill>
              </a:rPr>
              <a:t>                                              </a:t>
            </a:r>
            <a:r>
              <a:rPr lang="en-US" sz="1700" b="1" dirty="0">
                <a:solidFill>
                  <a:schemeClr val="accent5">
                    <a:lumMod val="75000"/>
                  </a:schemeClr>
                </a:solidFill>
              </a:rPr>
              <a:t>}</a:t>
            </a:r>
            <a:r>
              <a:rPr lang="en-US" sz="1700" dirty="0">
                <a:solidFill>
                  <a:schemeClr val="accent5">
                    <a:lumMod val="75000"/>
                  </a:schemeClr>
                </a:solidFill>
              </a:rPr>
              <a:t> // </a:t>
            </a:r>
            <a:r>
              <a:rPr lang="en-US" sz="1700" dirty="0" err="1">
                <a:solidFill>
                  <a:schemeClr val="accent5">
                    <a:lumMod val="75000"/>
                  </a:schemeClr>
                </a:solidFill>
              </a:rPr>
              <a:t>i</a:t>
            </a:r>
            <a:r>
              <a:rPr lang="en-US" sz="1700" dirty="0">
                <a:solidFill>
                  <a:schemeClr val="accent5">
                    <a:lumMod val="75000"/>
                  </a:schemeClr>
                </a:solidFill>
              </a:rPr>
              <a:t> goes out of scope here.</a:t>
            </a:r>
          </a:p>
          <a:p>
            <a:pPr>
              <a:defRPr/>
            </a:pPr>
            <a:r>
              <a:rPr lang="en-US" sz="1700" dirty="0">
                <a:solidFill>
                  <a:schemeClr val="accent5">
                    <a:lumMod val="75000"/>
                  </a:schemeClr>
                </a:solidFill>
              </a:rPr>
              <a:t>                               return 0;</a:t>
            </a:r>
          </a:p>
          <a:p>
            <a:pPr>
              <a:defRPr/>
            </a:pPr>
            <a:r>
              <a:rPr lang="en-US" sz="1700" dirty="0">
                <a:solidFill>
                  <a:schemeClr val="accent5">
                    <a:lumMod val="75000"/>
                  </a:schemeClr>
                </a:solidFill>
              </a:rPr>
              <a:t>                                 }</a:t>
            </a:r>
          </a:p>
          <a:p>
            <a:pPr>
              <a:defRPr/>
            </a:pPr>
            <a:r>
              <a:rPr lang="en-US" sz="1700" dirty="0">
                <a:solidFill>
                  <a:schemeClr val="accent5">
                    <a:lumMod val="75000"/>
                  </a:schemeClr>
                </a:solidFill>
              </a:rPr>
              <a:t>                  }}</a:t>
            </a:r>
          </a:p>
        </p:txBody>
      </p:sp>
      <p:sp>
        <p:nvSpPr>
          <p:cNvPr id="15363" name="TextBox 4"/>
          <p:cNvSpPr txBox="1">
            <a:spLocks noChangeArrowheads="1"/>
          </p:cNvSpPr>
          <p:nvPr/>
        </p:nvSpPr>
        <p:spPr bwMode="auto">
          <a:xfrm>
            <a:off x="583572" y="274320"/>
            <a:ext cx="4052135" cy="590931"/>
          </a:xfrm>
          <a:prstGeom prst="rect">
            <a:avLst/>
          </a:prstGeom>
          <a:noFill/>
          <a:ln w="9525">
            <a:noFill/>
            <a:miter lim="800000"/>
            <a:headEnd/>
            <a:tailEnd/>
          </a:ln>
        </p:spPr>
        <p:txBody>
          <a:bodyPr wrap="none">
            <a:spAutoFit/>
          </a:bodyPr>
          <a:lstStyle/>
          <a:p>
            <a:pPr algn="ctr">
              <a:lnSpc>
                <a:spcPct val="90000"/>
              </a:lnSpc>
              <a:defRPr/>
            </a:pPr>
            <a:r>
              <a:rPr lang="en-US" sz="3600" dirty="0">
                <a:ea typeface="+mj-ea"/>
                <a:cs typeface="+mj-cs"/>
              </a:rPr>
              <a:t>Variable scope</a:t>
            </a:r>
            <a:r>
              <a:rPr lang="ar-SA" sz="3600" dirty="0">
                <a:ea typeface="+mj-ea"/>
                <a:cs typeface="+mj-cs"/>
              </a:rPr>
              <a:t> </a:t>
            </a:r>
            <a:r>
              <a:rPr lang="en-US" sz="3600" dirty="0">
                <a:ea typeface="+mj-ea"/>
                <a:cs typeface="+mj-cs"/>
              </a:rPr>
              <a:t>cont.</a:t>
            </a:r>
          </a:p>
        </p:txBody>
      </p:sp>
      <p:sp>
        <p:nvSpPr>
          <p:cNvPr id="6" name="TextBox 5"/>
          <p:cNvSpPr txBox="1"/>
          <p:nvPr/>
        </p:nvSpPr>
        <p:spPr>
          <a:xfrm>
            <a:off x="6734175" y="1158240"/>
            <a:ext cx="4589145" cy="1846659"/>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square">
            <a:spAutoFit/>
          </a:bodyPr>
          <a:lstStyle/>
          <a:p>
            <a:pPr fontAlgn="auto">
              <a:spcBef>
                <a:spcPts val="0"/>
              </a:spcBef>
              <a:spcAft>
                <a:spcPts val="0"/>
              </a:spcAft>
              <a:defRPr/>
            </a:pPr>
            <a:r>
              <a:rPr lang="en-US" dirty="0">
                <a:solidFill>
                  <a:srgbClr val="0070C0"/>
                </a:solidFill>
              </a:rPr>
              <a:t>The important thing to note is that you declare the variable </a:t>
            </a:r>
            <a:r>
              <a:rPr lang="en-US" dirty="0" err="1">
                <a:solidFill>
                  <a:srgbClr val="0070C0"/>
                </a:solidFill>
              </a:rPr>
              <a:t>i</a:t>
            </a:r>
            <a:r>
              <a:rPr lang="en-US" dirty="0">
                <a:solidFill>
                  <a:srgbClr val="0070C0"/>
                </a:solidFill>
              </a:rPr>
              <a:t> twice in this code, within the same method.</a:t>
            </a:r>
          </a:p>
          <a:p>
            <a:pPr fontAlgn="auto">
              <a:spcBef>
                <a:spcPts val="0"/>
              </a:spcBef>
              <a:spcAft>
                <a:spcPts val="0"/>
              </a:spcAft>
              <a:defRPr/>
            </a:pPr>
            <a:r>
              <a:rPr lang="en-US" dirty="0">
                <a:solidFill>
                  <a:srgbClr val="0070C0"/>
                </a:solidFill>
              </a:rPr>
              <a:t> You can do this because </a:t>
            </a:r>
            <a:r>
              <a:rPr lang="en-US" dirty="0" err="1">
                <a:solidFill>
                  <a:srgbClr val="0070C0"/>
                </a:solidFill>
              </a:rPr>
              <a:t>i</a:t>
            </a:r>
            <a:r>
              <a:rPr lang="en-US" dirty="0">
                <a:solidFill>
                  <a:srgbClr val="0070C0"/>
                </a:solidFill>
              </a:rPr>
              <a:t> is </a:t>
            </a:r>
          </a:p>
          <a:p>
            <a:pPr fontAlgn="auto">
              <a:spcBef>
                <a:spcPts val="0"/>
              </a:spcBef>
              <a:spcAft>
                <a:spcPts val="0"/>
              </a:spcAft>
              <a:defRPr/>
            </a:pPr>
            <a:r>
              <a:rPr lang="en-US" dirty="0">
                <a:solidFill>
                  <a:srgbClr val="0070C0"/>
                </a:solidFill>
              </a:rPr>
              <a:t>declared in two separate loops, so each </a:t>
            </a:r>
            <a:r>
              <a:rPr lang="en-US" dirty="0" err="1">
                <a:solidFill>
                  <a:srgbClr val="0070C0"/>
                </a:solidFill>
              </a:rPr>
              <a:t>i</a:t>
            </a:r>
            <a:r>
              <a:rPr lang="en-US" dirty="0">
                <a:solidFill>
                  <a:srgbClr val="0070C0"/>
                </a:solidFill>
              </a:rPr>
              <a:t> variable is local To its own loop.</a:t>
            </a:r>
            <a:endParaRPr lang="en-US" dirty="0"/>
          </a:p>
        </p:txBody>
      </p:sp>
    </p:spTree>
    <p:extLst>
      <p:ext uri="{BB962C8B-B14F-4D97-AF65-F5344CB8AC3E}">
        <p14:creationId xmlns:p14="http://schemas.microsoft.com/office/powerpoint/2010/main" val="179979382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624841" y="1082040"/>
            <a:ext cx="10957560" cy="5062924"/>
          </a:xfrm>
          <a:prstGeom prst="rect">
            <a:avLst/>
          </a:prstGeom>
          <a:solidFill>
            <a:srgbClr val="D6E9F7"/>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dirty="0">
                <a:solidFill>
                  <a:schemeClr val="accent5">
                    <a:lumMod val="75000"/>
                  </a:schemeClr>
                </a:solidFill>
              </a:rPr>
              <a:t>Here’s  another  example:</a:t>
            </a:r>
          </a:p>
          <a:p>
            <a:pPr>
              <a:defRPr/>
            </a:pPr>
            <a:r>
              <a:rPr lang="en-US" dirty="0">
                <a:solidFill>
                  <a:schemeClr val="accent5">
                    <a:lumMod val="75000"/>
                  </a:schemeClr>
                </a:solidFill>
              </a:rPr>
              <a:t>public static </a:t>
            </a:r>
            <a:r>
              <a:rPr lang="en-US" dirty="0" err="1">
                <a:solidFill>
                  <a:schemeClr val="accent5">
                    <a:lumMod val="75000"/>
                  </a:schemeClr>
                </a:solidFill>
              </a:rPr>
              <a:t>int</a:t>
            </a:r>
            <a:r>
              <a:rPr lang="en-US" dirty="0">
                <a:solidFill>
                  <a:schemeClr val="accent5">
                    <a:lumMod val="75000"/>
                  </a:schemeClr>
                </a:solidFill>
              </a:rPr>
              <a:t> Main()</a:t>
            </a:r>
          </a:p>
          <a:p>
            <a:pPr>
              <a:defRPr/>
            </a:pPr>
            <a:r>
              <a:rPr lang="en-US" dirty="0">
                <a:solidFill>
                  <a:schemeClr val="accent5">
                    <a:lumMod val="75000"/>
                  </a:schemeClr>
                </a:solidFill>
              </a:rPr>
              <a:t>{</a:t>
            </a:r>
          </a:p>
          <a:p>
            <a:pPr>
              <a:defRPr/>
            </a:pPr>
            <a:r>
              <a:rPr lang="en-US" dirty="0" err="1">
                <a:solidFill>
                  <a:schemeClr val="accent5">
                    <a:lumMod val="75000"/>
                  </a:schemeClr>
                </a:solidFill>
              </a:rPr>
              <a:t>int</a:t>
            </a:r>
            <a:r>
              <a:rPr lang="en-US" dirty="0">
                <a:solidFill>
                  <a:schemeClr val="accent5">
                    <a:lumMod val="75000"/>
                  </a:schemeClr>
                </a:solidFill>
              </a:rPr>
              <a:t> j = 20;</a:t>
            </a:r>
          </a:p>
          <a:p>
            <a:pPr>
              <a:defRPr/>
            </a:pPr>
            <a:r>
              <a:rPr lang="nn-NO" dirty="0">
                <a:solidFill>
                  <a:schemeClr val="accent5">
                    <a:lumMod val="75000"/>
                  </a:schemeClr>
                </a:solidFill>
              </a:rPr>
              <a:t>for (int i = 0; i &lt; 10; i++)</a:t>
            </a:r>
          </a:p>
          <a:p>
            <a:pPr>
              <a:defRPr/>
            </a:pPr>
            <a:r>
              <a:rPr lang="en-US" dirty="0">
                <a:solidFill>
                  <a:schemeClr val="accent5">
                    <a:lumMod val="75000"/>
                  </a:schemeClr>
                </a:solidFill>
              </a:rPr>
              <a:t>{</a:t>
            </a:r>
          </a:p>
          <a:p>
            <a:pPr>
              <a:defRPr/>
            </a:pPr>
            <a:r>
              <a:rPr lang="en-US" dirty="0" err="1">
                <a:solidFill>
                  <a:schemeClr val="accent5">
                    <a:lumMod val="75000"/>
                  </a:schemeClr>
                </a:solidFill>
              </a:rPr>
              <a:t>int</a:t>
            </a:r>
            <a:r>
              <a:rPr lang="en-US" dirty="0">
                <a:solidFill>
                  <a:schemeClr val="accent5">
                    <a:lumMod val="75000"/>
                  </a:schemeClr>
                </a:solidFill>
              </a:rPr>
              <a:t> j = 30; // Can't do this—j is still in scope</a:t>
            </a:r>
          </a:p>
          <a:p>
            <a:pPr>
              <a:defRPr/>
            </a:pPr>
            <a:r>
              <a:rPr lang="en-US" dirty="0" err="1">
                <a:solidFill>
                  <a:schemeClr val="accent5">
                    <a:lumMod val="75000"/>
                  </a:schemeClr>
                </a:solidFill>
              </a:rPr>
              <a:t>Console.WriteLine</a:t>
            </a:r>
            <a:r>
              <a:rPr lang="en-US" dirty="0">
                <a:solidFill>
                  <a:schemeClr val="accent5">
                    <a:lumMod val="75000"/>
                  </a:schemeClr>
                </a:solidFill>
              </a:rPr>
              <a:t>(j + </a:t>
            </a:r>
            <a:r>
              <a:rPr lang="en-US" dirty="0" err="1">
                <a:solidFill>
                  <a:schemeClr val="accent5">
                    <a:lumMod val="75000"/>
                  </a:schemeClr>
                </a:solidFill>
              </a:rPr>
              <a:t>i</a:t>
            </a:r>
            <a:r>
              <a:rPr lang="en-US" dirty="0">
                <a:solidFill>
                  <a:schemeClr val="accent5">
                    <a:lumMod val="75000"/>
                  </a:schemeClr>
                </a:solidFill>
              </a:rPr>
              <a:t>);</a:t>
            </a:r>
          </a:p>
          <a:p>
            <a:pPr>
              <a:defRPr/>
            </a:pPr>
            <a:r>
              <a:rPr lang="en-US" dirty="0">
                <a:solidFill>
                  <a:schemeClr val="accent5">
                    <a:lumMod val="75000"/>
                  </a:schemeClr>
                </a:solidFill>
              </a:rPr>
              <a:t>}</a:t>
            </a:r>
          </a:p>
          <a:p>
            <a:pPr>
              <a:defRPr/>
            </a:pPr>
            <a:r>
              <a:rPr lang="en-US" dirty="0">
                <a:solidFill>
                  <a:schemeClr val="accent5">
                    <a:lumMod val="75000"/>
                  </a:schemeClr>
                </a:solidFill>
              </a:rPr>
              <a:t>return 0;</a:t>
            </a:r>
          </a:p>
          <a:p>
            <a:pPr>
              <a:defRPr/>
            </a:pPr>
            <a:r>
              <a:rPr lang="en-US" dirty="0">
                <a:solidFill>
                  <a:schemeClr val="accent5">
                    <a:lumMod val="75000"/>
                  </a:schemeClr>
                </a:solidFill>
              </a:rPr>
              <a:t>}</a:t>
            </a:r>
            <a:endParaRPr lang="ar-SA" i="1" dirty="0">
              <a:solidFill>
                <a:schemeClr val="accent5">
                  <a:lumMod val="75000"/>
                </a:schemeClr>
              </a:solidFill>
              <a:ea typeface="Majalla UI"/>
              <a:cs typeface="Majalla UI"/>
            </a:endParaRPr>
          </a:p>
          <a:p>
            <a:pPr algn="r" rtl="1">
              <a:defRPr/>
            </a:pPr>
            <a:endParaRPr lang="en-US" i="1" dirty="0">
              <a:solidFill>
                <a:schemeClr val="accent5">
                  <a:lumMod val="75000"/>
                </a:schemeClr>
              </a:solidFill>
            </a:endParaRPr>
          </a:p>
          <a:p>
            <a:pPr>
              <a:defRPr/>
            </a:pPr>
            <a:endParaRPr lang="en-US" b="1" dirty="0">
              <a:solidFill>
                <a:schemeClr val="accent5">
                  <a:lumMod val="75000"/>
                </a:schemeClr>
              </a:solidFill>
            </a:endParaRPr>
          </a:p>
          <a:p>
            <a:pPr>
              <a:defRPr/>
            </a:pPr>
            <a:endParaRPr lang="en-US" dirty="0">
              <a:solidFill>
                <a:schemeClr val="accent5">
                  <a:lumMod val="75000"/>
                </a:schemeClr>
              </a:solidFill>
            </a:endParaRPr>
          </a:p>
          <a:p>
            <a:pPr>
              <a:defRPr/>
            </a:pPr>
            <a:endParaRPr lang="en-US" dirty="0">
              <a:solidFill>
                <a:schemeClr val="accent5">
                  <a:lumMod val="75000"/>
                </a:schemeClr>
              </a:solidFill>
            </a:endParaRPr>
          </a:p>
          <a:p>
            <a:pPr>
              <a:defRPr/>
            </a:pPr>
            <a:endParaRPr lang="en-US" dirty="0">
              <a:solidFill>
                <a:schemeClr val="accent5">
                  <a:lumMod val="75000"/>
                </a:schemeClr>
              </a:solidFill>
            </a:endParaRPr>
          </a:p>
          <a:p>
            <a:pPr>
              <a:defRPr/>
            </a:pPr>
            <a:endParaRPr lang="en-US" dirty="0">
              <a:solidFill>
                <a:schemeClr val="accent5">
                  <a:lumMod val="75000"/>
                </a:schemeClr>
              </a:solidFill>
            </a:endParaRPr>
          </a:p>
        </p:txBody>
      </p:sp>
      <p:sp>
        <p:nvSpPr>
          <p:cNvPr id="16387" name="TextBox 4"/>
          <p:cNvSpPr txBox="1">
            <a:spLocks noChangeArrowheads="1"/>
          </p:cNvSpPr>
          <p:nvPr/>
        </p:nvSpPr>
        <p:spPr bwMode="auto">
          <a:xfrm>
            <a:off x="556818" y="335281"/>
            <a:ext cx="4466736" cy="646331"/>
          </a:xfrm>
          <a:prstGeom prst="rect">
            <a:avLst/>
          </a:prstGeom>
          <a:noFill/>
          <a:ln w="9525">
            <a:noFill/>
            <a:miter lim="800000"/>
            <a:headEnd/>
            <a:tailEnd/>
          </a:ln>
        </p:spPr>
        <p:txBody>
          <a:bodyPr wrap="none">
            <a:spAutoFit/>
          </a:bodyPr>
          <a:lstStyle/>
          <a:p>
            <a:pPr>
              <a:lnSpc>
                <a:spcPct val="90000"/>
              </a:lnSpc>
              <a:defRPr/>
            </a:pPr>
            <a:r>
              <a:rPr lang="en-US" sz="4000" dirty="0">
                <a:latin typeface="+mj-lt"/>
                <a:ea typeface="+mj-ea"/>
                <a:cs typeface="+mj-cs"/>
              </a:rPr>
              <a:t>Variable scope cont.</a:t>
            </a:r>
          </a:p>
        </p:txBody>
      </p:sp>
      <p:sp>
        <p:nvSpPr>
          <p:cNvPr id="14340" name="TextBox 5"/>
          <p:cNvSpPr txBox="1">
            <a:spLocks noChangeArrowheads="1"/>
          </p:cNvSpPr>
          <p:nvPr/>
        </p:nvSpPr>
        <p:spPr bwMode="auto">
          <a:xfrm>
            <a:off x="700881" y="4465638"/>
            <a:ext cx="8591711" cy="1554272"/>
          </a:xfrm>
          <a:prstGeom prst="rect">
            <a:avLst/>
          </a:prstGeom>
          <a:noFill/>
          <a:ln w="9525">
            <a:noFill/>
            <a:miter lim="800000"/>
            <a:headEnd/>
            <a:tailEnd/>
          </a:ln>
        </p:spPr>
        <p:txBody>
          <a:bodyPr wrap="none">
            <a:spAutoFit/>
          </a:bodyPr>
          <a:lstStyle/>
          <a:p>
            <a:r>
              <a:rPr lang="en-US" dirty="0">
                <a:solidFill>
                  <a:schemeClr val="accent5">
                    <a:lumMod val="75000"/>
                  </a:schemeClr>
                </a:solidFill>
              </a:rPr>
              <a:t>If you try to compile this, you’ll get an error like the following:</a:t>
            </a:r>
          </a:p>
          <a:p>
            <a:r>
              <a:rPr lang="en-US" dirty="0" err="1">
                <a:solidFill>
                  <a:schemeClr val="accent5">
                    <a:lumMod val="75000"/>
                  </a:schemeClr>
                </a:solidFill>
              </a:rPr>
              <a:t>ScopeTest.cs</a:t>
            </a:r>
            <a:r>
              <a:rPr lang="en-US" dirty="0">
                <a:solidFill>
                  <a:schemeClr val="accent5">
                    <a:lumMod val="75000"/>
                  </a:schemeClr>
                </a:solidFill>
              </a:rPr>
              <a:t>(12,15): error CS0136: A local variable named 'j' cannot be declared in</a:t>
            </a:r>
          </a:p>
          <a:p>
            <a:r>
              <a:rPr lang="en-US" dirty="0">
                <a:solidFill>
                  <a:schemeClr val="accent5">
                    <a:lumMod val="75000"/>
                  </a:schemeClr>
                </a:solidFill>
              </a:rPr>
              <a:t>this scope because it would give a different meaning to 'j', which is already used</a:t>
            </a:r>
          </a:p>
          <a:p>
            <a:r>
              <a:rPr lang="en-US" dirty="0">
                <a:solidFill>
                  <a:schemeClr val="accent5">
                    <a:lumMod val="75000"/>
                  </a:schemeClr>
                </a:solidFill>
              </a:rPr>
              <a:t>in a 'parent or current' scope to denote something else.</a:t>
            </a:r>
          </a:p>
          <a:p>
            <a:endParaRPr lang="en-US" dirty="0">
              <a:solidFill>
                <a:schemeClr val="accent5">
                  <a:lumMod val="75000"/>
                </a:schemeClr>
              </a:solidFill>
            </a:endParaRPr>
          </a:p>
        </p:txBody>
      </p:sp>
    </p:spTree>
    <p:extLst>
      <p:ext uri="{BB962C8B-B14F-4D97-AF65-F5344CB8AC3E}">
        <p14:creationId xmlns:p14="http://schemas.microsoft.com/office/powerpoint/2010/main" val="181511772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589175" y="1005841"/>
            <a:ext cx="11023705" cy="4478149"/>
          </a:xfrm>
          <a:prstGeom prst="rect">
            <a:avLst/>
          </a:prstGeom>
          <a:solidFill>
            <a:srgbClr val="D6E9F7"/>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dirty="0">
                <a:solidFill>
                  <a:schemeClr val="accent5">
                    <a:lumMod val="75000"/>
                  </a:schemeClr>
                </a:solidFill>
              </a:rPr>
              <a:t>using System;</a:t>
            </a:r>
          </a:p>
          <a:p>
            <a:pPr>
              <a:defRPr/>
            </a:pPr>
            <a:r>
              <a:rPr lang="en-US" dirty="0">
                <a:solidFill>
                  <a:schemeClr val="accent5">
                    <a:lumMod val="75000"/>
                  </a:schemeClr>
                </a:solidFill>
              </a:rPr>
              <a:t>namespace Training</a:t>
            </a:r>
          </a:p>
          <a:p>
            <a:pPr>
              <a:defRPr/>
            </a:pPr>
            <a:r>
              <a:rPr lang="en-US" dirty="0">
                <a:solidFill>
                  <a:schemeClr val="accent5">
                    <a:lumMod val="75000"/>
                  </a:schemeClr>
                </a:solidFill>
              </a:rPr>
              <a:t>{</a:t>
            </a:r>
          </a:p>
          <a:p>
            <a:pPr>
              <a:defRPr/>
            </a:pPr>
            <a:r>
              <a:rPr lang="en-US" dirty="0">
                <a:solidFill>
                  <a:schemeClr val="accent5">
                    <a:lumMod val="75000"/>
                  </a:schemeClr>
                </a:solidFill>
              </a:rPr>
              <a:t>             class ScopeTest2</a:t>
            </a:r>
          </a:p>
          <a:p>
            <a:pPr>
              <a:defRPr/>
            </a:pPr>
            <a:r>
              <a:rPr lang="en-US" dirty="0">
                <a:solidFill>
                  <a:schemeClr val="accent5">
                    <a:lumMod val="75000"/>
                  </a:schemeClr>
                </a:solidFill>
              </a:rPr>
              <a:t>              {</a:t>
            </a:r>
          </a:p>
          <a:p>
            <a:pPr>
              <a:defRPr/>
            </a:pPr>
            <a:r>
              <a:rPr lang="en-US" dirty="0">
                <a:solidFill>
                  <a:schemeClr val="accent5">
                    <a:lumMod val="75000"/>
                  </a:schemeClr>
                </a:solidFill>
              </a:rPr>
              <a:t>                     static </a:t>
            </a:r>
            <a:r>
              <a:rPr lang="en-US" dirty="0" err="1">
                <a:solidFill>
                  <a:schemeClr val="accent5">
                    <a:lumMod val="75000"/>
                  </a:schemeClr>
                </a:solidFill>
              </a:rPr>
              <a:t>int</a:t>
            </a:r>
            <a:r>
              <a:rPr lang="en-US" dirty="0">
                <a:solidFill>
                  <a:schemeClr val="accent5">
                    <a:lumMod val="75000"/>
                  </a:schemeClr>
                </a:solidFill>
              </a:rPr>
              <a:t> j = 20;</a:t>
            </a:r>
          </a:p>
          <a:p>
            <a:pPr>
              <a:defRPr/>
            </a:pPr>
            <a:r>
              <a:rPr lang="en-US" dirty="0">
                <a:solidFill>
                  <a:schemeClr val="accent5">
                    <a:lumMod val="75000"/>
                  </a:schemeClr>
                </a:solidFill>
              </a:rPr>
              <a:t>                     public static void Main()</a:t>
            </a:r>
          </a:p>
          <a:p>
            <a:pPr>
              <a:defRPr/>
            </a:pPr>
            <a:r>
              <a:rPr lang="en-US" dirty="0">
                <a:solidFill>
                  <a:schemeClr val="accent5">
                    <a:lumMod val="75000"/>
                  </a:schemeClr>
                </a:solidFill>
              </a:rPr>
              <a:t>                              {</a:t>
            </a:r>
          </a:p>
          <a:p>
            <a:pPr>
              <a:defRPr/>
            </a:pPr>
            <a:r>
              <a:rPr lang="en-US" dirty="0">
                <a:solidFill>
                  <a:schemeClr val="accent5">
                    <a:lumMod val="75000"/>
                  </a:schemeClr>
                </a:solidFill>
              </a:rPr>
              <a:t>                                  </a:t>
            </a:r>
            <a:r>
              <a:rPr lang="en-US" dirty="0" err="1">
                <a:solidFill>
                  <a:schemeClr val="accent5">
                    <a:lumMod val="75000"/>
                  </a:schemeClr>
                </a:solidFill>
              </a:rPr>
              <a:t>int</a:t>
            </a:r>
            <a:r>
              <a:rPr lang="en-US" dirty="0">
                <a:solidFill>
                  <a:schemeClr val="accent5">
                    <a:lumMod val="75000"/>
                  </a:schemeClr>
                </a:solidFill>
              </a:rPr>
              <a:t> j = 30;</a:t>
            </a:r>
          </a:p>
          <a:p>
            <a:pPr>
              <a:defRPr/>
            </a:pPr>
            <a:r>
              <a:rPr lang="en-US" dirty="0">
                <a:solidFill>
                  <a:schemeClr val="accent5">
                    <a:lumMod val="75000"/>
                  </a:schemeClr>
                </a:solidFill>
              </a:rPr>
              <a:t>                                  </a:t>
            </a:r>
            <a:r>
              <a:rPr lang="en-US" dirty="0" err="1">
                <a:solidFill>
                  <a:schemeClr val="accent5">
                    <a:lumMod val="75000"/>
                  </a:schemeClr>
                </a:solidFill>
              </a:rPr>
              <a:t>Console.WriteLine</a:t>
            </a:r>
            <a:r>
              <a:rPr lang="en-US" dirty="0">
                <a:solidFill>
                  <a:schemeClr val="accent5">
                    <a:lumMod val="75000"/>
                  </a:schemeClr>
                </a:solidFill>
              </a:rPr>
              <a:t>(j);//30</a:t>
            </a:r>
          </a:p>
          <a:p>
            <a:pPr>
              <a:defRPr/>
            </a:pPr>
            <a:r>
              <a:rPr lang="en-US" dirty="0">
                <a:solidFill>
                  <a:schemeClr val="accent5">
                    <a:lumMod val="75000"/>
                  </a:schemeClr>
                </a:solidFill>
              </a:rPr>
              <a:t>                                  </a:t>
            </a:r>
            <a:r>
              <a:rPr lang="en-US" dirty="0" err="1">
                <a:solidFill>
                  <a:schemeClr val="accent5">
                    <a:lumMod val="75000"/>
                  </a:schemeClr>
                </a:solidFill>
              </a:rPr>
              <a:t>Console.WriteLine</a:t>
            </a:r>
            <a:r>
              <a:rPr lang="en-US" dirty="0">
                <a:solidFill>
                  <a:schemeClr val="accent5">
                    <a:lumMod val="75000"/>
                  </a:schemeClr>
                </a:solidFill>
              </a:rPr>
              <a:t>(ScopeTest2.j);//20</a:t>
            </a:r>
          </a:p>
          <a:p>
            <a:pPr>
              <a:defRPr/>
            </a:pPr>
            <a:r>
              <a:rPr lang="en-US" dirty="0">
                <a:solidFill>
                  <a:schemeClr val="accent5">
                    <a:lumMod val="75000"/>
                  </a:schemeClr>
                </a:solidFill>
              </a:rPr>
              <a:t>                                  return;</a:t>
            </a:r>
          </a:p>
          <a:p>
            <a:pPr>
              <a:defRPr/>
            </a:pPr>
            <a:r>
              <a:rPr lang="en-US" dirty="0">
                <a:solidFill>
                  <a:schemeClr val="accent5">
                    <a:lumMod val="75000"/>
                  </a:schemeClr>
                </a:solidFill>
              </a:rPr>
              <a:t>                             }</a:t>
            </a:r>
          </a:p>
          <a:p>
            <a:pPr>
              <a:defRPr/>
            </a:pPr>
            <a:r>
              <a:rPr lang="en-US" dirty="0">
                <a:solidFill>
                  <a:schemeClr val="accent5">
                    <a:lumMod val="75000"/>
                  </a:schemeClr>
                </a:solidFill>
              </a:rPr>
              <a:t>              }</a:t>
            </a:r>
          </a:p>
          <a:p>
            <a:pPr>
              <a:defRPr/>
            </a:pPr>
            <a:r>
              <a:rPr lang="en-US" dirty="0">
                <a:solidFill>
                  <a:schemeClr val="accent5">
                    <a:lumMod val="75000"/>
                  </a:schemeClr>
                </a:solidFill>
              </a:rPr>
              <a:t>}</a:t>
            </a:r>
          </a:p>
        </p:txBody>
      </p:sp>
      <p:sp>
        <p:nvSpPr>
          <p:cNvPr id="17411" name="TextBox 4"/>
          <p:cNvSpPr txBox="1">
            <a:spLocks noChangeArrowheads="1"/>
          </p:cNvSpPr>
          <p:nvPr/>
        </p:nvSpPr>
        <p:spPr bwMode="auto">
          <a:xfrm>
            <a:off x="552386" y="335280"/>
            <a:ext cx="8121326" cy="590931"/>
          </a:xfrm>
          <a:prstGeom prst="rect">
            <a:avLst/>
          </a:prstGeom>
          <a:noFill/>
          <a:ln w="9525">
            <a:noFill/>
            <a:miter lim="800000"/>
            <a:headEnd/>
            <a:tailEnd/>
          </a:ln>
        </p:spPr>
        <p:txBody>
          <a:bodyPr wrap="none">
            <a:spAutoFit/>
          </a:bodyPr>
          <a:lstStyle/>
          <a:p>
            <a:pPr algn="ctr">
              <a:lnSpc>
                <a:spcPct val="90000"/>
              </a:lnSpc>
              <a:defRPr/>
            </a:pPr>
            <a:r>
              <a:rPr lang="en-US" sz="3600" dirty="0">
                <a:latin typeface="+mj-lt"/>
                <a:ea typeface="+mj-ea"/>
                <a:cs typeface="+mj-cs"/>
              </a:rPr>
              <a:t>Scope Clashes for fields and local Variables</a:t>
            </a:r>
          </a:p>
        </p:txBody>
      </p:sp>
    </p:spTree>
    <p:extLst>
      <p:ext uri="{BB962C8B-B14F-4D97-AF65-F5344CB8AC3E}">
        <p14:creationId xmlns:p14="http://schemas.microsoft.com/office/powerpoint/2010/main" val="166631818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dirty="0"/>
              <a:t>IntelliSense Icons</a:t>
            </a:r>
          </a:p>
        </p:txBody>
      </p:sp>
      <p:graphicFrame>
        <p:nvGraphicFramePr>
          <p:cNvPr id="4" name="Content Placeholder 5" descr="Table with multiple topic and category rows"/>
          <p:cNvGraphicFramePr>
            <a:graphicFrameLocks/>
          </p:cNvGraphicFramePr>
          <p:nvPr/>
        </p:nvGraphicFramePr>
        <p:xfrm>
          <a:off x="3360745" y="1857375"/>
          <a:ext cx="4659305" cy="3706803"/>
        </p:xfrm>
        <a:graphic>
          <a:graphicData uri="http://schemas.openxmlformats.org/drawingml/2006/table">
            <a:tbl>
              <a:tblPr firstRow="1" bandRow="1">
                <a:tableStyleId>{5FD0F851-EC5A-4D38-B0AD-8093EC10F338}</a:tableStyleId>
              </a:tblPr>
              <a:tblGrid>
                <a:gridCol w="1592255">
                  <a:extLst>
                    <a:ext uri="{9D8B030D-6E8A-4147-A177-3AD203B41FA5}">
                      <a16:colId xmlns:a16="http://schemas.microsoft.com/office/drawing/2014/main" val="768047797"/>
                    </a:ext>
                  </a:extLst>
                </a:gridCol>
                <a:gridCol w="3067050">
                  <a:extLst>
                    <a:ext uri="{9D8B030D-6E8A-4147-A177-3AD203B41FA5}">
                      <a16:colId xmlns:a16="http://schemas.microsoft.com/office/drawing/2014/main" val="2160592720"/>
                    </a:ext>
                  </a:extLst>
                </a:gridCol>
              </a:tblGrid>
              <a:tr h="581025">
                <a:tc>
                  <a:txBody>
                    <a:bodyPr/>
                    <a:lstStyle/>
                    <a:p>
                      <a:r>
                        <a:rPr lang="en-US" sz="2000" dirty="0"/>
                        <a:t>Icon</a:t>
                      </a:r>
                    </a:p>
                  </a:txBody>
                  <a:tcPr anchor="ctr"/>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a:ln>
                            <a:noFill/>
                          </a:ln>
                          <a:solidFill>
                            <a:schemeClr val="tx1"/>
                          </a:solidFill>
                          <a:effectLst/>
                          <a:latin typeface="+mj-lt"/>
                          <a:ea typeface="+mn-ea"/>
                          <a:cs typeface="+mn-cs"/>
                        </a:rPr>
                        <a:t>Meaning</a:t>
                      </a:r>
                    </a:p>
                  </a:txBody>
                  <a:tcPr marL="60944" marR="60944" marT="182880" marB="182880" anchor="ctr" horzOverflow="overflow"/>
                </a:tc>
                <a:extLst>
                  <a:ext uri="{0D108BD9-81ED-4DB2-BD59-A6C34878D82A}">
                    <a16:rowId xmlns:a16="http://schemas.microsoft.com/office/drawing/2014/main" val="4137053520"/>
                  </a:ext>
                </a:extLst>
              </a:tr>
              <a:tr h="315896">
                <a:tc>
                  <a:txBody>
                    <a:bodyPr/>
                    <a:lstStyle/>
                    <a:p>
                      <a:pPr algn="l"/>
                      <a:endParaRPr lang="en-US" sz="1600" b="1" dirty="0"/>
                    </a:p>
                  </a:txBody>
                  <a:tcPr anchor="ctr"/>
                </a:tc>
                <a:tc>
                  <a:txBody>
                    <a:bodyPr/>
                    <a:lstStyle/>
                    <a:p>
                      <a:pPr algn="l"/>
                      <a:r>
                        <a:rPr lang="en-US" sz="1600" dirty="0"/>
                        <a:t>C# Keyword</a:t>
                      </a:r>
                    </a:p>
                  </a:txBody>
                  <a:tcPr anchor="ctr"/>
                </a:tc>
                <a:extLst>
                  <a:ext uri="{0D108BD9-81ED-4DB2-BD59-A6C34878D82A}">
                    <a16:rowId xmlns:a16="http://schemas.microsoft.com/office/drawing/2014/main" val="3556899677"/>
                  </a:ext>
                </a:extLst>
              </a:tr>
              <a:tr h="328990">
                <a:tc>
                  <a:txBody>
                    <a:bodyPr/>
                    <a:lstStyle/>
                    <a:p>
                      <a:pPr algn="l"/>
                      <a:endParaRPr lang="en-US" sz="1600" b="1" dirty="0"/>
                    </a:p>
                  </a:txBody>
                  <a:tcPr anchor="ctr"/>
                </a:tc>
                <a:tc>
                  <a:txBody>
                    <a:bodyPr/>
                    <a:lstStyle/>
                    <a:p>
                      <a:pPr algn="l"/>
                      <a:r>
                        <a:rPr lang="en-US" sz="1600" dirty="0"/>
                        <a:t>method (discussed in Chapter3)</a:t>
                      </a:r>
                    </a:p>
                  </a:txBody>
                  <a:tcPr anchor="ctr"/>
                </a:tc>
                <a:extLst>
                  <a:ext uri="{0D108BD9-81ED-4DB2-BD59-A6C34878D82A}">
                    <a16:rowId xmlns:a16="http://schemas.microsoft.com/office/drawing/2014/main" val="3329541866"/>
                  </a:ext>
                </a:extLst>
              </a:tr>
              <a:tr h="354003">
                <a:tc>
                  <a:txBody>
                    <a:bodyPr/>
                    <a:lstStyle/>
                    <a:p>
                      <a:pPr algn="l"/>
                      <a:endParaRPr lang="en-US" sz="1600" b="1" dirty="0"/>
                    </a:p>
                  </a:txBody>
                  <a:tcPr anchor="ctr"/>
                </a:tc>
                <a:tc>
                  <a:txBody>
                    <a:bodyPr/>
                    <a:lstStyle/>
                    <a:p>
                      <a:pPr algn="l"/>
                      <a:r>
                        <a:rPr lang="en-US" sz="1600" dirty="0"/>
                        <a:t>Property (discussed in Chapter14)</a:t>
                      </a:r>
                    </a:p>
                  </a:txBody>
                  <a:tcPr anchor="ctr"/>
                </a:tc>
                <a:extLst>
                  <a:ext uri="{0D108BD9-81ED-4DB2-BD59-A6C34878D82A}">
                    <a16:rowId xmlns:a16="http://schemas.microsoft.com/office/drawing/2014/main" val="1219984279"/>
                  </a:ext>
                </a:extLst>
              </a:tr>
              <a:tr h="313122">
                <a:tc>
                  <a:txBody>
                    <a:bodyPr/>
                    <a:lstStyle/>
                    <a:p>
                      <a:pPr algn="l"/>
                      <a:endParaRPr lang="en-US" sz="1600" b="1" dirty="0"/>
                    </a:p>
                  </a:txBody>
                  <a:tcPr anchor="ctr"/>
                </a:tc>
                <a:tc>
                  <a:txBody>
                    <a:bodyPr/>
                    <a:lstStyle/>
                    <a:p>
                      <a:pPr algn="l"/>
                      <a:r>
                        <a:rPr lang="en-US" sz="1600" dirty="0"/>
                        <a:t>Class (discussed in Chapter7)</a:t>
                      </a:r>
                    </a:p>
                  </a:txBody>
                  <a:tcPr anchor="ctr"/>
                </a:tc>
                <a:extLst>
                  <a:ext uri="{0D108BD9-81ED-4DB2-BD59-A6C34878D82A}">
                    <a16:rowId xmlns:a16="http://schemas.microsoft.com/office/drawing/2014/main" val="1215425845"/>
                  </a:ext>
                </a:extLst>
              </a:tr>
              <a:tr h="313122">
                <a:tc>
                  <a:txBody>
                    <a:bodyPr/>
                    <a:lstStyle/>
                    <a:p>
                      <a:pPr algn="l"/>
                      <a:endParaRPr lang="en-US" sz="1600" b="1" dirty="0"/>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err="1"/>
                        <a:t>Struct</a:t>
                      </a:r>
                      <a:r>
                        <a:rPr lang="en-US" sz="1600" dirty="0"/>
                        <a:t> (discussed in Chapter3)</a:t>
                      </a:r>
                    </a:p>
                  </a:txBody>
                  <a:tcPr anchor="ctr"/>
                </a:tc>
                <a:extLst>
                  <a:ext uri="{0D108BD9-81ED-4DB2-BD59-A6C34878D82A}">
                    <a16:rowId xmlns:a16="http://schemas.microsoft.com/office/drawing/2014/main" val="10005"/>
                  </a:ext>
                </a:extLst>
              </a:tr>
              <a:tr h="313122">
                <a:tc>
                  <a:txBody>
                    <a:bodyPr/>
                    <a:lstStyle/>
                    <a:p>
                      <a:pPr algn="l"/>
                      <a:endParaRPr lang="en-US" sz="1600" b="1" dirty="0"/>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t>Enum (discussed in Chapter3)</a:t>
                      </a:r>
                    </a:p>
                  </a:txBody>
                  <a:tcPr anchor="ctr"/>
                </a:tc>
                <a:extLst>
                  <a:ext uri="{0D108BD9-81ED-4DB2-BD59-A6C34878D82A}">
                    <a16:rowId xmlns:a16="http://schemas.microsoft.com/office/drawing/2014/main" val="10006"/>
                  </a:ext>
                </a:extLst>
              </a:tr>
              <a:tr h="313122">
                <a:tc>
                  <a:txBody>
                    <a:bodyPr/>
                    <a:lstStyle/>
                    <a:p>
                      <a:pPr algn="l"/>
                      <a:endParaRPr lang="en-US" sz="1600" b="1" dirty="0"/>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t>interface (discussed in Chapter3)</a:t>
                      </a:r>
                    </a:p>
                  </a:txBody>
                  <a:tcPr anchor="ctr"/>
                </a:tc>
                <a:extLst>
                  <a:ext uri="{0D108BD9-81ED-4DB2-BD59-A6C34878D82A}">
                    <a16:rowId xmlns:a16="http://schemas.microsoft.com/office/drawing/2014/main" val="10007"/>
                  </a:ext>
                </a:extLst>
              </a:tr>
              <a:tr h="313122">
                <a:tc>
                  <a:txBody>
                    <a:bodyPr/>
                    <a:lstStyle/>
                    <a:p>
                      <a:pPr algn="l"/>
                      <a:endParaRPr lang="en-US" sz="1600" b="1" dirty="0"/>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t>Delegate</a:t>
                      </a:r>
                      <a:r>
                        <a:rPr lang="en-US" sz="1600" baseline="0" dirty="0"/>
                        <a:t> </a:t>
                      </a:r>
                      <a:r>
                        <a:rPr lang="en-US" sz="1600" dirty="0"/>
                        <a:t>(discussed in Chapter3)</a:t>
                      </a:r>
                    </a:p>
                  </a:txBody>
                  <a:tcPr anchor="ctr"/>
                </a:tc>
                <a:extLst>
                  <a:ext uri="{0D108BD9-81ED-4DB2-BD59-A6C34878D82A}">
                    <a16:rowId xmlns:a16="http://schemas.microsoft.com/office/drawing/2014/main" val="10008"/>
                  </a:ext>
                </a:extLst>
              </a:tr>
              <a:tr h="313122">
                <a:tc>
                  <a:txBody>
                    <a:bodyPr/>
                    <a:lstStyle/>
                    <a:p>
                      <a:pPr algn="l"/>
                      <a:endParaRPr lang="en-US" sz="1600" b="1" dirty="0"/>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600" dirty="0"/>
                        <a:t>Namespace</a:t>
                      </a:r>
                    </a:p>
                  </a:txBody>
                  <a:tcPr anchor="ctr"/>
                </a:tc>
                <a:extLst>
                  <a:ext uri="{0D108BD9-81ED-4DB2-BD59-A6C34878D82A}">
                    <a16:rowId xmlns:a16="http://schemas.microsoft.com/office/drawing/2014/main" val="10009"/>
                  </a:ext>
                </a:extLst>
              </a:tr>
            </a:tbl>
          </a:graphicData>
        </a:graphic>
      </p:graphicFrame>
      <p:pic>
        <p:nvPicPr>
          <p:cNvPr id="10" name="Picture 9" descr="Interface-icon.png"/>
          <p:cNvPicPr>
            <a:picLocks noChangeAspect="1"/>
          </p:cNvPicPr>
          <p:nvPr/>
        </p:nvPicPr>
        <p:blipFill>
          <a:blip r:embed="rId2" cstate="print"/>
          <a:stretch>
            <a:fillRect/>
          </a:stretch>
        </p:blipFill>
        <p:spPr>
          <a:xfrm>
            <a:off x="3656013" y="4562476"/>
            <a:ext cx="285750" cy="285750"/>
          </a:xfrm>
          <a:prstGeom prst="rect">
            <a:avLst/>
          </a:prstGeom>
        </p:spPr>
      </p:pic>
      <p:pic>
        <p:nvPicPr>
          <p:cNvPr id="11" name="Picture 10" descr="enum.png"/>
          <p:cNvPicPr>
            <a:picLocks noChangeAspect="1"/>
          </p:cNvPicPr>
          <p:nvPr/>
        </p:nvPicPr>
        <p:blipFill>
          <a:blip r:embed="rId3" cstate="print"/>
          <a:stretch>
            <a:fillRect/>
          </a:stretch>
        </p:blipFill>
        <p:spPr>
          <a:xfrm>
            <a:off x="3671914" y="4245001"/>
            <a:ext cx="269849" cy="269849"/>
          </a:xfrm>
          <a:prstGeom prst="rect">
            <a:avLst/>
          </a:prstGeom>
        </p:spPr>
      </p:pic>
      <p:pic>
        <p:nvPicPr>
          <p:cNvPr id="15" name="Picture 14" descr="structe.png"/>
          <p:cNvPicPr>
            <a:picLocks noChangeAspect="1"/>
          </p:cNvPicPr>
          <p:nvPr/>
        </p:nvPicPr>
        <p:blipFill>
          <a:blip r:embed="rId4" cstate="print"/>
          <a:stretch>
            <a:fillRect/>
          </a:stretch>
        </p:blipFill>
        <p:spPr>
          <a:xfrm>
            <a:off x="3681515" y="3921227"/>
            <a:ext cx="279298" cy="279298"/>
          </a:xfrm>
          <a:prstGeom prst="rect">
            <a:avLst/>
          </a:prstGeom>
        </p:spPr>
      </p:pic>
      <p:pic>
        <p:nvPicPr>
          <p:cNvPr id="16" name="Picture 15" descr="classes.png"/>
          <p:cNvPicPr>
            <a:picLocks noChangeAspect="1"/>
          </p:cNvPicPr>
          <p:nvPr/>
        </p:nvPicPr>
        <p:blipFill>
          <a:blip r:embed="rId5" cstate="print"/>
          <a:stretch>
            <a:fillRect/>
          </a:stretch>
        </p:blipFill>
        <p:spPr>
          <a:xfrm>
            <a:off x="3684587" y="3571875"/>
            <a:ext cx="333375" cy="333375"/>
          </a:xfrm>
          <a:prstGeom prst="rect">
            <a:avLst/>
          </a:prstGeom>
        </p:spPr>
      </p:pic>
      <p:pic>
        <p:nvPicPr>
          <p:cNvPr id="17" name="Picture 16" descr="propertty.png"/>
          <p:cNvPicPr>
            <a:picLocks noChangeAspect="1"/>
          </p:cNvPicPr>
          <p:nvPr/>
        </p:nvPicPr>
        <p:blipFill>
          <a:blip r:embed="rId6" cstate="print"/>
          <a:stretch>
            <a:fillRect/>
          </a:stretch>
        </p:blipFill>
        <p:spPr>
          <a:xfrm>
            <a:off x="3665613" y="3190951"/>
            <a:ext cx="323774" cy="323774"/>
          </a:xfrm>
          <a:prstGeom prst="rect">
            <a:avLst/>
          </a:prstGeom>
        </p:spPr>
      </p:pic>
      <p:pic>
        <p:nvPicPr>
          <p:cNvPr id="18" name="Picture 17" descr="namespace.png"/>
          <p:cNvPicPr>
            <a:picLocks noChangeAspect="1"/>
          </p:cNvPicPr>
          <p:nvPr/>
        </p:nvPicPr>
        <p:blipFill>
          <a:blip r:embed="rId7" cstate="print"/>
          <a:stretch>
            <a:fillRect/>
          </a:stretch>
        </p:blipFill>
        <p:spPr>
          <a:xfrm>
            <a:off x="3719561" y="5273731"/>
            <a:ext cx="203151" cy="232641"/>
          </a:xfrm>
          <a:prstGeom prst="rect">
            <a:avLst/>
          </a:prstGeom>
        </p:spPr>
      </p:pic>
      <p:pic>
        <p:nvPicPr>
          <p:cNvPr id="20" name="Picture 19" descr="Briefcase.png"/>
          <p:cNvPicPr>
            <a:picLocks noChangeAspect="1"/>
          </p:cNvPicPr>
          <p:nvPr/>
        </p:nvPicPr>
        <p:blipFill>
          <a:blip r:embed="rId8" cstate="print"/>
          <a:stretch>
            <a:fillRect/>
          </a:stretch>
        </p:blipFill>
        <p:spPr>
          <a:xfrm>
            <a:off x="3627437" y="4867275"/>
            <a:ext cx="342900" cy="342900"/>
          </a:xfrm>
          <a:prstGeom prst="rect">
            <a:avLst/>
          </a:prstGeom>
        </p:spPr>
      </p:pic>
      <p:pic>
        <p:nvPicPr>
          <p:cNvPr id="22" name="Picture 21" descr="method.jpg"/>
          <p:cNvPicPr>
            <a:picLocks noChangeAspect="1"/>
          </p:cNvPicPr>
          <p:nvPr/>
        </p:nvPicPr>
        <p:blipFill>
          <a:blip r:embed="rId9" cstate="print"/>
          <a:stretch>
            <a:fillRect/>
          </a:stretch>
        </p:blipFill>
        <p:spPr>
          <a:xfrm>
            <a:off x="3584575" y="2905125"/>
            <a:ext cx="371475" cy="247650"/>
          </a:xfrm>
          <a:prstGeom prst="rect">
            <a:avLst/>
          </a:prstGeom>
        </p:spPr>
      </p:pic>
      <p:pic>
        <p:nvPicPr>
          <p:cNvPr id="23" name="Picture 22" descr="c#keywod.jpg"/>
          <p:cNvPicPr>
            <a:picLocks noChangeAspect="1"/>
          </p:cNvPicPr>
          <p:nvPr/>
        </p:nvPicPr>
        <p:blipFill>
          <a:blip r:embed="rId10" cstate="print"/>
          <a:stretch>
            <a:fillRect/>
          </a:stretch>
        </p:blipFill>
        <p:spPr>
          <a:xfrm>
            <a:off x="3670300" y="2600325"/>
            <a:ext cx="333375" cy="209550"/>
          </a:xfrm>
          <a:prstGeom prst="rect">
            <a:avLst/>
          </a:prstGeom>
        </p:spPr>
      </p:pic>
    </p:spTree>
    <p:extLst>
      <p:ext uri="{BB962C8B-B14F-4D97-AF65-F5344CB8AC3E}">
        <p14:creationId xmlns:p14="http://schemas.microsoft.com/office/powerpoint/2010/main" val="251348759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1818" y="406401"/>
            <a:ext cx="11125199" cy="889000"/>
          </a:xfrm>
          <a:prstGeom prst="rect">
            <a:avLst/>
          </a:prstGeom>
        </p:spPr>
        <p:txBody>
          <a:bodyPr/>
          <a:lstStyle/>
          <a:p>
            <a:pPr marL="0" marR="0" lvl="0" indent="0" algn="l" defTabSz="914361"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mj-lt"/>
                <a:ea typeface="+mj-ea"/>
                <a:cs typeface="+mj-cs"/>
              </a:rPr>
              <a:t>Commenting</a:t>
            </a:r>
          </a:p>
        </p:txBody>
      </p:sp>
      <p:sp>
        <p:nvSpPr>
          <p:cNvPr id="5" name="Rectangle 3"/>
          <p:cNvSpPr txBox="1">
            <a:spLocks noChangeArrowheads="1"/>
          </p:cNvSpPr>
          <p:nvPr/>
        </p:nvSpPr>
        <p:spPr>
          <a:xfrm>
            <a:off x="536443" y="1035051"/>
            <a:ext cx="11435488" cy="2841625"/>
          </a:xfrm>
          <a:prstGeom prst="rect">
            <a:avLst/>
          </a:prstGeom>
        </p:spPr>
        <p:txBody>
          <a:bodyPr/>
          <a:lstStyle/>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well-commented</a:t>
            </a:r>
            <a:r>
              <a:rPr kumimoji="0" lang="en-US" sz="2000" b="0" i="0" u="none" strike="noStrike" kern="1200" cap="none" spc="0" normalizeH="0" noProof="0" dirty="0">
                <a:ln>
                  <a:noFill/>
                </a:ln>
                <a:solidFill>
                  <a:schemeClr val="tx1"/>
                </a:solidFill>
                <a:effectLst/>
                <a:uLnTx/>
                <a:uFillTx/>
                <a:latin typeface="+mn-lt"/>
                <a:ea typeface="+mn-ea"/>
                <a:cs typeface="+mn-cs"/>
              </a:rPr>
              <a:t> application permits a </a:t>
            </a:r>
            <a:r>
              <a:rPr kumimoji="0" lang="en-US" sz="2000" b="0" i="0" u="none" strike="noStrike" kern="1200" cap="none" spc="0" normalizeH="0" noProof="0" dirty="0" err="1">
                <a:ln>
                  <a:noFill/>
                </a:ln>
                <a:solidFill>
                  <a:schemeClr val="tx1"/>
                </a:solidFill>
                <a:effectLst/>
                <a:uLnTx/>
                <a:uFillTx/>
                <a:latin typeface="+mn-lt"/>
                <a:ea typeface="+mn-ea"/>
                <a:cs typeface="+mn-cs"/>
              </a:rPr>
              <a:t>deve</a:t>
            </a:r>
            <a:r>
              <a:rPr lang="en-US" sz="2000" dirty="0" err="1"/>
              <a:t>loper</a:t>
            </a:r>
            <a:r>
              <a:rPr lang="en-US" sz="2000" dirty="0"/>
              <a:t> to fully understand the structure of the application</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lang="en-US" sz="2000" dirty="0"/>
              <a:t>Single-line comments</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tabLst/>
              <a:defRPr/>
            </a:pPr>
            <a:r>
              <a:rPr lang="en-US" sz="2000" dirty="0"/>
              <a:t>		// </a:t>
            </a:r>
            <a:r>
              <a:rPr lang="en-US" sz="2000" dirty="0" err="1"/>
              <a:t>Console.WriteLine</a:t>
            </a:r>
            <a:r>
              <a:rPr lang="en-US" sz="2000" dirty="0"/>
              <a:t>(“Test”);</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itchFamily="34" charset="0"/>
              <a:buChar char="•"/>
              <a:tabLst/>
              <a:defRPr/>
            </a:pPr>
            <a:r>
              <a:rPr lang="en-US" sz="2000" dirty="0"/>
              <a:t>Multiple line comments</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tabLst/>
              <a:defRPr/>
            </a:pPr>
            <a:r>
              <a:rPr lang="en-US" sz="2000" dirty="0"/>
              <a:t>		/*</a:t>
            </a:r>
            <a:r>
              <a:rPr lang="en-US" sz="2000" dirty="0" err="1"/>
              <a:t>Console.Write</a:t>
            </a:r>
            <a:r>
              <a:rPr lang="en-US" sz="2000" dirty="0"/>
              <a:t>(“Test”);</a:t>
            </a: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tabLst/>
              <a:defRPr/>
            </a:pPr>
            <a:r>
              <a:rPr lang="en-US" sz="2000" dirty="0"/>
              <a:t>		    </a:t>
            </a:r>
            <a:r>
              <a:rPr lang="en-US" sz="2000" dirty="0" err="1"/>
              <a:t>Console.Readline</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28591" marR="0" lvl="0" indent="-228591" algn="l" defTabSz="914361" rtl="0" eaLnBrk="1" fontAlgn="auto" latinLnBrk="0" hangingPunct="1">
              <a:lnSpc>
                <a:spcPct val="90000"/>
              </a:lnSpc>
              <a:spcBef>
                <a:spcPts val="1200"/>
              </a:spcBef>
              <a:spcAft>
                <a:spcPts val="0"/>
              </a:spcAft>
              <a:buClr>
                <a:schemeClr val="tx1">
                  <a:lumMod val="60000"/>
                  <a:lumOff val="40000"/>
                </a:schemeClr>
              </a:buClr>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597469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609441" y="383630"/>
            <a:ext cx="11173090" cy="590931"/>
          </a:xfrm>
          <a:prstGeom prst="rect">
            <a:avLst/>
          </a:prstGeom>
          <a:noFill/>
          <a:ln w="9525">
            <a:noFill/>
            <a:miter lim="800000"/>
            <a:headEnd/>
            <a:tailEnd/>
          </a:ln>
          <a:effectLst/>
        </p:spPr>
        <p:txBody>
          <a:bodyPr>
            <a:spAutoFit/>
          </a:bodyPr>
          <a:lstStyle/>
          <a:p>
            <a:pPr>
              <a:lnSpc>
                <a:spcPct val="90000"/>
              </a:lnSpc>
            </a:pPr>
            <a:r>
              <a:rPr lang="en-US" sz="3600" dirty="0">
                <a:latin typeface="+mj-lt"/>
              </a:rPr>
              <a:t>Common Operators</a:t>
            </a:r>
            <a:endParaRPr lang="en-US" sz="3600" dirty="0">
              <a:effectLst>
                <a:outerShdw blurRad="38100" dist="38100" dir="2700000" algn="tl">
                  <a:srgbClr val="000000"/>
                </a:outerShdw>
              </a:effectLst>
              <a:latin typeface="+mj-lt"/>
            </a:endParaRPr>
          </a:p>
        </p:txBody>
      </p:sp>
      <p:sp>
        <p:nvSpPr>
          <p:cNvPr id="4" name="Rectangle 3"/>
          <p:cNvSpPr>
            <a:spLocks noChangeArrowheads="1"/>
          </p:cNvSpPr>
          <p:nvPr/>
        </p:nvSpPr>
        <p:spPr bwMode="auto">
          <a:xfrm>
            <a:off x="664766" y="1049202"/>
            <a:ext cx="3057604" cy="369332"/>
          </a:xfrm>
          <a:prstGeom prst="rect">
            <a:avLst/>
          </a:prstGeom>
          <a:noFill/>
          <a:ln w="9525">
            <a:noFill/>
            <a:miter lim="800000"/>
            <a:headEnd/>
            <a:tailEnd/>
          </a:ln>
          <a:effectLst/>
        </p:spPr>
        <p:txBody>
          <a:bodyPr wrap="square">
            <a:spAutoFit/>
          </a:bodyPr>
          <a:lstStyle/>
          <a:p>
            <a:pPr marL="571500" indent="-571500">
              <a:lnSpc>
                <a:spcPct val="90000"/>
              </a:lnSpc>
              <a:spcBef>
                <a:spcPct val="30000"/>
              </a:spcBef>
              <a:buClr>
                <a:schemeClr val="tx2"/>
              </a:buClr>
              <a:buSzPct val="75000"/>
            </a:pPr>
            <a:r>
              <a:rPr lang="en-US" sz="2000" b="1" dirty="0"/>
              <a:t>Type:	</a:t>
            </a:r>
          </a:p>
        </p:txBody>
      </p:sp>
      <p:sp>
        <p:nvSpPr>
          <p:cNvPr id="5" name="Rectangle 3"/>
          <p:cNvSpPr txBox="1">
            <a:spLocks noChangeArrowheads="1"/>
          </p:cNvSpPr>
          <p:nvPr/>
        </p:nvSpPr>
        <p:spPr>
          <a:xfrm>
            <a:off x="685034" y="1512750"/>
            <a:ext cx="4749932" cy="4801869"/>
          </a:xfrm>
          <a:prstGeom prst="rect">
            <a:avLst/>
          </a:prstGeom>
        </p:spPr>
        <p:txBody>
          <a:bodyPr/>
          <a:lstStyle/>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Directly contain their data</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endParaRPr lang="en-US" sz="2000" dirty="0"/>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tabLst/>
              <a:defRPr/>
            </a:pPr>
            <a:endParaRPr lang="en-US" sz="2000" dirty="0"/>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tabLst/>
              <a:defRPr/>
            </a:pPr>
            <a:endParaRPr lang="en-US" sz="2000" dirty="0"/>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Relational logical operators</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Logical operators</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Conditional operator</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Increment operator</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Decrement operator</a:t>
            </a:r>
          </a:p>
          <a:p>
            <a:pPr marL="228591" marR="0" lvl="0" indent="-228591" algn="l" defTabSz="914361" rtl="0" eaLnBrk="1" fontAlgn="auto" latinLnBrk="0" hangingPunct="1">
              <a:lnSpc>
                <a:spcPct val="100000"/>
              </a:lnSpc>
              <a:spcBef>
                <a:spcPts val="1200"/>
              </a:spcBef>
              <a:spcAft>
                <a:spcPts val="0"/>
              </a:spcAft>
              <a:buClr>
                <a:schemeClr val="accent5">
                  <a:lumMod val="75000"/>
                </a:schemeClr>
              </a:buClr>
              <a:buSzTx/>
              <a:buFont typeface="Wingdings" pitchFamily="2" charset="2"/>
              <a:buChar char="q"/>
              <a:tabLst/>
              <a:defRPr/>
            </a:pPr>
            <a:r>
              <a:rPr lang="en-US" sz="2000" dirty="0"/>
              <a:t>  Arithmetic operators</a:t>
            </a:r>
          </a:p>
        </p:txBody>
      </p:sp>
      <p:sp>
        <p:nvSpPr>
          <p:cNvPr id="6" name="Rectangle 3"/>
          <p:cNvSpPr>
            <a:spLocks noChangeArrowheads="1"/>
          </p:cNvSpPr>
          <p:nvPr/>
        </p:nvSpPr>
        <p:spPr bwMode="auto">
          <a:xfrm>
            <a:off x="4455446" y="1049202"/>
            <a:ext cx="3057604" cy="369332"/>
          </a:xfrm>
          <a:prstGeom prst="rect">
            <a:avLst/>
          </a:prstGeom>
          <a:noFill/>
          <a:ln w="9525">
            <a:noFill/>
            <a:miter lim="800000"/>
            <a:headEnd/>
            <a:tailEnd/>
          </a:ln>
          <a:effectLst/>
        </p:spPr>
        <p:txBody>
          <a:bodyPr wrap="square">
            <a:spAutoFit/>
          </a:bodyPr>
          <a:lstStyle/>
          <a:p>
            <a:pPr marL="571500" indent="-571500">
              <a:lnSpc>
                <a:spcPct val="90000"/>
              </a:lnSpc>
              <a:spcBef>
                <a:spcPct val="30000"/>
              </a:spcBef>
              <a:buClr>
                <a:schemeClr val="tx2"/>
              </a:buClr>
              <a:buSzPct val="75000"/>
            </a:pPr>
            <a:r>
              <a:rPr lang="en-US" sz="2000" b="1" dirty="0"/>
              <a:t>Reference Type</a:t>
            </a:r>
          </a:p>
        </p:txBody>
      </p:sp>
      <p:sp>
        <p:nvSpPr>
          <p:cNvPr id="7" name="Rectangle 3"/>
          <p:cNvSpPr txBox="1">
            <a:spLocks noChangeArrowheads="1"/>
          </p:cNvSpPr>
          <p:nvPr/>
        </p:nvSpPr>
        <p:spPr>
          <a:xfrm>
            <a:off x="4426949" y="1482271"/>
            <a:ext cx="7334119" cy="4847589"/>
          </a:xfrm>
          <a:prstGeom prst="rect">
            <a:avLst/>
          </a:prstGeom>
        </p:spPr>
        <p:txBody>
          <a:bodyPr wrap="none"/>
          <a:lstStyle/>
          <a:p>
            <a:pPr marL="228591" lvl="0" indent="-228591">
              <a:spcBef>
                <a:spcPts val="1200"/>
              </a:spcBef>
              <a:buClr>
                <a:schemeClr val="accent5">
                  <a:lumMod val="75000"/>
                </a:schemeClr>
              </a:buClr>
            </a:pPr>
            <a:r>
              <a:rPr lang="en-US" sz="2000" dirty="0"/>
              <a:t>Assign values to variables by using a simple assignment. For the</a:t>
            </a:r>
          </a:p>
          <a:p>
            <a:pPr marL="228591" lvl="0" indent="-228591">
              <a:spcBef>
                <a:spcPts val="1200"/>
              </a:spcBef>
              <a:buClr>
                <a:schemeClr val="accent5">
                  <a:lumMod val="75000"/>
                </a:schemeClr>
              </a:buClr>
            </a:pPr>
            <a:r>
              <a:rPr lang="en-US" sz="2000" dirty="0"/>
              <a:t>assignment to succeed, the value on the right side converted to</a:t>
            </a:r>
          </a:p>
          <a:p>
            <a:pPr marL="228591" lvl="0" indent="-228591">
              <a:spcBef>
                <a:spcPts val="1200"/>
              </a:spcBef>
              <a:buClr>
                <a:schemeClr val="accent5">
                  <a:lumMod val="75000"/>
                </a:schemeClr>
              </a:buClr>
            </a:pPr>
            <a:r>
              <a:rPr lang="en-US" sz="2000" dirty="0"/>
              <a:t> the type on the left to the type of the variable on the left side</a:t>
            </a:r>
          </a:p>
          <a:p>
            <a:pPr marL="228591" lvl="0" indent="-228591">
              <a:spcBef>
                <a:spcPts val="1200"/>
              </a:spcBef>
              <a:buClr>
                <a:schemeClr val="accent5">
                  <a:lumMod val="75000"/>
                </a:schemeClr>
              </a:buClr>
            </a:pPr>
            <a:r>
              <a:rPr lang="en-US" sz="2000" dirty="0"/>
              <a:t> of the assignment.</a:t>
            </a:r>
          </a:p>
          <a:p>
            <a:pPr marL="228591" lvl="0" indent="-228591">
              <a:spcBef>
                <a:spcPts val="1200"/>
              </a:spcBef>
              <a:buClr>
                <a:schemeClr val="accent5">
                  <a:lumMod val="75000"/>
                </a:schemeClr>
              </a:buClr>
            </a:pPr>
            <a:r>
              <a:rPr lang="en-US" sz="2000" dirty="0"/>
              <a:t>Compare two values.</a:t>
            </a:r>
          </a:p>
          <a:p>
            <a:pPr marL="228591" lvl="0" indent="-228591">
              <a:spcBef>
                <a:spcPts val="1200"/>
              </a:spcBef>
              <a:buClr>
                <a:schemeClr val="accent5">
                  <a:lumMod val="75000"/>
                </a:schemeClr>
              </a:buClr>
            </a:pPr>
            <a:r>
              <a:rPr lang="en-US" sz="2000" dirty="0"/>
              <a:t>Perform bitwise operations on values</a:t>
            </a:r>
          </a:p>
          <a:p>
            <a:pPr marL="228591" lvl="0" indent="-228591">
              <a:spcBef>
                <a:spcPts val="1200"/>
              </a:spcBef>
              <a:buClr>
                <a:schemeClr val="accent5">
                  <a:lumMod val="75000"/>
                </a:schemeClr>
              </a:buClr>
            </a:pPr>
            <a:r>
              <a:rPr lang="en-US" sz="2000" dirty="0"/>
              <a:t>Selects between two expressions, depending on a Boolean expression</a:t>
            </a:r>
          </a:p>
          <a:p>
            <a:pPr marL="228591" lvl="0" indent="-228591">
              <a:spcBef>
                <a:spcPts val="1200"/>
              </a:spcBef>
              <a:buClr>
                <a:schemeClr val="accent5">
                  <a:lumMod val="75000"/>
                </a:schemeClr>
              </a:buClr>
            </a:pPr>
            <a:r>
              <a:rPr lang="en-US" sz="2000" dirty="0"/>
              <a:t>Increases the value of the variable by one.</a:t>
            </a:r>
          </a:p>
          <a:p>
            <a:pPr marL="228591" lvl="0" indent="-228591">
              <a:spcBef>
                <a:spcPts val="1200"/>
              </a:spcBef>
              <a:buClr>
                <a:schemeClr val="accent5">
                  <a:lumMod val="75000"/>
                </a:schemeClr>
              </a:buClr>
            </a:pPr>
            <a:r>
              <a:rPr lang="en-US" sz="2000" dirty="0"/>
              <a:t>Decreases the value of the variable by one.</a:t>
            </a:r>
          </a:p>
          <a:p>
            <a:pPr marL="228591" lvl="0" indent="-228591">
              <a:spcBef>
                <a:spcPts val="1200"/>
              </a:spcBef>
              <a:buClr>
                <a:schemeClr val="accent5">
                  <a:lumMod val="75000"/>
                </a:schemeClr>
              </a:buClr>
            </a:pPr>
            <a:r>
              <a:rPr lang="en-US" sz="2000" dirty="0"/>
              <a:t>Performs standard arithmetic operations.</a:t>
            </a:r>
          </a:p>
          <a:p>
            <a:pPr marL="228591" lvl="0" indent="-228591">
              <a:spcBef>
                <a:spcPts val="1200"/>
              </a:spcBef>
              <a:buClr>
                <a:schemeClr val="accent5">
                  <a:lumMod val="75000"/>
                </a:schemeClr>
              </a:buClr>
            </a:pPr>
            <a:endParaRPr lang="en-US" sz="2000" dirty="0"/>
          </a:p>
        </p:txBody>
      </p:sp>
      <p:cxnSp>
        <p:nvCxnSpPr>
          <p:cNvPr id="8" name="Straight Connector 7"/>
          <p:cNvCxnSpPr/>
          <p:nvPr/>
        </p:nvCxnSpPr>
        <p:spPr>
          <a:xfrm rot="16200000" flipH="1">
            <a:off x="1588274" y="3718203"/>
            <a:ext cx="5113611" cy="3087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44301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descr="Table with multiple topic and category rows"/>
          <p:cNvGraphicFramePr>
            <a:graphicFrameLocks/>
          </p:cNvGraphicFramePr>
          <p:nvPr/>
        </p:nvGraphicFramePr>
        <p:xfrm>
          <a:off x="2250796" y="1330076"/>
          <a:ext cx="6972041" cy="3444240"/>
        </p:xfrm>
        <a:graphic>
          <a:graphicData uri="http://schemas.openxmlformats.org/drawingml/2006/table">
            <a:tbl>
              <a:tblPr firstRow="1" bandRow="1">
                <a:tableStyleId>{5FD0F851-EC5A-4D38-B0AD-8093EC10F338}</a:tableStyleId>
              </a:tblPr>
              <a:tblGrid>
                <a:gridCol w="2715342">
                  <a:extLst>
                    <a:ext uri="{9D8B030D-6E8A-4147-A177-3AD203B41FA5}">
                      <a16:colId xmlns:a16="http://schemas.microsoft.com/office/drawing/2014/main" val="768047797"/>
                    </a:ext>
                  </a:extLst>
                </a:gridCol>
                <a:gridCol w="4256699">
                  <a:extLst>
                    <a:ext uri="{9D8B030D-6E8A-4147-A177-3AD203B41FA5}">
                      <a16:colId xmlns:a16="http://schemas.microsoft.com/office/drawing/2014/main" val="2160592720"/>
                    </a:ext>
                  </a:extLst>
                </a:gridCol>
              </a:tblGrid>
              <a:tr h="581025">
                <a:tc>
                  <a:txBody>
                    <a:bodyPr/>
                    <a:lstStyle/>
                    <a:p>
                      <a:pPr algn="l"/>
                      <a:r>
                        <a:rPr lang="en-US" sz="2000" b="1" dirty="0">
                          <a:latin typeface="+mn-lt"/>
                        </a:rPr>
                        <a:t>Common Operators</a:t>
                      </a:r>
                    </a:p>
                  </a:txBody>
                  <a:tcPr anchor="ctr"/>
                </a:tc>
                <a:tc>
                  <a:txBody>
                    <a:bodyPr/>
                    <a:lstStyle/>
                    <a:p>
                      <a:pPr marL="0" marR="0" lvl="0" indent="0" algn="l" defTabSz="914400" rtl="0" eaLnBrk="1" fontAlgn="base" latinLnBrk="0" hangingPunct="1">
                        <a:lnSpc>
                          <a:spcPct val="100000"/>
                        </a:lnSpc>
                        <a:spcBef>
                          <a:spcPct val="0"/>
                        </a:spcBef>
                        <a:spcAft>
                          <a:spcPts val="0"/>
                        </a:spcAft>
                        <a:buClrTx/>
                        <a:buSzTx/>
                        <a:buFont typeface="Wingdings" pitchFamily="2" charset="2"/>
                        <a:buNone/>
                        <a:tabLst/>
                      </a:pPr>
                      <a:r>
                        <a:rPr kumimoji="0" lang="en-US" sz="2000" b="1" i="0" u="none" strike="noStrike" kern="1200" cap="none" normalizeH="0" baseline="0" dirty="0">
                          <a:ln>
                            <a:noFill/>
                          </a:ln>
                          <a:solidFill>
                            <a:schemeClr val="tx1"/>
                          </a:solidFill>
                          <a:effectLst/>
                          <a:latin typeface="+mn-lt"/>
                          <a:ea typeface="+mn-ea"/>
                          <a:cs typeface="+mn-cs"/>
                        </a:rPr>
                        <a:t>Example</a:t>
                      </a:r>
                    </a:p>
                  </a:txBody>
                  <a:tcPr marL="60944" marR="60944" marT="182880" marB="182880" anchor="ctr" horzOverflow="overflow"/>
                </a:tc>
                <a:extLst>
                  <a:ext uri="{0D108BD9-81ED-4DB2-BD59-A6C34878D82A}">
                    <a16:rowId xmlns:a16="http://schemas.microsoft.com/office/drawing/2014/main" val="4137053520"/>
                  </a:ext>
                </a:extLst>
              </a:tr>
              <a:tr h="315896">
                <a:tc>
                  <a:txBody>
                    <a:bodyPr/>
                    <a:lstStyle/>
                    <a:p>
                      <a:pPr algn="l"/>
                      <a:r>
                        <a:rPr lang="en-US" sz="2000" b="0" dirty="0">
                          <a:latin typeface="+mn-lt"/>
                        </a:rPr>
                        <a:t>Equality operators</a:t>
                      </a:r>
                    </a:p>
                  </a:txBody>
                  <a:tcPr anchor="ctr"/>
                </a:tc>
                <a:tc>
                  <a:txBody>
                    <a:bodyPr/>
                    <a:lstStyle/>
                    <a:p>
                      <a:pPr algn="l"/>
                      <a:r>
                        <a:rPr lang="en-US" sz="2000" b="0" dirty="0">
                          <a:latin typeface="+mn-lt"/>
                        </a:rPr>
                        <a:t>== !=</a:t>
                      </a:r>
                    </a:p>
                  </a:txBody>
                  <a:tcPr anchor="ctr"/>
                </a:tc>
                <a:extLst>
                  <a:ext uri="{0D108BD9-81ED-4DB2-BD59-A6C34878D82A}">
                    <a16:rowId xmlns:a16="http://schemas.microsoft.com/office/drawing/2014/main" val="3556899677"/>
                  </a:ext>
                </a:extLst>
              </a:tr>
              <a:tr h="328990">
                <a:tc>
                  <a:txBody>
                    <a:bodyPr/>
                    <a:lstStyle/>
                    <a:p>
                      <a:pPr algn="l"/>
                      <a:r>
                        <a:rPr lang="en-US" sz="2000" b="0" dirty="0">
                          <a:latin typeface="+mn-lt"/>
                        </a:rPr>
                        <a:t>Relational</a:t>
                      </a:r>
                      <a:r>
                        <a:rPr lang="en-US" sz="2000" b="0" baseline="0" dirty="0">
                          <a:latin typeface="+mn-lt"/>
                        </a:rPr>
                        <a:t> operators</a:t>
                      </a:r>
                      <a:endParaRPr lang="en-US" sz="2000" b="0" dirty="0">
                        <a:latin typeface="+mn-lt"/>
                      </a:endParaRPr>
                    </a:p>
                  </a:txBody>
                  <a:tcPr anchor="ctr"/>
                </a:tc>
                <a:tc>
                  <a:txBody>
                    <a:bodyPr/>
                    <a:lstStyle/>
                    <a:p>
                      <a:pPr algn="l"/>
                      <a:r>
                        <a:rPr lang="en-US" sz="2000" b="0" dirty="0">
                          <a:latin typeface="+mn-lt"/>
                        </a:rPr>
                        <a:t>&lt;</a:t>
                      </a:r>
                      <a:r>
                        <a:rPr lang="en-US" sz="2000" b="0" baseline="0" dirty="0">
                          <a:latin typeface="+mn-lt"/>
                        </a:rPr>
                        <a:t> &gt; &lt;= &gt;= is</a:t>
                      </a:r>
                      <a:endParaRPr lang="en-US" sz="2000" b="0" dirty="0">
                        <a:latin typeface="+mn-lt"/>
                      </a:endParaRPr>
                    </a:p>
                  </a:txBody>
                  <a:tcPr anchor="ctr"/>
                </a:tc>
                <a:extLst>
                  <a:ext uri="{0D108BD9-81ED-4DB2-BD59-A6C34878D82A}">
                    <a16:rowId xmlns:a16="http://schemas.microsoft.com/office/drawing/2014/main" val="3329541866"/>
                  </a:ext>
                </a:extLst>
              </a:tr>
              <a:tr h="354003">
                <a:tc>
                  <a:txBody>
                    <a:bodyPr/>
                    <a:lstStyle/>
                    <a:p>
                      <a:pPr algn="l"/>
                      <a:r>
                        <a:rPr lang="en-US" sz="2000" b="0" dirty="0">
                          <a:latin typeface="+mn-lt"/>
                        </a:rPr>
                        <a:t>Conditional operators</a:t>
                      </a:r>
                    </a:p>
                  </a:txBody>
                  <a:tcPr anchor="ctr"/>
                </a:tc>
                <a:tc>
                  <a:txBody>
                    <a:bodyPr/>
                    <a:lstStyle/>
                    <a:p>
                      <a:pPr algn="l"/>
                      <a:r>
                        <a:rPr lang="en-US" sz="2000" b="0" dirty="0">
                          <a:latin typeface="+mn-lt"/>
                        </a:rPr>
                        <a:t>&amp;&amp; </a:t>
                      </a:r>
                      <a:r>
                        <a:rPr lang="en-US" sz="2000" b="0" dirty="0" err="1">
                          <a:latin typeface="+mn-lt"/>
                        </a:rPr>
                        <a:t>ll</a:t>
                      </a:r>
                      <a:r>
                        <a:rPr lang="en-US" sz="2000" b="0" dirty="0">
                          <a:latin typeface="+mn-lt"/>
                        </a:rPr>
                        <a:t> ?:</a:t>
                      </a:r>
                    </a:p>
                  </a:txBody>
                  <a:tcPr anchor="ctr"/>
                </a:tc>
                <a:extLst>
                  <a:ext uri="{0D108BD9-81ED-4DB2-BD59-A6C34878D82A}">
                    <a16:rowId xmlns:a16="http://schemas.microsoft.com/office/drawing/2014/main" val="1219984279"/>
                  </a:ext>
                </a:extLst>
              </a:tr>
              <a:tr h="313122">
                <a:tc>
                  <a:txBody>
                    <a:bodyPr/>
                    <a:lstStyle/>
                    <a:p>
                      <a:pPr algn="l"/>
                      <a:r>
                        <a:rPr lang="en-US" sz="2000" b="0" dirty="0">
                          <a:latin typeface="+mn-lt"/>
                        </a:rPr>
                        <a:t>Increment operator</a:t>
                      </a:r>
                    </a:p>
                  </a:txBody>
                  <a:tcPr anchor="ctr"/>
                </a:tc>
                <a:tc>
                  <a:txBody>
                    <a:bodyPr/>
                    <a:lstStyle/>
                    <a:p>
                      <a:pPr algn="l"/>
                      <a:r>
                        <a:rPr lang="en-US" sz="2000" b="0" dirty="0">
                          <a:latin typeface="+mn-lt"/>
                        </a:rPr>
                        <a:t>++</a:t>
                      </a:r>
                    </a:p>
                  </a:txBody>
                  <a:tcPr anchor="ctr"/>
                </a:tc>
                <a:extLst>
                  <a:ext uri="{0D108BD9-81ED-4DB2-BD59-A6C34878D82A}">
                    <a16:rowId xmlns:a16="http://schemas.microsoft.com/office/drawing/2014/main" val="1215425845"/>
                  </a:ext>
                </a:extLst>
              </a:tr>
              <a:tr h="313122">
                <a:tc>
                  <a:txBody>
                    <a:bodyPr/>
                    <a:lstStyle/>
                    <a:p>
                      <a:pPr algn="l"/>
                      <a:r>
                        <a:rPr lang="en-US" sz="2000" b="0" dirty="0">
                          <a:latin typeface="+mn-lt"/>
                        </a:rPr>
                        <a:t>Decrement operator</a:t>
                      </a:r>
                    </a:p>
                  </a:txBody>
                  <a:tcPr anchor="ctr"/>
                </a:tc>
                <a:tc>
                  <a:txBody>
                    <a:bodyPr/>
                    <a:lstStyle/>
                    <a:p>
                      <a:pPr algn="l"/>
                      <a:r>
                        <a:rPr lang="en-US" sz="2000" b="0" dirty="0">
                          <a:latin typeface="+mn-lt"/>
                        </a:rPr>
                        <a:t>- -</a:t>
                      </a:r>
                    </a:p>
                  </a:txBody>
                  <a:tcPr anchor="ctr"/>
                </a:tc>
                <a:extLst>
                  <a:ext uri="{0D108BD9-81ED-4DB2-BD59-A6C34878D82A}">
                    <a16:rowId xmlns:a16="http://schemas.microsoft.com/office/drawing/2014/main" val="10005"/>
                  </a:ext>
                </a:extLst>
              </a:tr>
              <a:tr h="313122">
                <a:tc>
                  <a:txBody>
                    <a:bodyPr/>
                    <a:lstStyle/>
                    <a:p>
                      <a:pPr algn="l"/>
                      <a:r>
                        <a:rPr lang="en-US" sz="2000" b="0" dirty="0">
                          <a:latin typeface="+mn-lt"/>
                        </a:rPr>
                        <a:t>Arithmetic</a:t>
                      </a:r>
                      <a:r>
                        <a:rPr lang="en-US" sz="2000" b="0" baseline="0" dirty="0">
                          <a:latin typeface="+mn-lt"/>
                        </a:rPr>
                        <a:t> operators</a:t>
                      </a:r>
                      <a:endParaRPr lang="en-US" sz="2000" b="0" dirty="0">
                        <a:latin typeface="+mn-lt"/>
                      </a:endParaRPr>
                    </a:p>
                  </a:txBody>
                  <a:tcPr anchor="ctr"/>
                </a:tc>
                <a:tc>
                  <a:txBody>
                    <a:bodyPr/>
                    <a:lstStyle/>
                    <a:p>
                      <a:pPr algn="l"/>
                      <a:r>
                        <a:rPr lang="en-US" sz="2000" b="0" dirty="0">
                          <a:latin typeface="+mn-lt"/>
                        </a:rPr>
                        <a:t>+ - * / %</a:t>
                      </a:r>
                    </a:p>
                  </a:txBody>
                  <a:tcPr anchor="ctr"/>
                </a:tc>
                <a:extLst>
                  <a:ext uri="{0D108BD9-81ED-4DB2-BD59-A6C34878D82A}">
                    <a16:rowId xmlns:a16="http://schemas.microsoft.com/office/drawing/2014/main" val="10006"/>
                  </a:ext>
                </a:extLst>
              </a:tr>
              <a:tr h="313122">
                <a:tc>
                  <a:txBody>
                    <a:bodyPr/>
                    <a:lstStyle/>
                    <a:p>
                      <a:pPr algn="l"/>
                      <a:r>
                        <a:rPr lang="en-US" sz="2000" b="0" dirty="0">
                          <a:latin typeface="+mn-lt"/>
                        </a:rPr>
                        <a:t>Assignment</a:t>
                      </a:r>
                      <a:r>
                        <a:rPr lang="en-US" sz="2000" b="0" baseline="0" dirty="0">
                          <a:latin typeface="+mn-lt"/>
                        </a:rPr>
                        <a:t> operator</a:t>
                      </a:r>
                      <a:endParaRPr lang="en-US" sz="2000" b="0" dirty="0">
                        <a:latin typeface="+mn-lt"/>
                      </a:endParaRPr>
                    </a:p>
                  </a:txBody>
                  <a:tcPr anchor="ctr"/>
                </a:tc>
                <a:tc>
                  <a:txBody>
                    <a:bodyPr/>
                    <a:lstStyle/>
                    <a:p>
                      <a:pPr algn="l"/>
                      <a:r>
                        <a:rPr lang="en-US" sz="2000" b="0" dirty="0">
                          <a:latin typeface="+mn-lt"/>
                        </a:rPr>
                        <a:t>= *= /= %= +- .= &lt;&lt; =  &gt;&gt;= &amp;= ^= l=</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2613613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Text Placeholder 2"/>
          <p:cNvSpPr>
            <a:spLocks noGrp="1"/>
          </p:cNvSpPr>
          <p:nvPr>
            <p:ph type="body" sz="quarter" idx="13"/>
          </p:nvPr>
        </p:nvSpPr>
        <p:spPr>
          <a:xfrm>
            <a:off x="361741" y="1981199"/>
            <a:ext cx="11295278" cy="3962401"/>
          </a:xfrm>
        </p:spPr>
        <p:txBody>
          <a:bodyPr/>
          <a:lstStyle/>
          <a:p>
            <a:pPr marL="287338" indent="-285750">
              <a:buFont typeface="Wingdings" panose="05000000000000000000" pitchFamily="2" charset="2"/>
              <a:buChar char="ü"/>
            </a:pPr>
            <a:r>
              <a:rPr lang="en-US" sz="1800" dirty="0"/>
              <a:t>Before </a:t>
            </a:r>
            <a:r>
              <a:rPr lang="en-US" sz="1800" dirty="0" err="1"/>
              <a:t>.Net</a:t>
            </a:r>
            <a:r>
              <a:rPr lang="en-US" sz="1800" dirty="0"/>
              <a:t> was released software developers used COM(Component Object Model) allowed individuals to build libraries of code that could be shared across diverse programming languages.</a:t>
            </a:r>
          </a:p>
          <a:p>
            <a:pPr marL="287338" indent="-285750">
              <a:buFont typeface="Wingdings" panose="05000000000000000000" pitchFamily="2" charset="2"/>
              <a:buChar char="ü"/>
            </a:pPr>
            <a:r>
              <a:rPr lang="en-US" sz="1800" dirty="0"/>
              <a:t>However, COM was plagued by complicated infrastructure, a fragile deployment model, and was only possible on the Windows operating system.</a:t>
            </a:r>
          </a:p>
          <a:p>
            <a:pPr marL="287338" indent="-285750">
              <a:buFont typeface="Wingdings" panose="05000000000000000000" pitchFamily="2" charset="2"/>
              <a:buChar char="ü"/>
            </a:pPr>
            <a:r>
              <a:rPr lang="en-US" sz="1800" dirty="0"/>
              <a:t>Despite of its complexity countless applications were successful , However </a:t>
            </a:r>
            <a:r>
              <a:rPr lang="en-US" sz="1800" dirty="0" err="1"/>
              <a:t>nowdays</a:t>
            </a:r>
            <a:r>
              <a:rPr lang="en-US" sz="1800" dirty="0"/>
              <a:t> desktop applications, web sites, OS services, and libraries of reusable data access/business logic are created using the .NET platform.</a:t>
            </a:r>
          </a:p>
          <a:p>
            <a:endParaRPr lang="en-US" sz="18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17693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507868" y="411480"/>
            <a:ext cx="11424908" cy="590931"/>
          </a:xfrm>
          <a:prstGeom prst="rect">
            <a:avLst/>
          </a:prstGeom>
          <a:noFill/>
          <a:ln w="9525">
            <a:noFill/>
            <a:miter lim="800000"/>
            <a:headEnd/>
            <a:tailEnd/>
          </a:ln>
          <a:effectLst/>
        </p:spPr>
        <p:txBody>
          <a:bodyPr>
            <a:spAutoFit/>
          </a:bodyPr>
          <a:lstStyle/>
          <a:p>
            <a:pPr>
              <a:lnSpc>
                <a:spcPct val="90000"/>
              </a:lnSpc>
            </a:pPr>
            <a:r>
              <a:rPr lang="en-US" sz="3600" dirty="0"/>
              <a:t>Operator Precedence </a:t>
            </a:r>
          </a:p>
        </p:txBody>
      </p:sp>
      <p:sp>
        <p:nvSpPr>
          <p:cNvPr id="111619" name="Rectangle 3"/>
          <p:cNvSpPr>
            <a:spLocks noChangeArrowheads="1"/>
          </p:cNvSpPr>
          <p:nvPr/>
        </p:nvSpPr>
        <p:spPr bwMode="auto">
          <a:xfrm>
            <a:off x="555217" y="1143001"/>
            <a:ext cx="11435488" cy="3016210"/>
          </a:xfrm>
          <a:prstGeom prst="rect">
            <a:avLst/>
          </a:prstGeom>
          <a:noFill/>
          <a:ln w="9525">
            <a:noFill/>
            <a:miter lim="800000"/>
            <a:headEnd/>
            <a:tailEnd/>
          </a:ln>
          <a:effectLst/>
        </p:spPr>
        <p:txBody>
          <a:bodyPr>
            <a:spAutoFit/>
          </a:bodyPr>
          <a:lstStyle/>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When an expression contains multiple operators, the precedence of the operators controls the order in which the individual operators are evaluated.	</a:t>
            </a:r>
          </a:p>
          <a:p>
            <a:pPr marL="228591" lvl="0" indent="-228591">
              <a:lnSpc>
                <a:spcPct val="90000"/>
              </a:lnSpc>
              <a:spcBef>
                <a:spcPts val="1200"/>
              </a:spcBef>
              <a:buClr>
                <a:schemeClr val="tx1">
                  <a:lumMod val="60000"/>
                  <a:lumOff val="40000"/>
                </a:schemeClr>
              </a:buClr>
              <a:defRPr/>
            </a:pPr>
            <a:r>
              <a:rPr lang="en-US" sz="2000" dirty="0"/>
              <a:t>		x + y * z   ----  x+(y*z)</a:t>
            </a:r>
          </a:p>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When an operand occurs between two operators with the same precedence, the associatively of the operators controls the order in which the operations are performed</a:t>
            </a:r>
          </a:p>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Except for assignment operators, all binary operators are left-associative</a:t>
            </a:r>
          </a:p>
          <a:p>
            <a:pPr marL="228591" lvl="0" indent="-228591">
              <a:lnSpc>
                <a:spcPct val="90000"/>
              </a:lnSpc>
              <a:spcBef>
                <a:spcPts val="1200"/>
              </a:spcBef>
              <a:buClr>
                <a:schemeClr val="tx1">
                  <a:lumMod val="60000"/>
                  <a:lumOff val="40000"/>
                </a:schemeClr>
              </a:buClr>
              <a:buFont typeface="Arial" panose="020B0604020202020204" pitchFamily="34" charset="0"/>
              <a:buChar char="•"/>
              <a:defRPr/>
            </a:pPr>
            <a:r>
              <a:rPr lang="en-US" sz="2000" dirty="0"/>
              <a:t>Assignment operators and conditional operators are</a:t>
            </a:r>
          </a:p>
          <a:p>
            <a:pPr marL="571500" indent="-571500">
              <a:lnSpc>
                <a:spcPct val="90000"/>
              </a:lnSpc>
              <a:spcBef>
                <a:spcPct val="30000"/>
              </a:spcBef>
              <a:buClr>
                <a:schemeClr val="tx2"/>
              </a:buClr>
              <a:buSzPct val="75000"/>
              <a:buFont typeface="Wingdings" pitchFamily="2" charset="2"/>
              <a:buNone/>
            </a:pPr>
            <a:r>
              <a:rPr lang="en-US" sz="2000" dirty="0"/>
              <a:t>	right-associative</a:t>
            </a:r>
          </a:p>
        </p:txBody>
      </p:sp>
    </p:spTree>
    <p:extLst>
      <p:ext uri="{BB962C8B-B14F-4D97-AF65-F5344CB8AC3E}">
        <p14:creationId xmlns:p14="http://schemas.microsoft.com/office/powerpoint/2010/main" val="171801433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6" name="Rectangle 86"/>
          <p:cNvSpPr>
            <a:spLocks noChangeArrowheads="1"/>
          </p:cNvSpPr>
          <p:nvPr/>
        </p:nvSpPr>
        <p:spPr bwMode="auto">
          <a:xfrm>
            <a:off x="812588" y="561975"/>
            <a:ext cx="10665222" cy="5334000"/>
          </a:xfrm>
          <a:prstGeom prst="rect">
            <a:avLst/>
          </a:prstGeom>
          <a:noFill/>
          <a:ln w="9525">
            <a:noFill/>
            <a:miter lim="800000"/>
            <a:headEnd/>
            <a:tailEnd/>
          </a:ln>
          <a:effectLst/>
        </p:spPr>
        <p:txBody>
          <a:bodyPr/>
          <a:lstStyle/>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Unary	+   -   ~   !   ++x   --x   (T)x</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Multiplicative	*   /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Additive	+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Shift	&lt;&lt;   &gt;&gt;</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Relational	&lt;   &gt;   &lt;=   &gt;=   is   as</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Equality	==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Logical AND	&amp;</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Logical XOR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Logical OR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Conditional AND	&amp;&amp;</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Conditional OR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Conditional	</a:t>
            </a:r>
            <a:r>
              <a:rPr lang="en-US" sz="2000" dirty="0" err="1"/>
              <a:t>c?x:y</a:t>
            </a:r>
            <a:endParaRPr lang="en-US" sz="2000" dirty="0"/>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Assignment	=   +=   -=   *=   /=   %=   &lt;&lt;=   &gt;&gt;=   &amp;=   ^=   |=</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Operators on the same level are evaluated from left to right.</a:t>
            </a:r>
          </a:p>
          <a:p>
            <a:pPr defTabSz="911225">
              <a:lnSpc>
                <a:spcPct val="90000"/>
              </a:lnSpc>
              <a:spcBef>
                <a:spcPct val="30000"/>
              </a:spcBef>
              <a:buClr>
                <a:schemeClr val="tx2"/>
              </a:buClr>
              <a:buSzPct val="75000"/>
              <a:buFont typeface="Wingdings" pitchFamily="2" charset="2"/>
              <a:buNone/>
              <a:tabLst>
                <a:tab pos="385763" algn="l"/>
                <a:tab pos="1604963" algn="l"/>
              </a:tabLst>
            </a:pPr>
            <a:r>
              <a:rPr lang="en-US" sz="2000" dirty="0"/>
              <a:t>The unary operators +, -, ~, ! as well as type casts are evaluated from right to left:</a:t>
            </a:r>
          </a:p>
          <a:p>
            <a:pPr defTabSz="911225">
              <a:lnSpc>
                <a:spcPct val="90000"/>
              </a:lnSpc>
              <a:spcBef>
                <a:spcPct val="30000"/>
              </a:spcBef>
              <a:buClr>
                <a:schemeClr val="tx2"/>
              </a:buClr>
              <a:buSzPct val="75000"/>
              <a:buFont typeface="Wingdings" pitchFamily="2" charset="2"/>
              <a:buNone/>
              <a:tabLst>
                <a:tab pos="385763" algn="l"/>
                <a:tab pos="1604963" algn="l"/>
              </a:tabLst>
            </a:pPr>
            <a:endParaRPr lang="en-US" sz="2000" dirty="0"/>
          </a:p>
        </p:txBody>
      </p:sp>
    </p:spTree>
    <p:extLst>
      <p:ext uri="{BB962C8B-B14F-4D97-AF65-F5344CB8AC3E}">
        <p14:creationId xmlns:p14="http://schemas.microsoft.com/office/powerpoint/2010/main" val="407583869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4"/>
          <p:cNvSpPr txBox="1">
            <a:spLocks noChangeArrowheads="1"/>
          </p:cNvSpPr>
          <p:nvPr/>
        </p:nvSpPr>
        <p:spPr bwMode="auto">
          <a:xfrm>
            <a:off x="522553" y="289561"/>
            <a:ext cx="3244478"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if statement</a:t>
            </a:r>
          </a:p>
        </p:txBody>
      </p:sp>
      <p:sp>
        <p:nvSpPr>
          <p:cNvPr id="32772" name="TextBox 10"/>
          <p:cNvSpPr txBox="1">
            <a:spLocks noChangeArrowheads="1"/>
          </p:cNvSpPr>
          <p:nvPr/>
        </p:nvSpPr>
        <p:spPr bwMode="auto">
          <a:xfrm>
            <a:off x="579121" y="1051561"/>
            <a:ext cx="10058400" cy="5324535"/>
          </a:xfrm>
          <a:prstGeom prst="rect">
            <a:avLst/>
          </a:prstGeom>
          <a:noFill/>
          <a:ln w="9525">
            <a:noFill/>
            <a:miter lim="800000"/>
            <a:headEnd/>
            <a:tailEnd/>
          </a:ln>
        </p:spPr>
        <p:txBody>
          <a:bodyPr wrap="square">
            <a:spAutoFit/>
          </a:bodyPr>
          <a:lstStyle/>
          <a:p>
            <a:pPr>
              <a:defRPr/>
            </a:pPr>
            <a:r>
              <a:rPr lang="en-US" sz="2000" dirty="0">
                <a:latin typeface="+mn-lt"/>
                <a:cs typeface="+mn-cs"/>
              </a:rPr>
              <a:t>if (condition)</a:t>
            </a:r>
          </a:p>
          <a:p>
            <a:pPr>
              <a:defRPr/>
            </a:pPr>
            <a:r>
              <a:rPr lang="en-US" sz="2000" dirty="0">
                <a:latin typeface="+mn-lt"/>
                <a:cs typeface="+mn-cs"/>
              </a:rPr>
              <a:t>statement(s)</a:t>
            </a:r>
          </a:p>
          <a:p>
            <a:pPr>
              <a:defRPr/>
            </a:pPr>
            <a:r>
              <a:rPr lang="en-US" sz="2000" dirty="0">
                <a:latin typeface="+mn-lt"/>
                <a:cs typeface="+mn-cs"/>
              </a:rPr>
              <a:t>else</a:t>
            </a:r>
          </a:p>
          <a:p>
            <a:pPr>
              <a:defRPr/>
            </a:pPr>
            <a:r>
              <a:rPr lang="en-US" sz="2000" dirty="0">
                <a:latin typeface="+mn-lt"/>
                <a:cs typeface="+mn-cs"/>
              </a:rPr>
              <a:t>statement(s)</a:t>
            </a:r>
          </a:p>
          <a:p>
            <a:pPr>
              <a:defRPr/>
            </a:pPr>
            <a:endParaRPr lang="en-US" sz="2000" dirty="0">
              <a:latin typeface="+mn-lt"/>
              <a:cs typeface="+mn-cs"/>
            </a:endParaRPr>
          </a:p>
          <a:p>
            <a:pPr>
              <a:defRPr/>
            </a:pPr>
            <a:r>
              <a:rPr lang="en-US" sz="2000" dirty="0">
                <a:latin typeface="+mn-lt"/>
                <a:cs typeface="+mn-cs"/>
              </a:rPr>
              <a:t>//-------------------------------------------------------</a:t>
            </a:r>
          </a:p>
          <a:p>
            <a:pPr>
              <a:defRPr/>
            </a:pPr>
            <a:r>
              <a:rPr lang="en-US" sz="2000" dirty="0" err="1">
                <a:latin typeface="+mn-lt"/>
                <a:cs typeface="+mn-cs"/>
              </a:rPr>
              <a:t>bool</a:t>
            </a:r>
            <a:r>
              <a:rPr lang="en-US" sz="2000" dirty="0">
                <a:latin typeface="+mn-lt"/>
                <a:cs typeface="+mn-cs"/>
              </a:rPr>
              <a:t> </a:t>
            </a:r>
            <a:r>
              <a:rPr lang="en-US" sz="2000" dirty="0" err="1">
                <a:latin typeface="+mn-lt"/>
                <a:cs typeface="+mn-cs"/>
              </a:rPr>
              <a:t>isZero</a:t>
            </a:r>
            <a:r>
              <a:rPr lang="en-US" sz="2000" dirty="0">
                <a:latin typeface="+mn-lt"/>
                <a:cs typeface="+mn-cs"/>
              </a:rPr>
              <a:t>;</a:t>
            </a:r>
          </a:p>
          <a:p>
            <a:pPr>
              <a:defRPr/>
            </a:pPr>
            <a:r>
              <a:rPr lang="en-US" sz="2000" dirty="0">
                <a:latin typeface="+mn-lt"/>
                <a:cs typeface="+mn-cs"/>
              </a:rPr>
              <a:t>if (</a:t>
            </a:r>
            <a:r>
              <a:rPr lang="en-US" sz="2000" dirty="0" err="1">
                <a:latin typeface="+mn-lt"/>
                <a:cs typeface="+mn-cs"/>
              </a:rPr>
              <a:t>i</a:t>
            </a:r>
            <a:r>
              <a:rPr lang="en-US" sz="2000" dirty="0">
                <a:latin typeface="+mn-lt"/>
                <a:cs typeface="+mn-cs"/>
              </a:rPr>
              <a:t> == 0)</a:t>
            </a:r>
          </a:p>
          <a:p>
            <a:pPr>
              <a:defRPr/>
            </a:pPr>
            <a:r>
              <a:rPr lang="en-US" sz="2000" dirty="0">
                <a:latin typeface="+mn-lt"/>
                <a:cs typeface="+mn-cs"/>
              </a:rPr>
              <a:t>{</a:t>
            </a:r>
          </a:p>
          <a:p>
            <a:pPr>
              <a:defRPr/>
            </a:pPr>
            <a:r>
              <a:rPr lang="en-US" sz="2000" dirty="0" err="1">
                <a:latin typeface="+mn-lt"/>
                <a:cs typeface="+mn-cs"/>
              </a:rPr>
              <a:t>isZero</a:t>
            </a:r>
            <a:r>
              <a:rPr lang="en-US" sz="2000" dirty="0">
                <a:latin typeface="+mn-lt"/>
                <a:cs typeface="+mn-cs"/>
              </a:rPr>
              <a:t> = true;</a:t>
            </a:r>
          </a:p>
          <a:p>
            <a:pPr>
              <a:defRPr/>
            </a:pPr>
            <a:r>
              <a:rPr lang="en-US" sz="2000" dirty="0" err="1">
                <a:latin typeface="+mn-lt"/>
                <a:cs typeface="+mn-cs"/>
              </a:rPr>
              <a:t>Console.WriteLine</a:t>
            </a:r>
            <a:r>
              <a:rPr lang="en-US" sz="2000" dirty="0">
                <a:latin typeface="+mn-lt"/>
                <a:cs typeface="+mn-cs"/>
              </a:rPr>
              <a:t>("</a:t>
            </a:r>
            <a:r>
              <a:rPr lang="en-US" sz="2000" dirty="0" err="1">
                <a:latin typeface="+mn-lt"/>
                <a:cs typeface="+mn-cs"/>
              </a:rPr>
              <a:t>i</a:t>
            </a:r>
            <a:r>
              <a:rPr lang="en-US" sz="2000" dirty="0">
                <a:latin typeface="+mn-lt"/>
                <a:cs typeface="+mn-cs"/>
              </a:rPr>
              <a:t> is Zero");</a:t>
            </a:r>
          </a:p>
          <a:p>
            <a:pPr>
              <a:defRPr/>
            </a:pPr>
            <a:r>
              <a:rPr lang="en-US" sz="2000" dirty="0">
                <a:latin typeface="+mn-lt"/>
                <a:cs typeface="+mn-cs"/>
              </a:rPr>
              <a:t>}</a:t>
            </a:r>
          </a:p>
          <a:p>
            <a:pPr>
              <a:defRPr/>
            </a:pPr>
            <a:r>
              <a:rPr lang="en-US" sz="2000" dirty="0">
                <a:latin typeface="+mn-lt"/>
                <a:cs typeface="+mn-cs"/>
              </a:rPr>
              <a:t>else</a:t>
            </a:r>
          </a:p>
          <a:p>
            <a:pPr>
              <a:defRPr/>
            </a:pPr>
            <a:r>
              <a:rPr lang="en-US" sz="2000" dirty="0">
                <a:latin typeface="+mn-lt"/>
                <a:cs typeface="+mn-cs"/>
              </a:rPr>
              <a:t>{</a:t>
            </a:r>
          </a:p>
          <a:p>
            <a:pPr>
              <a:defRPr/>
            </a:pPr>
            <a:r>
              <a:rPr lang="en-US" sz="2000" dirty="0" err="1">
                <a:latin typeface="+mn-lt"/>
                <a:cs typeface="+mn-cs"/>
              </a:rPr>
              <a:t>isZero</a:t>
            </a:r>
            <a:r>
              <a:rPr lang="en-US" sz="2000" dirty="0">
                <a:latin typeface="+mn-lt"/>
                <a:cs typeface="+mn-cs"/>
              </a:rPr>
              <a:t> = false;</a:t>
            </a:r>
          </a:p>
          <a:p>
            <a:pPr>
              <a:defRPr/>
            </a:pPr>
            <a:r>
              <a:rPr lang="en-US" sz="2000" dirty="0" err="1">
                <a:latin typeface="+mn-lt"/>
                <a:cs typeface="+mn-cs"/>
              </a:rPr>
              <a:t>Console.WriteLine</a:t>
            </a:r>
            <a:r>
              <a:rPr lang="en-US" sz="2000" dirty="0">
                <a:latin typeface="+mn-lt"/>
                <a:cs typeface="+mn-cs"/>
              </a:rPr>
              <a:t>("</a:t>
            </a:r>
            <a:r>
              <a:rPr lang="en-US" sz="2000" dirty="0" err="1">
                <a:latin typeface="+mn-lt"/>
                <a:cs typeface="+mn-cs"/>
              </a:rPr>
              <a:t>i</a:t>
            </a:r>
            <a:r>
              <a:rPr lang="en-US" sz="2000" dirty="0">
                <a:latin typeface="+mn-lt"/>
                <a:cs typeface="+mn-cs"/>
              </a:rPr>
              <a:t> is Non-zero");</a:t>
            </a:r>
          </a:p>
          <a:p>
            <a:pPr>
              <a:defRPr/>
            </a:pPr>
            <a:r>
              <a:rPr lang="en-US" sz="2000" dirty="0">
                <a:latin typeface="+mn-lt"/>
                <a:cs typeface="+mn-cs"/>
              </a:rPr>
              <a:t>}</a:t>
            </a:r>
          </a:p>
        </p:txBody>
      </p:sp>
    </p:spTree>
    <p:extLst>
      <p:ext uri="{BB962C8B-B14F-4D97-AF65-F5344CB8AC3E}">
        <p14:creationId xmlns:p14="http://schemas.microsoft.com/office/powerpoint/2010/main" val="427751584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3795" name="TextBox 4"/>
          <p:cNvSpPr txBox="1">
            <a:spLocks noChangeArrowheads="1"/>
          </p:cNvSpPr>
          <p:nvPr/>
        </p:nvSpPr>
        <p:spPr bwMode="auto">
          <a:xfrm>
            <a:off x="415873" y="243841"/>
            <a:ext cx="3244478"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if statement</a:t>
            </a:r>
          </a:p>
        </p:txBody>
      </p:sp>
      <p:sp>
        <p:nvSpPr>
          <p:cNvPr id="33796" name="TextBox 10"/>
          <p:cNvSpPr txBox="1">
            <a:spLocks noChangeArrowheads="1"/>
          </p:cNvSpPr>
          <p:nvPr/>
        </p:nvSpPr>
        <p:spPr bwMode="auto">
          <a:xfrm>
            <a:off x="487681" y="914401"/>
            <a:ext cx="10515600" cy="5324535"/>
          </a:xfrm>
          <a:prstGeom prst="rect">
            <a:avLst/>
          </a:prstGeom>
          <a:noFill/>
          <a:ln w="9525">
            <a:noFill/>
            <a:miter lim="800000"/>
            <a:headEnd/>
            <a:tailEnd/>
          </a:ln>
        </p:spPr>
        <p:txBody>
          <a:bodyPr wrap="square">
            <a:spAutoFit/>
          </a:bodyPr>
          <a:lstStyle/>
          <a:p>
            <a:pPr>
              <a:defRPr/>
            </a:pPr>
            <a:r>
              <a:rPr lang="en-US" sz="1700" dirty="0">
                <a:latin typeface="+mn-lt"/>
                <a:cs typeface="+mn-cs"/>
              </a:rPr>
              <a:t>class </a:t>
            </a:r>
            <a:r>
              <a:rPr lang="en-US" sz="1700" dirty="0" err="1">
                <a:latin typeface="+mn-lt"/>
                <a:cs typeface="+mn-cs"/>
              </a:rPr>
              <a:t>MainEntryPoint</a:t>
            </a:r>
            <a:endParaRPr lang="en-US" sz="1700" dirty="0">
              <a:latin typeface="+mn-lt"/>
              <a:cs typeface="+mn-cs"/>
            </a:endParaRPr>
          </a:p>
          <a:p>
            <a:pPr>
              <a:defRPr/>
            </a:pPr>
            <a:r>
              <a:rPr lang="en-US" sz="1700" dirty="0">
                <a:latin typeface="+mn-lt"/>
                <a:cs typeface="+mn-cs"/>
              </a:rPr>
              <a:t>{              static void Main(string[] </a:t>
            </a:r>
            <a:r>
              <a:rPr lang="en-US" sz="1700" dirty="0" err="1">
                <a:latin typeface="+mn-lt"/>
                <a:cs typeface="+mn-cs"/>
              </a:rPr>
              <a:t>args</a:t>
            </a:r>
            <a:r>
              <a:rPr lang="en-US" sz="1700" dirty="0">
                <a:latin typeface="+mn-lt"/>
                <a:cs typeface="+mn-cs"/>
              </a:rPr>
              <a:t>)</a:t>
            </a:r>
          </a:p>
          <a:p>
            <a:pPr>
              <a:defRPr/>
            </a:pPr>
            <a:r>
              <a:rPr lang="en-US" sz="1700" dirty="0">
                <a:latin typeface="+mn-lt"/>
                <a:cs typeface="+mn-cs"/>
              </a:rPr>
              <a:t>                {                 </a:t>
            </a:r>
            <a:r>
              <a:rPr lang="en-US" sz="1700" dirty="0" err="1">
                <a:latin typeface="+mn-lt"/>
                <a:cs typeface="+mn-cs"/>
              </a:rPr>
              <a:t>Console.WriteLine</a:t>
            </a:r>
            <a:r>
              <a:rPr lang="en-US" sz="1700" dirty="0">
                <a:latin typeface="+mn-lt"/>
                <a:cs typeface="+mn-cs"/>
              </a:rPr>
              <a:t>("Type in a string");</a:t>
            </a:r>
          </a:p>
          <a:p>
            <a:pPr>
              <a:defRPr/>
            </a:pPr>
            <a:r>
              <a:rPr lang="en-US" sz="1700" dirty="0">
                <a:latin typeface="+mn-lt"/>
                <a:cs typeface="+mn-cs"/>
              </a:rPr>
              <a:t>                        string input;</a:t>
            </a:r>
          </a:p>
          <a:p>
            <a:pPr>
              <a:defRPr/>
            </a:pPr>
            <a:r>
              <a:rPr lang="en-US" sz="1700" dirty="0">
                <a:latin typeface="+mn-lt"/>
                <a:cs typeface="+mn-cs"/>
              </a:rPr>
              <a:t>                        input = </a:t>
            </a:r>
            <a:r>
              <a:rPr lang="en-US" sz="1700" dirty="0" err="1">
                <a:latin typeface="+mn-lt"/>
                <a:cs typeface="+mn-cs"/>
              </a:rPr>
              <a:t>Console.ReadLine</a:t>
            </a:r>
            <a:r>
              <a:rPr lang="en-US" sz="1700" dirty="0">
                <a:latin typeface="+mn-lt"/>
                <a:cs typeface="+mn-cs"/>
              </a:rPr>
              <a:t>();</a:t>
            </a:r>
          </a:p>
          <a:p>
            <a:pPr>
              <a:defRPr/>
            </a:pPr>
            <a:r>
              <a:rPr lang="en-US" sz="1700" dirty="0">
                <a:latin typeface="+mn-lt"/>
                <a:cs typeface="+mn-cs"/>
              </a:rPr>
              <a:t>                        if (input == "")</a:t>
            </a:r>
          </a:p>
          <a:p>
            <a:pPr>
              <a:defRPr/>
            </a:pPr>
            <a:r>
              <a:rPr lang="en-US" sz="1700" dirty="0">
                <a:latin typeface="+mn-lt"/>
                <a:cs typeface="+mn-cs"/>
              </a:rPr>
              <a:t>                        {</a:t>
            </a:r>
          </a:p>
          <a:p>
            <a:pPr>
              <a:defRPr/>
            </a:pPr>
            <a:r>
              <a:rPr lang="en-US" sz="1700" dirty="0">
                <a:latin typeface="+mn-lt"/>
                <a:cs typeface="+mn-cs"/>
              </a:rPr>
              <a:t>                                </a:t>
            </a:r>
            <a:r>
              <a:rPr lang="en-US" sz="1700" dirty="0" err="1">
                <a:latin typeface="+mn-lt"/>
                <a:cs typeface="+mn-cs"/>
              </a:rPr>
              <a:t>Console.WriteLine</a:t>
            </a:r>
            <a:r>
              <a:rPr lang="en-US" sz="1700" dirty="0">
                <a:latin typeface="+mn-lt"/>
                <a:cs typeface="+mn-cs"/>
              </a:rPr>
              <a:t>("You typed in an empty string.");</a:t>
            </a:r>
          </a:p>
          <a:p>
            <a:pPr>
              <a:defRPr/>
            </a:pPr>
            <a:r>
              <a:rPr lang="en-US" sz="1700" dirty="0">
                <a:latin typeface="+mn-lt"/>
                <a:cs typeface="+mn-cs"/>
              </a:rPr>
              <a:t>                        }</a:t>
            </a:r>
          </a:p>
          <a:p>
            <a:pPr>
              <a:defRPr/>
            </a:pPr>
            <a:r>
              <a:rPr lang="en-US" sz="1700" dirty="0">
                <a:latin typeface="+mn-lt"/>
                <a:cs typeface="+mn-cs"/>
              </a:rPr>
              <a:t>                        else if (</a:t>
            </a:r>
            <a:r>
              <a:rPr lang="en-US" sz="1700" dirty="0" err="1">
                <a:latin typeface="+mn-lt"/>
                <a:cs typeface="+mn-cs"/>
              </a:rPr>
              <a:t>input.Length</a:t>
            </a:r>
            <a:r>
              <a:rPr lang="en-US" sz="1700" dirty="0">
                <a:latin typeface="+mn-lt"/>
                <a:cs typeface="+mn-cs"/>
              </a:rPr>
              <a:t> &lt; 5)</a:t>
            </a:r>
          </a:p>
          <a:p>
            <a:pPr>
              <a:defRPr/>
            </a:pPr>
            <a:r>
              <a:rPr lang="en-US" sz="1700" dirty="0">
                <a:latin typeface="+mn-lt"/>
                <a:cs typeface="+mn-cs"/>
              </a:rPr>
              <a:t>                       {</a:t>
            </a:r>
          </a:p>
          <a:p>
            <a:pPr>
              <a:defRPr/>
            </a:pPr>
            <a:r>
              <a:rPr lang="en-US" sz="1700" dirty="0">
                <a:latin typeface="+mn-lt"/>
                <a:cs typeface="+mn-cs"/>
              </a:rPr>
              <a:t>                                 </a:t>
            </a:r>
            <a:r>
              <a:rPr lang="en-US" sz="1700" dirty="0" err="1">
                <a:latin typeface="+mn-lt"/>
                <a:cs typeface="+mn-cs"/>
              </a:rPr>
              <a:t>Console.WriteLine</a:t>
            </a:r>
            <a:r>
              <a:rPr lang="en-US" sz="1700" dirty="0">
                <a:latin typeface="+mn-lt"/>
                <a:cs typeface="+mn-cs"/>
              </a:rPr>
              <a:t>("The string had less than 5 characters.");</a:t>
            </a:r>
          </a:p>
          <a:p>
            <a:pPr>
              <a:defRPr/>
            </a:pPr>
            <a:r>
              <a:rPr lang="en-US" sz="1700" dirty="0">
                <a:latin typeface="+mn-lt"/>
                <a:cs typeface="+mn-cs"/>
              </a:rPr>
              <a:t>                       }</a:t>
            </a:r>
          </a:p>
          <a:p>
            <a:pPr>
              <a:defRPr/>
            </a:pPr>
            <a:r>
              <a:rPr lang="en-US" sz="1700" dirty="0">
                <a:latin typeface="+mn-lt"/>
                <a:cs typeface="+mn-cs"/>
              </a:rPr>
              <a:t>                       else if (</a:t>
            </a:r>
            <a:r>
              <a:rPr lang="en-US" sz="1700" dirty="0" err="1">
                <a:latin typeface="+mn-lt"/>
                <a:cs typeface="+mn-cs"/>
              </a:rPr>
              <a:t>input.Length</a:t>
            </a:r>
            <a:r>
              <a:rPr lang="en-US" sz="1700" dirty="0">
                <a:latin typeface="+mn-lt"/>
                <a:cs typeface="+mn-cs"/>
              </a:rPr>
              <a:t> &lt; 10)</a:t>
            </a:r>
          </a:p>
          <a:p>
            <a:pPr>
              <a:defRPr/>
            </a:pPr>
            <a:r>
              <a:rPr lang="en-US" sz="1700" dirty="0">
                <a:latin typeface="+mn-lt"/>
                <a:cs typeface="+mn-cs"/>
              </a:rPr>
              <a:t>                       {</a:t>
            </a:r>
          </a:p>
          <a:p>
            <a:pPr>
              <a:defRPr/>
            </a:pPr>
            <a:r>
              <a:rPr lang="en-US" sz="1700" dirty="0">
                <a:latin typeface="+mn-lt"/>
                <a:cs typeface="+mn-cs"/>
              </a:rPr>
              <a:t>                       </a:t>
            </a:r>
            <a:r>
              <a:rPr lang="en-US" sz="1700" dirty="0" err="1">
                <a:latin typeface="+mn-lt"/>
                <a:cs typeface="+mn-cs"/>
              </a:rPr>
              <a:t>Console.WriteLine</a:t>
            </a:r>
            <a:r>
              <a:rPr lang="en-US" sz="1700" dirty="0">
                <a:latin typeface="+mn-lt"/>
                <a:cs typeface="+mn-cs"/>
              </a:rPr>
              <a:t>("The string had at least 5 but less than 10 Characters.");</a:t>
            </a:r>
          </a:p>
          <a:p>
            <a:pPr>
              <a:defRPr/>
            </a:pPr>
            <a:r>
              <a:rPr lang="en-US" sz="1700" dirty="0">
                <a:latin typeface="+mn-lt"/>
                <a:cs typeface="+mn-cs"/>
              </a:rPr>
              <a:t>                       }</a:t>
            </a:r>
          </a:p>
          <a:p>
            <a:pPr>
              <a:defRPr/>
            </a:pPr>
            <a:r>
              <a:rPr lang="en-US" sz="1700" dirty="0">
                <a:latin typeface="+mn-lt"/>
                <a:cs typeface="+mn-cs"/>
              </a:rPr>
              <a:t>                      </a:t>
            </a:r>
            <a:r>
              <a:rPr lang="en-US" sz="1700" dirty="0" err="1">
                <a:latin typeface="+mn-lt"/>
                <a:cs typeface="+mn-cs"/>
              </a:rPr>
              <a:t>Console.WriteLine</a:t>
            </a:r>
            <a:r>
              <a:rPr lang="en-US" sz="1700" dirty="0">
                <a:latin typeface="+mn-lt"/>
                <a:cs typeface="+mn-cs"/>
              </a:rPr>
              <a:t>("The string was " + input);</a:t>
            </a:r>
          </a:p>
          <a:p>
            <a:pPr>
              <a:defRPr/>
            </a:pPr>
            <a:r>
              <a:rPr lang="en-US" sz="1700" dirty="0">
                <a:latin typeface="+mn-lt"/>
                <a:cs typeface="+mn-cs"/>
              </a:rPr>
              <a:t>                }</a:t>
            </a:r>
          </a:p>
          <a:p>
            <a:pPr>
              <a:defRPr/>
            </a:pPr>
            <a:r>
              <a:rPr lang="en-US" sz="1700" dirty="0">
                <a:latin typeface="+mn-lt"/>
                <a:cs typeface="+mn-cs"/>
              </a:rPr>
              <a:t>}</a:t>
            </a:r>
          </a:p>
        </p:txBody>
      </p:sp>
    </p:spTree>
    <p:extLst>
      <p:ext uri="{BB962C8B-B14F-4D97-AF65-F5344CB8AC3E}">
        <p14:creationId xmlns:p14="http://schemas.microsoft.com/office/powerpoint/2010/main" val="93310293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4819" name="TextBox 4"/>
          <p:cNvSpPr txBox="1">
            <a:spLocks noChangeArrowheads="1"/>
          </p:cNvSpPr>
          <p:nvPr/>
        </p:nvSpPr>
        <p:spPr bwMode="auto">
          <a:xfrm>
            <a:off x="492073" y="381001"/>
            <a:ext cx="4198393"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switch statement</a:t>
            </a:r>
          </a:p>
        </p:txBody>
      </p:sp>
      <p:sp>
        <p:nvSpPr>
          <p:cNvPr id="32772" name="TextBox 10"/>
          <p:cNvSpPr txBox="1">
            <a:spLocks noChangeArrowheads="1"/>
          </p:cNvSpPr>
          <p:nvPr/>
        </p:nvSpPr>
        <p:spPr bwMode="auto">
          <a:xfrm>
            <a:off x="533401" y="1210300"/>
            <a:ext cx="11140440" cy="4708981"/>
          </a:xfrm>
          <a:prstGeom prst="rect">
            <a:avLst/>
          </a:prstGeom>
          <a:noFill/>
          <a:ln w="9525">
            <a:noFill/>
            <a:miter lim="800000"/>
            <a:headEnd/>
            <a:tailEnd/>
          </a:ln>
        </p:spPr>
        <p:txBody>
          <a:bodyPr wrap="square">
            <a:spAutoFit/>
          </a:bodyPr>
          <a:lstStyle/>
          <a:p>
            <a:r>
              <a:rPr lang="en-US" sz="2000" dirty="0"/>
              <a:t>switch (</a:t>
            </a:r>
            <a:r>
              <a:rPr lang="en-US" sz="2000" dirty="0" err="1"/>
              <a:t>integerA</a:t>
            </a:r>
            <a:r>
              <a:rPr lang="en-US" sz="2000" dirty="0"/>
              <a:t>)</a:t>
            </a:r>
          </a:p>
          <a:p>
            <a:r>
              <a:rPr lang="en-US" sz="2000" dirty="0"/>
              <a:t>{</a:t>
            </a:r>
          </a:p>
          <a:p>
            <a:r>
              <a:rPr lang="en-US" sz="2000" dirty="0"/>
              <a:t>case 1:</a:t>
            </a:r>
          </a:p>
          <a:p>
            <a:r>
              <a:rPr lang="en-US" sz="2000" dirty="0" err="1"/>
              <a:t>Console.WriteLine</a:t>
            </a:r>
            <a:r>
              <a:rPr lang="en-US" sz="2000" dirty="0"/>
              <a:t>("</a:t>
            </a:r>
            <a:r>
              <a:rPr lang="en-US" sz="2000" dirty="0" err="1"/>
              <a:t>integerA</a:t>
            </a:r>
            <a:r>
              <a:rPr lang="en-US" sz="2000" dirty="0"/>
              <a:t> =1");</a:t>
            </a:r>
          </a:p>
          <a:p>
            <a:r>
              <a:rPr lang="en-US" sz="2000" dirty="0"/>
              <a:t>break;</a:t>
            </a:r>
          </a:p>
          <a:p>
            <a:r>
              <a:rPr lang="en-US" sz="2000" dirty="0"/>
              <a:t>case 2:</a:t>
            </a:r>
          </a:p>
          <a:p>
            <a:r>
              <a:rPr lang="en-US" sz="2000" dirty="0" err="1"/>
              <a:t>Console.WriteLine</a:t>
            </a:r>
            <a:r>
              <a:rPr lang="en-US" sz="2000" dirty="0"/>
              <a:t>("</a:t>
            </a:r>
            <a:r>
              <a:rPr lang="en-US" sz="2000" dirty="0" err="1"/>
              <a:t>integerA</a:t>
            </a:r>
            <a:r>
              <a:rPr lang="en-US" sz="2000" dirty="0"/>
              <a:t> =2");</a:t>
            </a:r>
          </a:p>
          <a:p>
            <a:r>
              <a:rPr lang="en-US" sz="2000" dirty="0"/>
              <a:t>break;</a:t>
            </a:r>
          </a:p>
          <a:p>
            <a:r>
              <a:rPr lang="en-US" sz="2000" dirty="0"/>
              <a:t>case 3:</a:t>
            </a:r>
          </a:p>
          <a:p>
            <a:r>
              <a:rPr lang="en-US" sz="2000" dirty="0" err="1"/>
              <a:t>Console.WriteLine</a:t>
            </a:r>
            <a:r>
              <a:rPr lang="en-US" sz="2000" dirty="0"/>
              <a:t>("</a:t>
            </a:r>
            <a:r>
              <a:rPr lang="en-US" sz="2000" dirty="0" err="1"/>
              <a:t>integerA</a:t>
            </a:r>
            <a:r>
              <a:rPr lang="en-US" sz="2000" dirty="0"/>
              <a:t> =3");</a:t>
            </a:r>
          </a:p>
          <a:p>
            <a:r>
              <a:rPr lang="en-US" sz="2000" dirty="0"/>
              <a:t>break;</a:t>
            </a:r>
          </a:p>
          <a:p>
            <a:r>
              <a:rPr lang="en-US" sz="2000" dirty="0"/>
              <a:t>default:</a:t>
            </a:r>
          </a:p>
          <a:p>
            <a:r>
              <a:rPr lang="en-US" sz="2000" dirty="0" err="1"/>
              <a:t>Console.WriteLine</a:t>
            </a:r>
            <a:r>
              <a:rPr lang="en-US" sz="2000" dirty="0"/>
              <a:t>("</a:t>
            </a:r>
            <a:r>
              <a:rPr lang="en-US" sz="2000" dirty="0" err="1"/>
              <a:t>integerA</a:t>
            </a:r>
            <a:r>
              <a:rPr lang="en-US" sz="2000" dirty="0"/>
              <a:t> is not 1,2, or 3");</a:t>
            </a:r>
          </a:p>
          <a:p>
            <a:r>
              <a:rPr lang="en-US" sz="2000" dirty="0"/>
              <a:t>break;</a:t>
            </a:r>
          </a:p>
          <a:p>
            <a:r>
              <a:rPr lang="en-US" sz="2000" dirty="0"/>
              <a:t>}</a:t>
            </a:r>
          </a:p>
        </p:txBody>
      </p:sp>
    </p:spTree>
    <p:extLst>
      <p:ext uri="{BB962C8B-B14F-4D97-AF65-F5344CB8AC3E}">
        <p14:creationId xmlns:p14="http://schemas.microsoft.com/office/powerpoint/2010/main" val="257621585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Box 4"/>
          <p:cNvSpPr txBox="1">
            <a:spLocks noChangeArrowheads="1"/>
          </p:cNvSpPr>
          <p:nvPr/>
        </p:nvSpPr>
        <p:spPr bwMode="auto">
          <a:xfrm>
            <a:off x="517763" y="365761"/>
            <a:ext cx="5246629"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switch statement cont.</a:t>
            </a:r>
          </a:p>
        </p:txBody>
      </p:sp>
      <p:sp>
        <p:nvSpPr>
          <p:cNvPr id="33796" name="TextBox 10"/>
          <p:cNvSpPr txBox="1">
            <a:spLocks noChangeArrowheads="1"/>
          </p:cNvSpPr>
          <p:nvPr/>
        </p:nvSpPr>
        <p:spPr bwMode="auto">
          <a:xfrm>
            <a:off x="594361" y="1143000"/>
            <a:ext cx="10820400" cy="4524315"/>
          </a:xfrm>
          <a:prstGeom prst="rect">
            <a:avLst/>
          </a:prstGeom>
          <a:noFill/>
          <a:ln w="9525">
            <a:noFill/>
            <a:miter lim="800000"/>
            <a:headEnd/>
            <a:tailEnd/>
          </a:ln>
        </p:spPr>
        <p:txBody>
          <a:bodyPr wrap="square">
            <a:spAutoFit/>
          </a:bodyPr>
          <a:lstStyle/>
          <a:p>
            <a:r>
              <a:rPr lang="en-US" sz="2400" dirty="0"/>
              <a:t>switch(country)</a:t>
            </a:r>
          </a:p>
          <a:p>
            <a:r>
              <a:rPr lang="en-US" sz="2400" dirty="0"/>
              <a:t>{</a:t>
            </a:r>
          </a:p>
          <a:p>
            <a:r>
              <a:rPr lang="en-US" sz="2400" dirty="0"/>
              <a:t>case "America":</a:t>
            </a:r>
          </a:p>
          <a:p>
            <a:r>
              <a:rPr lang="en-US" sz="2400" dirty="0" err="1"/>
              <a:t>CallAmericanOnlyMethod</a:t>
            </a:r>
            <a:r>
              <a:rPr lang="en-US" sz="2400" dirty="0"/>
              <a:t>();</a:t>
            </a:r>
          </a:p>
          <a:p>
            <a:r>
              <a:rPr lang="en-US" sz="2400" dirty="0" err="1"/>
              <a:t>goto</a:t>
            </a:r>
            <a:r>
              <a:rPr lang="en-US" sz="2400" dirty="0"/>
              <a:t> case "Britain";</a:t>
            </a:r>
          </a:p>
          <a:p>
            <a:r>
              <a:rPr lang="en-US" sz="2400" dirty="0"/>
              <a:t>case "France":</a:t>
            </a:r>
          </a:p>
          <a:p>
            <a:r>
              <a:rPr lang="en-US" sz="2400" dirty="0"/>
              <a:t>language = "French";</a:t>
            </a:r>
          </a:p>
          <a:p>
            <a:r>
              <a:rPr lang="en-US" sz="2400" dirty="0"/>
              <a:t>break;</a:t>
            </a:r>
          </a:p>
          <a:p>
            <a:r>
              <a:rPr lang="en-US" sz="2400" dirty="0"/>
              <a:t>case "Britain":</a:t>
            </a:r>
          </a:p>
          <a:p>
            <a:r>
              <a:rPr lang="en-US" sz="2400" dirty="0"/>
              <a:t>language = "English";</a:t>
            </a:r>
          </a:p>
          <a:p>
            <a:r>
              <a:rPr lang="en-US" sz="2400" dirty="0"/>
              <a:t>break;</a:t>
            </a:r>
          </a:p>
          <a:p>
            <a:r>
              <a:rPr lang="en-US" sz="2400" dirty="0"/>
              <a:t>}</a:t>
            </a:r>
          </a:p>
        </p:txBody>
      </p:sp>
    </p:spTree>
    <p:extLst>
      <p:ext uri="{BB962C8B-B14F-4D97-AF65-F5344CB8AC3E}">
        <p14:creationId xmlns:p14="http://schemas.microsoft.com/office/powerpoint/2010/main" val="1072252707"/>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6867" name="TextBox 4"/>
          <p:cNvSpPr txBox="1">
            <a:spLocks noChangeArrowheads="1"/>
          </p:cNvSpPr>
          <p:nvPr/>
        </p:nvSpPr>
        <p:spPr bwMode="auto">
          <a:xfrm>
            <a:off x="436457" y="243841"/>
            <a:ext cx="5246629"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switch statement cont.</a:t>
            </a:r>
          </a:p>
        </p:txBody>
      </p:sp>
      <p:sp>
        <p:nvSpPr>
          <p:cNvPr id="34820" name="TextBox 10"/>
          <p:cNvSpPr txBox="1">
            <a:spLocks noChangeArrowheads="1"/>
          </p:cNvSpPr>
          <p:nvPr/>
        </p:nvSpPr>
        <p:spPr bwMode="auto">
          <a:xfrm>
            <a:off x="558695" y="990600"/>
            <a:ext cx="10596986" cy="4524315"/>
          </a:xfrm>
          <a:prstGeom prst="rect">
            <a:avLst/>
          </a:prstGeom>
          <a:noFill/>
          <a:ln w="9525">
            <a:noFill/>
            <a:miter lim="800000"/>
            <a:headEnd/>
            <a:tailEnd/>
          </a:ln>
        </p:spPr>
        <p:txBody>
          <a:bodyPr wrap="square">
            <a:spAutoFit/>
          </a:bodyPr>
          <a:lstStyle/>
          <a:p>
            <a:r>
              <a:rPr lang="en-US" sz="2400" dirty="0"/>
              <a:t>switch(country)</a:t>
            </a:r>
          </a:p>
          <a:p>
            <a:r>
              <a:rPr lang="en-US" sz="2400" dirty="0"/>
              <a:t>{</a:t>
            </a:r>
          </a:p>
          <a:p>
            <a:r>
              <a:rPr lang="en-US" sz="2400" dirty="0"/>
              <a:t>case "au":</a:t>
            </a:r>
          </a:p>
          <a:p>
            <a:r>
              <a:rPr lang="en-US" sz="2400" dirty="0"/>
              <a:t>case "</a:t>
            </a:r>
            <a:r>
              <a:rPr lang="en-US" sz="2400" dirty="0" err="1"/>
              <a:t>uk</a:t>
            </a:r>
            <a:r>
              <a:rPr lang="en-US" sz="2400" dirty="0"/>
              <a:t>":</a:t>
            </a:r>
          </a:p>
          <a:p>
            <a:r>
              <a:rPr lang="en-US" sz="2400" dirty="0"/>
              <a:t>case "us":</a:t>
            </a:r>
          </a:p>
          <a:p>
            <a:r>
              <a:rPr lang="en-US" sz="2400" dirty="0"/>
              <a:t>language = "English";</a:t>
            </a:r>
          </a:p>
          <a:p>
            <a:r>
              <a:rPr lang="en-US" sz="2400" dirty="0"/>
              <a:t>break;</a:t>
            </a:r>
          </a:p>
          <a:p>
            <a:r>
              <a:rPr lang="en-US" sz="2400" dirty="0"/>
              <a:t>case "at":</a:t>
            </a:r>
          </a:p>
          <a:p>
            <a:r>
              <a:rPr lang="en-US" sz="2400" dirty="0"/>
              <a:t>case "de":</a:t>
            </a:r>
          </a:p>
          <a:p>
            <a:r>
              <a:rPr lang="en-US" sz="2400" dirty="0"/>
              <a:t>language = "German";</a:t>
            </a:r>
          </a:p>
          <a:p>
            <a:r>
              <a:rPr lang="en-US" sz="2400" dirty="0"/>
              <a:t>break;</a:t>
            </a:r>
          </a:p>
          <a:p>
            <a:r>
              <a:rPr lang="en-US" sz="2400" dirty="0"/>
              <a:t>}</a:t>
            </a:r>
          </a:p>
        </p:txBody>
      </p:sp>
    </p:spTree>
    <p:extLst>
      <p:ext uri="{BB962C8B-B14F-4D97-AF65-F5344CB8AC3E}">
        <p14:creationId xmlns:p14="http://schemas.microsoft.com/office/powerpoint/2010/main" val="3762844621"/>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7891" name="TextBox 4"/>
          <p:cNvSpPr txBox="1">
            <a:spLocks noChangeArrowheads="1"/>
          </p:cNvSpPr>
          <p:nvPr/>
        </p:nvSpPr>
        <p:spPr bwMode="auto">
          <a:xfrm>
            <a:off x="380603" y="289561"/>
            <a:ext cx="5246629"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switch statement cont.</a:t>
            </a:r>
          </a:p>
        </p:txBody>
      </p:sp>
      <p:sp>
        <p:nvSpPr>
          <p:cNvPr id="37892" name="TextBox 10"/>
          <p:cNvSpPr txBox="1">
            <a:spLocks noChangeArrowheads="1"/>
          </p:cNvSpPr>
          <p:nvPr/>
        </p:nvSpPr>
        <p:spPr bwMode="auto">
          <a:xfrm>
            <a:off x="452015" y="1143001"/>
            <a:ext cx="7640426" cy="5262979"/>
          </a:xfrm>
          <a:prstGeom prst="rect">
            <a:avLst/>
          </a:prstGeom>
          <a:noFill/>
          <a:ln w="9525">
            <a:noFill/>
            <a:miter lim="800000"/>
            <a:headEnd/>
            <a:tailEnd/>
          </a:ln>
        </p:spPr>
        <p:txBody>
          <a:bodyPr wrap="square">
            <a:spAutoFit/>
          </a:bodyPr>
          <a:lstStyle/>
          <a:p>
            <a:pPr>
              <a:defRPr/>
            </a:pPr>
            <a:r>
              <a:rPr lang="en-US" sz="2400" dirty="0">
                <a:latin typeface="+mn-lt"/>
                <a:cs typeface="+mn-cs"/>
              </a:rPr>
              <a:t>// assume country is of type string</a:t>
            </a:r>
          </a:p>
          <a:p>
            <a:pPr>
              <a:defRPr/>
            </a:pPr>
            <a:r>
              <a:rPr lang="en-US" sz="2400" dirty="0">
                <a:latin typeface="+mn-lt"/>
                <a:cs typeface="+mn-cs"/>
              </a:rPr>
              <a:t>const string  </a:t>
            </a:r>
            <a:r>
              <a:rPr lang="en-US" sz="2400" dirty="0" err="1">
                <a:latin typeface="+mn-lt"/>
                <a:cs typeface="+mn-cs"/>
              </a:rPr>
              <a:t>palestine</a:t>
            </a:r>
            <a:r>
              <a:rPr lang="en-US" sz="2400" dirty="0">
                <a:latin typeface="+mn-lt"/>
                <a:cs typeface="+mn-cs"/>
              </a:rPr>
              <a:t>= “</a:t>
            </a:r>
            <a:r>
              <a:rPr lang="en-US" sz="2400" dirty="0" err="1">
                <a:latin typeface="+mn-lt"/>
                <a:cs typeface="+mn-cs"/>
              </a:rPr>
              <a:t>ps</a:t>
            </a:r>
            <a:r>
              <a:rPr lang="en-US" sz="2400" dirty="0">
                <a:latin typeface="+mn-lt"/>
                <a:cs typeface="+mn-cs"/>
              </a:rPr>
              <a:t>";</a:t>
            </a:r>
          </a:p>
          <a:p>
            <a:pPr>
              <a:defRPr/>
            </a:pPr>
            <a:r>
              <a:rPr lang="en-US" sz="2400" dirty="0">
                <a:latin typeface="+mn-lt"/>
                <a:cs typeface="+mn-cs"/>
              </a:rPr>
              <a:t>const string  </a:t>
            </a:r>
            <a:r>
              <a:rPr lang="en-US" sz="2400" dirty="0" err="1">
                <a:latin typeface="+mn-lt"/>
                <a:cs typeface="+mn-cs"/>
              </a:rPr>
              <a:t>jordan</a:t>
            </a:r>
            <a:r>
              <a:rPr lang="en-US" sz="2400" dirty="0">
                <a:latin typeface="+mn-lt"/>
                <a:cs typeface="+mn-cs"/>
              </a:rPr>
              <a:t>= “</a:t>
            </a:r>
            <a:r>
              <a:rPr lang="en-US" sz="2400" dirty="0" err="1">
                <a:latin typeface="+mn-lt"/>
                <a:cs typeface="+mn-cs"/>
              </a:rPr>
              <a:t>ps</a:t>
            </a:r>
            <a:r>
              <a:rPr lang="en-US" sz="2400" dirty="0">
                <a:latin typeface="+mn-lt"/>
                <a:cs typeface="+mn-cs"/>
              </a:rPr>
              <a:t>";</a:t>
            </a:r>
          </a:p>
          <a:p>
            <a:pPr>
              <a:defRPr/>
            </a:pPr>
            <a:r>
              <a:rPr lang="en-US" sz="2400" dirty="0">
                <a:latin typeface="+mn-lt"/>
                <a:cs typeface="+mn-cs"/>
              </a:rPr>
              <a:t>switch(country)</a:t>
            </a:r>
          </a:p>
          <a:p>
            <a:pPr>
              <a:defRPr/>
            </a:pPr>
            <a:r>
              <a:rPr lang="en-US" sz="2400" dirty="0">
                <a:latin typeface="+mn-lt"/>
                <a:cs typeface="+mn-cs"/>
              </a:rPr>
              <a:t>{</a:t>
            </a:r>
          </a:p>
          <a:p>
            <a:pPr>
              <a:defRPr/>
            </a:pPr>
            <a:r>
              <a:rPr lang="en-US" sz="2400" dirty="0">
                <a:latin typeface="+mn-lt"/>
                <a:cs typeface="+mn-cs"/>
              </a:rPr>
              <a:t>case </a:t>
            </a:r>
            <a:r>
              <a:rPr lang="en-US" sz="2400" dirty="0" err="1">
                <a:latin typeface="+mn-lt"/>
                <a:cs typeface="+mn-cs"/>
              </a:rPr>
              <a:t>palestine</a:t>
            </a:r>
            <a:r>
              <a:rPr lang="en-US" sz="2400" dirty="0">
                <a:latin typeface="+mn-lt"/>
                <a:cs typeface="+mn-cs"/>
              </a:rPr>
              <a:t> :</a:t>
            </a:r>
          </a:p>
          <a:p>
            <a:pPr>
              <a:defRPr/>
            </a:pPr>
            <a:r>
              <a:rPr lang="en-US" sz="2400" dirty="0">
                <a:latin typeface="+mn-lt"/>
                <a:cs typeface="+mn-cs"/>
              </a:rPr>
              <a:t>case </a:t>
            </a:r>
            <a:r>
              <a:rPr lang="en-US" sz="2400" dirty="0" err="1">
                <a:latin typeface="+mn-lt"/>
                <a:cs typeface="+mn-cs"/>
              </a:rPr>
              <a:t>jordan</a:t>
            </a:r>
            <a:r>
              <a:rPr lang="en-US" sz="2400" dirty="0">
                <a:latin typeface="+mn-lt"/>
                <a:cs typeface="+mn-cs"/>
              </a:rPr>
              <a:t> : // This will cause a compilation error.</a:t>
            </a:r>
          </a:p>
          <a:p>
            <a:pPr>
              <a:defRPr/>
            </a:pPr>
            <a:r>
              <a:rPr lang="en-US" sz="2400" dirty="0">
                <a:latin typeface="+mn-lt"/>
                <a:cs typeface="+mn-cs"/>
              </a:rPr>
              <a:t>language = “Arabic";</a:t>
            </a:r>
          </a:p>
          <a:p>
            <a:pPr>
              <a:defRPr/>
            </a:pPr>
            <a:r>
              <a:rPr lang="en-US" sz="2400" dirty="0">
                <a:latin typeface="+mn-lt"/>
                <a:cs typeface="+mn-cs"/>
              </a:rPr>
              <a:t>break;</a:t>
            </a:r>
          </a:p>
          <a:p>
            <a:pPr>
              <a:defRPr/>
            </a:pPr>
            <a:r>
              <a:rPr lang="en-US" sz="2400" dirty="0">
                <a:latin typeface="+mn-lt"/>
                <a:cs typeface="+mn-cs"/>
              </a:rPr>
              <a:t>}</a:t>
            </a: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p:txBody>
      </p:sp>
    </p:spTree>
    <p:extLst>
      <p:ext uri="{BB962C8B-B14F-4D97-AF65-F5344CB8AC3E}">
        <p14:creationId xmlns:p14="http://schemas.microsoft.com/office/powerpoint/2010/main" val="2543818172"/>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8915" name="TextBox 4"/>
          <p:cNvSpPr txBox="1">
            <a:spLocks noChangeArrowheads="1"/>
          </p:cNvSpPr>
          <p:nvPr/>
        </p:nvSpPr>
        <p:spPr bwMode="auto">
          <a:xfrm>
            <a:off x="354913" y="320041"/>
            <a:ext cx="2245615"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Loops - For</a:t>
            </a:r>
          </a:p>
        </p:txBody>
      </p:sp>
      <p:sp>
        <p:nvSpPr>
          <p:cNvPr id="38916" name="TextBox 10"/>
          <p:cNvSpPr txBox="1">
            <a:spLocks noChangeArrowheads="1"/>
          </p:cNvSpPr>
          <p:nvPr/>
        </p:nvSpPr>
        <p:spPr bwMode="auto">
          <a:xfrm>
            <a:off x="375815" y="1143001"/>
            <a:ext cx="8021426" cy="4154984"/>
          </a:xfrm>
          <a:prstGeom prst="rect">
            <a:avLst/>
          </a:prstGeom>
          <a:noFill/>
          <a:ln w="9525">
            <a:noFill/>
            <a:miter lim="800000"/>
            <a:headEnd/>
            <a:tailEnd/>
          </a:ln>
        </p:spPr>
        <p:txBody>
          <a:bodyPr wrap="square">
            <a:spAutoFit/>
          </a:bodyPr>
          <a:lstStyle/>
          <a:p>
            <a:pPr>
              <a:defRPr/>
            </a:pPr>
            <a:r>
              <a:rPr lang="en-US" sz="2400" dirty="0">
                <a:latin typeface="+mn-lt"/>
                <a:cs typeface="+mn-cs"/>
              </a:rPr>
              <a:t>for (</a:t>
            </a:r>
            <a:r>
              <a:rPr lang="en-US" sz="2400" dirty="0" err="1">
                <a:latin typeface="+mn-lt"/>
                <a:cs typeface="+mn-cs"/>
              </a:rPr>
              <a:t>initializer</a:t>
            </a:r>
            <a:r>
              <a:rPr lang="en-US" sz="2400" dirty="0">
                <a:latin typeface="+mn-lt"/>
                <a:cs typeface="+mn-cs"/>
              </a:rPr>
              <a:t>; condition; </a:t>
            </a:r>
            <a:r>
              <a:rPr lang="en-US" sz="2400" dirty="0" err="1">
                <a:latin typeface="+mn-lt"/>
                <a:cs typeface="+mn-cs"/>
              </a:rPr>
              <a:t>iterator</a:t>
            </a:r>
            <a:r>
              <a:rPr lang="en-US" sz="2400" dirty="0">
                <a:latin typeface="+mn-lt"/>
                <a:cs typeface="+mn-cs"/>
              </a:rPr>
              <a:t>)</a:t>
            </a:r>
          </a:p>
          <a:p>
            <a:pPr>
              <a:defRPr/>
            </a:pPr>
            <a:r>
              <a:rPr lang="en-US" sz="2400" dirty="0">
                <a:latin typeface="+mn-lt"/>
                <a:cs typeface="+mn-cs"/>
              </a:rPr>
              <a:t>statement(s)</a:t>
            </a:r>
          </a:p>
          <a:p>
            <a:pPr>
              <a:defRPr/>
            </a:pPr>
            <a:endParaRPr lang="en-US" sz="2400" dirty="0">
              <a:latin typeface="+mn-lt"/>
              <a:cs typeface="+mn-cs"/>
            </a:endParaRPr>
          </a:p>
          <a:p>
            <a:pPr>
              <a:defRPr/>
            </a:pPr>
            <a:endParaRPr lang="en-US" sz="2400" dirty="0">
              <a:latin typeface="+mn-lt"/>
              <a:cs typeface="+mn-cs"/>
            </a:endParaRPr>
          </a:p>
          <a:p>
            <a:pPr>
              <a:defRPr/>
            </a:pPr>
            <a:r>
              <a:rPr lang="en-US" sz="2400" dirty="0">
                <a:latin typeface="+mn-lt"/>
                <a:cs typeface="+mn-cs"/>
              </a:rPr>
              <a:t>for (</a:t>
            </a:r>
            <a:r>
              <a:rPr lang="en-US" sz="2400" dirty="0" err="1">
                <a:latin typeface="+mn-lt"/>
                <a:cs typeface="+mn-cs"/>
              </a:rPr>
              <a:t>int</a:t>
            </a:r>
            <a:r>
              <a:rPr lang="en-US" sz="2400" dirty="0">
                <a:latin typeface="+mn-lt"/>
                <a:cs typeface="+mn-cs"/>
              </a:rPr>
              <a:t> </a:t>
            </a:r>
            <a:r>
              <a:rPr lang="en-US" sz="2400" dirty="0" err="1">
                <a:latin typeface="+mn-lt"/>
                <a:cs typeface="+mn-cs"/>
              </a:rPr>
              <a:t>i</a:t>
            </a:r>
            <a:r>
              <a:rPr lang="en-US" sz="2400" dirty="0">
                <a:latin typeface="+mn-lt"/>
                <a:cs typeface="+mn-cs"/>
              </a:rPr>
              <a:t> = 0; </a:t>
            </a:r>
            <a:r>
              <a:rPr lang="en-US" sz="2400" dirty="0" err="1">
                <a:latin typeface="+mn-lt"/>
                <a:cs typeface="+mn-cs"/>
              </a:rPr>
              <a:t>i</a:t>
            </a:r>
            <a:r>
              <a:rPr lang="en-US" sz="2400" dirty="0">
                <a:latin typeface="+mn-lt"/>
                <a:cs typeface="+mn-cs"/>
              </a:rPr>
              <a:t> &lt; 100; </a:t>
            </a:r>
            <a:r>
              <a:rPr lang="en-US" sz="2400" dirty="0" err="1">
                <a:latin typeface="+mn-lt"/>
                <a:cs typeface="+mn-cs"/>
              </a:rPr>
              <a:t>i</a:t>
            </a:r>
            <a:r>
              <a:rPr lang="en-US" sz="2400" dirty="0">
                <a:latin typeface="+mn-lt"/>
                <a:cs typeface="+mn-cs"/>
              </a:rPr>
              <a:t>=i+1) // This is equivalent to</a:t>
            </a:r>
          </a:p>
          <a:p>
            <a:pPr>
              <a:defRPr/>
            </a:pPr>
            <a:r>
              <a:rPr lang="en-US" sz="2400" dirty="0">
                <a:latin typeface="+mn-lt"/>
                <a:cs typeface="+mn-cs"/>
              </a:rPr>
              <a:t>                                                                                        // For </a:t>
            </a:r>
            <a:r>
              <a:rPr lang="en-US" sz="2400" dirty="0" err="1">
                <a:latin typeface="+mn-lt"/>
                <a:cs typeface="+mn-cs"/>
              </a:rPr>
              <a:t>i</a:t>
            </a:r>
            <a:r>
              <a:rPr lang="en-US" sz="2400" dirty="0">
                <a:latin typeface="+mn-lt"/>
                <a:cs typeface="+mn-cs"/>
              </a:rPr>
              <a:t> = 0 To 99 in VB.</a:t>
            </a:r>
          </a:p>
          <a:p>
            <a:pPr>
              <a:defRPr/>
            </a:pPr>
            <a:r>
              <a:rPr lang="en-US" sz="2400" dirty="0">
                <a:latin typeface="+mn-lt"/>
                <a:cs typeface="+mn-cs"/>
              </a:rPr>
              <a:t>{</a:t>
            </a:r>
          </a:p>
          <a:p>
            <a:pPr>
              <a:defRPr/>
            </a:pPr>
            <a:r>
              <a:rPr lang="en-US" sz="2400" dirty="0" err="1">
                <a:latin typeface="+mn-lt"/>
                <a:cs typeface="+mn-cs"/>
              </a:rPr>
              <a:t>Console.WriteLine</a:t>
            </a:r>
            <a:r>
              <a:rPr lang="en-US" sz="2400" dirty="0">
                <a:latin typeface="+mn-lt"/>
                <a:cs typeface="+mn-cs"/>
              </a:rPr>
              <a:t>(</a:t>
            </a:r>
            <a:r>
              <a:rPr lang="en-US" sz="2400" dirty="0" err="1">
                <a:latin typeface="+mn-lt"/>
                <a:cs typeface="+mn-cs"/>
              </a:rPr>
              <a:t>i</a:t>
            </a:r>
            <a:r>
              <a:rPr lang="en-US" sz="2400" dirty="0">
                <a:latin typeface="+mn-lt"/>
                <a:cs typeface="+mn-cs"/>
              </a:rPr>
              <a:t>);</a:t>
            </a:r>
          </a:p>
          <a:p>
            <a:pPr>
              <a:defRPr/>
            </a:pPr>
            <a:r>
              <a:rPr lang="en-US" sz="2400" dirty="0">
                <a:latin typeface="+mn-lt"/>
                <a:cs typeface="+mn-cs"/>
              </a:rPr>
              <a:t>}</a:t>
            </a:r>
          </a:p>
          <a:p>
            <a:pPr>
              <a:defRPr/>
            </a:pPr>
            <a:endParaRPr lang="en-US" sz="2400" dirty="0">
              <a:latin typeface="+mn-lt"/>
              <a:cs typeface="+mn-cs"/>
            </a:endParaRPr>
          </a:p>
        </p:txBody>
      </p:sp>
    </p:spTree>
    <p:extLst>
      <p:ext uri="{BB962C8B-B14F-4D97-AF65-F5344CB8AC3E}">
        <p14:creationId xmlns:p14="http://schemas.microsoft.com/office/powerpoint/2010/main" val="22525353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39939" name="TextBox 4"/>
          <p:cNvSpPr txBox="1">
            <a:spLocks noChangeArrowheads="1"/>
          </p:cNvSpPr>
          <p:nvPr/>
        </p:nvSpPr>
        <p:spPr bwMode="auto">
          <a:xfrm>
            <a:off x="461592" y="335281"/>
            <a:ext cx="3590406"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Loops – For   cont.</a:t>
            </a:r>
          </a:p>
        </p:txBody>
      </p:sp>
      <p:sp>
        <p:nvSpPr>
          <p:cNvPr id="39940" name="TextBox 10"/>
          <p:cNvSpPr txBox="1">
            <a:spLocks noChangeArrowheads="1"/>
          </p:cNvSpPr>
          <p:nvPr/>
        </p:nvSpPr>
        <p:spPr bwMode="auto">
          <a:xfrm>
            <a:off x="518161" y="1143001"/>
            <a:ext cx="5989320" cy="5247590"/>
          </a:xfrm>
          <a:prstGeom prst="rect">
            <a:avLst/>
          </a:prstGeom>
          <a:noFill/>
          <a:ln w="9525">
            <a:noFill/>
            <a:miter lim="800000"/>
            <a:headEnd/>
            <a:tailEnd/>
          </a:ln>
        </p:spPr>
        <p:txBody>
          <a:bodyPr wrap="square">
            <a:spAutoFit/>
          </a:bodyPr>
          <a:lstStyle/>
          <a:p>
            <a:pPr>
              <a:defRPr/>
            </a:pPr>
            <a:r>
              <a:rPr lang="en-US" sz="2400" dirty="0">
                <a:latin typeface="+mn-lt"/>
                <a:cs typeface="+mn-cs"/>
              </a:rPr>
              <a:t>// This loop iterates through rows</a:t>
            </a:r>
          </a:p>
          <a:p>
            <a:pPr>
              <a:defRPr/>
            </a:pPr>
            <a:r>
              <a:rPr lang="nn-NO" sz="2400" dirty="0">
                <a:latin typeface="+mn-lt"/>
                <a:cs typeface="+mn-cs"/>
              </a:rPr>
              <a:t>for (int i = 0; i &lt; 100; i+=10)</a:t>
            </a:r>
          </a:p>
          <a:p>
            <a:pPr>
              <a:defRPr/>
            </a:pPr>
            <a:r>
              <a:rPr lang="en-US" sz="2400" dirty="0">
                <a:latin typeface="+mn-lt"/>
                <a:cs typeface="+mn-cs"/>
              </a:rPr>
              <a:t>{</a:t>
            </a:r>
          </a:p>
          <a:p>
            <a:pPr>
              <a:defRPr/>
            </a:pPr>
            <a:r>
              <a:rPr lang="en-US" sz="2400" dirty="0">
                <a:latin typeface="+mn-lt"/>
                <a:cs typeface="+mn-cs"/>
              </a:rPr>
              <a:t>// This loop iterates through columns</a:t>
            </a:r>
          </a:p>
          <a:p>
            <a:pPr>
              <a:defRPr/>
            </a:pPr>
            <a:r>
              <a:rPr lang="en-US" sz="2400" dirty="0">
                <a:latin typeface="+mn-lt"/>
                <a:cs typeface="+mn-cs"/>
              </a:rPr>
              <a:t>for (</a:t>
            </a:r>
            <a:r>
              <a:rPr lang="en-US" sz="2400" dirty="0" err="1">
                <a:latin typeface="+mn-lt"/>
                <a:cs typeface="+mn-cs"/>
              </a:rPr>
              <a:t>int</a:t>
            </a:r>
            <a:r>
              <a:rPr lang="en-US" sz="2400" dirty="0">
                <a:latin typeface="+mn-lt"/>
                <a:cs typeface="+mn-cs"/>
              </a:rPr>
              <a:t> j = </a:t>
            </a:r>
            <a:r>
              <a:rPr lang="en-US" sz="2400" dirty="0" err="1">
                <a:latin typeface="+mn-lt"/>
                <a:cs typeface="+mn-cs"/>
              </a:rPr>
              <a:t>i</a:t>
            </a:r>
            <a:r>
              <a:rPr lang="en-US" sz="2400" dirty="0">
                <a:latin typeface="+mn-lt"/>
                <a:cs typeface="+mn-cs"/>
              </a:rPr>
              <a:t>; j &lt; </a:t>
            </a:r>
            <a:r>
              <a:rPr lang="en-US" sz="2400" dirty="0" err="1">
                <a:latin typeface="+mn-lt"/>
                <a:cs typeface="+mn-cs"/>
              </a:rPr>
              <a:t>i</a:t>
            </a:r>
            <a:r>
              <a:rPr lang="en-US" sz="2400" dirty="0">
                <a:latin typeface="+mn-lt"/>
                <a:cs typeface="+mn-cs"/>
              </a:rPr>
              <a:t> + 10; j++)</a:t>
            </a:r>
          </a:p>
          <a:p>
            <a:pPr>
              <a:defRPr/>
            </a:pPr>
            <a:r>
              <a:rPr lang="en-US" sz="2400" dirty="0">
                <a:latin typeface="+mn-lt"/>
                <a:cs typeface="+mn-cs"/>
              </a:rPr>
              <a:t>{</a:t>
            </a:r>
          </a:p>
          <a:p>
            <a:pPr>
              <a:defRPr/>
            </a:pPr>
            <a:r>
              <a:rPr lang="en-US" sz="2400" dirty="0" err="1">
                <a:latin typeface="+mn-lt"/>
                <a:cs typeface="+mn-cs"/>
              </a:rPr>
              <a:t>Console.Write</a:t>
            </a:r>
            <a:r>
              <a:rPr lang="en-US" sz="2400" dirty="0">
                <a:latin typeface="+mn-lt"/>
                <a:cs typeface="+mn-cs"/>
              </a:rPr>
              <a:t>(" " + j);</a:t>
            </a:r>
          </a:p>
          <a:p>
            <a:pPr>
              <a:defRPr/>
            </a:pPr>
            <a:r>
              <a:rPr lang="en-US" sz="2400" dirty="0">
                <a:latin typeface="+mn-lt"/>
                <a:cs typeface="+mn-cs"/>
              </a:rPr>
              <a:t>}</a:t>
            </a:r>
          </a:p>
          <a:p>
            <a:pPr>
              <a:defRPr/>
            </a:pPr>
            <a:r>
              <a:rPr lang="en-US" sz="2400" dirty="0" err="1">
                <a:latin typeface="+mn-lt"/>
                <a:cs typeface="+mn-cs"/>
              </a:rPr>
              <a:t>Console.WriteLine</a:t>
            </a:r>
            <a:r>
              <a:rPr lang="en-US" sz="2400" dirty="0">
                <a:latin typeface="+mn-lt"/>
                <a:cs typeface="+mn-cs"/>
              </a:rPr>
              <a:t>();</a:t>
            </a:r>
          </a:p>
          <a:p>
            <a:pPr>
              <a:defRPr/>
            </a:pPr>
            <a:r>
              <a:rPr lang="en-US" sz="2400" dirty="0">
                <a:latin typeface="+mn-lt"/>
                <a:cs typeface="+mn-cs"/>
              </a:rPr>
              <a:t>}</a:t>
            </a:r>
          </a:p>
          <a:p>
            <a:pPr>
              <a:defRPr/>
            </a:pPr>
            <a:endParaRPr lang="en-US" dirty="0">
              <a:latin typeface="+mn-lt"/>
              <a:cs typeface="+mn-cs"/>
            </a:endParaRPr>
          </a:p>
          <a:p>
            <a:pPr>
              <a:defRPr/>
            </a:pPr>
            <a:endParaRPr lang="en-US" dirty="0">
              <a:latin typeface="+mn-lt"/>
              <a:cs typeface="+mn-cs"/>
            </a:endParaRPr>
          </a:p>
          <a:p>
            <a:pPr>
              <a:defRPr/>
            </a:pPr>
            <a:endParaRPr lang="en-US" dirty="0">
              <a:latin typeface="+mn-lt"/>
              <a:cs typeface="+mn-cs"/>
            </a:endParaRPr>
          </a:p>
          <a:p>
            <a:pPr>
              <a:defRPr/>
            </a:pPr>
            <a:endParaRPr lang="en-US" dirty="0">
              <a:latin typeface="+mn-lt"/>
              <a:cs typeface="+mn-cs"/>
            </a:endParaRPr>
          </a:p>
          <a:p>
            <a:pPr>
              <a:defRPr/>
            </a:pPr>
            <a:endParaRPr lang="en-US" dirty="0">
              <a:latin typeface="+mn-lt"/>
              <a:cs typeface="+mn-cs"/>
            </a:endParaRPr>
          </a:p>
        </p:txBody>
      </p:sp>
      <p:sp>
        <p:nvSpPr>
          <p:cNvPr id="39941" name="Rectangle 5"/>
          <p:cNvSpPr>
            <a:spLocks noChangeArrowheads="1"/>
          </p:cNvSpPr>
          <p:nvPr/>
        </p:nvSpPr>
        <p:spPr bwMode="auto">
          <a:xfrm>
            <a:off x="5621972" y="1234440"/>
            <a:ext cx="6094413" cy="3308598"/>
          </a:xfrm>
          <a:prstGeom prst="rect">
            <a:avLst/>
          </a:prstGeom>
          <a:solidFill>
            <a:srgbClr val="D6E9F7"/>
          </a:solidFill>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US" dirty="0">
                <a:solidFill>
                  <a:schemeClr val="accent5">
                    <a:lumMod val="75000"/>
                  </a:schemeClr>
                </a:solidFill>
              </a:rPr>
              <a:t>The preceding sample results in this output:</a:t>
            </a:r>
          </a:p>
          <a:p>
            <a:pPr>
              <a:defRPr/>
            </a:pPr>
            <a:r>
              <a:rPr lang="en-US" dirty="0">
                <a:solidFill>
                  <a:schemeClr val="accent5">
                    <a:lumMod val="75000"/>
                  </a:schemeClr>
                </a:solidFill>
              </a:rPr>
              <a:t>0 1 2 3 4 5 6 7 8 9</a:t>
            </a:r>
          </a:p>
          <a:p>
            <a:pPr>
              <a:defRPr/>
            </a:pPr>
            <a:r>
              <a:rPr lang="en-US" dirty="0">
                <a:solidFill>
                  <a:schemeClr val="accent5">
                    <a:lumMod val="75000"/>
                  </a:schemeClr>
                </a:solidFill>
              </a:rPr>
              <a:t>10 11 12 13 14 15 16 17 18 19</a:t>
            </a:r>
          </a:p>
          <a:p>
            <a:pPr>
              <a:defRPr/>
            </a:pPr>
            <a:r>
              <a:rPr lang="en-US" dirty="0">
                <a:solidFill>
                  <a:schemeClr val="accent5">
                    <a:lumMod val="75000"/>
                  </a:schemeClr>
                </a:solidFill>
              </a:rPr>
              <a:t>20 21 22 23 24 25 26 27 28 29</a:t>
            </a:r>
          </a:p>
          <a:p>
            <a:pPr>
              <a:defRPr/>
            </a:pPr>
            <a:r>
              <a:rPr lang="en-US" dirty="0">
                <a:solidFill>
                  <a:schemeClr val="accent5">
                    <a:lumMod val="75000"/>
                  </a:schemeClr>
                </a:solidFill>
              </a:rPr>
              <a:t>30 31 32 33 34 35 36 37 38 39</a:t>
            </a:r>
          </a:p>
          <a:p>
            <a:pPr>
              <a:defRPr/>
            </a:pPr>
            <a:r>
              <a:rPr lang="en-US" dirty="0">
                <a:solidFill>
                  <a:schemeClr val="accent5">
                    <a:lumMod val="75000"/>
                  </a:schemeClr>
                </a:solidFill>
              </a:rPr>
              <a:t>40 41 42 43 44 45 46 47 48 49</a:t>
            </a:r>
          </a:p>
          <a:p>
            <a:pPr>
              <a:defRPr/>
            </a:pPr>
            <a:r>
              <a:rPr lang="en-US" dirty="0">
                <a:solidFill>
                  <a:schemeClr val="accent5">
                    <a:lumMod val="75000"/>
                  </a:schemeClr>
                </a:solidFill>
              </a:rPr>
              <a:t>50 51 52 53 54 55 56 57 58 59</a:t>
            </a:r>
          </a:p>
          <a:p>
            <a:pPr>
              <a:defRPr/>
            </a:pPr>
            <a:r>
              <a:rPr lang="en-US" dirty="0">
                <a:solidFill>
                  <a:schemeClr val="accent5">
                    <a:lumMod val="75000"/>
                  </a:schemeClr>
                </a:solidFill>
              </a:rPr>
              <a:t>60 61 62 63 64 65 66 67 68 69</a:t>
            </a:r>
          </a:p>
          <a:p>
            <a:pPr>
              <a:defRPr/>
            </a:pPr>
            <a:r>
              <a:rPr lang="en-US" dirty="0">
                <a:solidFill>
                  <a:schemeClr val="accent5">
                    <a:lumMod val="75000"/>
                  </a:schemeClr>
                </a:solidFill>
              </a:rPr>
              <a:t>70 71 72 73 74 75 76 77 78 79</a:t>
            </a:r>
          </a:p>
          <a:p>
            <a:pPr>
              <a:defRPr/>
            </a:pPr>
            <a:r>
              <a:rPr lang="en-US" dirty="0">
                <a:solidFill>
                  <a:schemeClr val="accent5">
                    <a:lumMod val="75000"/>
                  </a:schemeClr>
                </a:solidFill>
              </a:rPr>
              <a:t>80 81 82 83 84 85 86 87 88 89</a:t>
            </a:r>
          </a:p>
          <a:p>
            <a:pPr>
              <a:defRPr/>
            </a:pPr>
            <a:r>
              <a:rPr lang="en-US" dirty="0">
                <a:solidFill>
                  <a:schemeClr val="accent5">
                    <a:lumMod val="75000"/>
                  </a:schemeClr>
                </a:solidFill>
              </a:rPr>
              <a:t>90 91 92 93 94 95 96 97 98 99</a:t>
            </a:r>
          </a:p>
        </p:txBody>
      </p:sp>
    </p:spTree>
    <p:extLst>
      <p:ext uri="{BB962C8B-B14F-4D97-AF65-F5344CB8AC3E}">
        <p14:creationId xmlns:p14="http://schemas.microsoft.com/office/powerpoint/2010/main" val="423140303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.NET Platform</a:t>
            </a:r>
            <a:br>
              <a:rPr lang="en-US" dirty="0"/>
            </a:br>
            <a:endParaRPr lang="en-US" dirty="0"/>
          </a:p>
        </p:txBody>
      </p:sp>
      <p:sp>
        <p:nvSpPr>
          <p:cNvPr id="3" name="Text Placeholder 2"/>
          <p:cNvSpPr>
            <a:spLocks noGrp="1"/>
          </p:cNvSpPr>
          <p:nvPr>
            <p:ph type="body" sz="quarter" idx="13"/>
          </p:nvPr>
        </p:nvSpPr>
        <p:spPr>
          <a:xfrm>
            <a:off x="432080" y="1295401"/>
            <a:ext cx="11224940" cy="4989843"/>
          </a:xfrm>
        </p:spPr>
        <p:txBody>
          <a:bodyPr/>
          <a:lstStyle/>
          <a:p>
            <a:pPr marL="287338" indent="-285750">
              <a:buFont typeface="Wingdings" panose="05000000000000000000" pitchFamily="2" charset="2"/>
              <a:buChar char="Ø"/>
            </a:pPr>
            <a:r>
              <a:rPr lang="en-US" sz="1800" dirty="0"/>
              <a:t> </a:t>
            </a:r>
            <a:r>
              <a:rPr lang="en-US" sz="1800" dirty="0" err="1"/>
              <a:t>.Net</a:t>
            </a:r>
            <a:r>
              <a:rPr lang="en-US" sz="1800" dirty="0"/>
              <a:t> was introduced in 2002 to offer more flexibility and simple programming than COM</a:t>
            </a:r>
          </a:p>
          <a:p>
            <a:pPr marL="287338" indent="-285750">
              <a:buFont typeface="Wingdings" panose="05000000000000000000" pitchFamily="2" charset="2"/>
              <a:buChar char="Ø"/>
            </a:pPr>
            <a:r>
              <a:rPr lang="en-US" sz="1800" dirty="0"/>
              <a:t>Some of the core features:-</a:t>
            </a:r>
          </a:p>
          <a:p>
            <a:pPr marL="287338" indent="-285750">
              <a:buFont typeface="Wingdings" panose="05000000000000000000" pitchFamily="2" charset="2"/>
              <a:buChar char="v"/>
            </a:pPr>
            <a:r>
              <a:rPr lang="en-US" sz="1800" i="1" dirty="0"/>
              <a:t>Support for numerous programming languages</a:t>
            </a:r>
            <a:r>
              <a:rPr lang="en-US" sz="1800" dirty="0"/>
              <a:t>: .NET applications can be created using any number of programming languages (C#, Visual Basic, F#, and so on).</a:t>
            </a:r>
          </a:p>
          <a:p>
            <a:pPr marL="287338" indent="-285750">
              <a:buFont typeface="Wingdings" panose="05000000000000000000" pitchFamily="2" charset="2"/>
              <a:buChar char="v"/>
            </a:pPr>
            <a:r>
              <a:rPr lang="en-US" sz="1800" i="1" dirty="0"/>
              <a:t>A common runtime engine shared by all .NET-aware languages</a:t>
            </a:r>
            <a:r>
              <a:rPr lang="en-US" sz="1800" dirty="0"/>
              <a:t>: One aspect of this engine is a well-defined set of types that each .NET-aware language understands.</a:t>
            </a:r>
          </a:p>
          <a:p>
            <a:pPr marL="287338" indent="-285750">
              <a:buFont typeface="Wingdings" panose="05000000000000000000" pitchFamily="2" charset="2"/>
              <a:buChar char="v"/>
            </a:pPr>
            <a:r>
              <a:rPr lang="en-US" sz="1800" i="1" dirty="0"/>
              <a:t>Language integration</a:t>
            </a:r>
            <a:r>
              <a:rPr lang="en-US" sz="1800" dirty="0"/>
              <a:t>: .NET supports cross-language inheritance, cross-language, exception handling, and cross-language debugging of code. For example, you can define a base class in C#, and extend this type in Visual Basic.</a:t>
            </a:r>
          </a:p>
          <a:p>
            <a:pPr marL="287338" indent="-285750">
              <a:buFont typeface="Wingdings" panose="05000000000000000000" pitchFamily="2" charset="2"/>
              <a:buChar char="v"/>
            </a:pPr>
            <a:r>
              <a:rPr lang="en-US" sz="1800" i="1" dirty="0"/>
              <a:t>A comprehensive base class library</a:t>
            </a:r>
            <a:r>
              <a:rPr lang="en-US" sz="1800" dirty="0"/>
              <a:t>: This library provides shelter from the complexities of low-level API calls and offers a consistent object model used by all .NET-aware languages.</a:t>
            </a:r>
          </a:p>
          <a:p>
            <a:pPr marL="287338" indent="-285750">
              <a:buFont typeface="Wingdings" panose="05000000000000000000" pitchFamily="2" charset="2"/>
              <a:buChar char="v"/>
            </a:pPr>
            <a:r>
              <a:rPr lang="en-US" sz="1800" i="1" dirty="0"/>
              <a:t>A simplified deployment model</a:t>
            </a:r>
            <a:r>
              <a:rPr lang="en-US" sz="1800" dirty="0"/>
              <a:t>: .NET libraries are not registered into the system registry. Furthermore, the .NET platform allows multiple versions of the same *.</a:t>
            </a:r>
            <a:r>
              <a:rPr lang="en-US" sz="1800" dirty="0" err="1"/>
              <a:t>dll</a:t>
            </a:r>
            <a:r>
              <a:rPr lang="en-US" sz="1800" dirty="0"/>
              <a:t> to exist in harmony on a single machine.</a:t>
            </a:r>
          </a:p>
        </p:txBody>
      </p:sp>
      <p:sp>
        <p:nvSpPr>
          <p:cNvPr id="4" name="Slide Number Placeholder 3"/>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130707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40963" name="TextBox 4"/>
          <p:cNvSpPr txBox="1">
            <a:spLocks noChangeArrowheads="1"/>
          </p:cNvSpPr>
          <p:nvPr/>
        </p:nvSpPr>
        <p:spPr bwMode="auto">
          <a:xfrm>
            <a:off x="400633" y="320041"/>
            <a:ext cx="2937022"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while loop</a:t>
            </a:r>
          </a:p>
        </p:txBody>
      </p:sp>
      <p:sp>
        <p:nvSpPr>
          <p:cNvPr id="40964" name="TextBox 10"/>
          <p:cNvSpPr txBox="1">
            <a:spLocks noChangeArrowheads="1"/>
          </p:cNvSpPr>
          <p:nvPr/>
        </p:nvSpPr>
        <p:spPr bwMode="auto">
          <a:xfrm>
            <a:off x="396241" y="1127761"/>
            <a:ext cx="8092440" cy="4154984"/>
          </a:xfrm>
          <a:prstGeom prst="rect">
            <a:avLst/>
          </a:prstGeom>
          <a:noFill/>
          <a:ln w="9525">
            <a:noFill/>
            <a:miter lim="800000"/>
            <a:headEnd/>
            <a:tailEnd/>
          </a:ln>
        </p:spPr>
        <p:txBody>
          <a:bodyPr wrap="square">
            <a:spAutoFit/>
          </a:bodyPr>
          <a:lstStyle/>
          <a:p>
            <a:pPr>
              <a:defRPr/>
            </a:pPr>
            <a:r>
              <a:rPr lang="en-US" sz="2400" dirty="0">
                <a:latin typeface="+mn-lt"/>
                <a:cs typeface="+mn-cs"/>
              </a:rPr>
              <a:t>while(condition)</a:t>
            </a:r>
          </a:p>
          <a:p>
            <a:pPr>
              <a:defRPr/>
            </a:pPr>
            <a:r>
              <a:rPr lang="en-US" sz="2400" dirty="0">
                <a:latin typeface="+mn-lt"/>
                <a:cs typeface="+mn-cs"/>
              </a:rPr>
              <a:t>statement(s);</a:t>
            </a:r>
          </a:p>
          <a:p>
            <a:pPr>
              <a:defRPr/>
            </a:pPr>
            <a:endParaRPr lang="en-US" sz="2400" dirty="0">
              <a:latin typeface="+mn-lt"/>
              <a:cs typeface="+mn-cs"/>
            </a:endParaRPr>
          </a:p>
          <a:p>
            <a:pPr>
              <a:defRPr/>
            </a:pPr>
            <a:r>
              <a:rPr lang="en-US" sz="2400" dirty="0" err="1">
                <a:latin typeface="+mn-lt"/>
                <a:cs typeface="+mn-cs"/>
              </a:rPr>
              <a:t>bool</a:t>
            </a:r>
            <a:r>
              <a:rPr lang="en-US" sz="2400" dirty="0">
                <a:latin typeface="+mn-lt"/>
                <a:cs typeface="+mn-cs"/>
              </a:rPr>
              <a:t> condition = false;</a:t>
            </a:r>
          </a:p>
          <a:p>
            <a:pPr>
              <a:defRPr/>
            </a:pPr>
            <a:r>
              <a:rPr lang="en-US" sz="2400" dirty="0">
                <a:latin typeface="+mn-lt"/>
                <a:cs typeface="+mn-cs"/>
              </a:rPr>
              <a:t>while (!condition)</a:t>
            </a:r>
          </a:p>
          <a:p>
            <a:pPr>
              <a:defRPr/>
            </a:pPr>
            <a:r>
              <a:rPr lang="en-US" sz="2400" dirty="0">
                <a:latin typeface="+mn-lt"/>
                <a:cs typeface="+mn-cs"/>
              </a:rPr>
              <a:t>{</a:t>
            </a:r>
          </a:p>
          <a:p>
            <a:pPr>
              <a:defRPr/>
            </a:pPr>
            <a:r>
              <a:rPr lang="en-US" sz="2400" dirty="0">
                <a:latin typeface="+mn-lt"/>
                <a:cs typeface="+mn-cs"/>
              </a:rPr>
              <a:t>// This loop spins until the condition is true.</a:t>
            </a:r>
          </a:p>
          <a:p>
            <a:pPr>
              <a:defRPr/>
            </a:pPr>
            <a:r>
              <a:rPr lang="en-US" sz="2400" dirty="0" err="1">
                <a:latin typeface="+mn-lt"/>
                <a:cs typeface="+mn-cs"/>
              </a:rPr>
              <a:t>DoSomeWork</a:t>
            </a:r>
            <a:r>
              <a:rPr lang="en-US" sz="2400" dirty="0">
                <a:latin typeface="+mn-lt"/>
                <a:cs typeface="+mn-cs"/>
              </a:rPr>
              <a:t>();</a:t>
            </a:r>
          </a:p>
          <a:p>
            <a:pPr>
              <a:defRPr/>
            </a:pPr>
            <a:r>
              <a:rPr lang="en-US" sz="2400" dirty="0">
                <a:latin typeface="+mn-lt"/>
                <a:cs typeface="+mn-cs"/>
              </a:rPr>
              <a:t>condition = </a:t>
            </a:r>
            <a:r>
              <a:rPr lang="en-US" sz="2400" dirty="0" err="1">
                <a:latin typeface="+mn-lt"/>
                <a:cs typeface="+mn-cs"/>
              </a:rPr>
              <a:t>CheckCondition</a:t>
            </a:r>
            <a:r>
              <a:rPr lang="en-US" sz="2400" dirty="0">
                <a:latin typeface="+mn-lt"/>
                <a:cs typeface="+mn-cs"/>
              </a:rPr>
              <a:t>(); // assume </a:t>
            </a:r>
            <a:r>
              <a:rPr lang="en-US" sz="2400" dirty="0" err="1">
                <a:latin typeface="+mn-lt"/>
                <a:cs typeface="+mn-cs"/>
              </a:rPr>
              <a:t>CheckCondition</a:t>
            </a:r>
            <a:r>
              <a:rPr lang="en-US" sz="2400" dirty="0">
                <a:latin typeface="+mn-lt"/>
                <a:cs typeface="+mn-cs"/>
              </a:rPr>
              <a:t>() returns a </a:t>
            </a:r>
            <a:r>
              <a:rPr lang="en-US" sz="2400" dirty="0" err="1">
                <a:latin typeface="+mn-lt"/>
                <a:cs typeface="+mn-cs"/>
              </a:rPr>
              <a:t>bool</a:t>
            </a:r>
            <a:endParaRPr lang="en-US" sz="2400" dirty="0">
              <a:latin typeface="+mn-lt"/>
              <a:cs typeface="+mn-cs"/>
            </a:endParaRPr>
          </a:p>
          <a:p>
            <a:pPr>
              <a:defRPr/>
            </a:pPr>
            <a:r>
              <a:rPr lang="en-US" sz="2400" dirty="0">
                <a:latin typeface="+mn-lt"/>
                <a:cs typeface="+mn-cs"/>
              </a:rPr>
              <a:t>}</a:t>
            </a:r>
          </a:p>
        </p:txBody>
      </p:sp>
    </p:spTree>
    <p:extLst>
      <p:ext uri="{BB962C8B-B14F-4D97-AF65-F5344CB8AC3E}">
        <p14:creationId xmlns:p14="http://schemas.microsoft.com/office/powerpoint/2010/main" val="9380052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41987" name="TextBox 4"/>
          <p:cNvSpPr txBox="1">
            <a:spLocks noChangeArrowheads="1"/>
          </p:cNvSpPr>
          <p:nvPr/>
        </p:nvSpPr>
        <p:spPr bwMode="auto">
          <a:xfrm>
            <a:off x="385392" y="365761"/>
            <a:ext cx="4299575"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do . . . while loop</a:t>
            </a:r>
          </a:p>
        </p:txBody>
      </p:sp>
      <p:sp>
        <p:nvSpPr>
          <p:cNvPr id="41988" name="TextBox 10"/>
          <p:cNvSpPr txBox="1">
            <a:spLocks noChangeArrowheads="1"/>
          </p:cNvSpPr>
          <p:nvPr/>
        </p:nvSpPr>
        <p:spPr bwMode="auto">
          <a:xfrm>
            <a:off x="406295" y="1203960"/>
            <a:ext cx="8432906" cy="4524315"/>
          </a:xfrm>
          <a:prstGeom prst="rect">
            <a:avLst/>
          </a:prstGeom>
          <a:noFill/>
          <a:ln w="9525">
            <a:noFill/>
            <a:miter lim="800000"/>
            <a:headEnd/>
            <a:tailEnd/>
          </a:ln>
        </p:spPr>
        <p:txBody>
          <a:bodyPr wrap="square">
            <a:spAutoFit/>
          </a:bodyPr>
          <a:lstStyle/>
          <a:p>
            <a:pPr>
              <a:defRPr/>
            </a:pPr>
            <a:r>
              <a:rPr lang="en-US" sz="2400" dirty="0" err="1">
                <a:latin typeface="+mn-lt"/>
                <a:cs typeface="+mn-cs"/>
              </a:rPr>
              <a:t>bool</a:t>
            </a:r>
            <a:r>
              <a:rPr lang="en-US" sz="2400" dirty="0">
                <a:latin typeface="+mn-lt"/>
                <a:cs typeface="+mn-cs"/>
              </a:rPr>
              <a:t> condition;</a:t>
            </a:r>
          </a:p>
          <a:p>
            <a:pPr>
              <a:defRPr/>
            </a:pPr>
            <a:r>
              <a:rPr lang="en-US" sz="2400" dirty="0">
                <a:latin typeface="+mn-lt"/>
                <a:cs typeface="+mn-cs"/>
              </a:rPr>
              <a:t>do</a:t>
            </a:r>
          </a:p>
          <a:p>
            <a:pPr>
              <a:defRPr/>
            </a:pPr>
            <a:r>
              <a:rPr lang="en-US" sz="2400" dirty="0">
                <a:latin typeface="+mn-lt"/>
                <a:cs typeface="+mn-cs"/>
              </a:rPr>
              <a:t>{</a:t>
            </a:r>
          </a:p>
          <a:p>
            <a:pPr>
              <a:defRPr/>
            </a:pPr>
            <a:r>
              <a:rPr lang="en-US" sz="2400" dirty="0">
                <a:latin typeface="+mn-lt"/>
                <a:cs typeface="+mn-cs"/>
              </a:rPr>
              <a:t>// This loop will at least execute once, even if Condition is false.</a:t>
            </a:r>
          </a:p>
          <a:p>
            <a:pPr>
              <a:defRPr/>
            </a:pPr>
            <a:r>
              <a:rPr lang="en-US" sz="2400" dirty="0" err="1">
                <a:latin typeface="+mn-lt"/>
                <a:cs typeface="+mn-cs"/>
              </a:rPr>
              <a:t>MustBeCalledAtLeastOnce</a:t>
            </a:r>
            <a:r>
              <a:rPr lang="en-US" sz="2400" dirty="0">
                <a:latin typeface="+mn-lt"/>
                <a:cs typeface="+mn-cs"/>
              </a:rPr>
              <a:t>();</a:t>
            </a:r>
          </a:p>
          <a:p>
            <a:pPr>
              <a:defRPr/>
            </a:pPr>
            <a:r>
              <a:rPr lang="en-US" sz="2400" dirty="0">
                <a:latin typeface="+mn-lt"/>
                <a:cs typeface="+mn-cs"/>
              </a:rPr>
              <a:t>condition = </a:t>
            </a:r>
            <a:r>
              <a:rPr lang="en-US" sz="2400" dirty="0" err="1">
                <a:latin typeface="+mn-lt"/>
                <a:cs typeface="+mn-cs"/>
              </a:rPr>
              <a:t>CheckCondition</a:t>
            </a:r>
            <a:r>
              <a:rPr lang="en-US" sz="2400" dirty="0">
                <a:latin typeface="+mn-lt"/>
                <a:cs typeface="+mn-cs"/>
              </a:rPr>
              <a:t>();</a:t>
            </a:r>
          </a:p>
          <a:p>
            <a:pPr>
              <a:defRPr/>
            </a:pPr>
            <a:r>
              <a:rPr lang="en-US" sz="2400" dirty="0">
                <a:latin typeface="+mn-lt"/>
                <a:cs typeface="+mn-cs"/>
              </a:rPr>
              <a:t>} while (condition);</a:t>
            </a: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p:txBody>
      </p:sp>
    </p:spTree>
    <p:extLst>
      <p:ext uri="{BB962C8B-B14F-4D97-AF65-F5344CB8AC3E}">
        <p14:creationId xmlns:p14="http://schemas.microsoft.com/office/powerpoint/2010/main" val="4148861454"/>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43011" name="TextBox 4"/>
          <p:cNvSpPr txBox="1">
            <a:spLocks noChangeArrowheads="1"/>
          </p:cNvSpPr>
          <p:nvPr/>
        </p:nvSpPr>
        <p:spPr bwMode="auto">
          <a:xfrm>
            <a:off x="431112" y="304801"/>
            <a:ext cx="3341236"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The </a:t>
            </a:r>
            <a:r>
              <a:rPr lang="en-US" sz="3600" dirty="0" err="1">
                <a:latin typeface="+mj-lt"/>
                <a:ea typeface="+mj-ea"/>
                <a:cs typeface="+mj-cs"/>
              </a:rPr>
              <a:t>foreach</a:t>
            </a:r>
            <a:r>
              <a:rPr lang="en-US" sz="3600" dirty="0">
                <a:latin typeface="+mj-lt"/>
                <a:ea typeface="+mj-ea"/>
                <a:cs typeface="+mj-cs"/>
              </a:rPr>
              <a:t> loop</a:t>
            </a:r>
          </a:p>
        </p:txBody>
      </p:sp>
      <p:sp>
        <p:nvSpPr>
          <p:cNvPr id="40964" name="TextBox 10"/>
          <p:cNvSpPr txBox="1">
            <a:spLocks noChangeArrowheads="1"/>
          </p:cNvSpPr>
          <p:nvPr/>
        </p:nvSpPr>
        <p:spPr bwMode="auto">
          <a:xfrm>
            <a:off x="467255" y="990600"/>
            <a:ext cx="8768186" cy="2677656"/>
          </a:xfrm>
          <a:prstGeom prst="rect">
            <a:avLst/>
          </a:prstGeom>
          <a:noFill/>
          <a:ln w="9525">
            <a:noFill/>
            <a:miter lim="800000"/>
            <a:headEnd/>
            <a:tailEnd/>
          </a:ln>
        </p:spPr>
        <p:txBody>
          <a:bodyPr wrap="square">
            <a:spAutoFit/>
          </a:bodyPr>
          <a:lstStyle/>
          <a:p>
            <a:r>
              <a:rPr lang="en-US" sz="2400" dirty="0"/>
              <a:t>If you assume that </a:t>
            </a:r>
            <a:r>
              <a:rPr lang="en-US" sz="2400" dirty="0" err="1"/>
              <a:t>arrayOfInts</a:t>
            </a:r>
            <a:r>
              <a:rPr lang="en-US" sz="2400" dirty="0"/>
              <a:t> is (unsurprisingly) an array of </a:t>
            </a:r>
            <a:r>
              <a:rPr lang="en-US" sz="2400" dirty="0" err="1"/>
              <a:t>ints</a:t>
            </a:r>
            <a:r>
              <a:rPr lang="en-US" sz="2400" dirty="0"/>
              <a:t>:</a:t>
            </a:r>
          </a:p>
          <a:p>
            <a:endParaRPr lang="en-US" sz="2400" dirty="0"/>
          </a:p>
          <a:p>
            <a:r>
              <a:rPr lang="en-US" sz="2400" dirty="0" err="1"/>
              <a:t>foreach</a:t>
            </a:r>
            <a:r>
              <a:rPr lang="en-US" sz="2400" dirty="0"/>
              <a:t> (</a:t>
            </a:r>
            <a:r>
              <a:rPr lang="en-US" sz="2400" dirty="0" err="1"/>
              <a:t>int</a:t>
            </a:r>
            <a:r>
              <a:rPr lang="en-US" sz="2400" dirty="0"/>
              <a:t> temp in </a:t>
            </a:r>
            <a:r>
              <a:rPr lang="en-US" sz="2400" dirty="0" err="1"/>
              <a:t>arrayOfInts</a:t>
            </a:r>
            <a:r>
              <a:rPr lang="en-US" sz="2400" dirty="0"/>
              <a:t>)</a:t>
            </a:r>
          </a:p>
          <a:p>
            <a:r>
              <a:rPr lang="en-US" sz="2400" dirty="0"/>
              <a:t>{</a:t>
            </a:r>
          </a:p>
          <a:p>
            <a:r>
              <a:rPr lang="en-US" sz="2400" dirty="0"/>
              <a:t>// temp++; // You Can’t Do this !</a:t>
            </a:r>
          </a:p>
          <a:p>
            <a:r>
              <a:rPr lang="en-US" sz="2400" dirty="0" err="1"/>
              <a:t>Console.WriteLine</a:t>
            </a:r>
            <a:r>
              <a:rPr lang="en-US" sz="2400" dirty="0"/>
              <a:t>(temp);</a:t>
            </a:r>
          </a:p>
          <a:p>
            <a:r>
              <a:rPr lang="en-US" sz="2400" dirty="0"/>
              <a:t>}</a:t>
            </a:r>
          </a:p>
        </p:txBody>
      </p:sp>
    </p:spTree>
    <p:extLst>
      <p:ext uri="{BB962C8B-B14F-4D97-AF65-F5344CB8AC3E}">
        <p14:creationId xmlns:p14="http://schemas.microsoft.com/office/powerpoint/2010/main" val="3579060431"/>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44035" name="TextBox 4"/>
          <p:cNvSpPr txBox="1">
            <a:spLocks noChangeArrowheads="1"/>
          </p:cNvSpPr>
          <p:nvPr/>
        </p:nvSpPr>
        <p:spPr bwMode="auto">
          <a:xfrm>
            <a:off x="563880" y="274321"/>
            <a:ext cx="7252050"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Jump statements- The </a:t>
            </a:r>
            <a:r>
              <a:rPr lang="en-US" sz="3600" dirty="0" err="1">
                <a:latin typeface="+mj-lt"/>
                <a:ea typeface="+mj-ea"/>
                <a:cs typeface="+mj-cs"/>
              </a:rPr>
              <a:t>goto</a:t>
            </a:r>
            <a:r>
              <a:rPr lang="en-US" sz="3600" dirty="0">
                <a:latin typeface="+mj-lt"/>
                <a:ea typeface="+mj-ea"/>
                <a:cs typeface="+mj-cs"/>
              </a:rPr>
              <a:t> statement</a:t>
            </a:r>
          </a:p>
        </p:txBody>
      </p:sp>
      <p:sp>
        <p:nvSpPr>
          <p:cNvPr id="41988" name="TextBox 10"/>
          <p:cNvSpPr txBox="1">
            <a:spLocks noChangeArrowheads="1"/>
          </p:cNvSpPr>
          <p:nvPr/>
        </p:nvSpPr>
        <p:spPr bwMode="auto">
          <a:xfrm>
            <a:off x="533401" y="929641"/>
            <a:ext cx="10881360" cy="3416320"/>
          </a:xfrm>
          <a:prstGeom prst="rect">
            <a:avLst/>
          </a:prstGeom>
          <a:noFill/>
          <a:ln w="9525">
            <a:noFill/>
            <a:miter lim="800000"/>
            <a:headEnd/>
            <a:tailEnd/>
          </a:ln>
        </p:spPr>
        <p:txBody>
          <a:bodyPr wrap="square">
            <a:spAutoFit/>
          </a:bodyPr>
          <a:lstStyle/>
          <a:p>
            <a:r>
              <a:rPr lang="en-US" sz="2400" dirty="0" err="1"/>
              <a:t>goto</a:t>
            </a:r>
            <a:r>
              <a:rPr lang="en-US" sz="2400" dirty="0"/>
              <a:t> Label1;</a:t>
            </a:r>
          </a:p>
          <a:p>
            <a:r>
              <a:rPr lang="en-US" sz="2400" dirty="0" err="1"/>
              <a:t>Console.WriteLine</a:t>
            </a:r>
            <a:r>
              <a:rPr lang="en-US" sz="2400" dirty="0"/>
              <a:t>("This won't be executed");</a:t>
            </a:r>
          </a:p>
          <a:p>
            <a:r>
              <a:rPr lang="en-US" sz="2400" dirty="0"/>
              <a:t>Label1:</a:t>
            </a:r>
          </a:p>
          <a:p>
            <a:r>
              <a:rPr lang="en-US" sz="2400" dirty="0" err="1"/>
              <a:t>Console.WriteLine</a:t>
            </a:r>
            <a:r>
              <a:rPr lang="en-US" sz="2400" dirty="0"/>
              <a:t>("Continuing execution from here");</a:t>
            </a:r>
          </a:p>
          <a:p>
            <a:endParaRPr lang="en-US" sz="2400" dirty="0"/>
          </a:p>
          <a:p>
            <a:endParaRPr lang="en-US" sz="2400" dirty="0"/>
          </a:p>
          <a:p>
            <a:endParaRPr lang="en-US" sz="2400" dirty="0"/>
          </a:p>
          <a:p>
            <a:r>
              <a:rPr lang="en-US" sz="2400" dirty="0"/>
              <a:t>In general, it certainly doesn’t conform to good object-oriented programming practice.</a:t>
            </a:r>
          </a:p>
          <a:p>
            <a:endParaRPr lang="en-US" sz="2400" dirty="0"/>
          </a:p>
        </p:txBody>
      </p:sp>
    </p:spTree>
    <p:extLst>
      <p:ext uri="{BB962C8B-B14F-4D97-AF65-F5344CB8AC3E}">
        <p14:creationId xmlns:p14="http://schemas.microsoft.com/office/powerpoint/2010/main" val="32725498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0" y="1219201"/>
            <a:ext cx="11782531" cy="6124575"/>
          </a:xfrm>
          <a:prstGeom prst="rect">
            <a:avLst/>
          </a:prstGeom>
          <a:noFill/>
          <a:ln w="9525">
            <a:noFill/>
            <a:miter lim="800000"/>
            <a:headEnd/>
            <a:tailEnd/>
          </a:ln>
        </p:spPr>
        <p:txBody>
          <a:bodyPr>
            <a:spAutoFit/>
          </a:bodyPr>
          <a:lstStyle/>
          <a:p>
            <a:endParaRPr lang="en-US" sz="3600" b="1">
              <a:solidFill>
                <a:srgbClr val="00B050"/>
              </a:solidFill>
              <a:latin typeface="Constantia" pitchFamily="18" charset="0"/>
            </a:endParaRPr>
          </a:p>
          <a:p>
            <a:endParaRPr lang="en-US" sz="2400">
              <a:latin typeface="Constantia" pitchFamily="18" charset="0"/>
            </a:endParaRPr>
          </a:p>
          <a:p>
            <a:endParaRPr lang="en-US" sz="2400" i="1">
              <a:latin typeface="Constantia" pitchFamily="18" charset="0"/>
            </a:endParaRPr>
          </a:p>
          <a:p>
            <a:endParaRPr lang="en-US" sz="2400" i="1">
              <a:latin typeface="Constantia" pitchFamily="18" charset="0"/>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ar-SA" sz="2400">
              <a:solidFill>
                <a:srgbClr val="C00000"/>
              </a:solidFill>
              <a:latin typeface="Constantia" pitchFamily="18" charset="0"/>
              <a:ea typeface="Majalla UI"/>
              <a:cs typeface="Majalla UI"/>
            </a:endParaRPr>
          </a:p>
          <a:p>
            <a:pPr algn="r" rtl="1"/>
            <a:endParaRPr lang="en-US" sz="2400">
              <a:solidFill>
                <a:srgbClr val="C00000"/>
              </a:solidFill>
              <a:latin typeface="Constantia" pitchFamily="18" charset="0"/>
            </a:endParaRPr>
          </a:p>
          <a:p>
            <a:pPr algn="r" rtl="1"/>
            <a:endParaRPr lang="ar-SA" sz="2400" i="1">
              <a:latin typeface="Constantia" pitchFamily="18" charset="0"/>
              <a:ea typeface="Majalla UI"/>
              <a:cs typeface="Majalla UI"/>
            </a:endParaRPr>
          </a:p>
          <a:p>
            <a:pPr algn="r" rtl="1"/>
            <a:endParaRPr lang="en-US" sz="2400" i="1">
              <a:latin typeface="Constantia" pitchFamily="18" charset="0"/>
            </a:endParaRPr>
          </a:p>
          <a:p>
            <a:endParaRPr lang="en-US" b="1">
              <a:latin typeface="Constantia" pitchFamily="18" charset="0"/>
            </a:endParaRPr>
          </a:p>
          <a:p>
            <a:endParaRPr lang="en-US" sz="2400">
              <a:latin typeface="Constantia" pitchFamily="18" charset="0"/>
            </a:endParaRPr>
          </a:p>
          <a:p>
            <a:endParaRPr lang="en-US" sz="2400">
              <a:solidFill>
                <a:srgbClr val="FF0000"/>
              </a:solidFill>
              <a:latin typeface="Constantia" pitchFamily="18" charset="0"/>
            </a:endParaRPr>
          </a:p>
          <a:p>
            <a:endParaRPr lang="en-US" sz="2400">
              <a:latin typeface="Constantia" pitchFamily="18" charset="0"/>
            </a:endParaRPr>
          </a:p>
          <a:p>
            <a:endParaRPr lang="en-US" sz="2400">
              <a:latin typeface="Constantia" pitchFamily="18" charset="0"/>
            </a:endParaRPr>
          </a:p>
        </p:txBody>
      </p:sp>
      <p:sp>
        <p:nvSpPr>
          <p:cNvPr id="45059" name="TextBox 4"/>
          <p:cNvSpPr txBox="1">
            <a:spLocks noChangeArrowheads="1"/>
          </p:cNvSpPr>
          <p:nvPr/>
        </p:nvSpPr>
        <p:spPr bwMode="auto">
          <a:xfrm>
            <a:off x="447067" y="304801"/>
            <a:ext cx="7457170"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Jump statements- The break statement</a:t>
            </a:r>
          </a:p>
        </p:txBody>
      </p:sp>
      <p:sp>
        <p:nvSpPr>
          <p:cNvPr id="45060" name="TextBox 10"/>
          <p:cNvSpPr txBox="1">
            <a:spLocks noChangeArrowheads="1"/>
          </p:cNvSpPr>
          <p:nvPr/>
        </p:nvSpPr>
        <p:spPr bwMode="auto">
          <a:xfrm>
            <a:off x="426720" y="1097280"/>
            <a:ext cx="11231880" cy="1938992"/>
          </a:xfrm>
          <a:prstGeom prst="rect">
            <a:avLst/>
          </a:prstGeom>
          <a:noFill/>
          <a:ln w="9525">
            <a:noFill/>
            <a:miter lim="800000"/>
            <a:headEnd/>
            <a:tailEnd/>
          </a:ln>
        </p:spPr>
        <p:txBody>
          <a:bodyPr wrap="square">
            <a:spAutoFit/>
          </a:bodyPr>
          <a:lstStyle/>
          <a:p>
            <a:pPr>
              <a:defRPr/>
            </a:pPr>
            <a:r>
              <a:rPr lang="en-US" sz="2400" dirty="0">
                <a:latin typeface="+mn-lt"/>
                <a:cs typeface="+mn-cs"/>
              </a:rPr>
              <a:t>You have already met the break statement briefly — when you used it to exit from a case in a switch statement. In fact, break can also be used to exit from for, for each, while, or do...while loops. Control</a:t>
            </a:r>
          </a:p>
          <a:p>
            <a:pPr>
              <a:defRPr/>
            </a:pPr>
            <a:r>
              <a:rPr lang="en-US" sz="2400" dirty="0">
                <a:latin typeface="+mn-lt"/>
                <a:cs typeface="+mn-cs"/>
              </a:rPr>
              <a:t>will switch to the statement immediately after the end of the loop.</a:t>
            </a:r>
          </a:p>
          <a:p>
            <a:pPr>
              <a:defRPr/>
            </a:pPr>
            <a:endParaRPr lang="en-US" sz="2400" dirty="0">
              <a:latin typeface="+mn-lt"/>
              <a:cs typeface="+mn-cs"/>
            </a:endParaRPr>
          </a:p>
        </p:txBody>
      </p:sp>
    </p:spTree>
    <p:extLst>
      <p:ext uri="{BB962C8B-B14F-4D97-AF65-F5344CB8AC3E}">
        <p14:creationId xmlns:p14="http://schemas.microsoft.com/office/powerpoint/2010/main" val="2977486157"/>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Box 4"/>
          <p:cNvSpPr txBox="1">
            <a:spLocks noChangeArrowheads="1"/>
          </p:cNvSpPr>
          <p:nvPr/>
        </p:nvSpPr>
        <p:spPr bwMode="auto">
          <a:xfrm>
            <a:off x="441960" y="228601"/>
            <a:ext cx="8230266"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Jump statements- The continue statement</a:t>
            </a:r>
          </a:p>
        </p:txBody>
      </p:sp>
      <p:sp>
        <p:nvSpPr>
          <p:cNvPr id="46084" name="TextBox 10"/>
          <p:cNvSpPr txBox="1">
            <a:spLocks noChangeArrowheads="1"/>
          </p:cNvSpPr>
          <p:nvPr/>
        </p:nvSpPr>
        <p:spPr bwMode="auto">
          <a:xfrm>
            <a:off x="441961" y="975361"/>
            <a:ext cx="11064240" cy="4154984"/>
          </a:xfrm>
          <a:prstGeom prst="rect">
            <a:avLst/>
          </a:prstGeom>
          <a:noFill/>
          <a:ln w="9525">
            <a:noFill/>
            <a:miter lim="800000"/>
            <a:headEnd/>
            <a:tailEnd/>
          </a:ln>
        </p:spPr>
        <p:txBody>
          <a:bodyPr wrap="square">
            <a:spAutoFit/>
          </a:bodyPr>
          <a:lstStyle/>
          <a:p>
            <a:pPr>
              <a:defRPr/>
            </a:pPr>
            <a:r>
              <a:rPr lang="en-US" sz="2400" dirty="0">
                <a:latin typeface="+mn-lt"/>
                <a:cs typeface="+mn-cs"/>
              </a:rPr>
              <a:t>The continue statement is similar to break, and must also be used within a for, for each, while, or do...while loop. However, it exits only from the current iteration of the loop, meaning that execution will restart at the beginning of the next iteration of the loop, rather than outside the loop altogether.</a:t>
            </a: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p:txBody>
      </p:sp>
    </p:spTree>
    <p:extLst>
      <p:ext uri="{BB962C8B-B14F-4D97-AF65-F5344CB8AC3E}">
        <p14:creationId xmlns:p14="http://schemas.microsoft.com/office/powerpoint/2010/main" val="3080255054"/>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Box 4"/>
          <p:cNvSpPr txBox="1">
            <a:spLocks noChangeArrowheads="1"/>
          </p:cNvSpPr>
          <p:nvPr/>
        </p:nvSpPr>
        <p:spPr bwMode="auto">
          <a:xfrm>
            <a:off x="436934" y="228601"/>
            <a:ext cx="7579704" cy="646331"/>
          </a:xfrm>
          <a:prstGeom prst="rect">
            <a:avLst/>
          </a:prstGeom>
          <a:noFill/>
          <a:ln w="9525">
            <a:noFill/>
            <a:miter lim="800000"/>
            <a:headEnd/>
            <a:tailEnd/>
          </a:ln>
        </p:spPr>
        <p:txBody>
          <a:bodyPr wrap="none">
            <a:spAutoFit/>
          </a:bodyPr>
          <a:lstStyle/>
          <a:p>
            <a:pPr>
              <a:defRPr/>
            </a:pPr>
            <a:r>
              <a:rPr lang="en-US" sz="3600" dirty="0">
                <a:latin typeface="+mj-lt"/>
                <a:ea typeface="+mj-ea"/>
                <a:cs typeface="+mj-cs"/>
              </a:rPr>
              <a:t>Jump statements- The return statement</a:t>
            </a:r>
          </a:p>
        </p:txBody>
      </p:sp>
      <p:sp>
        <p:nvSpPr>
          <p:cNvPr id="45060" name="TextBox 10"/>
          <p:cNvSpPr txBox="1">
            <a:spLocks noChangeArrowheads="1"/>
          </p:cNvSpPr>
          <p:nvPr/>
        </p:nvSpPr>
        <p:spPr bwMode="auto">
          <a:xfrm>
            <a:off x="381000" y="1005840"/>
            <a:ext cx="11782531" cy="1200329"/>
          </a:xfrm>
          <a:prstGeom prst="rect">
            <a:avLst/>
          </a:prstGeom>
          <a:noFill/>
          <a:ln w="9525">
            <a:noFill/>
            <a:miter lim="800000"/>
            <a:headEnd/>
            <a:tailEnd/>
          </a:ln>
        </p:spPr>
        <p:txBody>
          <a:bodyPr wrap="square">
            <a:spAutoFit/>
          </a:bodyPr>
          <a:lstStyle/>
          <a:p>
            <a:r>
              <a:rPr lang="en-US" sz="2400" dirty="0"/>
              <a:t>The return statement is used to exit a method of a class, returning control to the caller of the method. If the method has a return type, return must return a value of this type; otherwise if the method returns void, you should use return without an expression.</a:t>
            </a:r>
          </a:p>
        </p:txBody>
      </p:sp>
    </p:spTree>
    <p:extLst>
      <p:ext uri="{BB962C8B-B14F-4D97-AF65-F5344CB8AC3E}">
        <p14:creationId xmlns:p14="http://schemas.microsoft.com/office/powerpoint/2010/main" val="2802098607"/>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57</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 of .NET – CLR, CTS, CLS</a:t>
            </a:r>
            <a:br>
              <a:rPr lang="en-US" dirty="0"/>
            </a:br>
            <a:endParaRPr lang="en-US" dirty="0"/>
          </a:p>
        </p:txBody>
      </p:sp>
      <p:sp>
        <p:nvSpPr>
          <p:cNvPr id="3" name="Text Placeholder 2"/>
          <p:cNvSpPr>
            <a:spLocks noGrp="1"/>
          </p:cNvSpPr>
          <p:nvPr>
            <p:ph type="body" sz="quarter" idx="13"/>
          </p:nvPr>
        </p:nvSpPr>
        <p:spPr>
          <a:xfrm>
            <a:off x="531818" y="1105319"/>
            <a:ext cx="11125201" cy="5064369"/>
          </a:xfrm>
        </p:spPr>
        <p:txBody>
          <a:bodyPr/>
          <a:lstStyle/>
          <a:p>
            <a:r>
              <a:rPr lang="en-US" dirty="0"/>
              <a:t>CLR:</a:t>
            </a:r>
          </a:p>
          <a:p>
            <a:pPr marL="458788" indent="-457200">
              <a:buFont typeface="Wingdings" panose="05000000000000000000" pitchFamily="2" charset="2"/>
              <a:buChar char="ü"/>
            </a:pPr>
            <a:r>
              <a:rPr lang="en-US" dirty="0"/>
              <a:t> </a:t>
            </a:r>
            <a:r>
              <a:rPr lang="en-US" sz="1800" dirty="0"/>
              <a:t>From a programmer’s point , .NET can be understood as a runtime environment and a comprehensive base class library. The runtime layer is properly referred to as the Common Language Runtime, or CLR. </a:t>
            </a:r>
          </a:p>
          <a:p>
            <a:pPr marL="458788" indent="-457200">
              <a:buFont typeface="Wingdings" panose="05000000000000000000" pitchFamily="2" charset="2"/>
              <a:buChar char="ü"/>
            </a:pPr>
            <a:r>
              <a:rPr lang="en-US" sz="1800" dirty="0"/>
              <a:t>The primary role of the CLR is to locate, load, and manage .NET objects on your behalf. The CLR also takes care of a number of low-level details such as </a:t>
            </a:r>
          </a:p>
          <a:p>
            <a:pPr marL="744538" indent="-285750">
              <a:lnSpc>
                <a:spcPct val="100000"/>
              </a:lnSpc>
              <a:spcBef>
                <a:spcPts val="1200"/>
              </a:spcBef>
              <a:buFont typeface="Wingdings" panose="05000000000000000000" pitchFamily="2" charset="2"/>
              <a:buChar char="v"/>
            </a:pPr>
            <a:r>
              <a:rPr lang="en-US" sz="1800" dirty="0"/>
              <a:t>memory management</a:t>
            </a:r>
          </a:p>
          <a:p>
            <a:pPr marL="744538" indent="-285750">
              <a:lnSpc>
                <a:spcPct val="100000"/>
              </a:lnSpc>
              <a:spcBef>
                <a:spcPts val="1200"/>
              </a:spcBef>
              <a:buFont typeface="Wingdings" panose="05000000000000000000" pitchFamily="2" charset="2"/>
              <a:buChar char="v"/>
            </a:pPr>
            <a:r>
              <a:rPr lang="en-US" sz="1800" dirty="0"/>
              <a:t>application hosting</a:t>
            </a:r>
          </a:p>
          <a:p>
            <a:pPr marL="744538" indent="-285750">
              <a:lnSpc>
                <a:spcPct val="100000"/>
              </a:lnSpc>
              <a:spcBef>
                <a:spcPts val="1200"/>
              </a:spcBef>
              <a:buFont typeface="Wingdings" panose="05000000000000000000" pitchFamily="2" charset="2"/>
              <a:buChar char="v"/>
            </a:pPr>
            <a:r>
              <a:rPr lang="en-US" sz="1800" dirty="0"/>
              <a:t>coordinating threads</a:t>
            </a:r>
          </a:p>
          <a:p>
            <a:pPr marL="744538" indent="-285750">
              <a:lnSpc>
                <a:spcPct val="100000"/>
              </a:lnSpc>
              <a:spcBef>
                <a:spcPts val="1200"/>
              </a:spcBef>
              <a:buFont typeface="Wingdings" panose="05000000000000000000" pitchFamily="2" charset="2"/>
              <a:buChar char="v"/>
            </a:pPr>
            <a:r>
              <a:rPr lang="en-US" sz="1800" dirty="0"/>
              <a:t>Performing</a:t>
            </a:r>
          </a:p>
          <a:p>
            <a:pPr marL="744538" indent="-285750">
              <a:lnSpc>
                <a:spcPct val="100000"/>
              </a:lnSpc>
              <a:spcBef>
                <a:spcPts val="1200"/>
              </a:spcBef>
              <a:buFont typeface="Wingdings" panose="05000000000000000000" pitchFamily="2" charset="2"/>
              <a:buChar char="v"/>
            </a:pPr>
            <a:r>
              <a:rPr lang="en-US" sz="1800" dirty="0"/>
              <a:t>security checks </a:t>
            </a:r>
          </a:p>
        </p:txBody>
      </p:sp>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200125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 of .NET – CLR, CTS, CLS</a:t>
            </a:r>
            <a:br>
              <a:rPr lang="en-US" dirty="0"/>
            </a:br>
            <a:endParaRPr lang="en-US" dirty="0"/>
          </a:p>
        </p:txBody>
      </p:sp>
      <p:sp>
        <p:nvSpPr>
          <p:cNvPr id="3" name="Text Placeholder 2"/>
          <p:cNvSpPr>
            <a:spLocks noGrp="1"/>
          </p:cNvSpPr>
          <p:nvPr>
            <p:ph type="body" sz="quarter" idx="13"/>
          </p:nvPr>
        </p:nvSpPr>
        <p:spPr>
          <a:xfrm>
            <a:off x="371789" y="1295401"/>
            <a:ext cx="11285230" cy="4969746"/>
          </a:xfrm>
        </p:spPr>
        <p:txBody>
          <a:bodyPr/>
          <a:lstStyle/>
          <a:p>
            <a:r>
              <a:rPr lang="en-US" dirty="0"/>
              <a:t>CTS</a:t>
            </a:r>
          </a:p>
          <a:p>
            <a:pPr marL="458788" indent="-457200">
              <a:buFont typeface="Wingdings" panose="05000000000000000000" pitchFamily="2" charset="2"/>
              <a:buChar char="ü"/>
            </a:pPr>
            <a:r>
              <a:rPr lang="en-US" sz="1800" dirty="0"/>
              <a:t> Describes all possible data types and all programming constructs supported by the runtime, specifies how these entities can interact with each other, and details how they are represented in the .NET metadata format.</a:t>
            </a:r>
          </a:p>
          <a:p>
            <a:r>
              <a:rPr lang="en-US" dirty="0"/>
              <a:t>CLS:</a:t>
            </a:r>
          </a:p>
          <a:p>
            <a:pPr marL="287338" indent="-285750">
              <a:buFont typeface="Wingdings" panose="05000000000000000000" pitchFamily="2" charset="2"/>
              <a:buChar char="ü"/>
            </a:pPr>
            <a:r>
              <a:rPr lang="en-US" sz="1800" dirty="0"/>
              <a:t> The </a:t>
            </a:r>
            <a:r>
              <a:rPr lang="en-US" sz="1800" i="1" dirty="0"/>
              <a:t>Common Language Specification, or CLS, </a:t>
            </a:r>
            <a:r>
              <a:rPr lang="en-US" sz="1800" dirty="0"/>
              <a:t>is a related specification that defines a subset of common types and programming constructs that all .NET programming languages can agree on</a:t>
            </a:r>
          </a:p>
          <a:p>
            <a:r>
              <a:rPr lang="en-US" dirty="0"/>
              <a:t>Base Class Lib:</a:t>
            </a:r>
          </a:p>
          <a:p>
            <a:r>
              <a:rPr lang="en-US" sz="1800" dirty="0"/>
              <a:t>.NET platform provides a base class library that is available to all .NET programming languages. Not only does this base class library encapsulate various primitives such as threads, file input/output (I/O), graphical rendering systems, and interaction with various external hardware devices, but it also provides support for a number of services required by most real-world applications.</a:t>
            </a:r>
          </a:p>
          <a:p>
            <a:pPr marL="287338" indent="-285750">
              <a:buFont typeface="Wingdings" panose="05000000000000000000" pitchFamily="2" charset="2"/>
              <a:buChar char="ü"/>
            </a:pPr>
            <a:endParaRPr lang="en-US" sz="1800"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143457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Net Framework Architecture</a:t>
            </a:r>
          </a:p>
        </p:txBody>
      </p:sp>
      <p:sp>
        <p:nvSpPr>
          <p:cNvPr id="3" name="Text Placeholder 2"/>
          <p:cNvSpPr>
            <a:spLocks noGrp="1"/>
          </p:cNvSpPr>
          <p:nvPr>
            <p:ph type="body" sz="quarter" idx="13"/>
          </p:nvPr>
        </p:nvSpPr>
        <p:spPr>
          <a:xfrm>
            <a:off x="531818" y="1539239"/>
            <a:ext cx="8861082" cy="3962401"/>
          </a:xfrm>
        </p:spPr>
        <p:txBody>
          <a:bodyPr/>
          <a:lstStyle/>
          <a:p>
            <a:pPr marL="458788" indent="-457200">
              <a:buFont typeface="Arial" panose="020B0604020202020204" pitchFamily="34" charset="0"/>
              <a:buChar char="•"/>
            </a:pPr>
            <a:r>
              <a:rPr lang="en-US" sz="2400" dirty="0"/>
              <a:t>The OS manages the resources, the processes and the users of the machine</a:t>
            </a:r>
          </a:p>
          <a:p>
            <a:pPr marL="458788" indent="-457200">
              <a:buFont typeface="Arial" panose="020B0604020202020204" pitchFamily="34" charset="0"/>
              <a:buChar char="•"/>
            </a:pPr>
            <a:r>
              <a:rPr lang="en-US" sz="2400" dirty="0"/>
              <a:t>Provides to the applications some services (threads, I/O, GDI+, DirectX, COM, COM+, MSMQ, IIS, WMI, …)</a:t>
            </a:r>
          </a:p>
          <a:p>
            <a:pPr marL="458788" indent="-457200">
              <a:buFont typeface="Arial" panose="020B0604020202020204" pitchFamily="34" charset="0"/>
              <a:buChar char="•"/>
            </a:pPr>
            <a:r>
              <a:rPr lang="en-US" sz="2400" dirty="0"/>
              <a:t>CLR is a separate process in the OS</a:t>
            </a:r>
          </a:p>
        </p:txBody>
      </p:sp>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dirty="0"/>
          </a:p>
        </p:txBody>
      </p:sp>
      <p:sp>
        <p:nvSpPr>
          <p:cNvPr id="5" name="Rectangle 4"/>
          <p:cNvSpPr/>
          <p:nvPr/>
        </p:nvSpPr>
        <p:spPr>
          <a:xfrm>
            <a:off x="1813560" y="583692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Tree>
    <p:extLst>
      <p:ext uri="{BB962C8B-B14F-4D97-AF65-F5344CB8AC3E}">
        <p14:creationId xmlns:p14="http://schemas.microsoft.com/office/powerpoint/2010/main" val="285052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78" y="0"/>
            <a:ext cx="11125199" cy="889000"/>
          </a:xfrm>
        </p:spPr>
        <p:txBody>
          <a:bodyPr/>
          <a:lstStyle/>
          <a:p>
            <a:r>
              <a:rPr lang="en-US" dirty="0"/>
              <a:t>Dot Net Framework Architecture</a:t>
            </a:r>
          </a:p>
        </p:txBody>
      </p:sp>
      <p:sp>
        <p:nvSpPr>
          <p:cNvPr id="3" name="Text Placeholder 2"/>
          <p:cNvSpPr>
            <a:spLocks noGrp="1"/>
          </p:cNvSpPr>
          <p:nvPr>
            <p:ph type="body" sz="quarter" idx="13"/>
          </p:nvPr>
        </p:nvSpPr>
        <p:spPr>
          <a:xfrm>
            <a:off x="271670" y="1082039"/>
            <a:ext cx="8861082" cy="3962401"/>
          </a:xfrm>
        </p:spPr>
        <p:txBody>
          <a:bodyPr/>
          <a:lstStyle/>
          <a:p>
            <a:pPr marL="458788" indent="-457200">
              <a:buFont typeface="Arial" panose="020B0604020202020204" pitchFamily="34" charset="0"/>
              <a:buChar char="•"/>
            </a:pPr>
            <a:r>
              <a:rPr lang="en-US" sz="2400" dirty="0"/>
              <a:t>CLR manages the execution of the.NET code</a:t>
            </a:r>
          </a:p>
          <a:p>
            <a:pPr marL="458788" indent="-457200">
              <a:buFont typeface="Arial" panose="020B0604020202020204" pitchFamily="34" charset="0"/>
              <a:buChar char="•"/>
            </a:pPr>
            <a:r>
              <a:rPr lang="en-US" sz="2400" dirty="0"/>
              <a:t>Manages the memory, concurrency, security</a:t>
            </a:r>
          </a:p>
        </p:txBody>
      </p:sp>
      <p:sp>
        <p:nvSpPr>
          <p:cNvPr id="4" name="Slide Number Placeholder 3"/>
          <p:cNvSpPr>
            <a:spLocks noGrp="1"/>
          </p:cNvSpPr>
          <p:nvPr>
            <p:ph type="sldNum" sz="quarter" idx="12"/>
          </p:nvPr>
        </p:nvSpPr>
        <p:spPr/>
        <p:txBody>
          <a:bodyPr/>
          <a:lstStyle/>
          <a:p>
            <a:fld id="{C51EAA63-D034-42AE-91FA-B13B9518C7BE}" type="slidenum">
              <a:rPr lang="en-US" smtClean="0"/>
              <a:pPr/>
              <a:t>9</a:t>
            </a:fld>
            <a:endParaRPr lang="en-US" dirty="0"/>
          </a:p>
        </p:txBody>
      </p:sp>
      <p:sp>
        <p:nvSpPr>
          <p:cNvPr id="6" name="Rectangle 5"/>
          <p:cNvSpPr/>
          <p:nvPr/>
        </p:nvSpPr>
        <p:spPr>
          <a:xfrm>
            <a:off x="1813560" y="5814060"/>
            <a:ext cx="6614160" cy="502920"/>
          </a:xfrm>
          <a:prstGeom prst="rect">
            <a:avLst/>
          </a:prstGeom>
          <a:solidFill>
            <a:schemeClr val="bg1">
              <a:lumMod val="6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Operating System (OS)</a:t>
            </a:r>
          </a:p>
        </p:txBody>
      </p:sp>
      <p:sp>
        <p:nvSpPr>
          <p:cNvPr id="8" name="Rectangle 7"/>
          <p:cNvSpPr/>
          <p:nvPr/>
        </p:nvSpPr>
        <p:spPr>
          <a:xfrm>
            <a:off x="1813560" y="5273040"/>
            <a:ext cx="6614160" cy="502920"/>
          </a:xfrm>
          <a:prstGeom prst="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Common Language Runtime (CLR)</a:t>
            </a:r>
          </a:p>
        </p:txBody>
      </p:sp>
    </p:spTree>
    <p:extLst>
      <p:ext uri="{BB962C8B-B14F-4D97-AF65-F5344CB8AC3E}">
        <p14:creationId xmlns:p14="http://schemas.microsoft.com/office/powerpoint/2010/main" val="105941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18774</TotalTime>
  <Words>3455</Words>
  <Application>Microsoft Office PowerPoint</Application>
  <PresentationFormat>Custom</PresentationFormat>
  <Paragraphs>732</Paragraphs>
  <Slides>57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ArialNarrow</vt:lpstr>
      <vt:lpstr>ArialNarrow-Bold</vt:lpstr>
      <vt:lpstr>Calibri</vt:lpstr>
      <vt:lpstr>Constantia</vt:lpstr>
      <vt:lpstr>Times New Roman</vt:lpstr>
      <vt:lpstr>Wingdings</vt:lpstr>
      <vt:lpstr>Oracle_16x9_2014_521</vt:lpstr>
      <vt:lpstr>PowerPoint Presentation</vt:lpstr>
      <vt:lpstr>.NET Framework</vt:lpstr>
      <vt:lpstr>Agenda</vt:lpstr>
      <vt:lpstr>History</vt:lpstr>
      <vt:lpstr>Benefits of .NET Platform </vt:lpstr>
      <vt:lpstr>Building blocks of .NET – CLR, CTS, CLS </vt:lpstr>
      <vt:lpstr>Building blocks of .NET – CLR, CTS, CLS </vt:lpstr>
      <vt:lpstr>Dot Net Framework Architecture</vt:lpstr>
      <vt:lpstr>Dot Net Framework Architecture</vt:lpstr>
      <vt:lpstr>Dot Net Framework Architecture</vt:lpstr>
      <vt:lpstr>Dot Net Framework Architecture</vt:lpstr>
      <vt:lpstr>Dot Net Framework Architecture</vt:lpstr>
      <vt:lpstr>Dot Net Framework Architecture</vt:lpstr>
      <vt:lpstr>Dot Net Framework Architecture</vt:lpstr>
      <vt:lpstr>Common Language Runtime</vt:lpstr>
      <vt:lpstr>Common Language Runtime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Identifiers</vt:lpstr>
      <vt:lpstr>Variables – Local Variables</vt:lpstr>
      <vt:lpstr>Assigning values to variables</vt:lpstr>
      <vt:lpstr>Fields - Class Variables</vt:lpstr>
      <vt:lpstr>PowerPoint Presentation</vt:lpstr>
      <vt:lpstr>PowerPoint Presentation</vt:lpstr>
      <vt:lpstr>PowerPoint Presentation</vt:lpstr>
      <vt:lpstr>PowerPoint Presentation</vt:lpstr>
      <vt:lpstr>IntelliSense Icons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1324</cp:revision>
  <dcterms:created xsi:type="dcterms:W3CDTF">2014-05-22T00:02:59Z</dcterms:created>
  <dcterms:modified xsi:type="dcterms:W3CDTF">2019-08-16T20:51:13Z</dcterms:modified>
</cp:coreProperties>
</file>