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82" r:id="rId2"/>
    <p:sldId id="752" r:id="rId3"/>
    <p:sldId id="945" r:id="rId4"/>
    <p:sldId id="946" r:id="rId5"/>
    <p:sldId id="947" r:id="rId6"/>
    <p:sldId id="948" r:id="rId7"/>
    <p:sldId id="933" r:id="rId8"/>
    <p:sldId id="934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962" r:id="rId33"/>
    <p:sldId id="963" r:id="rId34"/>
    <p:sldId id="964" r:id="rId35"/>
    <p:sldId id="965" r:id="rId36"/>
    <p:sldId id="966" r:id="rId37"/>
    <p:sldId id="967" r:id="rId38"/>
    <p:sldId id="971" r:id="rId39"/>
    <p:sldId id="968" r:id="rId40"/>
    <p:sldId id="969" r:id="rId41"/>
    <p:sldId id="970" r:id="rId42"/>
    <p:sldId id="874" r:id="rId43"/>
  </p:sldIdLst>
  <p:sldSz cx="12188825" cy="6858000"/>
  <p:notesSz cx="6858000" cy="9144000"/>
  <p:custDataLst>
    <p:tags r:id="rId46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4D9"/>
    <a:srgbClr val="FC5656"/>
    <a:srgbClr val="CAECF6"/>
    <a:srgbClr val="7F7F7F"/>
    <a:srgbClr val="D6E9F7"/>
    <a:srgbClr val="E6F1F8"/>
    <a:srgbClr val="C4EDFC"/>
    <a:srgbClr val="BEE5F8"/>
    <a:srgbClr val="00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6492" autoAdjust="0"/>
  </p:normalViewPr>
  <p:slideViewPr>
    <p:cSldViewPr snapToGrid="0">
      <p:cViewPr varScale="1">
        <p:scale>
          <a:sx n="63" d="100"/>
          <a:sy n="63" d="100"/>
        </p:scale>
        <p:origin x="948" y="48"/>
      </p:cViewPr>
      <p:guideLst>
        <p:guide orient="horz" pos="2160"/>
        <p:guide pos="335"/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1/23/2017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AFD9CE-D0ED-4A74-A6FE-2DE596D91997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7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287D4-6206-4F4D-9C28-110CBE9BF509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5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757ABC-CABB-4D7C-B9A4-A8127BB5D03A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3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1485A-92C8-4FEF-8808-E216D8D9C2F1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9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26A45-224F-4342-B19D-0E0F77003134}" type="slidenum">
              <a:rPr lang="en-US"/>
              <a:pPr/>
              <a:t>29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Smir</a:t>
            </a:r>
          </a:p>
        </p:txBody>
      </p:sp>
    </p:spTree>
    <p:extLst>
      <p:ext uri="{BB962C8B-B14F-4D97-AF65-F5344CB8AC3E}">
        <p14:creationId xmlns:p14="http://schemas.microsoft.com/office/powerpoint/2010/main" val="286661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6F1C0-8A5B-4B80-BC84-817F13627326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0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AED00-20CF-4C60-A20B-08CF2652A321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5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089EF0-0C67-4495-B6F9-AB1426800D09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1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>
                <a:latin typeface="+mn-lt"/>
              </a:rPr>
              <a:t>information</a:t>
            </a:r>
            <a:r>
              <a:rPr sz="2400" dirty="0">
                <a:latin typeface="+mn-lt"/>
              </a:rPr>
              <a:t> described for </a:t>
            </a:r>
            <a:r>
              <a:rPr lang="en-US" sz="2400" dirty="0">
                <a:latin typeface="+mn-lt"/>
              </a:rPr>
              <a:t>Antra</a:t>
            </a:r>
            <a:r>
              <a:rPr sz="2400" dirty="0">
                <a:latin typeface="+mn-lt"/>
              </a:rPr>
              <a:t>’s </a:t>
            </a:r>
            <a:r>
              <a:rPr lang="en-US" sz="2400" dirty="0">
                <a:latin typeface="+mn-lt"/>
              </a:rPr>
              <a:t>solutions </a:t>
            </a:r>
            <a:r>
              <a:rPr sz="2400" dirty="0">
                <a:latin typeface="+mn-lt"/>
              </a:rPr>
              <a:t>remains at the sole discretion of </a:t>
            </a:r>
            <a:r>
              <a:rPr lang="en-US" sz="2400" dirty="0">
                <a:latin typeface="+mn-lt"/>
              </a:rPr>
              <a:t>Antra, Inc</a:t>
            </a:r>
            <a:r>
              <a:rPr sz="2400" dirty="0">
                <a:latin typeface="+mn-lt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EC48A-B980-4170-96C4-997E167F7F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363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1/23/2017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201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  <p:sldLayoutId id="214748369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61672" y="365761"/>
            <a:ext cx="51594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Predefined Value Types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471160" y="1079938"/>
            <a:ext cx="19396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Integer Types:</a:t>
            </a:r>
          </a:p>
        </p:txBody>
      </p:sp>
      <p:graphicFrame>
        <p:nvGraphicFramePr>
          <p:cNvPr id="6" name="Content Placeholder 5" descr="Table with multiple topic and category rows"/>
          <p:cNvGraphicFramePr>
            <a:graphicFrameLocks/>
          </p:cNvGraphicFramePr>
          <p:nvPr>
            <p:extLst/>
          </p:nvPr>
        </p:nvGraphicFramePr>
        <p:xfrm>
          <a:off x="561250" y="1762923"/>
          <a:ext cx="10805688" cy="396023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06983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2422666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243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35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 Type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MIN:Max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+mn-lt"/>
                        </a:rPr>
                        <a:t>Sbyte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</a:t>
                      </a:r>
                      <a:r>
                        <a:rPr lang="en-US" sz="1600" b="0" dirty="0" err="1">
                          <a:latin typeface="+mn-lt"/>
                        </a:rPr>
                        <a:t>SByte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8-bit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-128:127</a:t>
                      </a:r>
                      <a:r>
                        <a:rPr lang="en-US" sz="1600" b="0" baseline="0" dirty="0">
                          <a:latin typeface="+mn-lt"/>
                        </a:rPr>
                        <a:t> (-2</a:t>
                      </a:r>
                      <a:r>
                        <a:rPr lang="en-US" sz="1600" b="0" baseline="30000" dirty="0">
                          <a:latin typeface="+mn-lt"/>
                        </a:rPr>
                        <a:t>7</a:t>
                      </a:r>
                      <a:r>
                        <a:rPr lang="en-US" sz="1600" b="0" baseline="0" dirty="0">
                          <a:latin typeface="+mn-lt"/>
                        </a:rPr>
                        <a:t> :2</a:t>
                      </a:r>
                      <a:r>
                        <a:rPr lang="en-US" sz="1600" b="0" baseline="30000" dirty="0">
                          <a:latin typeface="+mn-lt"/>
                        </a:rPr>
                        <a:t>7 </a:t>
                      </a:r>
                      <a:r>
                        <a:rPr lang="en-US" sz="1600" b="0" baseline="0" dirty="0">
                          <a:latin typeface="+mn-lt"/>
                        </a:rPr>
                        <a:t>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</a:t>
                      </a:r>
                      <a:r>
                        <a:rPr lang="en-US" sz="1600" b="0" dirty="0" err="1">
                          <a:latin typeface="+mn-lt"/>
                        </a:rPr>
                        <a:t>Int</a:t>
                      </a:r>
                      <a:r>
                        <a:rPr lang="en-US" sz="1600" b="0" dirty="0">
                          <a:latin typeface="+mn-lt"/>
                        </a:rPr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16-bit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-32,768:32,767</a:t>
                      </a:r>
                      <a:r>
                        <a:rPr lang="en-US" sz="1600" b="0" baseline="0" dirty="0">
                          <a:latin typeface="+mn-lt"/>
                        </a:rPr>
                        <a:t>(-2</a:t>
                      </a:r>
                      <a:r>
                        <a:rPr lang="en-US" sz="1600" b="0" baseline="30000" dirty="0">
                          <a:latin typeface="+mn-lt"/>
                        </a:rPr>
                        <a:t>15</a:t>
                      </a:r>
                      <a:r>
                        <a:rPr lang="en-US" sz="1600" b="0" baseline="0" dirty="0">
                          <a:latin typeface="+mn-lt"/>
                        </a:rPr>
                        <a:t> :2</a:t>
                      </a:r>
                      <a:r>
                        <a:rPr lang="en-US" sz="1600" b="0" baseline="30000" dirty="0">
                          <a:latin typeface="+mn-lt"/>
                        </a:rPr>
                        <a:t>15 </a:t>
                      </a:r>
                      <a:r>
                        <a:rPr lang="en-US" sz="1600" b="0" baseline="0" dirty="0">
                          <a:latin typeface="+mn-lt"/>
                        </a:rPr>
                        <a:t>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541866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+mn-lt"/>
                        </a:rPr>
                        <a:t>Int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</a:t>
                      </a:r>
                      <a:r>
                        <a:rPr lang="en-US" sz="1600" b="0" dirty="0" err="1">
                          <a:latin typeface="+mn-lt"/>
                        </a:rPr>
                        <a:t>Int</a:t>
                      </a:r>
                      <a:r>
                        <a:rPr lang="en-US" sz="1600" b="0" dirty="0">
                          <a:latin typeface="+mn-lt"/>
                        </a:rPr>
                        <a:t>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32-bit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-2,147,483,648:2,147,483,647</a:t>
                      </a:r>
                      <a:r>
                        <a:rPr lang="en-US" sz="1600" b="0" baseline="0" dirty="0">
                          <a:latin typeface="+mn-lt"/>
                        </a:rPr>
                        <a:t> (-2</a:t>
                      </a:r>
                      <a:r>
                        <a:rPr lang="en-US" sz="1600" b="0" baseline="30000" dirty="0">
                          <a:latin typeface="+mn-lt"/>
                        </a:rPr>
                        <a:t>31</a:t>
                      </a:r>
                      <a:r>
                        <a:rPr lang="en-US" sz="1600" b="0" baseline="0" dirty="0">
                          <a:latin typeface="+mn-lt"/>
                        </a:rPr>
                        <a:t> :2</a:t>
                      </a:r>
                      <a:r>
                        <a:rPr lang="en-US" sz="1600" b="0" baseline="30000" dirty="0">
                          <a:latin typeface="+mn-lt"/>
                        </a:rPr>
                        <a:t>31 </a:t>
                      </a:r>
                      <a:r>
                        <a:rPr lang="en-US" sz="1600" b="0" baseline="0" dirty="0">
                          <a:latin typeface="+mn-lt"/>
                        </a:rPr>
                        <a:t>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</a:t>
                      </a:r>
                      <a:r>
                        <a:rPr lang="en-US" sz="1600" b="0" dirty="0" err="1">
                          <a:latin typeface="+mn-lt"/>
                        </a:rPr>
                        <a:t>Int</a:t>
                      </a:r>
                      <a:r>
                        <a:rPr lang="en-US" sz="1600" b="0" dirty="0">
                          <a:latin typeface="+mn-lt"/>
                        </a:rPr>
                        <a:t>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64-bit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-9,223,372,036,854,775,808: 9,223,372,036,854,775,807</a:t>
                      </a:r>
                      <a:r>
                        <a:rPr lang="en-US" sz="1600" b="0" baseline="0" dirty="0">
                          <a:latin typeface="+mn-lt"/>
                        </a:rPr>
                        <a:t>(-2</a:t>
                      </a:r>
                      <a:r>
                        <a:rPr lang="en-US" sz="1600" b="0" baseline="30000" dirty="0">
                          <a:latin typeface="+mn-lt"/>
                        </a:rPr>
                        <a:t>63</a:t>
                      </a:r>
                      <a:r>
                        <a:rPr lang="en-US" sz="1600" b="0" baseline="0" dirty="0">
                          <a:latin typeface="+mn-lt"/>
                        </a:rPr>
                        <a:t> :26</a:t>
                      </a:r>
                      <a:r>
                        <a:rPr lang="en-US" sz="1600" b="0" baseline="30000" dirty="0">
                          <a:latin typeface="+mn-lt"/>
                        </a:rPr>
                        <a:t>3 </a:t>
                      </a:r>
                      <a:r>
                        <a:rPr lang="en-US" sz="1600" b="0" baseline="0" dirty="0">
                          <a:latin typeface="+mn-lt"/>
                        </a:rPr>
                        <a:t>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984279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8-bit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0:255 (0.2</a:t>
                      </a:r>
                      <a:r>
                        <a:rPr lang="en-US" sz="1600" b="0" baseline="30000" dirty="0">
                          <a:latin typeface="+mn-lt"/>
                        </a:rPr>
                        <a:t>8</a:t>
                      </a:r>
                      <a:r>
                        <a:rPr lang="en-US" sz="1600" b="0" dirty="0">
                          <a:latin typeface="+mn-lt"/>
                        </a:rPr>
                        <a:t> - 1)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425845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+mn-lt"/>
                        </a:rPr>
                        <a:t>Ushort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</a:t>
                      </a:r>
                      <a:r>
                        <a:rPr lang="en-US" sz="1600" b="0" dirty="0" err="1">
                          <a:latin typeface="+mn-lt"/>
                        </a:rPr>
                        <a:t>Uint</a:t>
                      </a:r>
                      <a:r>
                        <a:rPr lang="en-US" sz="1600" b="0" dirty="0">
                          <a:latin typeface="+mn-lt"/>
                        </a:rPr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16-bit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0:255</a:t>
                      </a:r>
                      <a:r>
                        <a:rPr lang="en-US" sz="1600" b="0" baseline="0" dirty="0">
                          <a:latin typeface="+mn-lt"/>
                        </a:rPr>
                        <a:t>(0:2</a:t>
                      </a:r>
                      <a:r>
                        <a:rPr lang="en-US" sz="1600" b="0" baseline="30000" dirty="0">
                          <a:latin typeface="+mn-lt"/>
                        </a:rPr>
                        <a:t>8</a:t>
                      </a:r>
                      <a:r>
                        <a:rPr lang="en-US" sz="1600" b="0" baseline="0" dirty="0">
                          <a:latin typeface="+mn-lt"/>
                        </a:rPr>
                        <a:t> 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+mn-lt"/>
                        </a:rPr>
                        <a:t>Uint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</a:t>
                      </a:r>
                      <a:r>
                        <a:rPr lang="en-US" sz="1600" b="0" dirty="0" err="1">
                          <a:latin typeface="+mn-lt"/>
                        </a:rPr>
                        <a:t>Uint</a:t>
                      </a:r>
                      <a:r>
                        <a:rPr lang="en-US" sz="1600" b="0" dirty="0">
                          <a:latin typeface="+mn-lt"/>
                        </a:rPr>
                        <a:t>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32-bit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0:65,535</a:t>
                      </a:r>
                      <a:r>
                        <a:rPr lang="en-US" sz="1600" b="0" baseline="0" dirty="0">
                          <a:latin typeface="+mn-lt"/>
                        </a:rPr>
                        <a:t>(0:2</a:t>
                      </a:r>
                      <a:r>
                        <a:rPr lang="en-US" sz="1600" b="0" baseline="30000" dirty="0">
                          <a:latin typeface="+mn-lt"/>
                        </a:rPr>
                        <a:t>16</a:t>
                      </a:r>
                      <a:r>
                        <a:rPr lang="en-US" sz="1600" b="0" baseline="0" dirty="0">
                          <a:latin typeface="+mn-lt"/>
                        </a:rPr>
                        <a:t> 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+mn-lt"/>
                        </a:rPr>
                        <a:t>ulong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System . </a:t>
                      </a:r>
                      <a:r>
                        <a:rPr lang="en-US" sz="1600" b="0" dirty="0" err="1">
                          <a:latin typeface="+mn-lt"/>
                        </a:rPr>
                        <a:t>Uint</a:t>
                      </a:r>
                      <a:r>
                        <a:rPr lang="en-US" sz="1600" b="0" dirty="0">
                          <a:latin typeface="+mn-lt"/>
                        </a:rPr>
                        <a:t>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64-bit</a:t>
                      </a:r>
                      <a:r>
                        <a:rPr lang="en-US" sz="1600" b="0" baseline="0" dirty="0">
                          <a:latin typeface="+mn-lt"/>
                        </a:rPr>
                        <a:t> signed integer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n-lt"/>
                        </a:rPr>
                        <a:t>0:18,446,744,073,709,551,615</a:t>
                      </a:r>
                      <a:r>
                        <a:rPr lang="en-US" sz="1600" b="0" baseline="0" dirty="0">
                          <a:latin typeface="+mn-lt"/>
                        </a:rPr>
                        <a:t> (0:2</a:t>
                      </a:r>
                      <a:r>
                        <a:rPr lang="en-US" sz="1600" b="0" baseline="30000" dirty="0">
                          <a:latin typeface="+mn-lt"/>
                        </a:rPr>
                        <a:t>64</a:t>
                      </a:r>
                      <a:r>
                        <a:rPr lang="en-US" sz="1600" b="0" baseline="0" dirty="0">
                          <a:latin typeface="+mn-lt"/>
                        </a:rPr>
                        <a:t> -1 )</a:t>
                      </a:r>
                      <a:endParaRPr lang="en-US" sz="16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0836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0" y="9144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314379" y="320041"/>
            <a:ext cx="4540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Predefined Value Types</a:t>
            </a: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55548" y="929640"/>
            <a:ext cx="22710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Integer Types cont.:</a:t>
            </a: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350520" y="1310640"/>
            <a:ext cx="951658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With .NET, a short is no longer quite so short; it is now 16 bits long.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 The </a:t>
            </a:r>
            <a:r>
              <a:rPr lang="en-US" sz="2000" dirty="0" err="1">
                <a:cs typeface="+mn-cs"/>
              </a:rPr>
              <a:t>int</a:t>
            </a:r>
            <a:r>
              <a:rPr lang="en-US" sz="2000" dirty="0">
                <a:cs typeface="+mn-cs"/>
              </a:rPr>
              <a:t> type is 32 bits long. The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long type reserves 64 bits for values. All integer-type variables can be assigned values in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 decimal or in hex notation. The latter requires the 0x prefix: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long x = 0x12ab;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If there is any ambiguity about whether an integer is </a:t>
            </a:r>
            <a:r>
              <a:rPr lang="en-US" sz="2000" dirty="0" err="1">
                <a:cs typeface="+mn-cs"/>
              </a:rPr>
              <a:t>int</a:t>
            </a:r>
            <a:r>
              <a:rPr lang="en-US" sz="2000" dirty="0">
                <a:cs typeface="+mn-cs"/>
              </a:rPr>
              <a:t>, </a:t>
            </a:r>
            <a:r>
              <a:rPr lang="en-US" sz="2000" dirty="0" err="1">
                <a:cs typeface="+mn-cs"/>
              </a:rPr>
              <a:t>uint</a:t>
            </a:r>
            <a:r>
              <a:rPr lang="en-US" sz="2000" dirty="0">
                <a:cs typeface="+mn-cs"/>
              </a:rPr>
              <a:t>, long, or </a:t>
            </a:r>
            <a:r>
              <a:rPr lang="en-US" sz="2000" dirty="0" err="1">
                <a:cs typeface="+mn-cs"/>
              </a:rPr>
              <a:t>ulong</a:t>
            </a:r>
            <a:endParaRPr lang="en-US" sz="2000" dirty="0">
              <a:cs typeface="+mn-cs"/>
            </a:endParaRPr>
          </a:p>
          <a:p>
            <a:pPr>
              <a:defRPr/>
            </a:pPr>
            <a:r>
              <a:rPr lang="en-US" sz="2000" dirty="0">
                <a:cs typeface="+mn-cs"/>
              </a:rPr>
              <a:t>, it will default to an int.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To specify which of the other integer types the value should take, 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you can append one of the following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characters to the number:</a:t>
            </a:r>
          </a:p>
          <a:p>
            <a:pPr>
              <a:defRPr/>
            </a:pPr>
            <a:r>
              <a:rPr lang="en-US" sz="2000" dirty="0" err="1">
                <a:cs typeface="+mn-cs"/>
              </a:rPr>
              <a:t>uint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 err="1">
                <a:cs typeface="+mn-cs"/>
              </a:rPr>
              <a:t>ui</a:t>
            </a:r>
            <a:r>
              <a:rPr lang="en-US" sz="2000" dirty="0">
                <a:cs typeface="+mn-cs"/>
              </a:rPr>
              <a:t> = 1234U;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long l = 1234L;</a:t>
            </a:r>
          </a:p>
          <a:p>
            <a:pPr>
              <a:defRPr/>
            </a:pPr>
            <a:r>
              <a:rPr lang="en-US" sz="2000" dirty="0" err="1">
                <a:cs typeface="+mn-cs"/>
              </a:rPr>
              <a:t>ulong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 err="1">
                <a:cs typeface="+mn-cs"/>
              </a:rPr>
              <a:t>ul</a:t>
            </a:r>
            <a:r>
              <a:rPr lang="en-US" sz="2000" dirty="0">
                <a:cs typeface="+mn-cs"/>
              </a:rPr>
              <a:t> = 1234UL;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You can also use lowercase u and l, 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although the latter could be confused with the integer 1 (one).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4644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436219" y="198121"/>
            <a:ext cx="51594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Predefined Value Types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507947" y="960120"/>
            <a:ext cx="2375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floating-Point Types: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465083" y="3319167"/>
            <a:ext cx="1108683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float data type is for smaller floating-point values, for which less precision is required. The double data type is bulkier than the float data type but offers twice the precision (15 digits).</a:t>
            </a:r>
          </a:p>
          <a:p>
            <a:endParaRPr lang="en-US" sz="2000" dirty="0"/>
          </a:p>
          <a:p>
            <a:r>
              <a:rPr lang="en-US" sz="2000" dirty="0"/>
              <a:t>If you hard-code a non-integer number (such as 12.3) in your code, the compiler will normally assume that you want the number interpreted as a double. If you want to specify  that the value is a float, you append the character F (or f) to it:</a:t>
            </a:r>
          </a:p>
          <a:p>
            <a:r>
              <a:rPr lang="en-US" sz="2000" dirty="0"/>
              <a:t>float f = 12.3F;</a:t>
            </a:r>
          </a:p>
          <a:p>
            <a:endParaRPr lang="en-US" sz="2000" dirty="0"/>
          </a:p>
        </p:txBody>
      </p:sp>
      <p:graphicFrame>
        <p:nvGraphicFramePr>
          <p:cNvPr id="7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782403"/>
              </p:ext>
            </p:extLst>
          </p:nvPr>
        </p:nvGraphicFramePr>
        <p:xfrm>
          <a:off x="561250" y="1564803"/>
          <a:ext cx="10805688" cy="15381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7693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1716452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410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 Type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Figures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(APPROXIMATE)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System . 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32-bit</a:t>
                      </a:r>
                      <a:r>
                        <a:rPr lang="en-US" sz="1800" b="0" baseline="0" dirty="0">
                          <a:latin typeface="+mn-lt"/>
                        </a:rPr>
                        <a:t> single-precision floating point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7</a:t>
                      </a:r>
                      <a:endParaRPr lang="en-US" sz="1800" b="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±</a:t>
                      </a:r>
                      <a:r>
                        <a:rPr lang="en-US" sz="1800" b="0" dirty="0">
                          <a:latin typeface="+mn-lt"/>
                        </a:rPr>
                        <a:t>1.5 x 10</a:t>
                      </a:r>
                      <a:r>
                        <a:rPr lang="en-US" sz="1800" b="0" baseline="30000" dirty="0">
                          <a:latin typeface="+mn-lt"/>
                        </a:rPr>
                        <a:t>245</a:t>
                      </a:r>
                      <a:r>
                        <a:rPr lang="en-US" sz="1800" b="0" baseline="0" dirty="0">
                          <a:latin typeface="+mn-lt"/>
                        </a:rPr>
                        <a:t> to </a:t>
                      </a:r>
                      <a:r>
                        <a:rPr lang="en-US" sz="1800" dirty="0"/>
                        <a:t>± 304 x 10 </a:t>
                      </a:r>
                      <a:r>
                        <a:rPr lang="en-US" sz="1800" baseline="30000" dirty="0"/>
                        <a:t>38</a:t>
                      </a:r>
                      <a:r>
                        <a:rPr lang="en-US" sz="1800" b="0" dirty="0">
                          <a:latin typeface="+mn-lt"/>
                        </a:rPr>
                        <a:t> </a:t>
                      </a:r>
                      <a:endParaRPr lang="en-US" sz="18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System .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64-bit</a:t>
                      </a:r>
                      <a:r>
                        <a:rPr lang="en-US" sz="1800" b="0" baseline="0" dirty="0">
                          <a:latin typeface="+mn-lt"/>
                        </a:rPr>
                        <a:t> double-precision floating point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15/16</a:t>
                      </a:r>
                      <a:endParaRPr lang="en-US" sz="1800" b="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±</a:t>
                      </a:r>
                      <a:r>
                        <a:rPr lang="en-US" sz="1800" b="0">
                          <a:latin typeface="+mn-lt"/>
                        </a:rPr>
                        <a:t>1.7 </a:t>
                      </a:r>
                      <a:r>
                        <a:rPr lang="en-US" sz="1800" b="0" dirty="0">
                          <a:latin typeface="+mn-lt"/>
                        </a:rPr>
                        <a:t>x 10</a:t>
                      </a:r>
                      <a:r>
                        <a:rPr lang="en-US" sz="1800" b="0" baseline="30000" dirty="0">
                          <a:latin typeface="+mn-lt"/>
                        </a:rPr>
                        <a:t>308</a:t>
                      </a:r>
                      <a:r>
                        <a:rPr lang="en-US" sz="1800" b="0" baseline="0" dirty="0">
                          <a:latin typeface="+mn-lt"/>
                        </a:rPr>
                        <a:t> to </a:t>
                      </a:r>
                      <a:r>
                        <a:rPr lang="en-US" sz="1800" dirty="0"/>
                        <a:t>± 1.7 x 10 </a:t>
                      </a:r>
                      <a:r>
                        <a:rPr lang="en-US" sz="1800" baseline="30000" dirty="0"/>
                        <a:t>308</a:t>
                      </a:r>
                      <a:r>
                        <a:rPr lang="en-US" sz="1800" b="0" dirty="0">
                          <a:latin typeface="+mn-lt"/>
                        </a:rPr>
                        <a:t> </a:t>
                      </a:r>
                      <a:endParaRPr lang="en-US" sz="18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54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1523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563246" y="335281"/>
            <a:ext cx="51594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Predefined Value Types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568907" y="1127760"/>
            <a:ext cx="1680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Decimal Type:</a:t>
            </a:r>
          </a:p>
        </p:txBody>
      </p: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579120" y="3124200"/>
            <a:ext cx="107594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+mn-cs"/>
              </a:rPr>
              <a:t>To specify that your number is a decimal type rather than a double, float, or an integer, you can append the M (or m) character to the value, as shown in the following example:</a:t>
            </a:r>
          </a:p>
          <a:p>
            <a:pPr>
              <a:defRPr/>
            </a:pPr>
            <a:r>
              <a:rPr lang="en-US" sz="2000" dirty="0">
                <a:latin typeface="+mn-lt"/>
                <a:cs typeface="+mn-cs"/>
              </a:rPr>
              <a:t>decimal d = 12.30M;</a:t>
            </a:r>
          </a:p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aphicFrame>
        <p:nvGraphicFramePr>
          <p:cNvPr id="7" name="Content Placeholder 5" descr="Table with multiple topic and category rows"/>
          <p:cNvGraphicFramePr>
            <a:graphicFrameLocks/>
          </p:cNvGraphicFramePr>
          <p:nvPr>
            <p:extLst/>
          </p:nvPr>
        </p:nvGraphicFramePr>
        <p:xfrm>
          <a:off x="652690" y="1717203"/>
          <a:ext cx="10805688" cy="1280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7693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1861017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 Type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Figures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(APPROXIMATE)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System . 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128-bit</a:t>
                      </a:r>
                      <a:r>
                        <a:rPr lang="en-US" sz="1800" b="0" baseline="0" dirty="0">
                          <a:latin typeface="+mn-lt"/>
                        </a:rPr>
                        <a:t> high-precision floating notation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28</a:t>
                      </a:r>
                      <a:endParaRPr lang="en-US" sz="1800" b="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±</a:t>
                      </a:r>
                      <a:r>
                        <a:rPr lang="en-US" sz="1800" b="0" dirty="0">
                          <a:latin typeface="+mn-lt"/>
                        </a:rPr>
                        <a:t>1.0 x 10</a:t>
                      </a:r>
                      <a:r>
                        <a:rPr lang="en-US" sz="1800" b="0" baseline="30000" dirty="0">
                          <a:latin typeface="+mn-lt"/>
                        </a:rPr>
                        <a:t>228</a:t>
                      </a:r>
                      <a:r>
                        <a:rPr lang="en-US" sz="1800" b="0" baseline="0" dirty="0">
                          <a:latin typeface="+mn-lt"/>
                        </a:rPr>
                        <a:t> to </a:t>
                      </a:r>
                      <a:r>
                        <a:rPr lang="en-US" sz="1800" dirty="0"/>
                        <a:t>± 7.9 x 10</a:t>
                      </a:r>
                      <a:r>
                        <a:rPr lang="en-US" sz="1800" baseline="30000" dirty="0"/>
                        <a:t>28</a:t>
                      </a:r>
                      <a:r>
                        <a:rPr lang="en-US" sz="1800" b="0" dirty="0">
                          <a:latin typeface="+mn-lt"/>
                        </a:rPr>
                        <a:t> </a:t>
                      </a:r>
                      <a:endParaRPr lang="en-US" sz="18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2728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426165" y="350521"/>
            <a:ext cx="4540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Predefined Value Types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462227" y="1082040"/>
            <a:ext cx="162294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Boolean Type:</a:t>
            </a: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624841" y="2971800"/>
            <a:ext cx="110337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+mn-cs"/>
              </a:rPr>
              <a:t>You cannot implicitly convert </a:t>
            </a:r>
            <a:r>
              <a:rPr lang="en-US" sz="2000" dirty="0" err="1">
                <a:latin typeface="+mn-lt"/>
                <a:cs typeface="+mn-cs"/>
              </a:rPr>
              <a:t>bool</a:t>
            </a:r>
            <a:r>
              <a:rPr lang="en-US" sz="2000" dirty="0">
                <a:latin typeface="+mn-lt"/>
                <a:cs typeface="+mn-cs"/>
              </a:rPr>
              <a:t> values to and from integer values. </a:t>
            </a:r>
          </a:p>
          <a:p>
            <a:pPr>
              <a:defRPr/>
            </a:pPr>
            <a:r>
              <a:rPr lang="en-US" sz="2000" dirty="0">
                <a:latin typeface="+mn-lt"/>
                <a:cs typeface="+mn-cs"/>
              </a:rPr>
              <a:t>If a variable (or a function return type) is declared as a </a:t>
            </a:r>
            <a:r>
              <a:rPr lang="en-US" sz="2000" dirty="0" err="1">
                <a:latin typeface="+mn-lt"/>
                <a:cs typeface="+mn-cs"/>
              </a:rPr>
              <a:t>bool</a:t>
            </a:r>
            <a:r>
              <a:rPr lang="en-US" sz="2000" dirty="0">
                <a:latin typeface="+mn-lt"/>
                <a:cs typeface="+mn-cs"/>
              </a:rPr>
              <a:t>, you can only use values of true and false. You will get an error if you try to use zero for false and a non-zero value for true.</a:t>
            </a:r>
          </a:p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aphicFrame>
        <p:nvGraphicFramePr>
          <p:cNvPr id="7" name="Content Placeholder 5" descr="Table with multiple topic and category rows"/>
          <p:cNvGraphicFramePr>
            <a:graphicFrameLocks/>
          </p:cNvGraphicFramePr>
          <p:nvPr>
            <p:extLst/>
          </p:nvPr>
        </p:nvGraphicFramePr>
        <p:xfrm>
          <a:off x="652690" y="1717203"/>
          <a:ext cx="10805688" cy="1066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7693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2165817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 Type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Figures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(APPROXIMATE)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latin typeface="+mn-lt"/>
                        </a:rPr>
                        <a:t>Bool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System .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Represents true</a:t>
                      </a:r>
                      <a:r>
                        <a:rPr lang="en-US" sz="2000" b="0" baseline="0" dirty="0">
                          <a:latin typeface="+mn-lt"/>
                        </a:rPr>
                        <a:t> or false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NA</a:t>
                      </a:r>
                      <a:endParaRPr lang="en-US" sz="2000" b="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or false</a:t>
                      </a:r>
                      <a:endParaRPr lang="en-US" sz="2000" b="0" baseline="30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63115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43058" y="335281"/>
            <a:ext cx="4540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Predefined Value Types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553667" y="960120"/>
            <a:ext cx="1847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Character Type:</a:t>
            </a:r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624841" y="2941320"/>
            <a:ext cx="1030223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Literals of type char are signified by being enclosed in single quotation marks, 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for example ‘A’. 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If you try to enclose a character in double quotation marks, 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the compiler will treat this as a string and throw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an error.</a:t>
            </a: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graphicFrame>
        <p:nvGraphicFramePr>
          <p:cNvPr id="7" name="Content Placeholder 5" descr="Table with multiple topic and category rows"/>
          <p:cNvGraphicFramePr>
            <a:graphicFrameLocks/>
          </p:cNvGraphicFramePr>
          <p:nvPr>
            <p:extLst/>
          </p:nvPr>
        </p:nvGraphicFramePr>
        <p:xfrm>
          <a:off x="652690" y="1610523"/>
          <a:ext cx="10960190" cy="1066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3618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2056652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 Type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System .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Represents a single 16-bit (Unicode)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2437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416190" y="304801"/>
            <a:ext cx="5295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Predefined reference Types</a:t>
            </a:r>
          </a:p>
        </p:txBody>
      </p: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462227" y="944880"/>
            <a:ext cx="2110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object and string,:</a:t>
            </a:r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502921" y="3489961"/>
            <a:ext cx="37352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The object Type : </a:t>
            </a:r>
          </a:p>
          <a:p>
            <a:r>
              <a:rPr lang="en-US" sz="2000" dirty="0"/>
              <a:t>a root type, we will study it later..!</a:t>
            </a:r>
          </a:p>
        </p:txBody>
      </p:sp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502920" y="4175760"/>
            <a:ext cx="751644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The string type:</a:t>
            </a:r>
          </a:p>
          <a:p>
            <a:r>
              <a:rPr lang="en-US" sz="2000" dirty="0"/>
              <a:t>string str1 = "Hello ";</a:t>
            </a:r>
          </a:p>
          <a:p>
            <a:r>
              <a:rPr lang="en-US" sz="2000" dirty="0"/>
              <a:t>string str2 = "World";</a:t>
            </a:r>
          </a:p>
          <a:p>
            <a:r>
              <a:rPr lang="en-US" sz="2000" dirty="0"/>
              <a:t>string str3 = str1 + str2; // string concatenation</a:t>
            </a:r>
          </a:p>
          <a:p>
            <a:endParaRPr lang="en-US" sz="2000" dirty="0"/>
          </a:p>
        </p:txBody>
      </p:sp>
      <p:graphicFrame>
        <p:nvGraphicFramePr>
          <p:cNvPr id="8" name="Content Placeholder 5" descr="Table with multiple topic and category rows"/>
          <p:cNvGraphicFramePr>
            <a:graphicFrameLocks/>
          </p:cNvGraphicFramePr>
          <p:nvPr>
            <p:extLst/>
          </p:nvPr>
        </p:nvGraphicFramePr>
        <p:xfrm>
          <a:off x="561250" y="1564803"/>
          <a:ext cx="10960190" cy="1767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3618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2056652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 Type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System .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The root type. All other types in the</a:t>
                      </a:r>
                      <a:r>
                        <a:rPr lang="en-US" sz="2000" b="0" baseline="0" dirty="0">
                          <a:latin typeface="+mn-lt"/>
                        </a:rPr>
                        <a:t> CTS are derived (including value types) from object.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  <a:tr h="30818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System</a:t>
                      </a:r>
                      <a:r>
                        <a:rPr lang="en-US" sz="2000" b="0" baseline="0" dirty="0">
                          <a:latin typeface="+mn-lt"/>
                        </a:rPr>
                        <a:t> . String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</a:rPr>
                        <a:t>Unicode</a:t>
                      </a:r>
                      <a:r>
                        <a:rPr lang="en-US" sz="2000" b="0" baseline="0" dirty="0">
                          <a:latin typeface="+mn-lt"/>
                        </a:rPr>
                        <a:t> </a:t>
                      </a:r>
                      <a:r>
                        <a:rPr lang="en-US" sz="2000" b="0" baseline="0" dirty="0" err="1">
                          <a:latin typeface="+mn-lt"/>
                        </a:rPr>
                        <a:t>charcter</a:t>
                      </a:r>
                      <a:r>
                        <a:rPr lang="en-US" sz="2000" b="0" baseline="0" dirty="0">
                          <a:latin typeface="+mn-lt"/>
                        </a:rPr>
                        <a:t> string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76200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476833" y="228601"/>
            <a:ext cx="59968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Predefined reference Types</a:t>
            </a:r>
          </a:p>
        </p:txBody>
      </p:sp>
      <p:sp>
        <p:nvSpPr>
          <p:cNvPr id="28676" name="TextBox 10"/>
          <p:cNvSpPr txBox="1">
            <a:spLocks noChangeArrowheads="1"/>
          </p:cNvSpPr>
          <p:nvPr/>
        </p:nvSpPr>
        <p:spPr bwMode="auto">
          <a:xfrm>
            <a:off x="594361" y="929640"/>
            <a:ext cx="697992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The string type cont.:</a:t>
            </a:r>
          </a:p>
          <a:p>
            <a:endParaRPr lang="en-US" dirty="0"/>
          </a:p>
          <a:p>
            <a:r>
              <a:rPr lang="en-US" dirty="0"/>
              <a:t>using System;</a:t>
            </a:r>
          </a:p>
          <a:p>
            <a:r>
              <a:rPr lang="en-US" dirty="0"/>
              <a:t>class </a:t>
            </a:r>
            <a:r>
              <a:rPr lang="en-US" dirty="0" err="1"/>
              <a:t>StringExample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          public static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                            {</a:t>
            </a:r>
          </a:p>
          <a:p>
            <a:r>
              <a:rPr lang="en-US" dirty="0"/>
              <a:t>                                 string s1 = "a string";</a:t>
            </a:r>
          </a:p>
          <a:p>
            <a:r>
              <a:rPr lang="en-US" dirty="0"/>
              <a:t>                                 string s2 = s1;</a:t>
            </a:r>
          </a:p>
          <a:p>
            <a:r>
              <a:rPr lang="en-US" dirty="0"/>
              <a:t>                                 </a:t>
            </a:r>
            <a:r>
              <a:rPr lang="en-US" dirty="0" err="1"/>
              <a:t>Console.WriteLine</a:t>
            </a:r>
            <a:r>
              <a:rPr lang="en-US" dirty="0"/>
              <a:t>("s1 is " + s1);</a:t>
            </a:r>
          </a:p>
          <a:p>
            <a:r>
              <a:rPr lang="en-US" dirty="0"/>
              <a:t>                                 </a:t>
            </a:r>
            <a:r>
              <a:rPr lang="en-US" dirty="0" err="1"/>
              <a:t>Console.WriteLine</a:t>
            </a:r>
            <a:r>
              <a:rPr lang="en-US" dirty="0"/>
              <a:t>("s2 is " + s2);</a:t>
            </a:r>
          </a:p>
          <a:p>
            <a:r>
              <a:rPr lang="en-US" dirty="0"/>
              <a:t>                                 s1 = "another string";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Console.WriteLine</a:t>
            </a:r>
            <a:r>
              <a:rPr lang="en-US" dirty="0"/>
              <a:t>("s1 is now " + s1);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Console.WriteLine</a:t>
            </a:r>
            <a:r>
              <a:rPr lang="en-US" dirty="0"/>
              <a:t>("s2 is now " + s2);</a:t>
            </a:r>
          </a:p>
          <a:p>
            <a:r>
              <a:rPr lang="en-US" dirty="0"/>
              <a:t>                            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6210670" y="1203960"/>
            <a:ext cx="3859795" cy="1554272"/>
          </a:xfrm>
          <a:prstGeom prst="rect">
            <a:avLst/>
          </a:prstGeom>
          <a:solidFill>
            <a:srgbClr val="D6E9F7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</a:rPr>
              <a:t>s1 is a string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</a:rPr>
              <a:t>s2 is a string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</a:rPr>
              <a:t>s1 is now another string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</a:rPr>
              <a:t>s2 is now a string</a:t>
            </a:r>
          </a:p>
          <a:p>
            <a:pPr>
              <a:defRPr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680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11242" y="198121"/>
            <a:ext cx="71806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Predefined reference Types cont</a:t>
            </a:r>
            <a:r>
              <a:rPr lang="en-US" sz="3600" dirty="0">
                <a:latin typeface="Constantia" pitchFamily="18" charset="0"/>
                <a:cs typeface="+mn-cs"/>
              </a:rPr>
              <a:t>.</a:t>
            </a:r>
          </a:p>
        </p:txBody>
      </p:sp>
      <p:sp>
        <p:nvSpPr>
          <p:cNvPr id="31748" name="TextBox 10"/>
          <p:cNvSpPr txBox="1">
            <a:spLocks noChangeArrowheads="1"/>
          </p:cNvSpPr>
          <p:nvPr/>
        </p:nvSpPr>
        <p:spPr bwMode="auto">
          <a:xfrm>
            <a:off x="406295" y="975360"/>
            <a:ext cx="10383626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The string type cont.:</a:t>
            </a: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string </a:t>
            </a:r>
            <a:r>
              <a:rPr lang="en-US" sz="2400" dirty="0" err="1">
                <a:latin typeface="+mn-lt"/>
                <a:cs typeface="+mn-cs"/>
              </a:rPr>
              <a:t>filepath</a:t>
            </a:r>
            <a:r>
              <a:rPr lang="en-US" sz="2400" dirty="0">
                <a:latin typeface="+mn-lt"/>
                <a:cs typeface="+mn-cs"/>
              </a:rPr>
              <a:t> = "C:\\</a:t>
            </a:r>
            <a:r>
              <a:rPr lang="en-US" sz="2400" dirty="0" err="1">
                <a:latin typeface="+mn-lt"/>
                <a:cs typeface="+mn-cs"/>
              </a:rPr>
              <a:t>DotNETClub</a:t>
            </a:r>
            <a:r>
              <a:rPr lang="en-US" sz="2400" dirty="0">
                <a:latin typeface="+mn-lt"/>
                <a:cs typeface="+mn-cs"/>
              </a:rPr>
              <a:t>\\</a:t>
            </a:r>
            <a:r>
              <a:rPr lang="en-US" sz="2400" dirty="0" err="1">
                <a:latin typeface="+mn-lt"/>
                <a:cs typeface="+mn-cs"/>
              </a:rPr>
              <a:t>First.cs</a:t>
            </a:r>
            <a:r>
              <a:rPr lang="en-US" sz="2400" dirty="0">
                <a:latin typeface="+mn-lt"/>
                <a:cs typeface="+mn-cs"/>
              </a:rPr>
              <a:t>";</a:t>
            </a: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string </a:t>
            </a:r>
            <a:r>
              <a:rPr lang="en-US" sz="2400" dirty="0" err="1">
                <a:latin typeface="+mn-lt"/>
                <a:cs typeface="+mn-cs"/>
              </a:rPr>
              <a:t>filepath</a:t>
            </a:r>
            <a:r>
              <a:rPr lang="en-US" sz="2400" dirty="0">
                <a:latin typeface="+mn-lt"/>
                <a:cs typeface="+mn-cs"/>
              </a:rPr>
              <a:t> = @"C:\ </a:t>
            </a:r>
            <a:r>
              <a:rPr lang="en-US" sz="2400" dirty="0" err="1">
                <a:latin typeface="+mn-lt"/>
                <a:cs typeface="+mn-cs"/>
              </a:rPr>
              <a:t>DotNETClub</a:t>
            </a:r>
            <a:r>
              <a:rPr lang="en-US" sz="2400" dirty="0">
                <a:latin typeface="+mn-lt"/>
                <a:cs typeface="+mn-cs"/>
              </a:rPr>
              <a:t> \</a:t>
            </a:r>
            <a:r>
              <a:rPr lang="en-US" sz="2400" dirty="0" err="1">
                <a:latin typeface="+mn-lt"/>
                <a:cs typeface="+mn-cs"/>
              </a:rPr>
              <a:t>First.cs</a:t>
            </a:r>
            <a:r>
              <a:rPr lang="en-US" sz="2400" dirty="0">
                <a:latin typeface="+mn-lt"/>
                <a:cs typeface="+mn-cs"/>
              </a:rPr>
              <a:t>";</a:t>
            </a: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string jabberwocky = @“’Hi for All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How are you?.";</a:t>
            </a: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OUT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' Hi for All</a:t>
            </a:r>
          </a:p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How are you?.</a:t>
            </a: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endParaRPr lang="en-US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18123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274319"/>
            <a:ext cx="11125199" cy="563881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69692" name="Rectangle 60"/>
          <p:cNvSpPr>
            <a:spLocks noChangeArrowheads="1"/>
          </p:cNvSpPr>
          <p:nvPr/>
        </p:nvSpPr>
        <p:spPr bwMode="auto">
          <a:xfrm>
            <a:off x="507868" y="874396"/>
            <a:ext cx="1143548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000" b="1" dirty="0">
                <a:cs typeface="Arial" pitchFamily="34" charset="0"/>
              </a:rPr>
              <a:t>public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1028700" lvl="1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cs typeface="Arial" pitchFamily="34" charset="0"/>
              </a:rPr>
              <a:t>	Signifies that the member is accessible from outside the class’s definition and hierarchy of derived classes. A class is the encapsulation of data and the methods that work on that data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000" b="1" dirty="0">
                <a:cs typeface="Arial" pitchFamily="34" charset="0"/>
              </a:rPr>
              <a:t>protected</a:t>
            </a:r>
          </a:p>
          <a:p>
            <a:pPr marL="1028700" lvl="1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>
                <a:cs typeface="Courier New" pitchFamily="49" charset="0"/>
              </a:rPr>
              <a:t>The member is not visible outside the class and can be accessed by derived classes only.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000" b="1" dirty="0">
                <a:cs typeface="Arial" pitchFamily="34" charset="0"/>
              </a:rPr>
              <a:t>private </a:t>
            </a:r>
          </a:p>
          <a:p>
            <a:pPr marL="1028700" lvl="1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cs typeface="Arial" pitchFamily="34" charset="0"/>
              </a:rPr>
              <a:t>	 The member cannot be accessed outside the scope of the defining class. Therefore, not even derived classes have access to these members. 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000" b="1" dirty="0">
                <a:cs typeface="Arial" pitchFamily="34" charset="0"/>
              </a:rPr>
              <a:t>internal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cs typeface="Arial" pitchFamily="34" charset="0"/>
              </a:rPr>
              <a:t>		 The member is visible only within the current compilation unit. The internal access modifier creates a hybrid of public and protected accessibility depending on where the code resides.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8537136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426719"/>
            <a:ext cx="11125199" cy="42672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923926"/>
            <a:ext cx="11435488" cy="49072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method is a named sequence of statements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Method is Functionality member of a Class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 Syntax of a method is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[modifiers] </a:t>
            </a:r>
            <a:r>
              <a:rPr lang="en-US" sz="2000" dirty="0" err="1"/>
              <a:t>return_type</a:t>
            </a:r>
            <a:r>
              <a:rPr lang="en-US" sz="2000" dirty="0"/>
              <a:t> </a:t>
            </a:r>
            <a:r>
              <a:rPr lang="en-US" sz="2000" dirty="0" err="1"/>
              <a:t>MethodName</a:t>
            </a:r>
            <a:r>
              <a:rPr lang="en-US" sz="2000" dirty="0"/>
              <a:t>([parameters]) {    // Method body }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You cannot give a method the same name as a variable, a constant, or any other non-method item declared in the class. The method name can be any allowable C# identifier, and it is case sensitive.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Parameter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0" dirty="0">
                <a:effectLst/>
              </a:rPr>
              <a:t>	</a:t>
            </a:r>
            <a:r>
              <a:rPr lang="en-US" sz="2000" dirty="0"/>
              <a:t>The method name is followed by a parameter list for the method. This is enclosed between parentheses. The parentheses must be supplied even if there are no parameters, as is shown in the examples on the slide</a:t>
            </a:r>
            <a:r>
              <a:rPr lang="en-US" sz="2000" b="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Body of the method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Following the parentheses is the body of the method. You must enclose the method body within braces ({ and }), even if there is only one statement.</a:t>
            </a:r>
          </a:p>
        </p:txBody>
      </p:sp>
    </p:spTree>
    <p:extLst>
      <p:ext uri="{BB962C8B-B14F-4D97-AF65-F5344CB8AC3E}">
        <p14:creationId xmlns:p14="http://schemas.microsoft.com/office/powerpoint/2010/main" val="420722563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272414"/>
            <a:ext cx="11125199" cy="563881"/>
          </a:xfrm>
        </p:spPr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949325"/>
            <a:ext cx="11435488" cy="3575050"/>
          </a:xfrm>
        </p:spPr>
        <p:txBody>
          <a:bodyPr/>
          <a:lstStyle/>
          <a:p>
            <a:r>
              <a:rPr lang="en-US" sz="2000" dirty="0"/>
              <a:t>Call a method from within the same class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Use method’s name followed by a parameter list in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parentheses</a:t>
            </a:r>
          </a:p>
          <a:p>
            <a:r>
              <a:rPr lang="en-US" sz="2000" dirty="0"/>
              <a:t>Call a method that is in a different class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You must indicate to the compiler which class contains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the method to call The called method must be declared with the public keyword</a:t>
            </a:r>
          </a:p>
          <a:p>
            <a:r>
              <a:rPr lang="en-US" sz="2000" dirty="0"/>
              <a:t>Methods can call methods, which can call other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methods, and so 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11496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310514"/>
            <a:ext cx="11125199" cy="441961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828" y="888366"/>
            <a:ext cx="11435488" cy="5228589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class C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sum = 0, n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public void Add (</a:t>
            </a:r>
            <a:r>
              <a:rPr lang="en-US" sz="2000" dirty="0" err="1"/>
              <a:t>int</a:t>
            </a:r>
            <a:r>
              <a:rPr lang="en-US" sz="2000" dirty="0"/>
              <a:t> x) {	// procedure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	sum = sum + x; n++;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public float Mean() {	// function (must return a value)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	return (float)sum / n;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Access from class C: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Add(3);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float x = Mean();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Access from other classes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C </a:t>
            </a:r>
            <a:r>
              <a:rPr lang="en-US" sz="2000" dirty="0" err="1"/>
              <a:t>c</a:t>
            </a:r>
            <a:r>
              <a:rPr lang="en-US" sz="2000" dirty="0"/>
              <a:t> = new C();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err="1"/>
              <a:t>c.Add</a:t>
            </a:r>
            <a:r>
              <a:rPr lang="en-US" sz="2000" dirty="0"/>
              <a:t>(3);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/>
              <a:t>float x = </a:t>
            </a:r>
            <a:r>
              <a:rPr lang="en-US" sz="2000" dirty="0" err="1"/>
              <a:t>c.Mean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5435597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152399"/>
            <a:ext cx="11125199" cy="563881"/>
          </a:xfrm>
        </p:spPr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822960"/>
            <a:ext cx="11435488" cy="5379720"/>
          </a:xfrm>
        </p:spPr>
        <p:txBody>
          <a:bodyPr/>
          <a:lstStyle/>
          <a:p>
            <a:r>
              <a:rPr lang="en-US" sz="1600" dirty="0"/>
              <a:t>Every method should return the type mentioned in the signature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class Test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	{	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ReturnCount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a,int</a:t>
            </a:r>
            <a:r>
              <a:rPr lang="en-US" sz="1600" dirty="0"/>
              <a:t> b)	  {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c = </a:t>
            </a:r>
            <a:r>
              <a:rPr lang="en-US" sz="1600" dirty="0" err="1"/>
              <a:t>a+b</a:t>
            </a:r>
            <a:r>
              <a:rPr lang="en-US" sz="1600" dirty="0"/>
              <a:t>; return c;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	  }			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	}</a:t>
            </a:r>
          </a:p>
          <a:p>
            <a:r>
              <a:rPr lang="en-US" sz="1600" dirty="0"/>
              <a:t>If don’t want return any thing mention void for return type in  definition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class A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	public static void </a:t>
            </a:r>
            <a:r>
              <a:rPr lang="en-US" sz="1600" b="0" dirty="0" err="1">
                <a:effectLst/>
              </a:rPr>
              <a:t>TestMethod</a:t>
            </a:r>
            <a:r>
              <a:rPr lang="en-US" sz="1600" b="0" dirty="0">
                <a:effectLst/>
              </a:rPr>
              <a:t>( )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		</a:t>
            </a:r>
            <a:r>
              <a:rPr lang="en-US" sz="1600" b="0" dirty="0" err="1">
                <a:effectLst/>
              </a:rPr>
              <a:t>Console.WriteLine</a:t>
            </a:r>
            <a:r>
              <a:rPr lang="en-US" sz="1600" b="0" dirty="0">
                <a:effectLst/>
              </a:rPr>
              <a:t>("This is </a:t>
            </a:r>
            <a:r>
              <a:rPr lang="en-US" sz="1600" b="0" dirty="0" err="1">
                <a:effectLst/>
              </a:rPr>
              <a:t>TestMethod</a:t>
            </a:r>
            <a:r>
              <a:rPr lang="en-US" sz="1600" b="0" dirty="0">
                <a:effectLst/>
              </a:rPr>
              <a:t> in class A");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	}</a:t>
            </a:r>
          </a:p>
          <a:p>
            <a:pPr lvl="1">
              <a:buFont typeface="Wingdings" pitchFamily="2" charset="2"/>
              <a:buNone/>
            </a:pPr>
            <a:r>
              <a:rPr lang="en-US" sz="1600" b="0" dirty="0">
                <a:effectLst/>
              </a:rPr>
              <a:t>}</a:t>
            </a:r>
            <a:endParaRPr lang="en-US" sz="1600" dirty="0"/>
          </a:p>
          <a:p>
            <a:r>
              <a:rPr lang="en-US" sz="1600" b="0" dirty="0">
                <a:effectLst/>
              </a:rPr>
              <a:t>By default, a method returns to its caller when the end of the last statement in the code block is reached. If you want a method to return immediately to the caller, use the </a:t>
            </a:r>
            <a:r>
              <a:rPr lang="en-US" sz="1600" dirty="0">
                <a:effectLst/>
              </a:rPr>
              <a:t>return </a:t>
            </a:r>
            <a:r>
              <a:rPr lang="en-US" sz="1600" b="0" dirty="0">
                <a:effectLst/>
              </a:rPr>
              <a:t>statement.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087816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342899"/>
            <a:ext cx="11125199" cy="518161"/>
          </a:xfrm>
        </p:spPr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59967" y="829985"/>
            <a:ext cx="114354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Private to the method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Destroyed on exit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 access modifiers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Class variables are used for sharing also know as shared variables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Compiler will not warn if local and class names clash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68790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132081"/>
            <a:ext cx="11125199" cy="889000"/>
          </a:xfrm>
        </p:spPr>
        <p:txBody>
          <a:bodyPr/>
          <a:lstStyle/>
          <a:p>
            <a:r>
              <a:rPr lang="en-US" dirty="0"/>
              <a:t>Using Parameters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018" y="1073151"/>
            <a:ext cx="11435488" cy="2530475"/>
          </a:xfrm>
        </p:spPr>
        <p:txBody>
          <a:bodyPr/>
          <a:lstStyle/>
          <a:p>
            <a:r>
              <a:rPr lang="en-US" sz="2000" b="0" dirty="0">
                <a:effectLst/>
              </a:rPr>
              <a:t>Place between parentheses after method name</a:t>
            </a:r>
          </a:p>
          <a:p>
            <a:r>
              <a:rPr lang="en-US" sz="2000" b="0" dirty="0">
                <a:effectLst/>
              </a:rPr>
              <a:t>Define type and name for each parameter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0" dirty="0">
                <a:effectLst/>
              </a:rPr>
              <a:t>static void </a:t>
            </a:r>
            <a:r>
              <a:rPr lang="en-US" sz="2000" b="0" dirty="0" err="1">
                <a:effectLst/>
              </a:rPr>
              <a:t>MethodWithParameters</a:t>
            </a:r>
            <a:r>
              <a:rPr lang="en-US" sz="2000" b="0" dirty="0">
                <a:effectLst/>
              </a:rPr>
              <a:t>(</a:t>
            </a:r>
            <a:r>
              <a:rPr lang="en-US" sz="2000" b="0" dirty="0" err="1">
                <a:effectLst/>
              </a:rPr>
              <a:t>int</a:t>
            </a:r>
            <a:r>
              <a:rPr lang="en-US" sz="2000" b="0" dirty="0">
                <a:effectLst/>
              </a:rPr>
              <a:t> n, string y)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{ ... }</a:t>
            </a:r>
          </a:p>
          <a:p>
            <a:r>
              <a:rPr lang="en-US" sz="2000" b="0" dirty="0">
                <a:effectLst/>
              </a:rPr>
              <a:t>Supply a value for each parameter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0" dirty="0" err="1">
                <a:effectLst/>
              </a:rPr>
              <a:t>MethodWithParameters</a:t>
            </a:r>
            <a:r>
              <a:rPr lang="en-US" sz="2000" b="0" dirty="0">
                <a:effectLst/>
              </a:rPr>
              <a:t>(2, "Hello, world");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336638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137159"/>
            <a:ext cx="11125199" cy="624841"/>
          </a:xfrm>
        </p:spPr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852170"/>
            <a:ext cx="10952612" cy="3399790"/>
          </a:xfrm>
        </p:spPr>
        <p:txBody>
          <a:bodyPr/>
          <a:lstStyle/>
          <a:p>
            <a:r>
              <a:rPr lang="en-US" sz="2000" dirty="0"/>
              <a:t>By value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</a:t>
            </a:r>
            <a:r>
              <a:rPr lang="en-US" sz="2000" dirty="0"/>
              <a:t>Value parameters are sometimes called </a:t>
            </a:r>
            <a:r>
              <a:rPr lang="en-US" sz="2000" i="1" dirty="0"/>
              <a:t>in parameters </a:t>
            </a:r>
            <a:r>
              <a:rPr lang="en-US" sz="2000" dirty="0"/>
              <a:t>because data can be 	transferred into the method but cannot be transferred out.</a:t>
            </a:r>
          </a:p>
          <a:p>
            <a:r>
              <a:rPr lang="en-US" sz="2000" dirty="0"/>
              <a:t>By reference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</a:t>
            </a:r>
            <a:r>
              <a:rPr lang="en-US" sz="2000" dirty="0"/>
              <a:t>Reference parameters are sometimes called </a:t>
            </a:r>
            <a:r>
              <a:rPr lang="en-US" sz="2000" i="1" dirty="0"/>
              <a:t>in/out parameters </a:t>
            </a:r>
            <a:r>
              <a:rPr lang="en-US" sz="2000" dirty="0"/>
              <a:t>because data can be transferred into the method and out again</a:t>
            </a:r>
            <a:r>
              <a:rPr lang="en-US" sz="2000" b="0" dirty="0">
                <a:effectLst/>
              </a:rPr>
              <a:t>.</a:t>
            </a:r>
          </a:p>
          <a:p>
            <a:r>
              <a:rPr lang="en-US" sz="2000" dirty="0"/>
              <a:t>By output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Output parameters are sometimes called </a:t>
            </a:r>
            <a:r>
              <a:rPr lang="en-US" sz="2000" i="1" dirty="0"/>
              <a:t>out parameters </a:t>
            </a:r>
            <a:r>
              <a:rPr lang="en-US" sz="2000" dirty="0"/>
              <a:t>because data can be transferred out of the method but cannot be transferred in</a:t>
            </a:r>
            <a:r>
              <a:rPr lang="en-US" sz="2000" b="0" dirty="0">
                <a:effectLst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b="0" dirty="0">
              <a:effectLst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176679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254001"/>
            <a:ext cx="11125199" cy="568959"/>
          </a:xfrm>
        </p:spPr>
        <p:txBody>
          <a:bodyPr/>
          <a:lstStyle/>
          <a:p>
            <a:r>
              <a:rPr lang="en-US" dirty="0"/>
              <a:t>By Value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348" y="928370"/>
            <a:ext cx="11435488" cy="5335270"/>
          </a:xfrm>
        </p:spPr>
        <p:txBody>
          <a:bodyPr/>
          <a:lstStyle/>
          <a:p>
            <a:r>
              <a:rPr lang="en-US" sz="1800" dirty="0">
                <a:effectLst/>
              </a:rPr>
              <a:t>Default mechanism for passing parameters:</a:t>
            </a:r>
            <a:endParaRPr lang="en-US" sz="1800" b="0" dirty="0">
              <a:effectLst/>
            </a:endParaRPr>
          </a:p>
          <a:p>
            <a:r>
              <a:rPr lang="en-US" sz="1800" b="0" dirty="0">
                <a:effectLst/>
              </a:rPr>
              <a:t>Variable can be changed inside the method</a:t>
            </a:r>
          </a:p>
          <a:p>
            <a:r>
              <a:rPr lang="en-US" sz="1800" b="0" dirty="0">
                <a:effectLst/>
              </a:rPr>
              <a:t>Has no effect on value outside the method</a:t>
            </a:r>
          </a:p>
          <a:p>
            <a:r>
              <a:rPr lang="en-US" sz="1800" b="0" dirty="0">
                <a:effectLst/>
              </a:rPr>
              <a:t>Parameter must be of the same type or compatible type</a:t>
            </a:r>
          </a:p>
          <a:p>
            <a:r>
              <a:rPr lang="en-US" sz="1800" b="0" dirty="0">
                <a:effectLst/>
              </a:rPr>
              <a:t>public void </a:t>
            </a:r>
            <a:r>
              <a:rPr lang="en-US" sz="1800" b="0" dirty="0" err="1">
                <a:effectLst/>
              </a:rPr>
              <a:t>AddOne</a:t>
            </a:r>
            <a:r>
              <a:rPr lang="en-US" sz="1800" b="0" dirty="0">
                <a:effectLst/>
              </a:rPr>
              <a:t>(</a:t>
            </a:r>
            <a:r>
              <a:rPr lang="en-US" sz="1800" b="0" dirty="0" err="1">
                <a:effectLst/>
              </a:rPr>
              <a:t>int</a:t>
            </a:r>
            <a:r>
              <a:rPr lang="en-US" sz="1800" b="0" dirty="0">
                <a:effectLst/>
              </a:rPr>
              <a:t> x)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sz="1800" b="0" dirty="0">
                <a:effectLst/>
              </a:rPr>
              <a:t>	x++; // Increment x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static void Main( )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	</a:t>
            </a:r>
            <a:r>
              <a:rPr lang="en-US" sz="1800" b="0" dirty="0" err="1">
                <a:effectLst/>
              </a:rPr>
              <a:t>int</a:t>
            </a:r>
            <a:r>
              <a:rPr lang="en-US" sz="1800" b="0" dirty="0">
                <a:effectLst/>
              </a:rPr>
              <a:t> k = 6;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	</a:t>
            </a:r>
            <a:r>
              <a:rPr lang="en-US" sz="1800" b="0" dirty="0" err="1">
                <a:effectLst/>
              </a:rPr>
              <a:t>AddOne</a:t>
            </a:r>
            <a:r>
              <a:rPr lang="en-US" sz="1800" b="0" dirty="0">
                <a:effectLst/>
              </a:rPr>
              <a:t>(k);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	</a:t>
            </a:r>
            <a:r>
              <a:rPr lang="en-US" sz="1800" b="0" dirty="0" err="1">
                <a:effectLst/>
              </a:rPr>
              <a:t>Console.WriteLine</a:t>
            </a:r>
            <a:r>
              <a:rPr lang="en-US" sz="1800" b="0" dirty="0">
                <a:effectLst/>
              </a:rPr>
              <a:t>(k); // Display the value 6, not 7</a:t>
            </a:r>
          </a:p>
          <a:p>
            <a:pPr>
              <a:buFont typeface="Wingdings" pitchFamily="2" charset="2"/>
              <a:buNone/>
            </a:pPr>
            <a:r>
              <a:rPr lang="en-US" sz="1800" b="0" dirty="0">
                <a:effectLst/>
              </a:rPr>
              <a:t>	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470378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259079"/>
            <a:ext cx="11125199" cy="533401"/>
          </a:xfrm>
        </p:spPr>
        <p:txBody>
          <a:bodyPr/>
          <a:lstStyle/>
          <a:p>
            <a:r>
              <a:rPr lang="en-US" dirty="0">
                <a:effectLst/>
              </a:rPr>
              <a:t>Pass by Reference</a:t>
            </a:r>
            <a:endParaRPr lang="en-US" b="0" dirty="0">
              <a:effectLst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853440"/>
            <a:ext cx="11435488" cy="55168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b="0" dirty="0">
                <a:effectLst/>
              </a:rPr>
              <a:t>A reference to memory location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effectLst/>
              </a:rPr>
              <a:t>Use the </a:t>
            </a:r>
            <a:r>
              <a:rPr lang="en-US" sz="1600" dirty="0">
                <a:effectLst/>
              </a:rPr>
              <a:t>ref </a:t>
            </a:r>
            <a:r>
              <a:rPr lang="en-US" sz="1600" b="0" dirty="0">
                <a:effectLst/>
              </a:rPr>
              <a:t>keyword in method declaration and call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effectLst/>
              </a:rPr>
              <a:t>Match types and variable values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effectLst/>
              </a:rPr>
              <a:t>Changes made in the method affect the caller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effectLst/>
              </a:rPr>
              <a:t>Assign parameter value before calling the method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effectLst/>
              </a:rPr>
              <a:t>Can pass both value and ref parameters in single method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public void </a:t>
            </a:r>
            <a:r>
              <a:rPr lang="en-US" sz="1600" b="0" dirty="0" err="1">
                <a:effectLst/>
              </a:rPr>
              <a:t>AddOne</a:t>
            </a:r>
            <a:r>
              <a:rPr lang="en-US" sz="1600" b="0" dirty="0">
                <a:effectLst/>
              </a:rPr>
              <a:t>(ref </a:t>
            </a:r>
            <a:r>
              <a:rPr lang="en-US" sz="1600" b="0" dirty="0" err="1">
                <a:effectLst/>
              </a:rPr>
              <a:t>int</a:t>
            </a:r>
            <a:r>
              <a:rPr lang="en-US" sz="1600" b="0" dirty="0">
                <a:effectLst/>
              </a:rPr>
              <a:t> x)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x++;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static void Main( 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</a:t>
            </a:r>
            <a:r>
              <a:rPr lang="en-US" sz="1600" b="0" dirty="0" err="1">
                <a:effectLst/>
              </a:rPr>
              <a:t>int</a:t>
            </a:r>
            <a:r>
              <a:rPr lang="en-US" sz="1600" b="0" dirty="0">
                <a:effectLst/>
              </a:rPr>
              <a:t> k = 6;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</a:t>
            </a:r>
            <a:r>
              <a:rPr lang="en-US" sz="1600" b="0" dirty="0" err="1">
                <a:effectLst/>
              </a:rPr>
              <a:t>AddOne</a:t>
            </a:r>
            <a:r>
              <a:rPr lang="en-US" sz="1600" b="0" dirty="0">
                <a:effectLst/>
              </a:rPr>
              <a:t>(ref k);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	</a:t>
            </a:r>
            <a:r>
              <a:rPr lang="en-US" sz="1600" b="0" dirty="0" err="1">
                <a:effectLst/>
              </a:rPr>
              <a:t>Console.WriteLine</a:t>
            </a:r>
            <a:r>
              <a:rPr lang="en-US" sz="1600" b="0" dirty="0">
                <a:effectLst/>
              </a:rPr>
              <a:t>(k); // Display the value 7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0" dirty="0">
                <a:effectLst/>
              </a:rPr>
              <a:t>	}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032191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457199"/>
            <a:ext cx="11125199" cy="533401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1187450"/>
            <a:ext cx="11435488" cy="733425"/>
          </a:xfrm>
        </p:spPr>
        <p:txBody>
          <a:bodyPr/>
          <a:lstStyle/>
          <a:p>
            <a:r>
              <a:rPr lang="en-US" sz="2000" dirty="0"/>
              <a:t>Similar to Ref parameters .</a:t>
            </a:r>
          </a:p>
          <a:p>
            <a:r>
              <a:rPr lang="en-US" sz="2000" dirty="0"/>
              <a:t>There is no need to be initialize</a:t>
            </a:r>
          </a:p>
        </p:txBody>
      </p:sp>
    </p:spTree>
    <p:extLst>
      <p:ext uri="{BB962C8B-B14F-4D97-AF65-F5344CB8AC3E}">
        <p14:creationId xmlns:p14="http://schemas.microsoft.com/office/powerpoint/2010/main" val="164678582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07868" y="342900"/>
            <a:ext cx="1142490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+mj-lt"/>
              </a:rPr>
              <a:t>Common Type System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6443" y="968378"/>
            <a:ext cx="11435488" cy="1860548"/>
          </a:xfrm>
          <a:prstGeom prst="rect">
            <a:avLst/>
          </a:prstGeom>
        </p:spPr>
        <p:txBody>
          <a:bodyPr/>
          <a:lstStyle/>
          <a:p>
            <a:pPr marL="22859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The common type system defines how types are declared, used, and managed in the runtime.</a:t>
            </a:r>
          </a:p>
          <a:p>
            <a:pPr marL="22859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Establishes a framework that enables cross-language integration, type safety, and high performance code</a:t>
            </a:r>
          </a:p>
          <a:p>
            <a:pPr marL="22859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Provides an object-oriented model that supports the complete implementation of many programming languages</a:t>
            </a:r>
          </a:p>
          <a:p>
            <a:pPr marL="22859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The common type system supports two types</a:t>
            </a:r>
          </a:p>
          <a:p>
            <a:pPr marL="1028700" lvl="1" indent="-455613">
              <a:lnSpc>
                <a:spcPct val="90000"/>
              </a:lnSpc>
              <a:spcBef>
                <a:spcPct val="30000"/>
              </a:spcBef>
              <a:buClr>
                <a:srgbClr val="7F7F7F"/>
              </a:buClr>
              <a:buSzPct val="100000"/>
              <a:buFont typeface="Wingdings" pitchFamily="2" charset="2"/>
              <a:buAutoNum type="arabicPeriod"/>
            </a:pPr>
            <a:r>
              <a:rPr lang="en-US" sz="1400" dirty="0"/>
              <a:t>Value Types</a:t>
            </a:r>
          </a:p>
          <a:p>
            <a:pPr marL="1028700" lvl="1" indent="-455613">
              <a:lnSpc>
                <a:spcPct val="90000"/>
              </a:lnSpc>
              <a:spcBef>
                <a:spcPct val="30000"/>
              </a:spcBef>
              <a:buClr>
                <a:srgbClr val="7F7F7F"/>
              </a:buClr>
              <a:buSzPct val="100000"/>
              <a:buFont typeface="Wingdings" pitchFamily="2" charset="2"/>
              <a:buAutoNum type="arabicPeriod"/>
            </a:pPr>
            <a:r>
              <a:rPr lang="en-US" sz="1400" dirty="0"/>
              <a:t>Reference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4850" y="2962275"/>
            <a:ext cx="124777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0725" y="3733800"/>
            <a:ext cx="149542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Value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34225" y="3733800"/>
            <a:ext cx="168592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Reference types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5133975" y="3314700"/>
            <a:ext cx="4763" cy="20002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9375" y="3524250"/>
            <a:ext cx="53721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609850" y="3514725"/>
            <a:ext cx="4763" cy="2190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81950" y="3533775"/>
            <a:ext cx="0" cy="2476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4076700"/>
            <a:ext cx="0" cy="10858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00275" y="4400550"/>
            <a:ext cx="1524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00275" y="4810125"/>
            <a:ext cx="1524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00275" y="5172075"/>
            <a:ext cx="1524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52675" y="4229100"/>
            <a:ext cx="2152650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Built-in value types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52675" y="5038725"/>
            <a:ext cx="2152650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Enumerations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38850" y="4229100"/>
            <a:ext cx="38481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81950" y="4057650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62825" y="4410075"/>
            <a:ext cx="124777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Pointer types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43500" y="4410075"/>
            <a:ext cx="1771651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Self-describing types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105900" y="4410075"/>
            <a:ext cx="1543050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Interface types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038850" y="4943475"/>
            <a:ext cx="1704975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29250" y="5124450"/>
            <a:ext cx="124777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Class types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05650" y="5124450"/>
            <a:ext cx="124777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Arrays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657850" y="5657850"/>
            <a:ext cx="3019425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343400" y="5838825"/>
            <a:ext cx="1819276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Self-describing types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67475" y="5838825"/>
            <a:ext cx="1247775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Pointer types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9877425" y="423862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81950" y="423862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8375" y="423862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38900" y="4762500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48375" y="4953000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34300" y="4953000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48375" y="547687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667375" y="566737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086600" y="566737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67750" y="5667375"/>
            <a:ext cx="0" cy="17145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896225" y="5838825"/>
            <a:ext cx="1543050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Interface types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352675" y="4638675"/>
            <a:ext cx="2152650" cy="352425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User-defined value types</a:t>
            </a:r>
          </a:p>
        </p:txBody>
      </p:sp>
    </p:spTree>
    <p:extLst>
      <p:ext uri="{BB962C8B-B14F-4D97-AF65-F5344CB8AC3E}">
        <p14:creationId xmlns:p14="http://schemas.microsoft.com/office/powerpoint/2010/main" val="359612698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380999"/>
            <a:ext cx="11125199" cy="487681"/>
          </a:xfrm>
        </p:spPr>
        <p:txBody>
          <a:bodyPr/>
          <a:lstStyle/>
          <a:p>
            <a:r>
              <a:rPr lang="en-US" dirty="0"/>
              <a:t>Variable parameters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108" y="1004570"/>
            <a:ext cx="11435488" cy="5500688"/>
          </a:xfrm>
        </p:spPr>
        <p:txBody>
          <a:bodyPr/>
          <a:lstStyle/>
          <a:p>
            <a:r>
              <a:rPr lang="en-US" sz="2000" dirty="0">
                <a:effectLst/>
              </a:rPr>
              <a:t>Use the </a:t>
            </a:r>
            <a:r>
              <a:rPr lang="en-US" sz="2000" dirty="0" err="1">
                <a:effectLst/>
              </a:rPr>
              <a:t>params</a:t>
            </a:r>
            <a:r>
              <a:rPr lang="en-US" sz="2000" dirty="0">
                <a:effectLst/>
              </a:rPr>
              <a:t> keyword</a:t>
            </a:r>
            <a:endParaRPr lang="en-US" sz="2000" b="0" dirty="0">
              <a:effectLst/>
            </a:endParaRPr>
          </a:p>
          <a:p>
            <a:r>
              <a:rPr lang="en-US" sz="2000" dirty="0">
                <a:effectLst/>
              </a:rPr>
              <a:t>Declare as an array at the end of the parameter list</a:t>
            </a:r>
            <a:endParaRPr lang="en-US" sz="2000" b="0" dirty="0">
              <a:effectLst/>
            </a:endParaRPr>
          </a:p>
          <a:p>
            <a:r>
              <a:rPr lang="en-US" sz="2000" dirty="0">
                <a:effectLst/>
              </a:rPr>
              <a:t>Always pass by value</a:t>
            </a:r>
            <a:endParaRPr lang="en-US" sz="2000" b="0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static long </a:t>
            </a:r>
            <a:r>
              <a:rPr lang="en-US" sz="2000" b="0" dirty="0" err="1">
                <a:effectLst/>
              </a:rPr>
              <a:t>AddList</a:t>
            </a:r>
            <a:r>
              <a:rPr lang="en-US" sz="2000" b="0" dirty="0">
                <a:effectLst/>
              </a:rPr>
              <a:t>(</a:t>
            </a:r>
            <a:r>
              <a:rPr lang="en-US" sz="2000" b="0" dirty="0" err="1">
                <a:effectLst/>
              </a:rPr>
              <a:t>params</a:t>
            </a:r>
            <a:r>
              <a:rPr lang="en-US" sz="2000" b="0" dirty="0">
                <a:effectLst/>
              </a:rPr>
              <a:t> long[ ] v)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{	long total, </a:t>
            </a:r>
            <a:r>
              <a:rPr lang="en-US" sz="2000" b="0" dirty="0" err="1">
                <a:effectLst/>
              </a:rPr>
              <a:t>i</a:t>
            </a:r>
            <a:r>
              <a:rPr lang="en-US" sz="2000" b="0" dirty="0">
                <a:effectLst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for (</a:t>
            </a:r>
            <a:r>
              <a:rPr lang="en-US" sz="2000" b="0" dirty="0" err="1">
                <a:effectLst/>
              </a:rPr>
              <a:t>i</a:t>
            </a:r>
            <a:r>
              <a:rPr lang="en-US" sz="2000" b="0" dirty="0">
                <a:effectLst/>
              </a:rPr>
              <a:t> = 0, total = 0; </a:t>
            </a:r>
            <a:r>
              <a:rPr lang="en-US" sz="2000" b="0" dirty="0" err="1">
                <a:effectLst/>
              </a:rPr>
              <a:t>i</a:t>
            </a:r>
            <a:r>
              <a:rPr lang="en-US" sz="2000" b="0" dirty="0">
                <a:effectLst/>
              </a:rPr>
              <a:t> &lt; </a:t>
            </a:r>
            <a:r>
              <a:rPr lang="en-US" sz="2000" b="0" dirty="0" err="1">
                <a:effectLst/>
              </a:rPr>
              <a:t>v.Length</a:t>
            </a:r>
            <a:r>
              <a:rPr lang="en-US" sz="2000" b="0" dirty="0">
                <a:effectLst/>
              </a:rPr>
              <a:t>; </a:t>
            </a:r>
            <a:r>
              <a:rPr lang="en-US" sz="2000" b="0" dirty="0" err="1">
                <a:effectLst/>
              </a:rPr>
              <a:t>i</a:t>
            </a:r>
            <a:r>
              <a:rPr lang="en-US" sz="2000" b="0" dirty="0">
                <a:effectLst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total += v[</a:t>
            </a:r>
            <a:r>
              <a:rPr lang="en-US" sz="2000" b="0" dirty="0" err="1">
                <a:effectLst/>
              </a:rPr>
              <a:t>i</a:t>
            </a:r>
            <a:r>
              <a:rPr lang="en-US" sz="2000" b="0" dirty="0">
                <a:effectLst/>
              </a:rPr>
              <a:t>];	return total;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static void Main( )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long x = </a:t>
            </a:r>
            <a:r>
              <a:rPr lang="en-US" sz="2000" b="0" dirty="0" err="1">
                <a:effectLst/>
              </a:rPr>
              <a:t>AddList</a:t>
            </a:r>
            <a:r>
              <a:rPr lang="en-US" sz="2000" b="0" dirty="0">
                <a:effectLst/>
              </a:rPr>
              <a:t>(63,21,84);</a:t>
            </a:r>
          </a:p>
          <a:p>
            <a:pPr>
              <a:buFont typeface="Wingdings" pitchFamily="2" charset="2"/>
              <a:buNone/>
            </a:pPr>
            <a:r>
              <a:rPr lang="en-US" sz="2000" b="0" dirty="0">
                <a:effectLst/>
              </a:rPr>
              <a:t>	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00830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335279"/>
            <a:ext cx="11125199" cy="487681"/>
          </a:xfrm>
        </p:spPr>
        <p:txBody>
          <a:bodyPr/>
          <a:lstStyle/>
          <a:p>
            <a:r>
              <a:rPr lang="en-US" dirty="0"/>
              <a:t>Overloaded Methods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294" y="990600"/>
            <a:ext cx="11435488" cy="52273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0" dirty="0">
                <a:effectLst/>
              </a:rPr>
              <a:t>Methods cannot not have the same name as other non-method items in a class</a:t>
            </a:r>
          </a:p>
          <a:p>
            <a:pPr>
              <a:lnSpc>
                <a:spcPct val="80000"/>
              </a:lnSpc>
            </a:pPr>
            <a:r>
              <a:rPr lang="en-US" sz="1700" b="0" dirty="0">
                <a:effectLst/>
              </a:rPr>
              <a:t>However, it is possible for two or more methods in a class to share the same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name.</a:t>
            </a:r>
          </a:p>
          <a:p>
            <a:pPr>
              <a:lnSpc>
                <a:spcPct val="80000"/>
              </a:lnSpc>
            </a:pPr>
            <a:r>
              <a:rPr lang="en-US" sz="1700" b="0" dirty="0">
                <a:effectLst/>
              </a:rPr>
              <a:t>Name sharing among methods is called overloading.</a:t>
            </a:r>
          </a:p>
          <a:p>
            <a:pPr>
              <a:lnSpc>
                <a:spcPct val="80000"/>
              </a:lnSpc>
            </a:pPr>
            <a:r>
              <a:rPr lang="en-US" sz="1700" b="0" dirty="0">
                <a:effectLst/>
              </a:rPr>
              <a:t>By Changing the method Signature – </a:t>
            </a:r>
            <a:r>
              <a:rPr lang="en-US" sz="1700" b="0" dirty="0" err="1">
                <a:effectLst/>
              </a:rPr>
              <a:t>I.e</a:t>
            </a:r>
            <a:r>
              <a:rPr lang="en-US" sz="1700" b="0" dirty="0">
                <a:effectLst/>
              </a:rPr>
              <a:t> –Changing the parameters by type or Number</a:t>
            </a:r>
          </a:p>
          <a:p>
            <a:pPr>
              <a:lnSpc>
                <a:spcPct val="80000"/>
              </a:lnSpc>
            </a:pPr>
            <a:r>
              <a:rPr lang="en-US" sz="1700" b="0" dirty="0">
                <a:effectLst/>
              </a:rPr>
              <a:t>Changing the return type is not overloading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class </a:t>
            </a:r>
            <a:r>
              <a:rPr lang="en-US" sz="1700" b="0" dirty="0" err="1">
                <a:effectLst/>
              </a:rPr>
              <a:t>OverloadingExample</a:t>
            </a:r>
            <a:endParaRPr lang="en-US" sz="1700" b="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{	static 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Add(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a, 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{	return a +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		</a:t>
            </a:r>
            <a:r>
              <a:rPr lang="en-US" sz="1700" b="0" dirty="0">
                <a:effectLst/>
              </a:rPr>
              <a:t>static 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Add(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a, 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b, </a:t>
            </a:r>
            <a:r>
              <a:rPr lang="en-US" sz="1700" b="0" dirty="0" err="1">
                <a:effectLst/>
              </a:rPr>
              <a:t>int</a:t>
            </a:r>
            <a:r>
              <a:rPr lang="en-US" sz="1700" b="0" dirty="0">
                <a:effectLst/>
              </a:rPr>
              <a:t> 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{    return a + b + 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}   static void Main(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{  </a:t>
            </a:r>
            <a:r>
              <a:rPr lang="en-US" sz="1700" b="0" dirty="0" err="1">
                <a:effectLst/>
              </a:rPr>
              <a:t>Console.WriteLine</a:t>
            </a:r>
            <a:r>
              <a:rPr lang="en-US" sz="1700" b="0" dirty="0">
                <a:effectLst/>
              </a:rPr>
              <a:t>(Add(1,2) + Add(1,2,3));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b="0" dirty="0">
                <a:effectLst/>
              </a:rPr>
              <a:t>		} 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92396959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556259"/>
            <a:ext cx="11125199" cy="411481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1080770"/>
            <a:ext cx="11435488" cy="1663700"/>
          </a:xfrm>
        </p:spPr>
        <p:txBody>
          <a:bodyPr/>
          <a:lstStyle/>
          <a:p>
            <a:r>
              <a:rPr lang="en-US" sz="2400" dirty="0">
                <a:effectLst/>
              </a:rPr>
              <a:t>An array is a sequence of elements</a:t>
            </a:r>
            <a:endParaRPr lang="en-US" sz="2400" b="0" dirty="0">
              <a:effectLst/>
            </a:endParaRPr>
          </a:p>
          <a:p>
            <a:r>
              <a:rPr lang="en-US" sz="2400" dirty="0"/>
              <a:t>All elements in an array have the same type</a:t>
            </a:r>
          </a:p>
          <a:p>
            <a:r>
              <a:rPr lang="en-US" sz="2400" dirty="0"/>
              <a:t>Individual elements are accessed using integer indexes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352800" y="2773680"/>
            <a:ext cx="5059680" cy="1173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0920" y="2987040"/>
            <a:ext cx="792480" cy="762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6280" y="2987040"/>
            <a:ext cx="792480" cy="762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71160" y="2987040"/>
            <a:ext cx="792480" cy="762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46520" y="2987040"/>
            <a:ext cx="792480" cy="762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06640" y="2987040"/>
            <a:ext cx="792480" cy="762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238500" y="4137660"/>
            <a:ext cx="1386840" cy="15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124700" y="4137660"/>
            <a:ext cx="1386840" cy="15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8960" y="4968240"/>
            <a:ext cx="1691640" cy="64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Integer index 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(Zero)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6120" y="4968240"/>
            <a:ext cx="1691640" cy="64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Integer index 4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(four)</a:t>
            </a:r>
          </a:p>
        </p:txBody>
      </p:sp>
    </p:spTree>
    <p:extLst>
      <p:ext uri="{BB962C8B-B14F-4D97-AF65-F5344CB8AC3E}">
        <p14:creationId xmlns:p14="http://schemas.microsoft.com/office/powerpoint/2010/main" val="359265949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338" y="320039"/>
            <a:ext cx="11125199" cy="472441"/>
          </a:xfrm>
        </p:spPr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777" y="914401"/>
            <a:ext cx="11435488" cy="366713"/>
          </a:xfrm>
        </p:spPr>
        <p:txBody>
          <a:bodyPr/>
          <a:lstStyle/>
          <a:p>
            <a:r>
              <a:rPr lang="en-US" sz="2000" dirty="0">
                <a:effectLst/>
              </a:rPr>
              <a:t>You declare an array variable by specifying:</a:t>
            </a:r>
            <a:endParaRPr lang="en-US" sz="2000" b="0" dirty="0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060" y="1341120"/>
            <a:ext cx="560982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3" cstate="print"/>
          <a:srcRect l="859" t="2348" r="2260" b="2960"/>
          <a:stretch>
            <a:fillRect/>
          </a:stretch>
        </p:blipFill>
        <p:spPr bwMode="auto">
          <a:xfrm>
            <a:off x="3063240" y="4312920"/>
            <a:ext cx="5227320" cy="184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777" y="3063241"/>
            <a:ext cx="11435488" cy="13868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You do not specify the size of the array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when declaring an array variable.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/>
              <a:t>Rank</a:t>
            </a:r>
            <a:r>
              <a:rPr lang="en-US" sz="2000" dirty="0"/>
              <a:t> is also known as the array dimension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number of indexes associated with each element.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6188767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868" y="228601"/>
            <a:ext cx="11424908" cy="1190625"/>
          </a:xfrm>
        </p:spPr>
        <p:txBody>
          <a:bodyPr/>
          <a:lstStyle/>
          <a:p>
            <a:r>
              <a:rPr lang="en-US">
                <a:effectLst/>
                <a:latin typeface="ArialNarrow-Bold" charset="0"/>
              </a:rPr>
              <a:t>Creating Array Instances</a:t>
            </a:r>
            <a:br>
              <a:rPr lang="en-US" b="0">
                <a:effectLst/>
                <a:latin typeface="ArialNarrow-Bold" charset="0"/>
              </a:rPr>
            </a:br>
            <a:endParaRPr lang="en-US" b="0">
              <a:effectLst/>
              <a:latin typeface="ArialNarrow-Bold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1233170"/>
            <a:ext cx="11435488" cy="1100138"/>
          </a:xfrm>
        </p:spPr>
        <p:txBody>
          <a:bodyPr/>
          <a:lstStyle/>
          <a:p>
            <a:r>
              <a:rPr lang="en-US" sz="2000" dirty="0">
                <a:effectLst/>
                <a:latin typeface="ArialNarrow-Bold" charset="0"/>
              </a:rPr>
              <a:t>Declaring an array variable does not create an array!</a:t>
            </a:r>
            <a:endParaRPr lang="en-US" sz="2000" b="0" dirty="0">
              <a:effectLst/>
              <a:latin typeface="ArialNarrow-Bold" charset="0"/>
            </a:endParaRPr>
          </a:p>
          <a:p>
            <a:r>
              <a:rPr lang="en-US" sz="2000" b="0" dirty="0">
                <a:effectLst/>
                <a:latin typeface="ArialNarrow" charset="0"/>
              </a:rPr>
              <a:t>You must use </a:t>
            </a:r>
            <a:r>
              <a:rPr lang="en-US" sz="2000" dirty="0">
                <a:effectLst/>
                <a:latin typeface="ArialNarrow-Bold" charset="0"/>
              </a:rPr>
              <a:t>new </a:t>
            </a:r>
            <a:r>
              <a:rPr lang="en-US" sz="2000" b="0" dirty="0">
                <a:effectLst/>
                <a:latin typeface="ArialNarrow" charset="0"/>
              </a:rPr>
              <a:t>to explicitly create the array instance</a:t>
            </a:r>
          </a:p>
          <a:p>
            <a:r>
              <a:rPr lang="en-US" sz="2000" b="0" dirty="0">
                <a:effectLst/>
                <a:latin typeface="ArialNarrow" charset="0"/>
              </a:rPr>
              <a:t>Array elements have an implicit default value of zero</a:t>
            </a:r>
            <a:endParaRPr lang="en-US" sz="2000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 cstate="print"/>
          <a:srcRect t="6159" r="1982"/>
          <a:stretch>
            <a:fillRect/>
          </a:stretch>
        </p:blipFill>
        <p:spPr bwMode="auto">
          <a:xfrm>
            <a:off x="2483645" y="3048000"/>
            <a:ext cx="6568915" cy="18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1472582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-66039"/>
            <a:ext cx="11125199" cy="889000"/>
          </a:xfrm>
        </p:spPr>
        <p:txBody>
          <a:bodyPr/>
          <a:lstStyle/>
          <a:p>
            <a:r>
              <a:rPr lang="en-US" dirty="0"/>
              <a:t>Initializing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857885"/>
            <a:ext cx="11435488" cy="824230"/>
          </a:xfrm>
        </p:spPr>
        <p:txBody>
          <a:bodyPr/>
          <a:lstStyle/>
          <a:p>
            <a:r>
              <a:rPr lang="en-US" sz="2000" b="0" dirty="0"/>
              <a:t>The elements of an array can be explicitly initialized</a:t>
            </a:r>
          </a:p>
          <a:p>
            <a:r>
              <a:rPr lang="en-US" sz="2000" b="0" dirty="0"/>
              <a:t> You can use a convenient shorthand</a:t>
            </a:r>
          </a:p>
          <a:p>
            <a:endParaRPr lang="en-US" sz="2000" b="0" dirty="0">
              <a:latin typeface="+mj-lt"/>
            </a:endParaRP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 l="4815" t="4082" r="3798" b="3401"/>
          <a:stretch>
            <a:fillRect/>
          </a:stretch>
        </p:blipFill>
        <p:spPr bwMode="auto">
          <a:xfrm>
            <a:off x="3200400" y="1981200"/>
            <a:ext cx="5318760" cy="20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 l="1256" t="3021" r="2004" b="3337"/>
          <a:stretch>
            <a:fillRect/>
          </a:stretch>
        </p:blipFill>
        <p:spPr bwMode="auto">
          <a:xfrm>
            <a:off x="3337560" y="4191000"/>
            <a:ext cx="5151120" cy="188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432564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868" y="228601"/>
            <a:ext cx="11424908" cy="1190625"/>
          </a:xfrm>
        </p:spPr>
        <p:txBody>
          <a:bodyPr/>
          <a:lstStyle/>
          <a:p>
            <a:r>
              <a:rPr lang="en-US">
                <a:effectLst/>
                <a:latin typeface="ArialNarrow-Bold" charset="0"/>
              </a:rPr>
              <a:t>Copying Array Variables</a:t>
            </a:r>
            <a:br>
              <a:rPr lang="en-US" b="0">
                <a:effectLst/>
                <a:latin typeface="ArialNarrow-Bold" charset="0"/>
              </a:rPr>
            </a:br>
            <a:endParaRPr lang="en-US" b="0">
              <a:effectLst/>
              <a:latin typeface="ArialNarrow-Bold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8" y="1248410"/>
            <a:ext cx="11435488" cy="1466850"/>
          </a:xfrm>
        </p:spPr>
        <p:txBody>
          <a:bodyPr/>
          <a:lstStyle/>
          <a:p>
            <a:r>
              <a:rPr lang="en-US" sz="2000" dirty="0">
                <a:effectLst/>
                <a:latin typeface="ArialNarrow-Bold" charset="0"/>
              </a:rPr>
              <a:t>Copying an array variable copies the array variable only</a:t>
            </a:r>
            <a:endParaRPr lang="en-US" sz="2000" b="0" dirty="0">
              <a:effectLst/>
              <a:latin typeface="ArialNarrow-Bold" charset="0"/>
            </a:endParaRPr>
          </a:p>
          <a:p>
            <a:r>
              <a:rPr lang="en-US" sz="2000" b="0" dirty="0">
                <a:effectLst/>
                <a:latin typeface="ArialNarrow" charset="0"/>
              </a:rPr>
              <a:t>It does not copy the array instance</a:t>
            </a:r>
          </a:p>
          <a:p>
            <a:r>
              <a:rPr lang="en-US" sz="2000" b="0" dirty="0">
                <a:effectLst/>
                <a:latin typeface="ArialNarrow" charset="0"/>
              </a:rPr>
              <a:t>Two array variables can refer to the same array instance</a:t>
            </a:r>
          </a:p>
          <a:p>
            <a:endParaRPr lang="en-US" sz="2000" dirty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 l="1983" t="6545" r="1761" b="6909"/>
          <a:stretch>
            <a:fillRect/>
          </a:stretch>
        </p:blipFill>
        <p:spPr bwMode="auto">
          <a:xfrm>
            <a:off x="2179320" y="3337560"/>
            <a:ext cx="69951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28022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8" y="457199"/>
            <a:ext cx="11125199" cy="487681"/>
          </a:xfrm>
        </p:spPr>
        <p:txBody>
          <a:bodyPr/>
          <a:lstStyle/>
          <a:p>
            <a:r>
              <a:rPr lang="en-US" dirty="0"/>
              <a:t>Commonly used methods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493" y="975995"/>
            <a:ext cx="11435488" cy="2933700"/>
          </a:xfrm>
        </p:spPr>
        <p:txBody>
          <a:bodyPr/>
          <a:lstStyle/>
          <a:p>
            <a:r>
              <a:rPr lang="en-US" sz="2000" dirty="0">
                <a:effectLst/>
              </a:rPr>
              <a:t>Commonly used methods</a:t>
            </a:r>
          </a:p>
          <a:p>
            <a:r>
              <a:rPr lang="en-US" sz="2000" b="0" dirty="0">
                <a:effectLst/>
              </a:rPr>
              <a:t> </a:t>
            </a:r>
            <a:r>
              <a:rPr lang="en-US" sz="2000" dirty="0">
                <a:effectLst/>
              </a:rPr>
              <a:t>Sort </a:t>
            </a:r>
            <a:r>
              <a:rPr lang="en-US" sz="2000" b="0" dirty="0">
                <a:effectLst/>
              </a:rPr>
              <a:t>– sorts the elements in an array of rank 1</a:t>
            </a:r>
          </a:p>
          <a:p>
            <a:r>
              <a:rPr lang="en-US" sz="2000" b="0" dirty="0">
                <a:effectLst/>
              </a:rPr>
              <a:t> </a:t>
            </a:r>
            <a:r>
              <a:rPr lang="en-US" sz="2000" dirty="0">
                <a:effectLst/>
              </a:rPr>
              <a:t>Clear </a:t>
            </a:r>
            <a:r>
              <a:rPr lang="en-US" sz="2000" b="0" dirty="0">
                <a:effectLst/>
              </a:rPr>
              <a:t>– sets a range of elements to zero or </a:t>
            </a:r>
            <a:r>
              <a:rPr lang="en-US" sz="2000" dirty="0">
                <a:effectLst/>
              </a:rPr>
              <a:t>null</a:t>
            </a:r>
          </a:p>
          <a:p>
            <a:r>
              <a:rPr lang="en-US" sz="2000" b="0" dirty="0">
                <a:effectLst/>
              </a:rPr>
              <a:t> </a:t>
            </a:r>
            <a:r>
              <a:rPr lang="en-US" sz="2000" dirty="0">
                <a:effectLst/>
              </a:rPr>
              <a:t>Clone </a:t>
            </a:r>
            <a:r>
              <a:rPr lang="en-US" sz="2000" b="0" dirty="0">
                <a:effectLst/>
              </a:rPr>
              <a:t>– creates a copy of the array</a:t>
            </a:r>
          </a:p>
          <a:p>
            <a:r>
              <a:rPr lang="en-US" sz="2000" b="0" dirty="0">
                <a:effectLst/>
              </a:rPr>
              <a:t> </a:t>
            </a:r>
            <a:r>
              <a:rPr lang="en-US" sz="2000" dirty="0">
                <a:effectLst/>
              </a:rPr>
              <a:t>Get Length </a:t>
            </a:r>
            <a:r>
              <a:rPr lang="en-US" sz="2000" b="0" dirty="0">
                <a:effectLst/>
              </a:rPr>
              <a:t>– returns the length of a given dimension</a:t>
            </a:r>
          </a:p>
          <a:p>
            <a:r>
              <a:rPr lang="en-US" sz="2000" b="0" dirty="0">
                <a:effectLst/>
              </a:rPr>
              <a:t> </a:t>
            </a:r>
            <a:r>
              <a:rPr lang="en-US" sz="2000" dirty="0">
                <a:effectLst/>
              </a:rPr>
              <a:t>Index Of </a:t>
            </a:r>
            <a:r>
              <a:rPr lang="en-US" sz="2000" b="0" dirty="0">
                <a:effectLst/>
              </a:rPr>
              <a:t>– returns the index of the first occurrence of a value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509985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07868" y="381000"/>
            <a:ext cx="1142490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+mj-lt"/>
              </a:rPr>
              <a:t>Enum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977" y="1082695"/>
            <a:ext cx="11435488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 Enum is a named constant underlying type is any integral type except Char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r>
              <a:rPr lang="en-US" sz="2000" dirty="0"/>
              <a:t>	Enum Syntax: </a:t>
            </a:r>
            <a:r>
              <a:rPr lang="en-US" sz="2000" dirty="0" err="1"/>
              <a:t>enum</a:t>
            </a:r>
            <a:r>
              <a:rPr lang="en-US" sz="2000" dirty="0"/>
              <a:t> color { </a:t>
            </a:r>
            <a:r>
              <a:rPr lang="en-US" sz="2000" dirty="0" err="1"/>
              <a:t>Red,Green</a:t>
            </a:r>
            <a:r>
              <a:rPr lang="en-US" sz="2000" dirty="0"/>
              <a:t> ,Blue};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Enum : color </a:t>
            </a:r>
            <a:r>
              <a:rPr lang="en-US" sz="2000" dirty="0" err="1"/>
              <a:t>colorPallete</a:t>
            </a:r>
            <a:r>
              <a:rPr lang="en-US" sz="2000" dirty="0"/>
              <a:t> = </a:t>
            </a:r>
            <a:r>
              <a:rPr lang="en-US" sz="2000" dirty="0" err="1"/>
              <a:t>color.Red</a:t>
            </a:r>
            <a:endParaRPr lang="en-US" sz="2000" dirty="0"/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default underlying type of the enumeration elements is int. By default, the first enumerator has the value 0, and the value of each successive enumerator is increased by 1.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enum</a:t>
            </a:r>
            <a:r>
              <a:rPr lang="en-US" sz="2000" dirty="0"/>
              <a:t> Days {Sat=1, Sun, Mon, Tue, Wed, Thu, Fri}; In this enumeration, the sequence of elements is forced to start from 1 instead of 0.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enum</a:t>
            </a:r>
            <a:r>
              <a:rPr lang="en-US" sz="2000" dirty="0"/>
              <a:t> Days {Sat=1, Sun, Mon, Tue, Wed, Thu, Fri}; In this enumeration, the sequence of elements is forced to start from 1 instead of 0.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defRPr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 x  = (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  <a:r>
              <a:rPr lang="en-US" sz="2000" dirty="0" err="1"/>
              <a:t>DaysSun;Setting</a:t>
            </a:r>
            <a:r>
              <a:rPr lang="en-US" sz="2000" dirty="0"/>
              <a:t> base type option as long</a:t>
            </a:r>
          </a:p>
          <a:p>
            <a:pPr marL="228591" lvl="0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enum</a:t>
            </a:r>
            <a:r>
              <a:rPr lang="en-US" sz="2000" dirty="0"/>
              <a:t>  range : long{Max=2189900000;min=1000000}</a:t>
            </a:r>
          </a:p>
        </p:txBody>
      </p:sp>
    </p:spTree>
    <p:extLst>
      <p:ext uri="{BB962C8B-B14F-4D97-AF65-F5344CB8AC3E}">
        <p14:creationId xmlns:p14="http://schemas.microsoft.com/office/powerpoint/2010/main" val="1204934634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426621" y="228601"/>
            <a:ext cx="27869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Enumerations</a:t>
            </a:r>
          </a:p>
        </p:txBody>
      </p:sp>
      <p:sp>
        <p:nvSpPr>
          <p:cNvPr id="48132" name="TextBox 10"/>
          <p:cNvSpPr txBox="1">
            <a:spLocks noChangeArrowheads="1"/>
          </p:cNvSpPr>
          <p:nvPr/>
        </p:nvSpPr>
        <p:spPr bwMode="auto">
          <a:xfrm>
            <a:off x="467254" y="883921"/>
            <a:ext cx="1178253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An enumeration is a user-defined integer type.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public </a:t>
            </a:r>
            <a:r>
              <a:rPr lang="en-US" sz="2400" dirty="0" err="1">
                <a:cs typeface="+mn-cs"/>
              </a:rPr>
              <a:t>enum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cs typeface="+mn-cs"/>
              </a:rPr>
              <a:t>TimeOfDay</a:t>
            </a: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{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Morning = 0,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Afternoon = 1,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Evening = 2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8231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507868" y="266700"/>
            <a:ext cx="1142490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+mj-lt"/>
              </a:rPr>
              <a:t>Differences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42846" y="952502"/>
            <a:ext cx="3057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000" b="1" dirty="0"/>
              <a:t>Value types: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7394" y="1416051"/>
            <a:ext cx="4749932" cy="1346199"/>
          </a:xfrm>
          <a:prstGeom prst="rect">
            <a:avLst/>
          </a:prstGeom>
        </p:spPr>
        <p:txBody>
          <a:bodyPr/>
          <a:lstStyle/>
          <a:p>
            <a:pPr marL="228591" marR="0" lvl="0" indent="-228591" algn="l" defTabSz="91436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/>
              <a:t>  Directly contain their data</a:t>
            </a:r>
          </a:p>
          <a:p>
            <a:pPr marL="228591" marR="0" lvl="0" indent="-228591" algn="l" defTabSz="91436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/>
              <a:t>  Each has its own copy of data</a:t>
            </a:r>
          </a:p>
          <a:p>
            <a:pPr marL="228591" marR="0" lvl="0" indent="-228591" algn="l" defTabSz="91436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/>
              <a:t>  Operations on one cannot affect another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72096" y="952502"/>
            <a:ext cx="3057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000" b="1" dirty="0"/>
              <a:t>Reference Type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65694" y="1416052"/>
            <a:ext cx="5483356" cy="1279524"/>
          </a:xfrm>
          <a:prstGeom prst="rect">
            <a:avLst/>
          </a:prstGeom>
        </p:spPr>
        <p:txBody>
          <a:bodyPr/>
          <a:lstStyle/>
          <a:p>
            <a:pPr marL="228591" lvl="0" indent="-228591">
              <a:spcBef>
                <a:spcPts val="1200"/>
              </a:spcBef>
              <a:buClr>
                <a:schemeClr val="accent5">
                  <a:lumMod val="75000"/>
                </a:schemeClr>
              </a:buClr>
            </a:pPr>
            <a:r>
              <a:rPr lang="en-US" sz="2000" dirty="0"/>
              <a:t>Store references to their data(known as objects)</a:t>
            </a:r>
          </a:p>
          <a:p>
            <a:pPr marL="228591" lvl="0" indent="-228591">
              <a:spcBef>
                <a:spcPts val="1200"/>
              </a:spcBef>
              <a:buClr>
                <a:schemeClr val="accent5">
                  <a:lumMod val="75000"/>
                </a:schemeClr>
              </a:buClr>
            </a:pPr>
            <a:r>
              <a:rPr lang="en-US" sz="2000" dirty="0"/>
              <a:t>Two reference variables can reference same object </a:t>
            </a:r>
          </a:p>
          <a:p>
            <a:pPr marL="228591" lvl="0" indent="-228591">
              <a:spcBef>
                <a:spcPts val="1200"/>
              </a:spcBef>
              <a:buClr>
                <a:schemeClr val="accent5">
                  <a:lumMod val="75000"/>
                </a:schemeClr>
              </a:buClr>
            </a:pPr>
            <a:r>
              <a:rPr lang="en-US" sz="2000" dirty="0"/>
              <a:t>Operations on one can affect another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581650" y="1019175"/>
            <a:ext cx="0" cy="16668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4700" y="3228975"/>
            <a:ext cx="6200775" cy="638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System. Int32 </a:t>
            </a:r>
            <a:r>
              <a:rPr lang="en-US" dirty="0" err="1"/>
              <a:t>myInt</a:t>
            </a:r>
            <a:r>
              <a:rPr lang="en-US" dirty="0"/>
              <a:t> – 42;</a:t>
            </a:r>
          </a:p>
          <a:p>
            <a:pPr>
              <a:lnSpc>
                <a:spcPct val="90000"/>
              </a:lnSpc>
            </a:pPr>
            <a:r>
              <a:rPr lang="en-US" dirty="0"/>
              <a:t>System. String </a:t>
            </a:r>
            <a:r>
              <a:rPr lang="en-US" dirty="0" err="1"/>
              <a:t>myString</a:t>
            </a:r>
            <a:r>
              <a:rPr lang="en-US" dirty="0"/>
              <a:t> = “Hello, World”;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8150" y="4533900"/>
            <a:ext cx="1924050" cy="38100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42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8150" y="5057775"/>
            <a:ext cx="1924050" cy="38100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3275" y="5057775"/>
            <a:ext cx="1924050" cy="38100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“Hello, World”</a:t>
            </a: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6172200" y="5248275"/>
            <a:ext cx="981075" cy="0"/>
          </a:xfrm>
          <a:prstGeom prst="straightConnector1">
            <a:avLst/>
          </a:prstGeom>
          <a:ln w="19050">
            <a:solidFill>
              <a:schemeClr val="accent5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52975" y="4190999"/>
            <a:ext cx="914400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Heap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5650" y="4600574"/>
            <a:ext cx="914400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myInt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5650" y="5124449"/>
            <a:ext cx="914400" cy="2571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myString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9437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0902" y="228601"/>
            <a:ext cx="38352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Enumerations cont.</a:t>
            </a:r>
          </a:p>
        </p:txBody>
      </p:sp>
      <p:sp>
        <p:nvSpPr>
          <p:cNvPr id="49156" name="TextBox 10"/>
          <p:cNvSpPr txBox="1">
            <a:spLocks noChangeArrowheads="1"/>
          </p:cNvSpPr>
          <p:nvPr/>
        </p:nvSpPr>
        <p:spPr bwMode="auto">
          <a:xfrm>
            <a:off x="426720" y="990600"/>
            <a:ext cx="11782531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class </a:t>
            </a:r>
            <a:r>
              <a:rPr lang="en-US" sz="1800" dirty="0" err="1">
                <a:latin typeface="+mn-lt"/>
                <a:cs typeface="+mn-cs"/>
              </a:rPr>
              <a:t>EnumExample</a:t>
            </a:r>
            <a:endParaRPr lang="en-US" sz="18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{     public static </a:t>
            </a:r>
            <a:r>
              <a:rPr lang="en-US" sz="1800" dirty="0" err="1">
                <a:latin typeface="+mn-lt"/>
                <a:cs typeface="+mn-cs"/>
              </a:rPr>
              <a:t>int</a:t>
            </a:r>
            <a:r>
              <a:rPr lang="en-US" sz="1800" dirty="0">
                <a:latin typeface="+mn-lt"/>
                <a:cs typeface="+mn-cs"/>
              </a:rPr>
              <a:t> Main()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{     </a:t>
            </a:r>
            <a:r>
              <a:rPr lang="en-US" sz="1800" dirty="0" err="1">
                <a:latin typeface="+mn-lt"/>
                <a:cs typeface="+mn-cs"/>
              </a:rPr>
              <a:t>WriteGreeting</a:t>
            </a:r>
            <a:r>
              <a:rPr lang="en-US" sz="1800" dirty="0">
                <a:latin typeface="+mn-lt"/>
                <a:cs typeface="+mn-cs"/>
              </a:rPr>
              <a:t>(</a:t>
            </a:r>
            <a:r>
              <a:rPr lang="en-US" sz="1800" dirty="0" err="1">
                <a:latin typeface="+mn-lt"/>
                <a:cs typeface="+mn-cs"/>
              </a:rPr>
              <a:t>TimeOfDay.Morning</a:t>
            </a:r>
            <a:r>
              <a:rPr lang="en-US" sz="1800" dirty="0">
                <a:latin typeface="+mn-lt"/>
                <a:cs typeface="+mn-cs"/>
              </a:rPr>
              <a:t>);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return 0;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}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static void </a:t>
            </a:r>
            <a:r>
              <a:rPr lang="en-US" sz="1800" dirty="0" err="1">
                <a:latin typeface="+mn-lt"/>
                <a:cs typeface="+mn-cs"/>
              </a:rPr>
              <a:t>WriteGreeting</a:t>
            </a:r>
            <a:r>
              <a:rPr lang="en-US" sz="1800" dirty="0">
                <a:latin typeface="+mn-lt"/>
                <a:cs typeface="+mn-cs"/>
              </a:rPr>
              <a:t>(</a:t>
            </a:r>
            <a:r>
              <a:rPr lang="en-US" sz="1800" dirty="0" err="1">
                <a:latin typeface="+mn-lt"/>
                <a:cs typeface="+mn-cs"/>
              </a:rPr>
              <a:t>TimeOfDay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timeOfDay</a:t>
            </a:r>
            <a:r>
              <a:rPr lang="en-US" sz="1800" dirty="0">
                <a:latin typeface="+mn-lt"/>
                <a:cs typeface="+mn-cs"/>
              </a:rPr>
              <a:t>){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switch(</a:t>
            </a:r>
            <a:r>
              <a:rPr lang="en-US" sz="1800" dirty="0" err="1">
                <a:latin typeface="+mn-lt"/>
                <a:cs typeface="+mn-cs"/>
              </a:rPr>
              <a:t>timeOfDay</a:t>
            </a:r>
            <a:r>
              <a:rPr lang="en-US" sz="1800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{      case </a:t>
            </a:r>
            <a:r>
              <a:rPr lang="en-US" sz="1800" dirty="0" err="1">
                <a:latin typeface="+mn-lt"/>
                <a:cs typeface="+mn-cs"/>
              </a:rPr>
              <a:t>TimeOfDay.Morning</a:t>
            </a:r>
            <a:r>
              <a:rPr lang="en-US" sz="1800" dirty="0">
                <a:latin typeface="+mn-lt"/>
                <a:cs typeface="+mn-cs"/>
              </a:rPr>
              <a:t>: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 </a:t>
            </a:r>
            <a:r>
              <a:rPr lang="en-US" sz="1800" dirty="0" err="1">
                <a:latin typeface="+mn-lt"/>
                <a:cs typeface="+mn-cs"/>
              </a:rPr>
              <a:t>Console.WriteLine</a:t>
            </a:r>
            <a:r>
              <a:rPr lang="en-US" sz="1800" dirty="0">
                <a:latin typeface="+mn-lt"/>
                <a:cs typeface="+mn-cs"/>
              </a:rPr>
              <a:t>("Good morning!");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 break;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case </a:t>
            </a:r>
            <a:r>
              <a:rPr lang="en-US" sz="1800" dirty="0" err="1">
                <a:latin typeface="+mn-lt"/>
                <a:cs typeface="+mn-cs"/>
              </a:rPr>
              <a:t>TimeOfDay.Afternoon</a:t>
            </a:r>
            <a:r>
              <a:rPr lang="en-US" sz="1800" dirty="0">
                <a:latin typeface="+mn-lt"/>
                <a:cs typeface="+mn-cs"/>
              </a:rPr>
              <a:t>: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</a:t>
            </a:r>
            <a:r>
              <a:rPr lang="en-US" sz="1800" dirty="0" err="1">
                <a:latin typeface="+mn-lt"/>
                <a:cs typeface="+mn-cs"/>
              </a:rPr>
              <a:t>Console.WriteLine</a:t>
            </a:r>
            <a:r>
              <a:rPr lang="en-US" sz="1800" dirty="0">
                <a:latin typeface="+mn-lt"/>
                <a:cs typeface="+mn-cs"/>
              </a:rPr>
              <a:t>("Good afternoon!");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break;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case </a:t>
            </a:r>
            <a:r>
              <a:rPr lang="en-US" sz="1800" dirty="0" err="1">
                <a:latin typeface="+mn-lt"/>
                <a:cs typeface="+mn-cs"/>
              </a:rPr>
              <a:t>TimeOfDay.Evening</a:t>
            </a:r>
            <a:r>
              <a:rPr lang="en-US" sz="1800" dirty="0">
                <a:latin typeface="+mn-lt"/>
                <a:cs typeface="+mn-cs"/>
              </a:rPr>
              <a:t>: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  </a:t>
            </a:r>
            <a:r>
              <a:rPr lang="en-US" sz="1800" dirty="0" err="1">
                <a:latin typeface="+mn-lt"/>
                <a:cs typeface="+mn-cs"/>
              </a:rPr>
              <a:t>Console.WriteLine</a:t>
            </a:r>
            <a:r>
              <a:rPr lang="en-US" sz="1800" dirty="0">
                <a:latin typeface="+mn-lt"/>
                <a:cs typeface="+mn-cs"/>
              </a:rPr>
              <a:t>("Good evening!");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  break;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default: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                                </a:t>
            </a:r>
            <a:r>
              <a:rPr lang="en-US" sz="1800" dirty="0" err="1">
                <a:latin typeface="+mn-lt"/>
                <a:cs typeface="+mn-cs"/>
              </a:rPr>
              <a:t>Console.WriteLine</a:t>
            </a:r>
            <a:r>
              <a:rPr lang="en-US" sz="1800" dirty="0">
                <a:latin typeface="+mn-lt"/>
                <a:cs typeface="+mn-cs"/>
              </a:rPr>
              <a:t>("Hello!");        break;</a:t>
            </a:r>
          </a:p>
          <a:p>
            <a:pPr>
              <a:defRPr/>
            </a:pPr>
            <a:r>
              <a:rPr lang="en-US" sz="1800" dirty="0">
                <a:latin typeface="+mn-lt"/>
                <a:cs typeface="+mn-cs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109181158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3"/>
          <p:cNvSpPr txBox="1">
            <a:spLocks noChangeArrowheads="1"/>
          </p:cNvSpPr>
          <p:nvPr/>
        </p:nvSpPr>
        <p:spPr bwMode="auto">
          <a:xfrm>
            <a:off x="0" y="1219201"/>
            <a:ext cx="11782531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600" b="1">
              <a:solidFill>
                <a:srgbClr val="00B05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endParaRPr lang="en-US" sz="2400" i="1">
              <a:latin typeface="Constantia" pitchFamily="18" charset="0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ar-SA" sz="2400">
              <a:solidFill>
                <a:srgbClr val="C00000"/>
              </a:solidFill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>
              <a:solidFill>
                <a:srgbClr val="C00000"/>
              </a:solidFill>
              <a:latin typeface="Constantia" pitchFamily="18" charset="0"/>
            </a:endParaRPr>
          </a:p>
          <a:p>
            <a:pPr algn="r" rtl="1"/>
            <a:endParaRPr lang="ar-SA" sz="2400" i="1">
              <a:latin typeface="Constantia" pitchFamily="18" charset="0"/>
              <a:ea typeface="Majalla UI"/>
              <a:cs typeface="Majalla UI"/>
            </a:endParaRPr>
          </a:p>
          <a:p>
            <a:pPr algn="r" rtl="1"/>
            <a:endParaRPr lang="en-US" sz="2400" i="1">
              <a:latin typeface="Constantia" pitchFamily="18" charset="0"/>
            </a:endParaRPr>
          </a:p>
          <a:p>
            <a:endParaRPr lang="en-US" b="1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solidFill>
                <a:srgbClr val="FF0000"/>
              </a:solidFill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  <a:p>
            <a:endParaRPr lang="en-US" sz="2400">
              <a:latin typeface="Constantia" pitchFamily="18" charset="0"/>
            </a:endParaRP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80902" y="228601"/>
            <a:ext cx="38352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Enumerations cont.</a:t>
            </a:r>
          </a:p>
        </p:txBody>
      </p:sp>
      <p:sp>
        <p:nvSpPr>
          <p:cNvPr id="50180" name="TextBox 10"/>
          <p:cNvSpPr txBox="1">
            <a:spLocks noChangeArrowheads="1"/>
          </p:cNvSpPr>
          <p:nvPr/>
        </p:nvSpPr>
        <p:spPr bwMode="auto">
          <a:xfrm>
            <a:off x="426720" y="914400"/>
            <a:ext cx="11782531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You can retrieve the string representation of an </a:t>
            </a:r>
            <a:r>
              <a:rPr lang="en-US" sz="2200" dirty="0" err="1">
                <a:latin typeface="+mn-lt"/>
                <a:cs typeface="+mn-cs"/>
              </a:rPr>
              <a:t>enum</a:t>
            </a:r>
            <a:r>
              <a:rPr lang="en-US" sz="2200" dirty="0">
                <a:latin typeface="+mn-lt"/>
                <a:cs typeface="+mn-cs"/>
              </a:rPr>
              <a:t> as in the following example, using the earlier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 err="1">
                <a:latin typeface="+mn-lt"/>
                <a:cs typeface="+mn-cs"/>
              </a:rPr>
              <a:t>TimeOfDay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enum</a:t>
            </a:r>
            <a:r>
              <a:rPr lang="en-US" sz="2200" dirty="0">
                <a:latin typeface="+mn-lt"/>
                <a:cs typeface="+mn-cs"/>
              </a:rPr>
              <a:t>:</a:t>
            </a:r>
          </a:p>
          <a:p>
            <a:pPr>
              <a:defRPr/>
            </a:pPr>
            <a:r>
              <a:rPr lang="en-US" sz="2200" dirty="0" err="1">
                <a:latin typeface="+mn-lt"/>
                <a:cs typeface="+mn-cs"/>
              </a:rPr>
              <a:t>TimeOfDay</a:t>
            </a:r>
            <a:r>
              <a:rPr lang="en-US" sz="2200" dirty="0">
                <a:latin typeface="+mn-lt"/>
                <a:cs typeface="+mn-cs"/>
              </a:rPr>
              <a:t> time = </a:t>
            </a:r>
            <a:r>
              <a:rPr lang="en-US" sz="2200" dirty="0" err="1">
                <a:latin typeface="+mn-lt"/>
                <a:cs typeface="+mn-cs"/>
              </a:rPr>
              <a:t>TimeOfDay.Afternoon</a:t>
            </a:r>
            <a:r>
              <a:rPr lang="en-US" sz="2200" dirty="0">
                <a:latin typeface="+mn-lt"/>
                <a:cs typeface="+mn-cs"/>
              </a:rPr>
              <a:t>;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 err="1">
                <a:latin typeface="+mn-lt"/>
                <a:cs typeface="+mn-cs"/>
              </a:rPr>
              <a:t>Console.WriteLine</a:t>
            </a:r>
            <a:r>
              <a:rPr lang="en-US" sz="2200" dirty="0">
                <a:latin typeface="+mn-lt"/>
                <a:cs typeface="+mn-cs"/>
              </a:rPr>
              <a:t>(</a:t>
            </a:r>
            <a:r>
              <a:rPr lang="en-US" sz="2200" dirty="0" err="1">
                <a:latin typeface="+mn-lt"/>
                <a:cs typeface="+mn-cs"/>
              </a:rPr>
              <a:t>time.ToString</a:t>
            </a:r>
            <a:r>
              <a:rPr lang="en-US" sz="2200" dirty="0">
                <a:latin typeface="+mn-lt"/>
                <a:cs typeface="+mn-cs"/>
              </a:rPr>
              <a:t>());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This will return the string Afternoon.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Alternatively, you can obtain an </a:t>
            </a:r>
            <a:r>
              <a:rPr lang="en-US" sz="2200" dirty="0" err="1">
                <a:latin typeface="+mn-lt"/>
                <a:cs typeface="+mn-cs"/>
              </a:rPr>
              <a:t>enum</a:t>
            </a:r>
            <a:r>
              <a:rPr lang="en-US" sz="2200" dirty="0">
                <a:latin typeface="+mn-lt"/>
                <a:cs typeface="+mn-cs"/>
              </a:rPr>
              <a:t> value from a string: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 err="1">
                <a:latin typeface="+mn-lt"/>
                <a:cs typeface="+mn-cs"/>
              </a:rPr>
              <a:t>TimeOfDay</a:t>
            </a:r>
            <a:r>
              <a:rPr lang="en-US" sz="2200" dirty="0">
                <a:latin typeface="+mn-lt"/>
                <a:cs typeface="+mn-cs"/>
              </a:rPr>
              <a:t> time2 = (</a:t>
            </a:r>
            <a:r>
              <a:rPr lang="en-US" sz="2200" dirty="0" err="1">
                <a:latin typeface="+mn-lt"/>
                <a:cs typeface="+mn-cs"/>
              </a:rPr>
              <a:t>TimeOfDay</a:t>
            </a:r>
            <a:r>
              <a:rPr lang="en-US" sz="2200" dirty="0">
                <a:latin typeface="+mn-lt"/>
                <a:cs typeface="+mn-cs"/>
              </a:rPr>
              <a:t>) </a:t>
            </a:r>
            <a:r>
              <a:rPr lang="en-US" sz="2200" dirty="0" err="1">
                <a:latin typeface="+mn-lt"/>
                <a:cs typeface="+mn-cs"/>
              </a:rPr>
              <a:t>Enum.Parse</a:t>
            </a:r>
            <a:r>
              <a:rPr lang="en-US" sz="2200" dirty="0">
                <a:latin typeface="+mn-lt"/>
                <a:cs typeface="+mn-cs"/>
              </a:rPr>
              <a:t>(</a:t>
            </a:r>
            <a:r>
              <a:rPr lang="en-US" sz="2200" dirty="0" err="1">
                <a:latin typeface="+mn-lt"/>
                <a:cs typeface="+mn-cs"/>
              </a:rPr>
              <a:t>typeof</a:t>
            </a:r>
            <a:r>
              <a:rPr lang="en-US" sz="2200" dirty="0">
                <a:latin typeface="+mn-lt"/>
                <a:cs typeface="+mn-cs"/>
              </a:rPr>
              <a:t>(</a:t>
            </a:r>
            <a:r>
              <a:rPr lang="en-US" sz="2200" dirty="0" err="1">
                <a:latin typeface="+mn-lt"/>
                <a:cs typeface="+mn-cs"/>
              </a:rPr>
              <a:t>TimeOfDay</a:t>
            </a:r>
            <a:r>
              <a:rPr lang="en-US" sz="2200" dirty="0">
                <a:latin typeface="+mn-lt"/>
                <a:cs typeface="+mn-cs"/>
              </a:rPr>
              <a:t>), "afternoon", true);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 err="1">
                <a:latin typeface="+mn-lt"/>
                <a:cs typeface="+mn-cs"/>
              </a:rPr>
              <a:t>Console.WriteLine</a:t>
            </a:r>
            <a:r>
              <a:rPr lang="en-US" sz="2200" dirty="0">
                <a:latin typeface="+mn-lt"/>
                <a:cs typeface="+mn-cs"/>
              </a:rPr>
              <a:t>((</a:t>
            </a:r>
            <a:r>
              <a:rPr lang="en-US" sz="2200" dirty="0" err="1">
                <a:latin typeface="+mn-lt"/>
                <a:cs typeface="+mn-cs"/>
              </a:rPr>
              <a:t>int</a:t>
            </a:r>
            <a:r>
              <a:rPr lang="en-US" sz="2200" dirty="0">
                <a:latin typeface="+mn-lt"/>
                <a:cs typeface="+mn-cs"/>
              </a:rPr>
              <a:t>)time2);</a:t>
            </a:r>
          </a:p>
        </p:txBody>
      </p:sp>
    </p:spTree>
    <p:extLst>
      <p:ext uri="{BB962C8B-B14F-4D97-AF65-F5344CB8AC3E}">
        <p14:creationId xmlns:p14="http://schemas.microsoft.com/office/powerpoint/2010/main" val="393799262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6765" y="2479160"/>
            <a:ext cx="4354412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07868" y="342900"/>
            <a:ext cx="1142490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Value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5875" y="1552575"/>
            <a:ext cx="1753630" cy="49530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Value Types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00400" y="2276475"/>
            <a:ext cx="53721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190875" y="2266950"/>
            <a:ext cx="4763" cy="2190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8572500" y="2266950"/>
            <a:ext cx="4763" cy="2190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05725" y="2486025"/>
            <a:ext cx="1753630" cy="49530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User-Defined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14575" y="2486025"/>
            <a:ext cx="1753630" cy="495300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Built-in-Type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5972175" y="2047875"/>
            <a:ext cx="4763" cy="2190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5524" y="3562350"/>
            <a:ext cx="3409951" cy="2952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Examples of built-in value types: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999" y="3562350"/>
            <a:ext cx="3790951" cy="2952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Examples of user-defined value types: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184269" y="4006851"/>
            <a:ext cx="1425706" cy="869949"/>
          </a:xfrm>
          <a:prstGeom prst="rect">
            <a:avLst/>
          </a:prstGeom>
        </p:spPr>
        <p:txBody>
          <a:bodyPr/>
          <a:lstStyle/>
          <a:p>
            <a:pPr marL="228591" marR="0" lvl="0" indent="-228591" algn="l" defTabSz="91436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endParaRPr lang="en-US" sz="2000" dirty="0"/>
          </a:p>
          <a:p>
            <a:pPr marL="228591" marR="0" lvl="0" indent="-228591" algn="l" defTabSz="91436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/>
              <a:t> float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994269" y="4006852"/>
            <a:ext cx="4035556" cy="860423"/>
          </a:xfrm>
          <a:prstGeom prst="rect">
            <a:avLst/>
          </a:prstGeom>
        </p:spPr>
        <p:txBody>
          <a:bodyPr/>
          <a:lstStyle/>
          <a:p>
            <a:pPr marL="228591" lvl="0" indent="-228591">
              <a:spcBef>
                <a:spcPts val="12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 err="1"/>
              <a:t>enum</a:t>
            </a:r>
            <a:endParaRPr lang="en-US" sz="2000" dirty="0"/>
          </a:p>
          <a:p>
            <a:pPr marL="228591" lvl="0" indent="-228591">
              <a:spcBef>
                <a:spcPts val="12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 err="1"/>
              <a:t>struct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48350" y="3609975"/>
            <a:ext cx="0" cy="11715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8974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9" y="116841"/>
            <a:ext cx="10821982" cy="889000"/>
          </a:xfrm>
        </p:spPr>
        <p:txBody>
          <a:bodyPr/>
          <a:lstStyle/>
          <a:p>
            <a:r>
              <a:rPr lang="en-US" dirty="0"/>
              <a:t>Primitive Data Types </a:t>
            </a:r>
          </a:p>
        </p:txBody>
      </p:sp>
      <p:graphicFrame>
        <p:nvGraphicFramePr>
          <p:cNvPr id="4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190159"/>
              </p:ext>
            </p:extLst>
          </p:nvPr>
        </p:nvGraphicFramePr>
        <p:xfrm>
          <a:off x="699460" y="1203960"/>
          <a:ext cx="10776260" cy="48650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7952">
                  <a:extLst>
                    <a:ext uri="{9D8B030D-6E8A-4147-A177-3AD203B41FA5}">
                      <a16:colId xmlns:a16="http://schemas.microsoft.com/office/drawing/2014/main" val="768047797"/>
                    </a:ext>
                  </a:extLst>
                </a:gridCol>
                <a:gridCol w="2384577">
                  <a:extLst>
                    <a:ext uri="{9D8B030D-6E8A-4147-A177-3AD203B41FA5}">
                      <a16:colId xmlns:a16="http://schemas.microsoft.com/office/drawing/2014/main" val="2160592720"/>
                    </a:ext>
                  </a:extLst>
                </a:gridCol>
                <a:gridCol w="141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(bits)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[*]Range</a:t>
                      </a:r>
                    </a:p>
                  </a:txBody>
                  <a:tcPr marL="60944" marR="60944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Usage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4137053520"/>
                  </a:ext>
                </a:extLst>
              </a:tr>
              <a:tr h="315896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 err="1">
                          <a:latin typeface="+mn-lt"/>
                        </a:rPr>
                        <a:t>Int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latin typeface="+mn-lt"/>
                        </a:rPr>
                        <a:t>&lt;-&gt;2</a:t>
                      </a:r>
                      <a:r>
                        <a:rPr lang="en-US" sz="1700" b="0" baseline="30000" dirty="0">
                          <a:latin typeface="+mn-lt"/>
                        </a:rPr>
                        <a:t>31</a:t>
                      </a:r>
                      <a:r>
                        <a:rPr lang="en-US" sz="1700" b="0" baseline="0" dirty="0">
                          <a:latin typeface="+mn-lt"/>
                        </a:rPr>
                        <a:t> through 2</a:t>
                      </a:r>
                      <a:r>
                        <a:rPr lang="en-US" sz="1700" b="0" baseline="30000" dirty="0">
                          <a:latin typeface="+mn-lt"/>
                        </a:rPr>
                        <a:t>31</a:t>
                      </a:r>
                      <a:r>
                        <a:rPr lang="en-US" sz="1700" b="0" baseline="0" dirty="0">
                          <a:latin typeface="+mn-lt"/>
                        </a:rPr>
                        <a:t> &lt;-&gt;1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 err="1">
                          <a:latin typeface="+mn-lt"/>
                        </a:rPr>
                        <a:t>int</a:t>
                      </a:r>
                      <a:r>
                        <a:rPr lang="en-US" sz="1700" b="0" dirty="0">
                          <a:latin typeface="+mn-lt"/>
                        </a:rPr>
                        <a:t> count; count = 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99677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Whole numbers(bigger range)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&lt;-&gt;2</a:t>
                      </a:r>
                      <a:r>
                        <a:rPr lang="en-US" sz="1700" b="0" baseline="30000" dirty="0">
                          <a:latin typeface="+mn-lt"/>
                        </a:rPr>
                        <a:t>63</a:t>
                      </a:r>
                      <a:r>
                        <a:rPr lang="en-US" sz="1700" b="0" baseline="0" dirty="0">
                          <a:latin typeface="+mn-lt"/>
                        </a:rPr>
                        <a:t> through 2</a:t>
                      </a:r>
                      <a:r>
                        <a:rPr lang="en-US" sz="1700" b="0" baseline="30000" dirty="0">
                          <a:latin typeface="+mn-lt"/>
                        </a:rPr>
                        <a:t>63</a:t>
                      </a:r>
                      <a:r>
                        <a:rPr lang="en-US" sz="1700" b="0" baseline="0" dirty="0">
                          <a:latin typeface="+mn-lt"/>
                        </a:rPr>
                        <a:t> &lt;-&gt;1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long wait;</a:t>
                      </a:r>
                      <a:r>
                        <a:rPr lang="en-US" sz="1700" b="0" baseline="0" dirty="0">
                          <a:latin typeface="+mn-lt"/>
                        </a:rPr>
                        <a:t> wait = 42L;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54186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Floating-point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sng" dirty="0">
                          <a:latin typeface="+mn-lt"/>
                        </a:rPr>
                        <a:t>+</a:t>
                      </a:r>
                      <a:r>
                        <a:rPr lang="en-US" sz="1700" b="0" dirty="0">
                          <a:latin typeface="+mn-lt"/>
                        </a:rPr>
                        <a:t> 3.4</a:t>
                      </a:r>
                      <a:r>
                        <a:rPr lang="en-US" sz="1700" b="0" baseline="0" dirty="0">
                          <a:latin typeface="+mn-lt"/>
                        </a:rPr>
                        <a:t> * 10</a:t>
                      </a:r>
                      <a:r>
                        <a:rPr lang="en-US" sz="1700" b="0" baseline="30000" dirty="0">
                          <a:latin typeface="+mn-lt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float away; away</a:t>
                      </a:r>
                      <a:r>
                        <a:rPr lang="en-US" sz="1700" b="0" baseline="0" dirty="0">
                          <a:latin typeface="+mn-lt"/>
                        </a:rPr>
                        <a:t> = 0.42F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984279"/>
                  </a:ext>
                </a:extLst>
              </a:tr>
              <a:tr h="313122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Double precision(more accurate) floating-point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u="sng" dirty="0">
                          <a:latin typeface="+mn-lt"/>
                        </a:rPr>
                        <a:t>+</a:t>
                      </a:r>
                      <a:r>
                        <a:rPr lang="en-US" sz="1700" b="0" dirty="0">
                          <a:latin typeface="+mn-lt"/>
                        </a:rPr>
                        <a:t> 1.7</a:t>
                      </a:r>
                      <a:r>
                        <a:rPr lang="en-US" sz="1700" b="0" baseline="0" dirty="0">
                          <a:latin typeface="+mn-lt"/>
                        </a:rPr>
                        <a:t> * 10</a:t>
                      </a:r>
                      <a:r>
                        <a:rPr lang="en-US" sz="1700" b="0" baseline="30000" dirty="0">
                          <a:latin typeface="+mn-lt"/>
                        </a:rPr>
                        <a:t>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double trouble; trouble = 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425845"/>
                  </a:ext>
                </a:extLst>
              </a:tr>
              <a:tr h="313122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Monetary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28 significant figures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decimal coin; coin = 0.24M;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22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Sequence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16 bits per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Not 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string vest; vest = “42”;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22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0 through 216 &lt;-&gt;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Char grill; grill</a:t>
                      </a:r>
                      <a:r>
                        <a:rPr lang="en-US" sz="1700" b="0" baseline="0" dirty="0">
                          <a:latin typeface="+mn-lt"/>
                        </a:rPr>
                        <a:t> = “4”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22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 err="1">
                          <a:latin typeface="+mn-lt"/>
                        </a:rPr>
                        <a:t>Bool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True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 err="1">
                          <a:latin typeface="+mn-lt"/>
                        </a:rPr>
                        <a:t>Bool</a:t>
                      </a:r>
                      <a:r>
                        <a:rPr lang="en-US" sz="1700" b="0" dirty="0">
                          <a:latin typeface="+mn-lt"/>
                        </a:rPr>
                        <a:t> teeth; teeth=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122">
                <a:tc gridSpan="5"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+mn-lt"/>
                        </a:rPr>
                        <a:t>[*] The value of 216 is 32,768; the value of</a:t>
                      </a:r>
                      <a:r>
                        <a:rPr lang="en-US" sz="1700" b="0" baseline="0" dirty="0">
                          <a:latin typeface="+mn-lt"/>
                        </a:rPr>
                        <a:t> 231 is 2,147,463,648; and the value of 263 is 9,233,372,036,854,775,808.</a:t>
                      </a:r>
                      <a:endParaRPr lang="en-US" sz="17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7369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09600" y="1143000"/>
            <a:ext cx="11172931" cy="2308324"/>
          </a:xfrm>
          <a:prstGeom prst="rect">
            <a:avLst/>
          </a:prstGeom>
          <a:solidFill>
            <a:srgbClr val="D6E9F7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Value types : stores its value directly in memory, in an area known as the “stack”. For example,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which means that the following statement will result in two locations in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memory storing the value 20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j are both of type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20;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j = I;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539462" y="396241"/>
            <a:ext cx="43354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Predefined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78826771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716280" y="1051561"/>
            <a:ext cx="10959571" cy="4524315"/>
          </a:xfrm>
          <a:prstGeom prst="rect">
            <a:avLst/>
          </a:prstGeom>
          <a:solidFill>
            <a:srgbClr val="D6E9F7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Reference types 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stores a reference to the value in memory , in an area known as the “managed heap”.</a:t>
            </a:r>
          </a:p>
          <a:p>
            <a:pPr>
              <a:defRPr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Ex: Vector  x, y;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x = new Vector();</a:t>
            </a:r>
          </a:p>
          <a:p>
            <a:pPr>
              <a:defRPr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x.Value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30; // Value is a field defined in Vector class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y = x;</a:t>
            </a:r>
          </a:p>
          <a:p>
            <a:pPr>
              <a:defRPr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y.Value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); //30</a:t>
            </a:r>
          </a:p>
          <a:p>
            <a:pPr>
              <a:defRPr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y.Value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50;</a:t>
            </a:r>
          </a:p>
          <a:p>
            <a:pPr>
              <a:defRPr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x.Value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);//50</a:t>
            </a:r>
          </a:p>
          <a:p>
            <a:pPr>
              <a:defRPr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616208" y="259081"/>
            <a:ext cx="43354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Predefined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341725683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670561" y="1219201"/>
            <a:ext cx="10820400" cy="2308324"/>
          </a:xfrm>
          <a:prstGeom prst="rect">
            <a:avLst/>
          </a:prstGeom>
          <a:solidFill>
            <a:srgbClr val="D6E9F7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Reference types :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 a variable is a reference, it is possible to indicate that it does not refer to any object by setting its value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 null :</a:t>
            </a:r>
          </a:p>
          <a:p>
            <a:pPr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y = null;</a:t>
            </a:r>
          </a:p>
          <a:p>
            <a:pPr>
              <a:defRPr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81939" y="335281"/>
            <a:ext cx="4921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2395838297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18804</TotalTime>
  <Words>2113</Words>
  <Application>Microsoft Office PowerPoint</Application>
  <PresentationFormat>Custom</PresentationFormat>
  <Paragraphs>689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ArialNarrow</vt:lpstr>
      <vt:lpstr>ArialNarrow-Bold</vt:lpstr>
      <vt:lpstr>Calibri</vt:lpstr>
      <vt:lpstr>Constantia</vt:lpstr>
      <vt:lpstr>Courier New</vt:lpstr>
      <vt:lpstr>Majalla UI</vt:lpstr>
      <vt:lpstr>Wingdings</vt:lpstr>
      <vt:lpstr>Oracle_16x9_2014_521</vt:lpstr>
      <vt:lpstr>PowerPoint Presentation</vt:lpstr>
      <vt:lpstr>.NET Framework</vt:lpstr>
      <vt:lpstr>PowerPoint Presentation</vt:lpstr>
      <vt:lpstr>PowerPoint Presentation</vt:lpstr>
      <vt:lpstr>PowerPoint Presentation</vt:lpstr>
      <vt:lpstr>Primitive Data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Methods</vt:lpstr>
      <vt:lpstr>Calling Methods</vt:lpstr>
      <vt:lpstr>Example:</vt:lpstr>
      <vt:lpstr>Return Statement</vt:lpstr>
      <vt:lpstr>Local Variables</vt:lpstr>
      <vt:lpstr>Using Parameters</vt:lpstr>
      <vt:lpstr>Passing Parameters</vt:lpstr>
      <vt:lpstr>By Value</vt:lpstr>
      <vt:lpstr>Pass by Reference</vt:lpstr>
      <vt:lpstr>Output Parameters</vt:lpstr>
      <vt:lpstr>Variable parameters</vt:lpstr>
      <vt:lpstr>Overloaded Methods</vt:lpstr>
      <vt:lpstr>Arrays</vt:lpstr>
      <vt:lpstr>Array Declaration</vt:lpstr>
      <vt:lpstr>Creating Array Instances </vt:lpstr>
      <vt:lpstr>Initializing</vt:lpstr>
      <vt:lpstr>Copying Array Variables </vt:lpstr>
      <vt:lpstr>Commonly used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Antra,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Madhusudan Sharma</cp:lastModifiedBy>
  <cp:revision>1329</cp:revision>
  <dcterms:created xsi:type="dcterms:W3CDTF">2014-05-22T00:02:59Z</dcterms:created>
  <dcterms:modified xsi:type="dcterms:W3CDTF">2017-01-23T15:37:51Z</dcterms:modified>
</cp:coreProperties>
</file>