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682" r:id="rId2"/>
    <p:sldId id="739" r:id="rId3"/>
    <p:sldId id="847" r:id="rId4"/>
    <p:sldId id="848" r:id="rId5"/>
    <p:sldId id="902" r:id="rId6"/>
    <p:sldId id="904" r:id="rId7"/>
    <p:sldId id="851" r:id="rId8"/>
    <p:sldId id="903" r:id="rId9"/>
    <p:sldId id="850" r:id="rId10"/>
    <p:sldId id="852" r:id="rId11"/>
    <p:sldId id="853" r:id="rId12"/>
    <p:sldId id="854" r:id="rId13"/>
    <p:sldId id="855" r:id="rId14"/>
    <p:sldId id="856" r:id="rId15"/>
    <p:sldId id="857" r:id="rId16"/>
    <p:sldId id="858" r:id="rId17"/>
    <p:sldId id="859" r:id="rId18"/>
    <p:sldId id="860" r:id="rId19"/>
    <p:sldId id="861" r:id="rId20"/>
    <p:sldId id="862" r:id="rId21"/>
    <p:sldId id="863" r:id="rId22"/>
    <p:sldId id="864" r:id="rId23"/>
    <p:sldId id="865" r:id="rId24"/>
    <p:sldId id="866" r:id="rId25"/>
    <p:sldId id="867" r:id="rId26"/>
    <p:sldId id="905" r:id="rId27"/>
    <p:sldId id="868" r:id="rId28"/>
    <p:sldId id="869" r:id="rId29"/>
    <p:sldId id="870" r:id="rId30"/>
    <p:sldId id="871" r:id="rId31"/>
    <p:sldId id="872" r:id="rId32"/>
    <p:sldId id="873" r:id="rId33"/>
    <p:sldId id="874" r:id="rId34"/>
    <p:sldId id="877" r:id="rId35"/>
    <p:sldId id="878" r:id="rId36"/>
    <p:sldId id="879" r:id="rId37"/>
    <p:sldId id="880" r:id="rId38"/>
    <p:sldId id="881" r:id="rId39"/>
    <p:sldId id="882" r:id="rId40"/>
    <p:sldId id="883" r:id="rId41"/>
    <p:sldId id="884" r:id="rId42"/>
    <p:sldId id="885" r:id="rId43"/>
    <p:sldId id="886" r:id="rId44"/>
    <p:sldId id="887" r:id="rId45"/>
    <p:sldId id="888" r:id="rId46"/>
    <p:sldId id="889" r:id="rId47"/>
    <p:sldId id="890" r:id="rId48"/>
    <p:sldId id="891" r:id="rId49"/>
    <p:sldId id="892" r:id="rId50"/>
    <p:sldId id="893" r:id="rId51"/>
    <p:sldId id="894" r:id="rId52"/>
    <p:sldId id="895" r:id="rId53"/>
    <p:sldId id="896" r:id="rId54"/>
    <p:sldId id="897" r:id="rId55"/>
    <p:sldId id="898" r:id="rId56"/>
    <p:sldId id="899" r:id="rId57"/>
    <p:sldId id="900" r:id="rId58"/>
    <p:sldId id="901" r:id="rId59"/>
    <p:sldId id="846" r:id="rId60"/>
  </p:sldIdLst>
  <p:sldSz cx="12188825" cy="6858000"/>
  <p:notesSz cx="6858000" cy="9144000"/>
  <p:custDataLst>
    <p:tags r:id="rId63"/>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B1F1"/>
    <a:srgbClr val="E8CEF6"/>
    <a:srgbClr val="DDB8F2"/>
    <a:srgbClr val="E5E5E5"/>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86492" autoAdjust="0"/>
  </p:normalViewPr>
  <p:slideViewPr>
    <p:cSldViewPr snapToGrid="0">
      <p:cViewPr varScale="1">
        <p:scale>
          <a:sx n="77" d="100"/>
          <a:sy n="77" d="100"/>
        </p:scale>
        <p:origin x="603" y="54"/>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4"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7/15/2016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14</a:t>
            </a:fld>
            <a:endParaRPr lang="en-US" dirty="0"/>
          </a:p>
        </p:txBody>
      </p:sp>
    </p:spTree>
    <p:extLst>
      <p:ext uri="{BB962C8B-B14F-4D97-AF65-F5344CB8AC3E}">
        <p14:creationId xmlns:p14="http://schemas.microsoft.com/office/powerpoint/2010/main" val="2135158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7/15/2016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7/15/2016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7/15/2016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7/15/2016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7/15/2016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7/15/2016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7/15/2016</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7/15/2016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7/15/2016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7/15/2016</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7/15/2016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7/15/2016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7/15/2016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7/15/2016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7/15/2016</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7/15/2016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7/15/2016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7/15/2016</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7/15/2016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7/15/2016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7/15/2016</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7/15/2016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7/15/2016</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22.emf"/><Relationship Id="rId5" Type="http://schemas.openxmlformats.org/officeDocument/2006/relationships/oleObject" Target="../embeddings/oleObject6.bin"/><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w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531818" y="6351"/>
            <a:ext cx="11125199" cy="889000"/>
          </a:xfrm>
        </p:spPr>
        <p:txBody>
          <a:bodyPr/>
          <a:lstStyle/>
          <a:p>
            <a:r>
              <a:rPr lang="en-US" dirty="0"/>
              <a:t>Connection Oriented Architecture</a:t>
            </a:r>
          </a:p>
        </p:txBody>
      </p:sp>
      <p:sp>
        <p:nvSpPr>
          <p:cNvPr id="158725" name="Rectangle 5"/>
          <p:cNvSpPr>
            <a:spLocks noGrp="1" noChangeArrowheads="1"/>
          </p:cNvSpPr>
          <p:nvPr>
            <p:ph type="body" sz="half" idx="1"/>
          </p:nvPr>
        </p:nvSpPr>
        <p:spPr>
          <a:xfrm>
            <a:off x="744873" y="1076325"/>
            <a:ext cx="5552687" cy="5314950"/>
          </a:xfrm>
          <a:noFill/>
          <a:ln/>
        </p:spPr>
        <p:txBody>
          <a:bodyPr/>
          <a:lstStyle/>
          <a:p>
            <a:pPr marL="174625" indent="-174625"/>
            <a:r>
              <a:rPr lang="en-GB" sz="2000" dirty="0" err="1"/>
              <a:t>DbConnection</a:t>
            </a:r>
            <a:endParaRPr lang="en-GB" sz="2000" dirty="0"/>
          </a:p>
          <a:p>
            <a:pPr marL="536575" lvl="1" indent="-182563"/>
            <a:r>
              <a:rPr lang="en-GB" sz="2000" dirty="0"/>
              <a:t>represents connection to data source </a:t>
            </a:r>
            <a:br>
              <a:rPr lang="en-GB" sz="2000" dirty="0"/>
            </a:br>
            <a:endParaRPr lang="en-GB" sz="2000" dirty="0"/>
          </a:p>
          <a:p>
            <a:pPr marL="174625" indent="-174625"/>
            <a:r>
              <a:rPr lang="en-GB" sz="2000" dirty="0" err="1"/>
              <a:t>DbCommand</a:t>
            </a:r>
            <a:endParaRPr lang="en-GB" sz="2000" dirty="0"/>
          </a:p>
          <a:p>
            <a:pPr marL="536575" lvl="1" indent="-182563"/>
            <a:r>
              <a:rPr lang="en-GB" sz="2000" dirty="0"/>
              <a:t>represents a SQL command </a:t>
            </a:r>
            <a:br>
              <a:rPr lang="en-GB" sz="2000" dirty="0"/>
            </a:br>
            <a:endParaRPr lang="en-GB" sz="2000" dirty="0"/>
          </a:p>
          <a:p>
            <a:pPr marL="174625" indent="-174625"/>
            <a:r>
              <a:rPr lang="en-GB" sz="2000" dirty="0" err="1"/>
              <a:t>DbTransaction</a:t>
            </a:r>
            <a:endParaRPr lang="en-GB" sz="2000" dirty="0"/>
          </a:p>
          <a:p>
            <a:pPr marL="536575" lvl="1" indent="-182563"/>
            <a:r>
              <a:rPr lang="en-GB" sz="2000" dirty="0"/>
              <a:t>represents a transaction</a:t>
            </a:r>
          </a:p>
          <a:p>
            <a:pPr marL="536575" lvl="1" indent="-182563"/>
            <a:r>
              <a:rPr lang="en-GB" sz="2000" dirty="0"/>
              <a:t>commands can be executed within a transaction </a:t>
            </a:r>
            <a:br>
              <a:rPr lang="en-GB" sz="2000" dirty="0"/>
            </a:br>
            <a:endParaRPr lang="en-GB" sz="2000" dirty="0"/>
          </a:p>
          <a:p>
            <a:pPr marL="174625" indent="-174625"/>
            <a:r>
              <a:rPr lang="en-GB" sz="2000" dirty="0" err="1"/>
              <a:t>DataReader</a:t>
            </a:r>
            <a:endParaRPr lang="en-GB" sz="2000" dirty="0"/>
          </a:p>
          <a:p>
            <a:pPr marL="536575" lvl="1" indent="-182563"/>
            <a:r>
              <a:rPr lang="en-GB" sz="2000" dirty="0"/>
              <a:t>result of a data base query</a:t>
            </a:r>
          </a:p>
          <a:p>
            <a:pPr marL="536575" lvl="1" indent="-182563"/>
            <a:r>
              <a:rPr lang="en-GB" sz="2000" dirty="0"/>
              <a:t>allows sequential reading of rows </a:t>
            </a:r>
          </a:p>
        </p:txBody>
      </p:sp>
      <p:graphicFrame>
        <p:nvGraphicFramePr>
          <p:cNvPr id="158726" name="Object 6"/>
          <p:cNvGraphicFramePr>
            <a:graphicFrameLocks noChangeAspect="1"/>
          </p:cNvGraphicFramePr>
          <p:nvPr/>
        </p:nvGraphicFramePr>
        <p:xfrm>
          <a:off x="6447805" y="1465264"/>
          <a:ext cx="5478622" cy="4651375"/>
        </p:xfrm>
        <a:graphic>
          <a:graphicData uri="http://schemas.openxmlformats.org/presentationml/2006/ole">
            <mc:AlternateContent xmlns:mc="http://schemas.openxmlformats.org/markup-compatibility/2006">
              <mc:Choice xmlns:v="urn:schemas-microsoft-com:vml" Requires="v">
                <p:oleObj spid="_x0000_s1045" name="Visio" r:id="rId3" imgW="4098664" imgH="4638017" progId="">
                  <p:embed/>
                </p:oleObj>
              </mc:Choice>
              <mc:Fallback>
                <p:oleObj name="Visio" r:id="rId3" imgW="4098664" imgH="463801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7805" y="1465264"/>
                        <a:ext cx="5478622" cy="465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872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872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87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72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872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5872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872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5872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5872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31818" y="406401"/>
            <a:ext cx="11125199" cy="555624"/>
          </a:xfrm>
        </p:spPr>
        <p:txBody>
          <a:bodyPr/>
          <a:lstStyle/>
          <a:p>
            <a:r>
              <a:rPr lang="en-US" dirty="0"/>
              <a:t>Class Hierarchy</a:t>
            </a:r>
          </a:p>
        </p:txBody>
      </p:sp>
      <p:sp>
        <p:nvSpPr>
          <p:cNvPr id="159750" name="Rectangle 6"/>
          <p:cNvSpPr>
            <a:spLocks noChangeArrowheads="1"/>
          </p:cNvSpPr>
          <p:nvPr/>
        </p:nvSpPr>
        <p:spPr bwMode="auto">
          <a:xfrm>
            <a:off x="485617" y="1000125"/>
            <a:ext cx="5328379" cy="5029200"/>
          </a:xfrm>
          <a:prstGeom prst="rect">
            <a:avLst/>
          </a:prstGeom>
          <a:noFill/>
          <a:ln w="9525">
            <a:noFill/>
            <a:miter lim="800000"/>
            <a:headEnd/>
            <a:tailEnd/>
          </a:ln>
          <a:effectLst/>
        </p:spPr>
        <p:txBody>
          <a:bodyPr/>
          <a:lstStyle/>
          <a:p>
            <a:pPr marL="174625" indent="-174625">
              <a:lnSpc>
                <a:spcPct val="90000"/>
              </a:lnSpc>
              <a:spcBef>
                <a:spcPct val="30000"/>
              </a:spcBef>
              <a:buClr>
                <a:schemeClr val="tx1">
                  <a:lumMod val="65000"/>
                  <a:lumOff val="35000"/>
                </a:schemeClr>
              </a:buClr>
              <a:buSzPct val="100000"/>
              <a:buFont typeface="Arial" pitchFamily="34" charset="0"/>
              <a:buChar char="•"/>
              <a:tabLst>
                <a:tab pos="1079500" algn="l"/>
              </a:tabLst>
            </a:pPr>
            <a:r>
              <a:rPr lang="en-GB" sz="1800" dirty="0"/>
              <a:t>General interface definitions</a:t>
            </a:r>
          </a:p>
          <a:p>
            <a:pPr marL="1079500" lvl="1" indent="-725488">
              <a:lnSpc>
                <a:spcPct val="90000"/>
              </a:lnSpc>
              <a:spcBef>
                <a:spcPct val="30000"/>
              </a:spcBef>
              <a:buSzPct val="75000"/>
              <a:buFont typeface="Wingdings" pitchFamily="2" charset="2"/>
              <a:buNone/>
              <a:tabLst>
                <a:tab pos="1079500" algn="l"/>
              </a:tabLst>
            </a:pPr>
            <a:r>
              <a:rPr lang="en-GB" sz="1800" dirty="0" err="1"/>
              <a:t>IDbConnection</a:t>
            </a:r>
            <a:endParaRPr lang="en-GB" sz="1800" dirty="0"/>
          </a:p>
          <a:p>
            <a:pPr marL="1079500" lvl="1" indent="-725488">
              <a:lnSpc>
                <a:spcPct val="90000"/>
              </a:lnSpc>
              <a:spcBef>
                <a:spcPct val="30000"/>
              </a:spcBef>
              <a:buSzPct val="75000"/>
              <a:buFont typeface="Wingdings" pitchFamily="2" charset="2"/>
              <a:buNone/>
              <a:tabLst>
                <a:tab pos="1079500" algn="l"/>
              </a:tabLst>
            </a:pPr>
            <a:r>
              <a:rPr lang="en-GB" sz="1800" dirty="0" err="1"/>
              <a:t>IDbCommand</a:t>
            </a:r>
            <a:endParaRPr lang="en-GB" sz="1800" dirty="0"/>
          </a:p>
          <a:p>
            <a:pPr marL="1079500" lvl="1" indent="-725488">
              <a:lnSpc>
                <a:spcPct val="90000"/>
              </a:lnSpc>
              <a:spcBef>
                <a:spcPct val="30000"/>
              </a:spcBef>
              <a:buSzPct val="75000"/>
              <a:buFont typeface="Wingdings" pitchFamily="2" charset="2"/>
              <a:buNone/>
              <a:tabLst>
                <a:tab pos="1079500" algn="l"/>
              </a:tabLst>
            </a:pPr>
            <a:r>
              <a:rPr lang="en-GB" sz="1800" dirty="0" err="1"/>
              <a:t>IDbTransaction</a:t>
            </a:r>
            <a:endParaRPr lang="en-GB" sz="1800" dirty="0"/>
          </a:p>
          <a:p>
            <a:pPr marL="1079500" lvl="1" indent="-725488">
              <a:lnSpc>
                <a:spcPct val="90000"/>
              </a:lnSpc>
              <a:spcBef>
                <a:spcPct val="30000"/>
              </a:spcBef>
              <a:buSzPct val="75000"/>
              <a:buFont typeface="Wingdings" pitchFamily="2" charset="2"/>
              <a:buNone/>
              <a:tabLst>
                <a:tab pos="1079500" algn="l"/>
              </a:tabLst>
            </a:pPr>
            <a:r>
              <a:rPr lang="en-GB" sz="1800" dirty="0" err="1"/>
              <a:t>IDataReader</a:t>
            </a:r>
            <a:endParaRPr lang="en-GB" sz="1800" dirty="0"/>
          </a:p>
          <a:p>
            <a:pPr marL="174625" indent="-174625">
              <a:lnSpc>
                <a:spcPct val="90000"/>
              </a:lnSpc>
              <a:spcBef>
                <a:spcPct val="30000"/>
              </a:spcBef>
              <a:buClr>
                <a:schemeClr val="tx1">
                  <a:lumMod val="65000"/>
                  <a:lumOff val="35000"/>
                </a:schemeClr>
              </a:buClr>
              <a:buSzPct val="100000"/>
              <a:buFont typeface="Arial" pitchFamily="34" charset="0"/>
              <a:buChar char="•"/>
              <a:tabLst>
                <a:tab pos="1079500" algn="l"/>
              </a:tabLst>
            </a:pPr>
            <a:r>
              <a:rPr lang="en-GB" sz="1800" dirty="0"/>
              <a:t>Special implementations</a:t>
            </a:r>
          </a:p>
          <a:p>
            <a:pPr marL="1079500" lvl="1" indent="-725488">
              <a:lnSpc>
                <a:spcPct val="90000"/>
              </a:lnSpc>
              <a:spcBef>
                <a:spcPct val="30000"/>
              </a:spcBef>
              <a:buSzPct val="75000"/>
              <a:buFont typeface="Wingdings" pitchFamily="2" charset="2"/>
              <a:buNone/>
              <a:tabLst>
                <a:tab pos="1079500" algn="l"/>
              </a:tabLst>
            </a:pPr>
            <a:r>
              <a:rPr lang="en-GB" sz="1800" dirty="0" err="1"/>
              <a:t>OleDb</a:t>
            </a:r>
            <a:r>
              <a:rPr lang="en-GB" sz="1800" dirty="0"/>
              <a:t>: implementation for OLEDB</a:t>
            </a:r>
          </a:p>
          <a:p>
            <a:pPr marL="1079500" lvl="1" indent="-725488">
              <a:lnSpc>
                <a:spcPct val="90000"/>
              </a:lnSpc>
              <a:spcBef>
                <a:spcPct val="30000"/>
              </a:spcBef>
              <a:buSzPct val="75000"/>
              <a:buFont typeface="Wingdings" pitchFamily="2" charset="2"/>
              <a:buNone/>
              <a:tabLst>
                <a:tab pos="1079500" algn="l"/>
              </a:tabLst>
            </a:pPr>
            <a:r>
              <a:rPr lang="en-GB" sz="1800" dirty="0" err="1"/>
              <a:t>Sql</a:t>
            </a:r>
            <a:r>
              <a:rPr lang="en-GB" sz="1800" dirty="0"/>
              <a:t>:	implementation for SQL Server</a:t>
            </a:r>
          </a:p>
          <a:p>
            <a:pPr marL="1079500" lvl="1" indent="-725488">
              <a:lnSpc>
                <a:spcPct val="90000"/>
              </a:lnSpc>
              <a:spcBef>
                <a:spcPct val="30000"/>
              </a:spcBef>
              <a:buSzPct val="75000"/>
              <a:buFont typeface="Wingdings" pitchFamily="2" charset="2"/>
              <a:buNone/>
              <a:tabLst>
                <a:tab pos="1079500" algn="l"/>
              </a:tabLst>
            </a:pPr>
            <a:r>
              <a:rPr lang="en-GB" sz="1800" dirty="0"/>
              <a:t>Oracle: implementation for Oracle</a:t>
            </a:r>
          </a:p>
          <a:p>
            <a:pPr marL="1079500" lvl="1" indent="-725488">
              <a:lnSpc>
                <a:spcPct val="90000"/>
              </a:lnSpc>
              <a:spcBef>
                <a:spcPct val="30000"/>
              </a:spcBef>
              <a:buSzPct val="75000"/>
              <a:buFont typeface="Wingdings" pitchFamily="2" charset="2"/>
              <a:buNone/>
              <a:tabLst>
                <a:tab pos="1079500" algn="l"/>
              </a:tabLst>
            </a:pPr>
            <a:r>
              <a:rPr lang="en-GB" sz="1800" dirty="0" err="1"/>
              <a:t>Odbc</a:t>
            </a:r>
            <a:r>
              <a:rPr lang="en-GB" sz="1800" dirty="0"/>
              <a:t>: implementation for ODBC</a:t>
            </a:r>
          </a:p>
          <a:p>
            <a:pPr marL="1079500" lvl="1" indent="-725488">
              <a:lnSpc>
                <a:spcPct val="90000"/>
              </a:lnSpc>
              <a:spcBef>
                <a:spcPct val="30000"/>
              </a:spcBef>
              <a:buSzPct val="75000"/>
              <a:buFont typeface="Wingdings" pitchFamily="2" charset="2"/>
              <a:buNone/>
              <a:tabLst>
                <a:tab pos="1079500" algn="l"/>
              </a:tabLst>
            </a:pPr>
            <a:r>
              <a:rPr lang="en-GB" sz="1800" dirty="0" err="1"/>
              <a:t>SqlCe</a:t>
            </a:r>
            <a:r>
              <a:rPr lang="en-GB" sz="1800" dirty="0"/>
              <a:t>: implementation for SQL Server CE data base</a:t>
            </a:r>
          </a:p>
        </p:txBody>
      </p:sp>
      <p:graphicFrame>
        <p:nvGraphicFramePr>
          <p:cNvPr id="159751" name="Object 7"/>
          <p:cNvGraphicFramePr>
            <a:graphicFrameLocks noChangeAspect="1"/>
          </p:cNvGraphicFramePr>
          <p:nvPr/>
        </p:nvGraphicFramePr>
        <p:xfrm>
          <a:off x="7091105" y="1257301"/>
          <a:ext cx="2237132" cy="1471613"/>
        </p:xfrm>
        <a:graphic>
          <a:graphicData uri="http://schemas.openxmlformats.org/presentationml/2006/ole">
            <mc:AlternateContent xmlns:mc="http://schemas.openxmlformats.org/markup-compatibility/2006">
              <mc:Choice xmlns:v="urn:schemas-microsoft-com:vml" Requires="v">
                <p:oleObj spid="_x0000_s2088" name="Visio" r:id="rId3" imgW="2009887" imgH="1663531" progId="">
                  <p:embed/>
                </p:oleObj>
              </mc:Choice>
              <mc:Fallback>
                <p:oleObj name="Visio" r:id="rId3" imgW="2009887" imgH="1663531"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1105" y="1257301"/>
                        <a:ext cx="2237132" cy="147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53" name="Object 9"/>
          <p:cNvGraphicFramePr>
            <a:graphicFrameLocks noChangeAspect="1"/>
          </p:cNvGraphicFramePr>
          <p:nvPr/>
        </p:nvGraphicFramePr>
        <p:xfrm>
          <a:off x="5857408" y="2697164"/>
          <a:ext cx="5896442" cy="2035175"/>
        </p:xfrm>
        <a:graphic>
          <a:graphicData uri="http://schemas.openxmlformats.org/presentationml/2006/ole">
            <mc:AlternateContent xmlns:mc="http://schemas.openxmlformats.org/markup-compatibility/2006">
              <mc:Choice xmlns:v="urn:schemas-microsoft-com:vml" Requires="v">
                <p:oleObj spid="_x0000_s2089" name="Visio" r:id="rId5" imgW="5703346" imgH="2476331" progId="">
                  <p:embed/>
                </p:oleObj>
              </mc:Choice>
              <mc:Fallback>
                <p:oleObj name="Visio" r:id="rId5" imgW="5703346" imgH="2476331"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408" y="2697164"/>
                        <a:ext cx="5896442"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750">
                                            <p:txEl>
                                              <p:pRg st="0" end="0"/>
                                            </p:txEl>
                                          </p:spTgt>
                                        </p:tgtEl>
                                        <p:attrNameLst>
                                          <p:attrName>style.visibility</p:attrName>
                                        </p:attrNameLst>
                                      </p:cBhvr>
                                      <p:to>
                                        <p:strVal val="visible"/>
                                      </p:to>
                                    </p:set>
                                    <p:anim calcmode="lin" valueType="num">
                                      <p:cBhvr additive="base">
                                        <p:cTn id="7" dur="500" fill="hold"/>
                                        <p:tgtEl>
                                          <p:spTgt spid="1597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75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9750">
                                            <p:txEl>
                                              <p:pRg st="1" end="1"/>
                                            </p:txEl>
                                          </p:spTgt>
                                        </p:tgtEl>
                                        <p:attrNameLst>
                                          <p:attrName>style.visibility</p:attrName>
                                        </p:attrNameLst>
                                      </p:cBhvr>
                                      <p:to>
                                        <p:strVal val="visible"/>
                                      </p:to>
                                    </p:set>
                                    <p:anim calcmode="lin" valueType="num">
                                      <p:cBhvr additive="base">
                                        <p:cTn id="11" dur="500" fill="hold"/>
                                        <p:tgtEl>
                                          <p:spTgt spid="15975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975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9750">
                                            <p:txEl>
                                              <p:pRg st="2" end="2"/>
                                            </p:txEl>
                                          </p:spTgt>
                                        </p:tgtEl>
                                        <p:attrNameLst>
                                          <p:attrName>style.visibility</p:attrName>
                                        </p:attrNameLst>
                                      </p:cBhvr>
                                      <p:to>
                                        <p:strVal val="visible"/>
                                      </p:to>
                                    </p:set>
                                    <p:anim calcmode="lin" valueType="num">
                                      <p:cBhvr additive="base">
                                        <p:cTn id="15" dur="500" fill="hold"/>
                                        <p:tgtEl>
                                          <p:spTgt spid="15975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975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9750">
                                            <p:txEl>
                                              <p:pRg st="3" end="3"/>
                                            </p:txEl>
                                          </p:spTgt>
                                        </p:tgtEl>
                                        <p:attrNameLst>
                                          <p:attrName>style.visibility</p:attrName>
                                        </p:attrNameLst>
                                      </p:cBhvr>
                                      <p:to>
                                        <p:strVal val="visible"/>
                                      </p:to>
                                    </p:set>
                                    <p:anim calcmode="lin" valueType="num">
                                      <p:cBhvr additive="base">
                                        <p:cTn id="19" dur="500" fill="hold"/>
                                        <p:tgtEl>
                                          <p:spTgt spid="15975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975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9750">
                                            <p:txEl>
                                              <p:pRg st="4" end="4"/>
                                            </p:txEl>
                                          </p:spTgt>
                                        </p:tgtEl>
                                        <p:attrNameLst>
                                          <p:attrName>style.visibility</p:attrName>
                                        </p:attrNameLst>
                                      </p:cBhvr>
                                      <p:to>
                                        <p:strVal val="visible"/>
                                      </p:to>
                                    </p:set>
                                    <p:anim calcmode="lin" valueType="num">
                                      <p:cBhvr additive="base">
                                        <p:cTn id="23" dur="500" fill="hold"/>
                                        <p:tgtEl>
                                          <p:spTgt spid="15975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97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9750">
                                            <p:txEl>
                                              <p:pRg st="5" end="5"/>
                                            </p:txEl>
                                          </p:spTgt>
                                        </p:tgtEl>
                                        <p:attrNameLst>
                                          <p:attrName>style.visibility</p:attrName>
                                        </p:attrNameLst>
                                      </p:cBhvr>
                                      <p:to>
                                        <p:strVal val="visible"/>
                                      </p:to>
                                    </p:set>
                                    <p:anim calcmode="lin" valueType="num">
                                      <p:cBhvr additive="base">
                                        <p:cTn id="29" dur="500" fill="hold"/>
                                        <p:tgtEl>
                                          <p:spTgt spid="15975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9750">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9750">
                                            <p:txEl>
                                              <p:pRg st="6" end="6"/>
                                            </p:txEl>
                                          </p:spTgt>
                                        </p:tgtEl>
                                        <p:attrNameLst>
                                          <p:attrName>style.visibility</p:attrName>
                                        </p:attrNameLst>
                                      </p:cBhvr>
                                      <p:to>
                                        <p:strVal val="visible"/>
                                      </p:to>
                                    </p:set>
                                    <p:anim calcmode="lin" valueType="num">
                                      <p:cBhvr additive="base">
                                        <p:cTn id="33" dur="500" fill="hold"/>
                                        <p:tgtEl>
                                          <p:spTgt spid="15975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9750">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9750">
                                            <p:txEl>
                                              <p:pRg st="7" end="7"/>
                                            </p:txEl>
                                          </p:spTgt>
                                        </p:tgtEl>
                                        <p:attrNameLst>
                                          <p:attrName>style.visibility</p:attrName>
                                        </p:attrNameLst>
                                      </p:cBhvr>
                                      <p:to>
                                        <p:strVal val="visible"/>
                                      </p:to>
                                    </p:set>
                                    <p:anim calcmode="lin" valueType="num">
                                      <p:cBhvr additive="base">
                                        <p:cTn id="37" dur="500" fill="hold"/>
                                        <p:tgtEl>
                                          <p:spTgt spid="15975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9750">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9750">
                                            <p:txEl>
                                              <p:pRg st="8" end="8"/>
                                            </p:txEl>
                                          </p:spTgt>
                                        </p:tgtEl>
                                        <p:attrNameLst>
                                          <p:attrName>style.visibility</p:attrName>
                                        </p:attrNameLst>
                                      </p:cBhvr>
                                      <p:to>
                                        <p:strVal val="visible"/>
                                      </p:to>
                                    </p:set>
                                    <p:anim calcmode="lin" valueType="num">
                                      <p:cBhvr additive="base">
                                        <p:cTn id="41" dur="500" fill="hold"/>
                                        <p:tgtEl>
                                          <p:spTgt spid="159750">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9750">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9750">
                                            <p:txEl>
                                              <p:pRg st="9" end="9"/>
                                            </p:txEl>
                                          </p:spTgt>
                                        </p:tgtEl>
                                        <p:attrNameLst>
                                          <p:attrName>style.visibility</p:attrName>
                                        </p:attrNameLst>
                                      </p:cBhvr>
                                      <p:to>
                                        <p:strVal val="visible"/>
                                      </p:to>
                                    </p:set>
                                    <p:anim calcmode="lin" valueType="num">
                                      <p:cBhvr additive="base">
                                        <p:cTn id="45" dur="500" fill="hold"/>
                                        <p:tgtEl>
                                          <p:spTgt spid="159750">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9750">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9750">
                                            <p:txEl>
                                              <p:pRg st="10" end="10"/>
                                            </p:txEl>
                                          </p:spTgt>
                                        </p:tgtEl>
                                        <p:attrNameLst>
                                          <p:attrName>style.visibility</p:attrName>
                                        </p:attrNameLst>
                                      </p:cBhvr>
                                      <p:to>
                                        <p:strVal val="visible"/>
                                      </p:to>
                                    </p:set>
                                    <p:anim calcmode="lin" valueType="num">
                                      <p:cBhvr additive="base">
                                        <p:cTn id="49" dur="500" fill="hold"/>
                                        <p:tgtEl>
                                          <p:spTgt spid="159750">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9750">
                                            <p:txEl>
                                              <p:pRg st="10" end="1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 presetClass="entr" presetSubtype="4" fill="hold" nodeType="afterEffect">
                                  <p:stCondLst>
                                    <p:cond delay="0"/>
                                  </p:stCondLst>
                                  <p:childTnLst>
                                    <p:set>
                                      <p:cBhvr>
                                        <p:cTn id="53" dur="1" fill="hold">
                                          <p:stCondLst>
                                            <p:cond delay="0"/>
                                          </p:stCondLst>
                                        </p:cTn>
                                        <p:tgtEl>
                                          <p:spTgt spid="159753"/>
                                        </p:tgtEl>
                                        <p:attrNameLst>
                                          <p:attrName>style.visibility</p:attrName>
                                        </p:attrNameLst>
                                      </p:cBhvr>
                                      <p:to>
                                        <p:strVal val="visible"/>
                                      </p:to>
                                    </p:set>
                                    <p:anim calcmode="lin" valueType="num">
                                      <p:cBhvr additive="base">
                                        <p:cTn id="54" dur="500" fill="hold"/>
                                        <p:tgtEl>
                                          <p:spTgt spid="159753"/>
                                        </p:tgtEl>
                                        <p:attrNameLst>
                                          <p:attrName>ppt_x</p:attrName>
                                        </p:attrNameLst>
                                      </p:cBhvr>
                                      <p:tavLst>
                                        <p:tav tm="0">
                                          <p:val>
                                            <p:strVal val="#ppt_x"/>
                                          </p:val>
                                        </p:tav>
                                        <p:tav tm="100000">
                                          <p:val>
                                            <p:strVal val="#ppt_x"/>
                                          </p:val>
                                        </p:tav>
                                      </p:tavLst>
                                    </p:anim>
                                    <p:anim calcmode="lin" valueType="num">
                                      <p:cBhvr additive="base">
                                        <p:cTn id="55" dur="500" fill="hold"/>
                                        <p:tgtEl>
                                          <p:spTgt spid="1597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07868" y="228601"/>
            <a:ext cx="11424908" cy="530225"/>
          </a:xfrm>
        </p:spPr>
        <p:txBody>
          <a:bodyPr/>
          <a:lstStyle/>
          <a:p>
            <a:r>
              <a:rPr lang="en-US" sz="3200" dirty="0"/>
              <a:t>Pattern for Connection Oriented Access</a:t>
            </a:r>
          </a:p>
        </p:txBody>
      </p:sp>
      <p:sp>
        <p:nvSpPr>
          <p:cNvPr id="157699" name="Rectangle 3"/>
          <p:cNvSpPr>
            <a:spLocks noGrp="1" noChangeArrowheads="1"/>
          </p:cNvSpPr>
          <p:nvPr>
            <p:ph type="body" idx="1"/>
          </p:nvPr>
        </p:nvSpPr>
        <p:spPr>
          <a:xfrm>
            <a:off x="545968" y="828675"/>
            <a:ext cx="11435488" cy="5467350"/>
          </a:xfrm>
        </p:spPr>
        <p:txBody>
          <a:bodyPr/>
          <a:lstStyle/>
          <a:p>
            <a:pPr>
              <a:lnSpc>
                <a:spcPct val="100000"/>
              </a:lnSpc>
            </a:pPr>
            <a:r>
              <a:rPr lang="en-US" sz="1500" b="0" dirty="0">
                <a:effectLst/>
              </a:rPr>
              <a:t>Declare a Connection</a:t>
            </a:r>
          </a:p>
          <a:p>
            <a:pPr>
              <a:lnSpc>
                <a:spcPct val="100000"/>
              </a:lnSpc>
              <a:buFont typeface="Wingdings" pitchFamily="2" charset="2"/>
              <a:buNone/>
            </a:pPr>
            <a:r>
              <a:rPr lang="en-US" sz="1500" b="0" dirty="0">
                <a:effectLst/>
              </a:rPr>
              <a:t>	try</a:t>
            </a:r>
          </a:p>
          <a:p>
            <a:pPr>
              <a:lnSpc>
                <a:spcPct val="100000"/>
              </a:lnSpc>
              <a:buFont typeface="Wingdings" pitchFamily="2" charset="2"/>
              <a:buNone/>
            </a:pPr>
            <a:r>
              <a:rPr lang="en-US" sz="1500" b="0" dirty="0">
                <a:effectLst/>
              </a:rPr>
              <a:t>		{  Request /Open connection to data base</a:t>
            </a:r>
          </a:p>
          <a:p>
            <a:pPr>
              <a:lnSpc>
                <a:spcPct val="100000"/>
              </a:lnSpc>
              <a:buFont typeface="Wingdings" pitchFamily="2" charset="2"/>
              <a:buNone/>
            </a:pPr>
            <a:r>
              <a:rPr lang="en-US" sz="1500" b="0" dirty="0">
                <a:effectLst/>
              </a:rPr>
              <a:t>		   Execute </a:t>
            </a:r>
            <a:r>
              <a:rPr lang="en-US" sz="1500" b="0" dirty="0" err="1">
                <a:effectLst/>
              </a:rPr>
              <a:t>Sql</a:t>
            </a:r>
            <a:r>
              <a:rPr lang="en-US" sz="1500" b="0" dirty="0">
                <a:effectLst/>
              </a:rPr>
              <a:t> Statements</a:t>
            </a:r>
          </a:p>
          <a:p>
            <a:pPr>
              <a:lnSpc>
                <a:spcPct val="100000"/>
              </a:lnSpc>
              <a:buFont typeface="Wingdings" pitchFamily="2" charset="2"/>
              <a:buNone/>
            </a:pPr>
            <a:r>
              <a:rPr lang="en-US" sz="1500" b="0" dirty="0">
                <a:effectLst/>
              </a:rPr>
              <a:t>		   process Results</a:t>
            </a:r>
          </a:p>
          <a:p>
            <a:pPr>
              <a:lnSpc>
                <a:spcPct val="100000"/>
              </a:lnSpc>
              <a:buFont typeface="Wingdings" pitchFamily="2" charset="2"/>
              <a:buNone/>
            </a:pPr>
            <a:r>
              <a:rPr lang="en-US" sz="1500" b="0" dirty="0">
                <a:effectLst/>
              </a:rPr>
              <a:t>		  release resource</a:t>
            </a:r>
          </a:p>
          <a:p>
            <a:pPr>
              <a:lnSpc>
                <a:spcPct val="100000"/>
              </a:lnSpc>
              <a:buFont typeface="Wingdings" pitchFamily="2" charset="2"/>
              <a:buNone/>
            </a:pPr>
            <a:r>
              <a:rPr lang="en-US" sz="1500" b="0" dirty="0">
                <a:effectLst/>
              </a:rPr>
              <a:t>		}</a:t>
            </a:r>
          </a:p>
          <a:p>
            <a:pPr>
              <a:lnSpc>
                <a:spcPct val="100000"/>
              </a:lnSpc>
              <a:buFont typeface="Wingdings" pitchFamily="2" charset="2"/>
              <a:buNone/>
            </a:pPr>
            <a:r>
              <a:rPr lang="en-US" sz="1500" b="0" dirty="0">
                <a:effectLst/>
              </a:rPr>
              <a:t>	catch</a:t>
            </a:r>
          </a:p>
          <a:p>
            <a:pPr>
              <a:lnSpc>
                <a:spcPct val="100000"/>
              </a:lnSpc>
              <a:buFont typeface="Wingdings" pitchFamily="2" charset="2"/>
              <a:buNone/>
            </a:pPr>
            <a:r>
              <a:rPr lang="en-US" sz="1500" b="0" dirty="0">
                <a:effectLst/>
              </a:rPr>
              <a:t>		{  </a:t>
            </a:r>
          </a:p>
          <a:p>
            <a:pPr>
              <a:lnSpc>
                <a:spcPct val="100000"/>
              </a:lnSpc>
              <a:buFont typeface="Wingdings" pitchFamily="2" charset="2"/>
              <a:buNone/>
            </a:pPr>
            <a:r>
              <a:rPr lang="en-US" sz="1500" b="0" dirty="0">
                <a:effectLst/>
              </a:rPr>
              <a:t>	Exception</a:t>
            </a:r>
          </a:p>
          <a:p>
            <a:pPr>
              <a:lnSpc>
                <a:spcPct val="100000"/>
              </a:lnSpc>
              <a:buFont typeface="Wingdings" pitchFamily="2" charset="2"/>
              <a:buNone/>
            </a:pPr>
            <a:r>
              <a:rPr lang="en-US" sz="1500" b="0" dirty="0">
                <a:effectLst/>
              </a:rPr>
              <a:t>		}</a:t>
            </a:r>
          </a:p>
          <a:p>
            <a:pPr>
              <a:lnSpc>
                <a:spcPct val="100000"/>
              </a:lnSpc>
              <a:buFont typeface="Wingdings" pitchFamily="2" charset="2"/>
              <a:buNone/>
            </a:pPr>
            <a:r>
              <a:rPr lang="en-US" sz="1500" b="0" dirty="0">
                <a:effectLst/>
              </a:rPr>
              <a:t>	Finally</a:t>
            </a:r>
          </a:p>
          <a:p>
            <a:pPr>
              <a:lnSpc>
                <a:spcPct val="100000"/>
              </a:lnSpc>
              <a:buFont typeface="Wingdings" pitchFamily="2" charset="2"/>
              <a:buNone/>
            </a:pPr>
            <a:r>
              <a:rPr lang="en-US" sz="1500" b="0" dirty="0">
                <a:effectLst/>
              </a:rPr>
              <a:t>		{ </a:t>
            </a:r>
            <a:br>
              <a:rPr lang="en-US" sz="1500" b="0" dirty="0">
                <a:effectLst/>
              </a:rPr>
            </a:br>
            <a:r>
              <a:rPr lang="en-GB" sz="1500" i="1" dirty="0">
                <a:effectLst/>
              </a:rPr>
              <a:t>Close connection </a:t>
            </a:r>
            <a:endParaRPr lang="en-US" sz="1500" b="0" dirty="0">
              <a:effectLst/>
            </a:endParaRPr>
          </a:p>
          <a:p>
            <a:pPr>
              <a:lnSpc>
                <a:spcPct val="100000"/>
              </a:lnSpc>
              <a:buFont typeface="Wingdings" pitchFamily="2" charset="2"/>
              <a:buNone/>
            </a:pPr>
            <a:r>
              <a:rPr lang="en-US" sz="1500" b="0" dirty="0">
                <a:effectLst/>
              </a:rPr>
              <a:t>		}</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507868" y="228601"/>
            <a:ext cx="11424908" cy="530225"/>
          </a:xfrm>
        </p:spPr>
        <p:txBody>
          <a:bodyPr/>
          <a:lstStyle/>
          <a:p>
            <a:r>
              <a:rPr lang="en-US" sz="3200" dirty="0"/>
              <a:t>SQL Server Security</a:t>
            </a:r>
          </a:p>
        </p:txBody>
      </p:sp>
      <p:pic>
        <p:nvPicPr>
          <p:cNvPr id="160772" name="Picture 4"/>
          <p:cNvPicPr>
            <a:picLocks noChangeAspect="1" noChangeArrowheads="1"/>
          </p:cNvPicPr>
          <p:nvPr/>
        </p:nvPicPr>
        <p:blipFill>
          <a:blip r:embed="rId2" cstate="print"/>
          <a:srcRect/>
          <a:stretch>
            <a:fillRect/>
          </a:stretch>
        </p:blipFill>
        <p:spPr bwMode="auto">
          <a:xfrm>
            <a:off x="1136359" y="1096963"/>
            <a:ext cx="9045866" cy="4165235"/>
          </a:xfrm>
          <a:prstGeom prst="rect">
            <a:avLst/>
          </a:prstGeom>
          <a:noFill/>
          <a:ln w="6350">
            <a:noFill/>
            <a:miter lim="800000"/>
            <a:headEnd/>
            <a:tailEnd/>
          </a:ln>
          <a:effectLst/>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531818" y="-60324"/>
            <a:ext cx="11125199" cy="889000"/>
          </a:xfrm>
        </p:spPr>
        <p:txBody>
          <a:bodyPr/>
          <a:lstStyle/>
          <a:p>
            <a:r>
              <a:rPr lang="en-US" dirty="0"/>
              <a:t>Connection Strings</a:t>
            </a:r>
          </a:p>
        </p:txBody>
      </p:sp>
      <p:sp>
        <p:nvSpPr>
          <p:cNvPr id="161795" name="Rectangle 3"/>
          <p:cNvSpPr>
            <a:spLocks noGrp="1" noChangeArrowheads="1"/>
          </p:cNvSpPr>
          <p:nvPr>
            <p:ph type="body" idx="1"/>
          </p:nvPr>
        </p:nvSpPr>
        <p:spPr>
          <a:xfrm>
            <a:off x="507868" y="949325"/>
            <a:ext cx="11435488" cy="5245100"/>
          </a:xfrm>
        </p:spPr>
        <p:txBody>
          <a:bodyPr/>
          <a:lstStyle/>
          <a:p>
            <a:r>
              <a:rPr lang="en-US" sz="1800" dirty="0">
                <a:effectLst/>
                <a:latin typeface="+mj-lt"/>
              </a:rPr>
              <a:t>Windows Authentication</a:t>
            </a:r>
          </a:p>
          <a:p>
            <a:pPr>
              <a:buFont typeface="Wingdings" pitchFamily="2" charset="2"/>
              <a:buNone/>
            </a:pPr>
            <a:r>
              <a:rPr lang="en-US" sz="1800" b="0" dirty="0">
                <a:effectLst/>
                <a:latin typeface="+mj-lt"/>
              </a:rPr>
              <a:t>	string </a:t>
            </a:r>
            <a:r>
              <a:rPr lang="en-US" sz="1800" b="0" dirty="0" err="1">
                <a:effectLst/>
                <a:latin typeface="+mj-lt"/>
              </a:rPr>
              <a:t>strConn</a:t>
            </a:r>
            <a:r>
              <a:rPr lang="en-US" sz="1800" b="0" dirty="0">
                <a:effectLst/>
                <a:latin typeface="+mj-lt"/>
              </a:rPr>
              <a:t> =</a:t>
            </a:r>
          </a:p>
          <a:p>
            <a:pPr>
              <a:buFont typeface="Wingdings" pitchFamily="2" charset="2"/>
              <a:buNone/>
            </a:pPr>
            <a:r>
              <a:rPr lang="en-US" sz="1800" b="0" dirty="0">
                <a:effectLst/>
                <a:latin typeface="+mj-lt"/>
              </a:rPr>
              <a:t>	"data source=</a:t>
            </a:r>
            <a:r>
              <a:rPr lang="en-US" sz="1800" b="0" dirty="0" err="1">
                <a:effectLst/>
                <a:latin typeface="+mj-lt"/>
              </a:rPr>
              <a:t>localhost</a:t>
            </a:r>
            <a:r>
              <a:rPr lang="en-US" sz="1800" b="0" dirty="0">
                <a:effectLst/>
                <a:latin typeface="+mj-lt"/>
              </a:rPr>
              <a:t>; " +</a:t>
            </a:r>
          </a:p>
          <a:p>
            <a:pPr>
              <a:buFont typeface="Wingdings" pitchFamily="2" charset="2"/>
              <a:buNone/>
            </a:pPr>
            <a:r>
              <a:rPr lang="en-US" sz="1800" b="0" dirty="0">
                <a:effectLst/>
                <a:latin typeface="+mj-lt"/>
              </a:rPr>
              <a:t>	"initial catalog=</a:t>
            </a:r>
            <a:r>
              <a:rPr lang="en-US" sz="1800" b="0" dirty="0" err="1">
                <a:effectLst/>
                <a:latin typeface="+mj-lt"/>
              </a:rPr>
              <a:t>northwind</a:t>
            </a:r>
            <a:r>
              <a:rPr lang="en-US" sz="1800" b="0" dirty="0">
                <a:effectLst/>
                <a:latin typeface="+mj-lt"/>
              </a:rPr>
              <a:t>; " +</a:t>
            </a:r>
          </a:p>
          <a:p>
            <a:pPr>
              <a:buFont typeface="Wingdings" pitchFamily="2" charset="2"/>
              <a:buNone/>
            </a:pPr>
            <a:r>
              <a:rPr lang="en-US" sz="1800" b="0" dirty="0">
                <a:effectLst/>
                <a:latin typeface="+mj-lt"/>
              </a:rPr>
              <a:t>	"integrated security=true";</a:t>
            </a:r>
          </a:p>
          <a:p>
            <a:pPr>
              <a:buFont typeface="Wingdings" pitchFamily="2" charset="2"/>
              <a:buNone/>
            </a:pPr>
            <a:r>
              <a:rPr lang="en-US" sz="1800" b="0" dirty="0">
                <a:effectLst/>
                <a:latin typeface="+mj-lt"/>
              </a:rPr>
              <a:t>	</a:t>
            </a:r>
            <a:r>
              <a:rPr lang="en-US" sz="1800" b="0" dirty="0" err="1">
                <a:effectLst/>
                <a:latin typeface="+mj-lt"/>
              </a:rPr>
              <a:t>SqlConnection</a:t>
            </a:r>
            <a:r>
              <a:rPr lang="en-US" sz="1800" b="0" dirty="0">
                <a:effectLst/>
                <a:latin typeface="+mj-lt"/>
              </a:rPr>
              <a:t> </a:t>
            </a:r>
            <a:r>
              <a:rPr lang="en-US" sz="1800" b="0" dirty="0" err="1">
                <a:effectLst/>
                <a:latin typeface="+mj-lt"/>
              </a:rPr>
              <a:t>conn</a:t>
            </a:r>
            <a:r>
              <a:rPr lang="en-US" sz="1800" b="0" dirty="0">
                <a:effectLst/>
                <a:latin typeface="+mj-lt"/>
              </a:rPr>
              <a:t> = new </a:t>
            </a:r>
            <a:r>
              <a:rPr lang="en-US" sz="1800" b="0" dirty="0" err="1">
                <a:effectLst/>
                <a:latin typeface="+mj-lt"/>
              </a:rPr>
              <a:t>SqlConnection</a:t>
            </a:r>
            <a:r>
              <a:rPr lang="en-US" sz="1800" b="0" dirty="0">
                <a:effectLst/>
                <a:latin typeface="+mj-lt"/>
              </a:rPr>
              <a:t>(</a:t>
            </a:r>
            <a:r>
              <a:rPr lang="en-US" sz="1800" b="0" dirty="0" err="1">
                <a:effectLst/>
                <a:latin typeface="+mj-lt"/>
              </a:rPr>
              <a:t>strConn</a:t>
            </a:r>
            <a:r>
              <a:rPr lang="en-US" sz="1800" b="0" dirty="0">
                <a:effectLst/>
                <a:latin typeface="+mj-lt"/>
              </a:rPr>
              <a:t>);</a:t>
            </a:r>
          </a:p>
          <a:p>
            <a:pPr>
              <a:buFont typeface="Wingdings" pitchFamily="2" charset="2"/>
              <a:buNone/>
            </a:pPr>
            <a:endParaRPr lang="en-US" sz="1800" dirty="0">
              <a:latin typeface="+mj-lt"/>
            </a:endParaRPr>
          </a:p>
          <a:p>
            <a:r>
              <a:rPr lang="en-US" sz="1800" dirty="0">
                <a:latin typeface="+mj-lt"/>
              </a:rPr>
              <a:t>Mixed Mode Authentication</a:t>
            </a:r>
          </a:p>
          <a:p>
            <a:pPr lvl="1">
              <a:buFont typeface="Wingdings" pitchFamily="2" charset="2"/>
              <a:buNone/>
            </a:pPr>
            <a:r>
              <a:rPr lang="en-US" sz="1800" b="0" dirty="0">
                <a:effectLst/>
                <a:latin typeface="+mj-lt"/>
              </a:rPr>
              <a:t>string </a:t>
            </a:r>
            <a:r>
              <a:rPr lang="en-US" sz="1800" b="0" dirty="0" err="1">
                <a:effectLst/>
                <a:latin typeface="+mj-lt"/>
              </a:rPr>
              <a:t>strConn</a:t>
            </a:r>
            <a:r>
              <a:rPr lang="en-US" sz="1800" b="0" dirty="0">
                <a:effectLst/>
                <a:latin typeface="+mj-lt"/>
              </a:rPr>
              <a:t> =</a:t>
            </a:r>
          </a:p>
          <a:p>
            <a:pPr lvl="1">
              <a:buFont typeface="Wingdings" pitchFamily="2" charset="2"/>
              <a:buNone/>
            </a:pPr>
            <a:r>
              <a:rPr lang="en-US" sz="1800" b="0" dirty="0">
                <a:effectLst/>
                <a:latin typeface="+mj-lt"/>
              </a:rPr>
              <a:t>"data source=</a:t>
            </a:r>
            <a:r>
              <a:rPr lang="en-US" sz="1800" b="0" dirty="0" err="1">
                <a:effectLst/>
                <a:latin typeface="+mj-lt"/>
              </a:rPr>
              <a:t>localhost</a:t>
            </a:r>
            <a:r>
              <a:rPr lang="en-US" sz="1800" b="0" dirty="0">
                <a:effectLst/>
                <a:latin typeface="+mj-lt"/>
              </a:rPr>
              <a:t>; " +</a:t>
            </a:r>
          </a:p>
          <a:p>
            <a:pPr lvl="1">
              <a:buFont typeface="Wingdings" pitchFamily="2" charset="2"/>
              <a:buNone/>
            </a:pPr>
            <a:r>
              <a:rPr lang="en-US" sz="1800" b="0" dirty="0">
                <a:effectLst/>
                <a:latin typeface="+mj-lt"/>
              </a:rPr>
              <a:t>"initial catalog=</a:t>
            </a:r>
            <a:r>
              <a:rPr lang="en-US" sz="1800" b="0" dirty="0" err="1">
                <a:effectLst/>
                <a:latin typeface="+mj-lt"/>
              </a:rPr>
              <a:t>northwind</a:t>
            </a:r>
            <a:r>
              <a:rPr lang="en-US" sz="1800" b="0" dirty="0">
                <a:effectLst/>
                <a:latin typeface="+mj-lt"/>
              </a:rPr>
              <a:t>; " +</a:t>
            </a:r>
          </a:p>
          <a:p>
            <a:pPr lvl="1">
              <a:buFont typeface="Wingdings" pitchFamily="2" charset="2"/>
              <a:buNone/>
            </a:pPr>
            <a:r>
              <a:rPr lang="en-US" sz="1800" b="0" dirty="0">
                <a:effectLst/>
                <a:latin typeface="+mj-lt"/>
              </a:rPr>
              <a:t>"user id=</a:t>
            </a:r>
            <a:r>
              <a:rPr lang="en-US" sz="1800" b="0" dirty="0" err="1">
                <a:effectLst/>
                <a:latin typeface="+mj-lt"/>
              </a:rPr>
              <a:t>CohoUser</a:t>
            </a:r>
            <a:r>
              <a:rPr lang="en-US" sz="1800" b="0" dirty="0">
                <a:effectLst/>
                <a:latin typeface="+mj-lt"/>
              </a:rPr>
              <a:t>; " +</a:t>
            </a:r>
          </a:p>
          <a:p>
            <a:pPr lvl="1">
              <a:buFont typeface="Wingdings" pitchFamily="2" charset="2"/>
              <a:buNone/>
            </a:pPr>
            <a:r>
              <a:rPr lang="en-US" sz="1800" b="0" dirty="0">
                <a:effectLst/>
                <a:latin typeface="+mj-lt"/>
              </a:rPr>
              <a:t>"password=1Coho";</a:t>
            </a:r>
          </a:p>
          <a:p>
            <a:pPr lvl="1">
              <a:buFont typeface="Wingdings" pitchFamily="2" charset="2"/>
              <a:buNone/>
            </a:pPr>
            <a:r>
              <a:rPr lang="en-US" sz="1800" b="0" dirty="0" err="1">
                <a:effectLst/>
                <a:latin typeface="+mj-lt"/>
              </a:rPr>
              <a:t>SqlConnection</a:t>
            </a:r>
            <a:r>
              <a:rPr lang="en-US" sz="1800" b="0" dirty="0">
                <a:effectLst/>
                <a:latin typeface="+mj-lt"/>
              </a:rPr>
              <a:t> </a:t>
            </a:r>
            <a:r>
              <a:rPr lang="en-US" sz="1800" b="0" dirty="0" err="1">
                <a:effectLst/>
                <a:latin typeface="+mj-lt"/>
              </a:rPr>
              <a:t>conn</a:t>
            </a:r>
            <a:r>
              <a:rPr lang="en-US" sz="1800" b="0" dirty="0">
                <a:effectLst/>
                <a:latin typeface="+mj-lt"/>
              </a:rPr>
              <a:t> = new </a:t>
            </a:r>
            <a:r>
              <a:rPr lang="en-US" sz="1800" b="0" dirty="0" err="1">
                <a:effectLst/>
                <a:latin typeface="+mj-lt"/>
              </a:rPr>
              <a:t>SqlConnection</a:t>
            </a:r>
            <a:r>
              <a:rPr lang="en-US" sz="1800" b="0" dirty="0">
                <a:effectLst/>
                <a:latin typeface="+mj-lt"/>
              </a:rPr>
              <a:t>(</a:t>
            </a:r>
            <a:r>
              <a:rPr lang="en-US" sz="1800" b="0" dirty="0" err="1">
                <a:effectLst/>
                <a:latin typeface="+mj-lt"/>
              </a:rPr>
              <a:t>strConn</a:t>
            </a:r>
            <a:r>
              <a:rPr lang="en-US" sz="1800" b="0" dirty="0">
                <a:effectLst/>
                <a:latin typeface="+mj-lt"/>
              </a:rPr>
              <a:t>);</a:t>
            </a:r>
            <a:endParaRPr lang="en-US" sz="1800" dirty="0">
              <a:latin typeface="+mj-lt"/>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531818" y="34926"/>
            <a:ext cx="11125199" cy="889000"/>
          </a:xfrm>
        </p:spPr>
        <p:txBody>
          <a:bodyPr/>
          <a:lstStyle/>
          <a:p>
            <a:r>
              <a:rPr lang="en-US" dirty="0"/>
              <a:t>Connection parameters</a:t>
            </a:r>
          </a:p>
        </p:txBody>
      </p:sp>
      <p:pic>
        <p:nvPicPr>
          <p:cNvPr id="162820" name="Picture 4"/>
          <p:cNvPicPr>
            <a:picLocks noChangeAspect="1" noChangeArrowheads="1"/>
          </p:cNvPicPr>
          <p:nvPr/>
        </p:nvPicPr>
        <p:blipFill>
          <a:blip r:embed="rId2" cstate="print"/>
          <a:srcRect l="2736"/>
          <a:stretch>
            <a:fillRect/>
          </a:stretch>
        </p:blipFill>
        <p:spPr bwMode="auto">
          <a:xfrm>
            <a:off x="2809875" y="1330327"/>
            <a:ext cx="6896100" cy="3889374"/>
          </a:xfrm>
          <a:prstGeom prst="rect">
            <a:avLst/>
          </a:prstGeom>
          <a:noFill/>
          <a:ln w="6350">
            <a:noFill/>
            <a:miter lim="800000"/>
            <a:headEnd/>
            <a:tailEnd/>
          </a:ln>
          <a:effec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531818" y="15876"/>
            <a:ext cx="11125199" cy="889000"/>
          </a:xfrm>
        </p:spPr>
        <p:txBody>
          <a:bodyPr/>
          <a:lstStyle/>
          <a:p>
            <a:r>
              <a:rPr lang="en-US" dirty="0"/>
              <a:t>Command</a:t>
            </a:r>
          </a:p>
        </p:txBody>
      </p:sp>
      <p:sp>
        <p:nvSpPr>
          <p:cNvPr id="168963" name="Rectangle 3"/>
          <p:cNvSpPr>
            <a:spLocks noGrp="1" noChangeArrowheads="1"/>
          </p:cNvSpPr>
          <p:nvPr>
            <p:ph type="body" idx="1"/>
          </p:nvPr>
        </p:nvSpPr>
        <p:spPr>
          <a:xfrm>
            <a:off x="507868" y="1025526"/>
            <a:ext cx="11435488" cy="2657475"/>
          </a:xfrm>
        </p:spPr>
        <p:txBody>
          <a:bodyPr/>
          <a:lstStyle/>
          <a:p>
            <a:r>
              <a:rPr lang="en-US" sz="2000" dirty="0">
                <a:latin typeface="+mj-lt"/>
                <a:cs typeface="Arial" pitchFamily="34" charset="0"/>
              </a:rPr>
              <a:t>C</a:t>
            </a:r>
            <a:r>
              <a:rPr lang="en-US" sz="2000" b="0" dirty="0">
                <a:effectLst/>
                <a:latin typeface="+mj-lt"/>
                <a:cs typeface="Arial" pitchFamily="34" charset="0"/>
              </a:rPr>
              <a:t>ommand is, in its simplest form, a string of text containing SQL statements that is to be issued to the database</a:t>
            </a:r>
          </a:p>
          <a:p>
            <a:r>
              <a:rPr lang="en-GB" sz="2000" b="0" dirty="0">
                <a:effectLst/>
                <a:latin typeface="+mj-lt"/>
              </a:rPr>
              <a:t>Executed for a connection</a:t>
            </a:r>
          </a:p>
          <a:p>
            <a:r>
              <a:rPr lang="en-US" sz="2000" b="0" dirty="0">
                <a:effectLst/>
                <a:latin typeface="+mj-lt"/>
                <a:cs typeface="Arial" pitchFamily="34" charset="0"/>
              </a:rPr>
              <a:t>command could also be a stored procedure, or the name of a table that will return all columns and all rows from that table (in other words, a </a:t>
            </a:r>
            <a:r>
              <a:rPr lang="en-US" sz="2000" b="0" dirty="0">
                <a:effectLst/>
                <a:latin typeface="+mj-lt"/>
                <a:cs typeface="Courier New" pitchFamily="49" charset="0"/>
              </a:rPr>
              <a:t>SELECT</a:t>
            </a:r>
            <a:r>
              <a:rPr lang="en-US" sz="2000" b="0" dirty="0">
                <a:effectLst/>
                <a:latin typeface="+mj-lt"/>
                <a:cs typeface="Arial" pitchFamily="34" charset="0"/>
              </a:rPr>
              <a:t> </a:t>
            </a:r>
            <a:r>
              <a:rPr lang="en-US" sz="2000" b="0" dirty="0">
                <a:effectLst/>
                <a:latin typeface="+mj-lt"/>
                <a:cs typeface="Courier New" pitchFamily="49" charset="0"/>
              </a:rPr>
              <a:t>*</a:t>
            </a:r>
            <a:r>
              <a:rPr lang="en-US" sz="2000" b="0" dirty="0">
                <a:effectLst/>
                <a:latin typeface="+mj-lt"/>
                <a:cs typeface="Arial" pitchFamily="34" charset="0"/>
              </a:rPr>
              <a:t>-style clause)</a:t>
            </a:r>
          </a:p>
          <a:p>
            <a:r>
              <a:rPr lang="en-GB" sz="2000" b="0" dirty="0">
                <a:effectLst/>
                <a:latin typeface="+mj-lt"/>
              </a:rPr>
              <a:t>May have parameters</a:t>
            </a:r>
          </a:p>
          <a:p>
            <a:r>
              <a:rPr lang="en-GB" sz="2000" b="0" dirty="0">
                <a:effectLst/>
                <a:latin typeface="+mj-lt"/>
              </a:rPr>
              <a:t>May belong to a transaction</a:t>
            </a:r>
            <a:endParaRPr lang="en-US" sz="2000" b="0" dirty="0">
              <a:effectLst/>
              <a:latin typeface="+mj-lt"/>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531818" y="276224"/>
            <a:ext cx="11125199" cy="514351"/>
          </a:xfrm>
        </p:spPr>
        <p:txBody>
          <a:bodyPr/>
          <a:lstStyle/>
          <a:p>
            <a:r>
              <a:rPr lang="en-US" dirty="0"/>
              <a:t>Executing Commands	</a:t>
            </a:r>
          </a:p>
        </p:txBody>
      </p:sp>
      <p:sp>
        <p:nvSpPr>
          <p:cNvPr id="171011" name="Rectangle 3"/>
          <p:cNvSpPr>
            <a:spLocks noGrp="1" noChangeArrowheads="1"/>
          </p:cNvSpPr>
          <p:nvPr>
            <p:ph type="body" idx="1"/>
          </p:nvPr>
        </p:nvSpPr>
        <p:spPr>
          <a:xfrm>
            <a:off x="507868" y="911225"/>
            <a:ext cx="11435488" cy="4948238"/>
          </a:xfrm>
        </p:spPr>
        <p:txBody>
          <a:bodyPr/>
          <a:lstStyle/>
          <a:p>
            <a:r>
              <a:rPr lang="en-US" sz="2000" b="0" dirty="0">
                <a:effectLst/>
                <a:latin typeface="+mj-lt"/>
              </a:rPr>
              <a:t>Executing Commands</a:t>
            </a:r>
          </a:p>
          <a:p>
            <a:r>
              <a:rPr lang="en-US" sz="2000" b="0" dirty="0">
                <a:effectLst/>
                <a:latin typeface="+mj-lt"/>
              </a:rPr>
              <a:t>After you have defined the command, you need to execute it. There are a number of ways to issue the statement, depending on what you expect to be returned (if anything) from that command. The &lt;provider&gt;Command classes provide the following execute methods:</a:t>
            </a:r>
          </a:p>
          <a:p>
            <a:r>
              <a:rPr lang="en-US" sz="2000" b="0" dirty="0" err="1">
                <a:effectLst/>
                <a:latin typeface="+mj-lt"/>
              </a:rPr>
              <a:t>ExecuteNonQuery</a:t>
            </a:r>
            <a:r>
              <a:rPr lang="en-US" sz="2000" b="0" dirty="0">
                <a:effectLst/>
                <a:latin typeface="+mj-lt"/>
              </a:rPr>
              <a:t>()—Executes the command but does not return any output</a:t>
            </a:r>
          </a:p>
          <a:p>
            <a:r>
              <a:rPr lang="en-US" sz="2000" b="0" dirty="0">
                <a:effectLst/>
                <a:latin typeface="+mj-lt"/>
              </a:rPr>
              <a:t>Execute Reader()—Executes the command and returns a typed </a:t>
            </a:r>
            <a:r>
              <a:rPr lang="en-US" sz="2000" b="0" dirty="0" err="1">
                <a:effectLst/>
                <a:latin typeface="+mj-lt"/>
              </a:rPr>
              <a:t>IDataReader</a:t>
            </a:r>
            <a:r>
              <a:rPr lang="en-US" sz="2000" b="0" dirty="0">
                <a:effectLst/>
                <a:latin typeface="+mj-lt"/>
              </a:rPr>
              <a:t> </a:t>
            </a:r>
          </a:p>
          <a:p>
            <a:r>
              <a:rPr lang="en-US" sz="2000" b="0" dirty="0">
                <a:effectLst/>
                <a:latin typeface="+mj-lt"/>
              </a:rPr>
              <a:t>Execute Scalar()—Executes the command and returns a single value</a:t>
            </a:r>
          </a:p>
          <a:p>
            <a:r>
              <a:rPr lang="en-US" sz="2000" b="0" dirty="0">
                <a:effectLst/>
                <a:latin typeface="+mj-lt"/>
              </a:rPr>
              <a:t>In addition to these methods, the </a:t>
            </a:r>
            <a:r>
              <a:rPr lang="en-US" sz="2000" b="0" dirty="0" err="1">
                <a:effectLst/>
                <a:latin typeface="+mj-lt"/>
              </a:rPr>
              <a:t>SqlCommand</a:t>
            </a:r>
            <a:r>
              <a:rPr lang="en-US" sz="2000" b="0" dirty="0">
                <a:effectLst/>
                <a:latin typeface="+mj-lt"/>
              </a:rPr>
              <a:t> class also exposes the following method</a:t>
            </a:r>
          </a:p>
          <a:p>
            <a:r>
              <a:rPr lang="en-US" sz="2000" b="0" dirty="0" err="1">
                <a:effectLst/>
                <a:latin typeface="+mj-lt"/>
              </a:rPr>
              <a:t>ExecuteXmlReader</a:t>
            </a:r>
            <a:r>
              <a:rPr lang="en-US" sz="2000" b="0" dirty="0">
                <a:effectLst/>
                <a:latin typeface="+mj-lt"/>
              </a:rPr>
              <a:t>()—Executes the command and returns an </a:t>
            </a:r>
            <a:r>
              <a:rPr lang="en-US" sz="2000" b="0" dirty="0" err="1">
                <a:effectLst/>
                <a:latin typeface="+mj-lt"/>
              </a:rPr>
              <a:t>XmlReader</a:t>
            </a:r>
            <a:r>
              <a:rPr lang="en-US" sz="2000" b="0" dirty="0">
                <a:effectLst/>
                <a:latin typeface="+mj-lt"/>
              </a:rPr>
              <a:t> object, which can be used to traverse the XML fragment returned from the database.</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531818" y="406401"/>
            <a:ext cx="11125199" cy="441324"/>
          </a:xfrm>
        </p:spPr>
        <p:txBody>
          <a:bodyPr/>
          <a:lstStyle/>
          <a:p>
            <a:r>
              <a:rPr lang="en-US" dirty="0"/>
              <a:t>Command Type</a:t>
            </a:r>
          </a:p>
        </p:txBody>
      </p:sp>
      <p:graphicFrame>
        <p:nvGraphicFramePr>
          <p:cNvPr id="4"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844698" y="1199306"/>
          <a:ext cx="10499577" cy="3200400"/>
        </p:xfrm>
        <a:graphic>
          <a:graphicData uri="http://schemas.openxmlformats.org/drawingml/2006/table">
            <a:tbl>
              <a:tblPr firstRow="1" bandRow="1">
                <a:tableStyleId>{5FD0F851-EC5A-4D38-B0AD-8093EC10F338}</a:tableStyleId>
              </a:tblPr>
              <a:tblGrid>
                <a:gridCol w="3071699">
                  <a:extLst>
                    <a:ext uri="{9D8B030D-6E8A-4147-A177-3AD203B41FA5}">
                      <a16:colId xmlns:a16="http://schemas.microsoft.com/office/drawing/2014/main" val="768047797"/>
                    </a:ext>
                  </a:extLst>
                </a:gridCol>
                <a:gridCol w="7427878">
                  <a:extLst>
                    <a:ext uri="{9D8B030D-6E8A-4147-A177-3AD203B41FA5}">
                      <a16:colId xmlns:a16="http://schemas.microsoft.com/office/drawing/2014/main" val="2160592720"/>
                    </a:ext>
                  </a:extLst>
                </a:gridCol>
              </a:tblGrid>
              <a:tr h="588350">
                <a:tc>
                  <a:txBody>
                    <a:bodyPr/>
                    <a:lstStyle/>
                    <a:p>
                      <a:pPr algn="l"/>
                      <a:r>
                        <a:rPr lang="en-US" sz="1800" b="1" dirty="0">
                          <a:latin typeface="+mn-lt"/>
                        </a:rPr>
                        <a:t>Command</a:t>
                      </a:r>
                      <a:r>
                        <a:rPr lang="en-US" sz="1800" b="1" baseline="0" dirty="0">
                          <a:latin typeface="+mn-lt"/>
                        </a:rPr>
                        <a:t> Type</a:t>
                      </a:r>
                      <a:endParaRPr lang="en-US" sz="1800" b="1" dirty="0">
                        <a:latin typeface="+mn-lt"/>
                      </a:endParaRPr>
                    </a:p>
                  </a:txBody>
                  <a:tcPr anchor="ctr"/>
                </a:tc>
                <a:tc>
                  <a:txBody>
                    <a:bodyPr/>
                    <a:lstStyle/>
                    <a:p>
                      <a:pPr marL="0" marR="0" lvl="0" indent="0" algn="l" defTabSz="914400" rtl="0" eaLnBrk="1" fontAlgn="base" latinLnBrk="0" hangingPunct="1">
                        <a:lnSpc>
                          <a:spcPct val="100000"/>
                        </a:lnSpc>
                        <a:spcBef>
                          <a:spcPct val="0"/>
                        </a:spcBef>
                        <a:spcAft>
                          <a:spcPts val="0"/>
                        </a:spcAft>
                        <a:buClrTx/>
                        <a:buSzTx/>
                        <a:buFont typeface="Wingdings" pitchFamily="2" charset="2"/>
                        <a:buNone/>
                        <a:tabLst/>
                      </a:pPr>
                      <a:r>
                        <a:rPr kumimoji="0" lang="en-US" sz="1800" b="1" i="0" u="none" strike="noStrike" kern="1200" cap="none" normalizeH="0" baseline="0" dirty="0">
                          <a:ln>
                            <a:noFill/>
                          </a:ln>
                          <a:solidFill>
                            <a:schemeClr val="tx1"/>
                          </a:solidFill>
                          <a:effectLst/>
                          <a:latin typeface="+mn-lt"/>
                          <a:ea typeface="+mn-ea"/>
                          <a:cs typeface="+mn-cs"/>
                        </a:rPr>
                        <a:t>Example</a:t>
                      </a:r>
                    </a:p>
                  </a:txBody>
                  <a:tcPr marL="60944" marR="60944" marT="182880" marB="182880" anchor="ctr" horzOverflow="overflow"/>
                </a:tc>
                <a:extLst>
                  <a:ext uri="{0D108BD9-81ED-4DB2-BD59-A6C34878D82A}">
                    <a16:rowId xmlns:a16="http://schemas.microsoft.com/office/drawing/2014/main" val="4137053520"/>
                  </a:ext>
                </a:extLst>
              </a:tr>
              <a:tr h="308183">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a:ln>
                            <a:noFill/>
                          </a:ln>
                          <a:solidFill>
                            <a:schemeClr val="tx1"/>
                          </a:solidFill>
                          <a:effectLst/>
                          <a:latin typeface="+mn-lt"/>
                        </a:rPr>
                        <a:t>Text (default)</a:t>
                      </a: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a:ln>
                            <a:noFill/>
                          </a:ln>
                          <a:solidFill>
                            <a:schemeClr val="tx1"/>
                          </a:solidFill>
                          <a:effectLst/>
                          <a:latin typeface="+mn-lt"/>
                        </a:rPr>
                        <a:t>String select = “SELECT </a:t>
                      </a:r>
                      <a:r>
                        <a:rPr kumimoji="0" lang="en-GB" sz="2000" b="0" i="0" u="none" strike="noStrike" cap="none" normalizeH="0" baseline="0" dirty="0" err="1">
                          <a:ln>
                            <a:noFill/>
                          </a:ln>
                          <a:solidFill>
                            <a:schemeClr val="tx1"/>
                          </a:solidFill>
                          <a:effectLst/>
                          <a:latin typeface="+mn-lt"/>
                        </a:rPr>
                        <a:t>ContactName</a:t>
                      </a:r>
                      <a:r>
                        <a:rPr kumimoji="0" lang="en-GB" sz="2000" b="0" i="0" u="none" strike="noStrike" cap="none" normalizeH="0" baseline="0" dirty="0">
                          <a:ln>
                            <a:noFill/>
                          </a:ln>
                          <a:solidFill>
                            <a:schemeClr val="tx1"/>
                          </a:solidFill>
                          <a:effectLst/>
                          <a:latin typeface="+mn-lt"/>
                        </a:rPr>
                        <a:t> From Customers”;</a:t>
                      </a:r>
                    </a:p>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err="1">
                          <a:ln>
                            <a:noFill/>
                          </a:ln>
                          <a:solidFill>
                            <a:schemeClr val="tx1"/>
                          </a:solidFill>
                          <a:effectLst/>
                          <a:latin typeface="+mn-lt"/>
                        </a:rPr>
                        <a:t>SqlCommand</a:t>
                      </a:r>
                      <a:r>
                        <a:rPr kumimoji="0" lang="en-GB" sz="2000" b="0" i="0" u="none" strike="noStrike" cap="none" normalizeH="0" baseline="0" dirty="0">
                          <a:ln>
                            <a:noFill/>
                          </a:ln>
                          <a:solidFill>
                            <a:schemeClr val="tx1"/>
                          </a:solidFill>
                          <a:effectLst/>
                          <a:latin typeface="+mn-lt"/>
                        </a:rPr>
                        <a:t> </a:t>
                      </a:r>
                      <a:r>
                        <a:rPr kumimoji="0" lang="en-GB" sz="2000" b="0" i="0" u="none" strike="noStrike" cap="none" normalizeH="0" baseline="0" dirty="0" err="1">
                          <a:ln>
                            <a:noFill/>
                          </a:ln>
                          <a:solidFill>
                            <a:schemeClr val="tx1"/>
                          </a:solidFill>
                          <a:effectLst/>
                          <a:latin typeface="+mn-lt"/>
                        </a:rPr>
                        <a:t>cmd</a:t>
                      </a:r>
                      <a:r>
                        <a:rPr kumimoji="0" lang="en-GB" sz="2000" b="0" i="0" u="none" strike="noStrike" cap="none" normalizeH="0" baseline="0" dirty="0">
                          <a:ln>
                            <a:noFill/>
                          </a:ln>
                          <a:solidFill>
                            <a:schemeClr val="tx1"/>
                          </a:solidFill>
                          <a:effectLst/>
                          <a:latin typeface="+mn-lt"/>
                        </a:rPr>
                        <a:t> = new </a:t>
                      </a:r>
                      <a:r>
                        <a:rPr kumimoji="0" lang="en-GB" sz="2000" b="0" i="0" u="none" strike="noStrike" cap="none" normalizeH="0" baseline="0" dirty="0" err="1">
                          <a:ln>
                            <a:noFill/>
                          </a:ln>
                          <a:solidFill>
                            <a:schemeClr val="tx1"/>
                          </a:solidFill>
                          <a:effectLst/>
                          <a:latin typeface="+mn-lt"/>
                        </a:rPr>
                        <a:t>SqlCommand</a:t>
                      </a:r>
                      <a:r>
                        <a:rPr kumimoji="0" lang="en-GB" sz="2000" b="0" i="0" u="none" strike="noStrike" cap="none" normalizeH="0" baseline="0" dirty="0">
                          <a:ln>
                            <a:noFill/>
                          </a:ln>
                          <a:solidFill>
                            <a:schemeClr val="tx1"/>
                          </a:solidFill>
                          <a:effectLst/>
                          <a:latin typeface="+mn-lt"/>
                        </a:rPr>
                        <a:t>(select , </a:t>
                      </a:r>
                      <a:r>
                        <a:rPr kumimoji="0" lang="en-GB" sz="2000" b="0" i="0" u="none" strike="noStrike" cap="none" normalizeH="0" baseline="0" dirty="0" err="1">
                          <a:ln>
                            <a:noFill/>
                          </a:ln>
                          <a:solidFill>
                            <a:schemeClr val="tx1"/>
                          </a:solidFill>
                          <a:effectLst/>
                          <a:latin typeface="+mn-lt"/>
                        </a:rPr>
                        <a:t>conn</a:t>
                      </a:r>
                      <a:r>
                        <a:rPr kumimoji="0" lang="en-GB" sz="2000" b="0" i="0" u="none" strike="noStrike" cap="none" normalizeH="0" baseline="0" dirty="0">
                          <a:ln>
                            <a:noFill/>
                          </a:ln>
                          <a:solidFill>
                            <a:schemeClr val="tx1"/>
                          </a:solidFill>
                          <a:effectLst/>
                          <a:latin typeface="+mn-lt"/>
                        </a:rPr>
                        <a:t>);</a:t>
                      </a:r>
                    </a:p>
                  </a:txBody>
                  <a:tcPr marL="121888" marR="121888" horzOverflow="overflow"/>
                </a:tc>
                <a:extLst>
                  <a:ext uri="{0D108BD9-81ED-4DB2-BD59-A6C34878D82A}">
                    <a16:rowId xmlns:a16="http://schemas.microsoft.com/office/drawing/2014/main" val="3556899677"/>
                  </a:ext>
                </a:extLst>
              </a:tr>
              <a:tr h="532317">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a:ln>
                            <a:noFill/>
                          </a:ln>
                          <a:solidFill>
                            <a:schemeClr val="tx1"/>
                          </a:solidFill>
                          <a:effectLst/>
                          <a:latin typeface="+mn-lt"/>
                        </a:rPr>
                        <a:t>Stored Procedure</a:t>
                      </a: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err="1">
                          <a:ln>
                            <a:noFill/>
                          </a:ln>
                          <a:solidFill>
                            <a:schemeClr val="tx1"/>
                          </a:solidFill>
                          <a:effectLst/>
                          <a:latin typeface="+mn-lt"/>
                        </a:rPr>
                        <a:t>SqlCommand</a:t>
                      </a:r>
                      <a:r>
                        <a:rPr kumimoji="0" lang="en-GB" sz="2000" b="0" i="0" u="none" strike="noStrike" cap="none" normalizeH="0" baseline="0" dirty="0">
                          <a:ln>
                            <a:noFill/>
                          </a:ln>
                          <a:solidFill>
                            <a:schemeClr val="tx1"/>
                          </a:solidFill>
                          <a:effectLst/>
                          <a:latin typeface="+mn-lt"/>
                        </a:rPr>
                        <a:t> </a:t>
                      </a:r>
                      <a:r>
                        <a:rPr kumimoji="0" lang="en-GB" sz="2000" b="0" i="0" u="none" strike="noStrike" cap="none" normalizeH="0" baseline="0" dirty="0" err="1">
                          <a:ln>
                            <a:noFill/>
                          </a:ln>
                          <a:solidFill>
                            <a:schemeClr val="tx1"/>
                          </a:solidFill>
                          <a:effectLst/>
                          <a:latin typeface="+mn-lt"/>
                        </a:rPr>
                        <a:t>cmd</a:t>
                      </a:r>
                      <a:r>
                        <a:rPr kumimoji="0" lang="en-GB" sz="2000" b="0" i="0" u="none" strike="noStrike" cap="none" normalizeH="0" baseline="0" dirty="0">
                          <a:ln>
                            <a:noFill/>
                          </a:ln>
                          <a:solidFill>
                            <a:schemeClr val="tx1"/>
                          </a:solidFill>
                          <a:effectLst/>
                          <a:latin typeface="+mn-lt"/>
                        </a:rPr>
                        <a:t> = new </a:t>
                      </a:r>
                      <a:r>
                        <a:rPr kumimoji="0" lang="en-GB" sz="2000" b="0" i="0" u="none" strike="noStrike" cap="none" normalizeH="0" baseline="0" dirty="0" err="1">
                          <a:ln>
                            <a:noFill/>
                          </a:ln>
                          <a:solidFill>
                            <a:schemeClr val="tx1"/>
                          </a:solidFill>
                          <a:effectLst/>
                          <a:latin typeface="+mn-lt"/>
                        </a:rPr>
                        <a:t>SqlCommand</a:t>
                      </a:r>
                      <a:r>
                        <a:rPr kumimoji="0" lang="en-GB" sz="2000" b="0" i="0" u="none" strike="noStrike" cap="none" normalizeH="0" baseline="0" dirty="0">
                          <a:ln>
                            <a:noFill/>
                          </a:ln>
                          <a:solidFill>
                            <a:schemeClr val="tx1"/>
                          </a:solidFill>
                          <a:effectLst/>
                          <a:latin typeface="+mn-lt"/>
                        </a:rPr>
                        <a:t>(“</a:t>
                      </a:r>
                      <a:r>
                        <a:rPr kumimoji="0" lang="en-GB" sz="2000" b="0" i="0" u="none" strike="noStrike" cap="none" normalizeH="0" baseline="0" dirty="0" err="1">
                          <a:ln>
                            <a:noFill/>
                          </a:ln>
                          <a:solidFill>
                            <a:schemeClr val="tx1"/>
                          </a:solidFill>
                          <a:effectLst/>
                          <a:latin typeface="+mn-lt"/>
                        </a:rPr>
                        <a:t>CustOrderHist</a:t>
                      </a:r>
                      <a:r>
                        <a:rPr kumimoji="0" lang="en-GB" sz="2000" b="0" i="0" u="none" strike="noStrike" cap="none" normalizeH="0" baseline="0" dirty="0">
                          <a:ln>
                            <a:noFill/>
                          </a:ln>
                          <a:solidFill>
                            <a:schemeClr val="tx1"/>
                          </a:solidFill>
                          <a:effectLst/>
                          <a:latin typeface="+mn-lt"/>
                        </a:rPr>
                        <a:t>”, </a:t>
                      </a:r>
                      <a:r>
                        <a:rPr kumimoji="0" lang="en-GB" sz="2000" b="0" i="0" u="none" strike="noStrike" cap="none" normalizeH="0" baseline="0" dirty="0" err="1">
                          <a:ln>
                            <a:noFill/>
                          </a:ln>
                          <a:solidFill>
                            <a:schemeClr val="tx1"/>
                          </a:solidFill>
                          <a:effectLst/>
                          <a:latin typeface="+mn-lt"/>
                        </a:rPr>
                        <a:t>conn</a:t>
                      </a:r>
                      <a:r>
                        <a:rPr kumimoji="0" lang="en-GB" sz="2000" b="0" i="0" u="none" strike="noStrike" cap="none" normalizeH="0" baseline="0" dirty="0">
                          <a:ln>
                            <a:noFill/>
                          </a:ln>
                          <a:solidFill>
                            <a:schemeClr val="tx1"/>
                          </a:solidFill>
                          <a:effectLst/>
                          <a:latin typeface="+mn-lt"/>
                        </a:rPr>
                        <a:t>);</a:t>
                      </a:r>
                    </a:p>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err="1">
                          <a:ln>
                            <a:noFill/>
                          </a:ln>
                          <a:solidFill>
                            <a:schemeClr val="tx1"/>
                          </a:solidFill>
                          <a:effectLst/>
                          <a:latin typeface="+mn-lt"/>
                        </a:rPr>
                        <a:t>cmd.CommandType</a:t>
                      </a:r>
                      <a:r>
                        <a:rPr kumimoji="0" lang="en-GB" sz="2000" b="0" i="0" u="none" strike="noStrike" cap="none" normalizeH="0" baseline="0" dirty="0">
                          <a:ln>
                            <a:noFill/>
                          </a:ln>
                          <a:solidFill>
                            <a:schemeClr val="tx1"/>
                          </a:solidFill>
                          <a:effectLst/>
                          <a:latin typeface="+mn-lt"/>
                        </a:rPr>
                        <a:t> = </a:t>
                      </a:r>
                      <a:r>
                        <a:rPr kumimoji="0" lang="en-GB" sz="2000" b="0" i="0" u="none" strike="noStrike" cap="none" normalizeH="0" baseline="0" dirty="0" err="1">
                          <a:ln>
                            <a:noFill/>
                          </a:ln>
                          <a:solidFill>
                            <a:schemeClr val="tx1"/>
                          </a:solidFill>
                          <a:effectLst/>
                          <a:latin typeface="+mn-lt"/>
                        </a:rPr>
                        <a:t>CommandType.StoredProcedure</a:t>
                      </a:r>
                      <a:r>
                        <a:rPr kumimoji="0" lang="en-GB" sz="2000" b="0" i="0" u="none" strike="noStrike" cap="none" normalizeH="0" baseline="0" dirty="0">
                          <a:ln>
                            <a:noFill/>
                          </a:ln>
                          <a:solidFill>
                            <a:schemeClr val="tx1"/>
                          </a:solidFill>
                          <a:effectLst/>
                          <a:latin typeface="+mn-lt"/>
                        </a:rPr>
                        <a:t>;</a:t>
                      </a:r>
                    </a:p>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err="1">
                          <a:ln>
                            <a:noFill/>
                          </a:ln>
                          <a:solidFill>
                            <a:schemeClr val="tx1"/>
                          </a:solidFill>
                          <a:effectLst/>
                          <a:latin typeface="+mn-lt"/>
                        </a:rPr>
                        <a:t>cmd.Parameters.Add</a:t>
                      </a:r>
                      <a:r>
                        <a:rPr kumimoji="0" lang="en-GB" sz="2000" b="0" i="0" u="none" strike="noStrike" cap="none" normalizeH="0" baseline="0" dirty="0">
                          <a:ln>
                            <a:noFill/>
                          </a:ln>
                          <a:solidFill>
                            <a:schemeClr val="tx1"/>
                          </a:solidFill>
                          <a:effectLst/>
                          <a:latin typeface="+mn-lt"/>
                        </a:rPr>
                        <a:t>(“@</a:t>
                      </a:r>
                      <a:r>
                        <a:rPr kumimoji="0" lang="en-GB" sz="2000" b="0" i="0" u="none" strike="noStrike" cap="none" normalizeH="0" baseline="0" dirty="0" err="1">
                          <a:ln>
                            <a:noFill/>
                          </a:ln>
                          <a:solidFill>
                            <a:schemeClr val="tx1"/>
                          </a:solidFill>
                          <a:effectLst/>
                          <a:latin typeface="+mn-lt"/>
                        </a:rPr>
                        <a:t>CustomerID</a:t>
                      </a:r>
                      <a:r>
                        <a:rPr kumimoji="0" lang="en-GB" sz="2000" b="0" i="0" u="none" strike="noStrike" cap="none" normalizeH="0" baseline="0" dirty="0">
                          <a:ln>
                            <a:noFill/>
                          </a:ln>
                          <a:solidFill>
                            <a:schemeClr val="tx1"/>
                          </a:solidFill>
                          <a:effectLst/>
                          <a:latin typeface="+mn-lt"/>
                        </a:rPr>
                        <a:t>”, “QUICK”)</a:t>
                      </a:r>
                    </a:p>
                  </a:txBody>
                  <a:tcPr marL="121888" marR="121888" horzOverflow="overflow"/>
                </a:tc>
                <a:extLst>
                  <a:ext uri="{0D108BD9-81ED-4DB2-BD59-A6C34878D82A}">
                    <a16:rowId xmlns:a16="http://schemas.microsoft.com/office/drawing/2014/main" val="3329541866"/>
                  </a:ext>
                </a:extLst>
              </a:tr>
              <a:tr h="308183">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a:ln>
                            <a:noFill/>
                          </a:ln>
                          <a:solidFill>
                            <a:schemeClr val="tx1"/>
                          </a:solidFill>
                          <a:effectLst/>
                          <a:latin typeface="+mn-lt"/>
                        </a:rPr>
                        <a:t>Table Direct</a:t>
                      </a: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err="1">
                          <a:ln>
                            <a:noFill/>
                          </a:ln>
                          <a:solidFill>
                            <a:schemeClr val="tx1"/>
                          </a:solidFill>
                          <a:effectLst/>
                          <a:latin typeface="+mn-lt"/>
                        </a:rPr>
                        <a:t>OleDbCommand</a:t>
                      </a:r>
                      <a:r>
                        <a:rPr kumimoji="0" lang="en-GB" sz="2000" b="0" i="0" u="none" strike="noStrike" cap="none" normalizeH="0" baseline="0" dirty="0">
                          <a:ln>
                            <a:noFill/>
                          </a:ln>
                          <a:solidFill>
                            <a:schemeClr val="tx1"/>
                          </a:solidFill>
                          <a:effectLst/>
                          <a:latin typeface="+mn-lt"/>
                        </a:rPr>
                        <a:t> </a:t>
                      </a:r>
                      <a:r>
                        <a:rPr kumimoji="0" lang="en-GB" sz="2000" b="0" i="0" u="none" strike="noStrike" cap="none" normalizeH="0" baseline="0" dirty="0" err="1">
                          <a:ln>
                            <a:noFill/>
                          </a:ln>
                          <a:solidFill>
                            <a:schemeClr val="tx1"/>
                          </a:solidFill>
                          <a:effectLst/>
                          <a:latin typeface="+mn-lt"/>
                        </a:rPr>
                        <a:t>cmd</a:t>
                      </a:r>
                      <a:r>
                        <a:rPr kumimoji="0" lang="en-GB" sz="2000" b="0" i="0" u="none" strike="noStrike" cap="none" normalizeH="0" baseline="0" dirty="0">
                          <a:ln>
                            <a:noFill/>
                          </a:ln>
                          <a:solidFill>
                            <a:schemeClr val="tx1"/>
                          </a:solidFill>
                          <a:effectLst/>
                          <a:latin typeface="+mn-lt"/>
                        </a:rPr>
                        <a:t> = new </a:t>
                      </a:r>
                      <a:r>
                        <a:rPr kumimoji="0" lang="en-GB" sz="2000" b="0" i="0" u="none" strike="noStrike" cap="none" normalizeH="0" baseline="0" dirty="0" err="1">
                          <a:ln>
                            <a:noFill/>
                          </a:ln>
                          <a:solidFill>
                            <a:schemeClr val="tx1"/>
                          </a:solidFill>
                          <a:effectLst/>
                          <a:latin typeface="+mn-lt"/>
                        </a:rPr>
                        <a:t>OleDbCommand</a:t>
                      </a:r>
                      <a:r>
                        <a:rPr kumimoji="0" lang="en-GB" sz="2000" b="0" i="0" u="none" strike="noStrike" cap="none" normalizeH="0" baseline="0" dirty="0">
                          <a:ln>
                            <a:noFill/>
                          </a:ln>
                          <a:solidFill>
                            <a:schemeClr val="tx1"/>
                          </a:solidFill>
                          <a:effectLst/>
                          <a:latin typeface="+mn-lt"/>
                        </a:rPr>
                        <a:t>(“Categories”, </a:t>
                      </a:r>
                      <a:r>
                        <a:rPr kumimoji="0" lang="en-GB" sz="2000" b="0" i="0" u="none" strike="noStrike" cap="none" normalizeH="0" baseline="0" dirty="0" err="1">
                          <a:ln>
                            <a:noFill/>
                          </a:ln>
                          <a:solidFill>
                            <a:schemeClr val="tx1"/>
                          </a:solidFill>
                          <a:effectLst/>
                          <a:latin typeface="+mn-lt"/>
                        </a:rPr>
                        <a:t>conn</a:t>
                      </a:r>
                      <a:r>
                        <a:rPr kumimoji="0" lang="en-GB" sz="2000" b="0" i="0" u="none" strike="noStrike" cap="none" normalizeH="0" baseline="0" dirty="0">
                          <a:ln>
                            <a:noFill/>
                          </a:ln>
                          <a:solidFill>
                            <a:schemeClr val="tx1"/>
                          </a:solidFill>
                          <a:effectLst/>
                          <a:latin typeface="+mn-lt"/>
                        </a:rPr>
                        <a:t>);</a:t>
                      </a:r>
                    </a:p>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err="1">
                          <a:ln>
                            <a:noFill/>
                          </a:ln>
                          <a:solidFill>
                            <a:schemeClr val="tx1"/>
                          </a:solidFill>
                          <a:effectLst/>
                          <a:latin typeface="+mn-lt"/>
                        </a:rPr>
                        <a:t>cmd.CommandType</a:t>
                      </a:r>
                      <a:r>
                        <a:rPr kumimoji="0" lang="en-GB" sz="2000" b="0" i="0" u="none" strike="noStrike" cap="none" normalizeH="0" baseline="0" dirty="0">
                          <a:ln>
                            <a:noFill/>
                          </a:ln>
                          <a:solidFill>
                            <a:schemeClr val="tx1"/>
                          </a:solidFill>
                          <a:effectLst/>
                          <a:latin typeface="+mn-lt"/>
                        </a:rPr>
                        <a:t> = </a:t>
                      </a:r>
                      <a:r>
                        <a:rPr kumimoji="0" lang="en-GB" sz="2000" b="0" i="0" u="none" strike="noStrike" cap="none" normalizeH="0" baseline="0" dirty="0" err="1">
                          <a:ln>
                            <a:noFill/>
                          </a:ln>
                          <a:solidFill>
                            <a:schemeClr val="tx1"/>
                          </a:solidFill>
                          <a:effectLst/>
                          <a:latin typeface="+mn-lt"/>
                        </a:rPr>
                        <a:t>CommandType.TableDirect</a:t>
                      </a:r>
                      <a:r>
                        <a:rPr kumimoji="0" lang="en-GB" sz="2000" b="0" i="0" u="none" strike="noStrike" cap="none" normalizeH="0" baseline="0" dirty="0">
                          <a:ln>
                            <a:noFill/>
                          </a:ln>
                          <a:solidFill>
                            <a:schemeClr val="tx1"/>
                          </a:solidFill>
                          <a:effectLst/>
                          <a:latin typeface="+mn-lt"/>
                        </a:rPr>
                        <a:t>;</a:t>
                      </a:r>
                    </a:p>
                  </a:txBody>
                  <a:tcPr marL="121888" marR="121888" horzOverflow="overflow"/>
                </a:tc>
                <a:extLst>
                  <a:ext uri="{0D108BD9-81ED-4DB2-BD59-A6C34878D82A}">
                    <a16:rowId xmlns:a16="http://schemas.microsoft.com/office/drawing/2014/main" val="10003"/>
                  </a:ext>
                </a:extLst>
              </a:tr>
            </a:tbl>
          </a:graphicData>
        </a:graphic>
      </p:graphicFrame>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550868" y="0"/>
            <a:ext cx="11125199" cy="889000"/>
          </a:xfrm>
        </p:spPr>
        <p:txBody>
          <a:bodyPr/>
          <a:lstStyle/>
          <a:p>
            <a:r>
              <a:rPr lang="en-US" dirty="0"/>
              <a:t>Data Readers</a:t>
            </a:r>
          </a:p>
        </p:txBody>
      </p:sp>
      <p:sp>
        <p:nvSpPr>
          <p:cNvPr id="4" name="Rectangle 3"/>
          <p:cNvSpPr txBox="1">
            <a:spLocks noChangeArrowheads="1"/>
          </p:cNvSpPr>
          <p:nvPr/>
        </p:nvSpPr>
        <p:spPr>
          <a:xfrm>
            <a:off x="507868" y="1156970"/>
            <a:ext cx="11435488" cy="2933700"/>
          </a:xfrm>
          <a:prstGeom prst="rect">
            <a:avLst/>
          </a:prstGeom>
        </p:spPr>
        <p:txBody>
          <a:bodyPr vert="horz" lIns="0" tIns="0" rIns="0" bIns="0" rtlCol="0">
            <a:noAutofit/>
          </a:bodyPr>
          <a:lstStyle/>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Forward-only,</a:t>
            </a:r>
            <a:r>
              <a:rPr kumimoji="0" lang="en-US" sz="2400" b="0" i="0" u="none" strike="noStrike" kern="1200" cap="none" spc="0" normalizeH="0" noProof="0" dirty="0">
                <a:ln>
                  <a:noFill/>
                </a:ln>
                <a:solidFill>
                  <a:schemeClr val="tx1"/>
                </a:solidFill>
                <a:effectLst/>
                <a:uLnTx/>
                <a:uFillTx/>
                <a:latin typeface="+mn-lt"/>
                <a:ea typeface="+mn-ea"/>
                <a:cs typeface="+mn-cs"/>
              </a:rPr>
              <a:t> read only</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lang="en-US" sz="2400" baseline="0" dirty="0"/>
              <a:t>Fast</a:t>
            </a:r>
            <a:r>
              <a:rPr lang="en-US" sz="2400" dirty="0"/>
              <a:t> access to data</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Connected</a:t>
            </a:r>
            <a:r>
              <a:rPr kumimoji="0" lang="en-US" sz="2400" b="0" i="0" u="none" strike="noStrike" kern="1200" cap="none" spc="0" normalizeH="0" noProof="0" dirty="0">
                <a:ln>
                  <a:noFill/>
                </a:ln>
                <a:solidFill>
                  <a:schemeClr val="tx1"/>
                </a:solidFill>
                <a:effectLst/>
                <a:uLnTx/>
                <a:uFillTx/>
                <a:latin typeface="+mn-lt"/>
                <a:ea typeface="+mn-ea"/>
                <a:cs typeface="+mn-cs"/>
              </a:rPr>
              <a:t> to a data source</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lang="en-US" sz="2400" baseline="0" dirty="0"/>
              <a:t>Manage</a:t>
            </a:r>
            <a:r>
              <a:rPr lang="en-US" sz="2400" dirty="0"/>
              <a:t> the connection yourself</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Manage</a:t>
            </a:r>
            <a:r>
              <a:rPr kumimoji="0" lang="en-US" sz="2400" b="0" i="0" u="none" strike="noStrike" kern="1200" cap="none" spc="0" normalizeH="0" noProof="0" dirty="0">
                <a:ln>
                  <a:noFill/>
                </a:ln>
                <a:solidFill>
                  <a:schemeClr val="tx1"/>
                </a:solidFill>
                <a:effectLst/>
                <a:uLnTx/>
                <a:uFillTx/>
                <a:latin typeface="+mn-lt"/>
                <a:ea typeface="+mn-ea"/>
                <a:cs typeface="+mn-cs"/>
              </a:rPr>
              <a:t> the data yourself, or bind it to a list-bound control</a:t>
            </a:r>
            <a:endParaRPr lang="en-US" sz="2400" dirty="0"/>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Uses</a:t>
            </a:r>
            <a:r>
              <a:rPr kumimoji="0" lang="en-US" sz="2400" b="0" i="0" u="none" strike="noStrike" kern="1200" cap="none" spc="0" normalizeH="0" noProof="0" dirty="0">
                <a:ln>
                  <a:noFill/>
                </a:ln>
                <a:solidFill>
                  <a:schemeClr val="tx1"/>
                </a:solidFill>
                <a:effectLst/>
                <a:uLnTx/>
                <a:uFillTx/>
                <a:latin typeface="+mn-lt"/>
                <a:ea typeface="+mn-ea"/>
                <a:cs typeface="+mn-cs"/>
              </a:rPr>
              <a:t> fewer server resources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531813" y="2247900"/>
            <a:ext cx="8763000" cy="790580"/>
          </a:xfrm>
        </p:spPr>
        <p:txBody>
          <a:bodyPr/>
          <a:lstStyle/>
          <a:p>
            <a:r>
              <a:rPr lang="en-CA" dirty="0">
                <a:solidFill>
                  <a:schemeClr val="bg1">
                    <a:lumMod val="65000"/>
                    <a:lumOff val="35000"/>
                  </a:schemeClr>
                </a:solidFill>
              </a:rPr>
              <a:t>ADO.NET</a:t>
            </a:r>
            <a:endParaRPr lang="en-US" dirty="0">
              <a:solidFill>
                <a:schemeClr val="bg1">
                  <a:lumMod val="65000"/>
                  <a:lumOff val="3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531818" y="-3174"/>
            <a:ext cx="11125199" cy="889000"/>
          </a:xfrm>
        </p:spPr>
        <p:txBody>
          <a:bodyPr/>
          <a:lstStyle/>
          <a:p>
            <a:r>
              <a:rPr lang="en-US" dirty="0"/>
              <a:t>Execute Reader</a:t>
            </a:r>
          </a:p>
        </p:txBody>
      </p:sp>
      <p:sp>
        <p:nvSpPr>
          <p:cNvPr id="172035" name="Rectangle 3"/>
          <p:cNvSpPr>
            <a:spLocks noGrp="1" noChangeArrowheads="1"/>
          </p:cNvSpPr>
          <p:nvPr>
            <p:ph type="body" idx="1"/>
          </p:nvPr>
        </p:nvSpPr>
        <p:spPr>
          <a:xfrm>
            <a:off x="507868" y="1006476"/>
            <a:ext cx="11435488" cy="3121025"/>
          </a:xfrm>
        </p:spPr>
        <p:txBody>
          <a:bodyPr/>
          <a:lstStyle/>
          <a:p>
            <a:pPr eaLnBrk="0" hangingPunct="0">
              <a:lnSpc>
                <a:spcPct val="100000"/>
              </a:lnSpc>
              <a:spcBef>
                <a:spcPct val="20000"/>
              </a:spcBef>
              <a:buClrTx/>
              <a:buSzTx/>
              <a:buFontTx/>
              <a:buNone/>
            </a:pPr>
            <a:r>
              <a:rPr lang="en-GB" sz="2000" b="0" dirty="0" err="1">
                <a:effectLst/>
              </a:rPr>
              <a:t>IDataReader</a:t>
            </a:r>
            <a:r>
              <a:rPr lang="en-GB" sz="2000" b="0" dirty="0">
                <a:effectLst/>
              </a:rPr>
              <a:t> </a:t>
            </a:r>
            <a:r>
              <a:rPr lang="en-GB" sz="2000" dirty="0" err="1">
                <a:effectLst/>
              </a:rPr>
              <a:t>ExecuteReader</a:t>
            </a:r>
            <a:r>
              <a:rPr lang="en-GB" sz="2000" b="0" dirty="0">
                <a:effectLst/>
              </a:rPr>
              <a:t>()</a:t>
            </a:r>
          </a:p>
          <a:p>
            <a:pPr eaLnBrk="0" hangingPunct="0">
              <a:lnSpc>
                <a:spcPct val="100000"/>
              </a:lnSpc>
              <a:spcBef>
                <a:spcPct val="20000"/>
              </a:spcBef>
              <a:buClrTx/>
              <a:buSzTx/>
              <a:buFontTx/>
              <a:buNone/>
            </a:pPr>
            <a:r>
              <a:rPr lang="en-GB" sz="2000" b="0" dirty="0" err="1">
                <a:effectLst/>
              </a:rPr>
              <a:t>IDataReader</a:t>
            </a:r>
            <a:r>
              <a:rPr lang="en-GB" sz="2000" b="0" dirty="0">
                <a:effectLst/>
              </a:rPr>
              <a:t> </a:t>
            </a:r>
            <a:r>
              <a:rPr lang="en-GB" sz="2000" dirty="0" err="1">
                <a:effectLst/>
              </a:rPr>
              <a:t>ExecuteReader</a:t>
            </a:r>
            <a:r>
              <a:rPr lang="en-GB" sz="2000" b="0" dirty="0">
                <a:effectLst/>
              </a:rPr>
              <a:t>( </a:t>
            </a:r>
            <a:r>
              <a:rPr lang="en-GB" sz="2000" b="0" dirty="0" err="1">
                <a:effectLst/>
              </a:rPr>
              <a:t>CommandBehavior</a:t>
            </a:r>
            <a:r>
              <a:rPr lang="en-GB" sz="2000" b="0" dirty="0">
                <a:effectLst/>
              </a:rPr>
              <a:t> </a:t>
            </a:r>
            <a:r>
              <a:rPr lang="en-GB" sz="2000" b="0" dirty="0" err="1">
                <a:effectLst/>
              </a:rPr>
              <a:t>behavior</a:t>
            </a:r>
            <a:r>
              <a:rPr lang="en-GB" sz="2000" b="0" dirty="0">
                <a:effectLst/>
              </a:rPr>
              <a:t> );</a:t>
            </a:r>
          </a:p>
          <a:p>
            <a:pPr eaLnBrk="0" hangingPunct="0">
              <a:lnSpc>
                <a:spcPct val="100000"/>
              </a:lnSpc>
              <a:spcBef>
                <a:spcPct val="20000"/>
              </a:spcBef>
              <a:buClrTx/>
              <a:buSzTx/>
              <a:buFontTx/>
              <a:buNone/>
            </a:pPr>
            <a:endParaRPr lang="en-GB" sz="2000" b="0" dirty="0">
              <a:effectLst/>
            </a:endParaRPr>
          </a:p>
          <a:p>
            <a:r>
              <a:rPr lang="en-GB" sz="2000" b="0" dirty="0">
                <a:effectLst/>
              </a:rPr>
              <a:t>Executes the data base query specified in </a:t>
            </a:r>
            <a:r>
              <a:rPr lang="en-GB" sz="2000" b="0" dirty="0" err="1">
                <a:effectLst/>
              </a:rPr>
              <a:t>CommandText</a:t>
            </a:r>
            <a:endParaRPr lang="en-GB" sz="2000" b="0" dirty="0">
              <a:effectLst/>
            </a:endParaRPr>
          </a:p>
          <a:p>
            <a:r>
              <a:rPr lang="en-GB" sz="2000" b="0" dirty="0">
                <a:effectLst/>
              </a:rPr>
              <a:t>Result is an </a:t>
            </a:r>
            <a:r>
              <a:rPr lang="en-GB" sz="2000" b="0" dirty="0" err="1">
                <a:effectLst/>
              </a:rPr>
              <a:t>IDataReader</a:t>
            </a:r>
            <a:r>
              <a:rPr lang="en-GB" sz="2000" b="0" dirty="0">
                <a:effectLst/>
              </a:rPr>
              <a:t> object</a:t>
            </a:r>
          </a:p>
          <a:p>
            <a:pPr eaLnBrk="0" hangingPunct="0">
              <a:lnSpc>
                <a:spcPct val="100000"/>
              </a:lnSpc>
              <a:spcBef>
                <a:spcPct val="20000"/>
              </a:spcBef>
              <a:buClrTx/>
              <a:buSzTx/>
              <a:buFontTx/>
              <a:buNone/>
            </a:pPr>
            <a:r>
              <a:rPr lang="en-US" sz="2000" b="0" dirty="0">
                <a:effectLst/>
              </a:rPr>
              <a:t>Example</a:t>
            </a:r>
          </a:p>
          <a:p>
            <a:pPr>
              <a:lnSpc>
                <a:spcPct val="100000"/>
              </a:lnSpc>
              <a:spcBef>
                <a:spcPct val="0"/>
              </a:spcBef>
              <a:buClrTx/>
              <a:buSzTx/>
              <a:buFontTx/>
              <a:buNone/>
            </a:pPr>
            <a:r>
              <a:rPr lang="en-GB" sz="2000" b="0" dirty="0" err="1">
                <a:effectLst/>
              </a:rPr>
              <a:t>cmd.CommandText</a:t>
            </a:r>
            <a:r>
              <a:rPr lang="en-GB" sz="2000" b="0" dirty="0">
                <a:effectLst/>
              </a:rPr>
              <a:t> = </a:t>
            </a:r>
          </a:p>
          <a:p>
            <a:pPr>
              <a:lnSpc>
                <a:spcPct val="100000"/>
              </a:lnSpc>
              <a:spcBef>
                <a:spcPct val="0"/>
              </a:spcBef>
              <a:buClrTx/>
              <a:buSzTx/>
              <a:buFontTx/>
              <a:buNone/>
            </a:pPr>
            <a:r>
              <a:rPr lang="en-GB" sz="2000" b="0" dirty="0">
                <a:effectLst/>
              </a:rPr>
              <a:t>	"SELECT </a:t>
            </a:r>
            <a:r>
              <a:rPr lang="en-GB" sz="2000" b="0" dirty="0" err="1">
                <a:effectLst/>
              </a:rPr>
              <a:t>EmployeeID</a:t>
            </a:r>
            <a:r>
              <a:rPr lang="en-GB" sz="2000" b="0" dirty="0">
                <a:effectLst/>
              </a:rPr>
              <a:t>, </a:t>
            </a:r>
            <a:r>
              <a:rPr lang="en-GB" sz="2000" b="0" dirty="0" err="1">
                <a:effectLst/>
              </a:rPr>
              <a:t>LastName</a:t>
            </a:r>
            <a:r>
              <a:rPr lang="en-GB" sz="2000" b="0" dirty="0">
                <a:effectLst/>
              </a:rPr>
              <a:t>, </a:t>
            </a:r>
            <a:r>
              <a:rPr lang="en-GB" sz="2000" b="0" dirty="0" err="1">
                <a:effectLst/>
              </a:rPr>
              <a:t>FirstName</a:t>
            </a:r>
            <a:r>
              <a:rPr lang="en-GB" sz="2000" b="0" dirty="0">
                <a:effectLst/>
              </a:rPr>
              <a:t> FROM Employees ";</a:t>
            </a:r>
            <a:br>
              <a:rPr lang="en-GB" sz="2000" b="0" dirty="0">
                <a:effectLst/>
              </a:rPr>
            </a:br>
            <a:r>
              <a:rPr lang="en-GB" sz="2000" b="0" dirty="0" err="1">
                <a:effectLst/>
              </a:rPr>
              <a:t>IDataReader</a:t>
            </a:r>
            <a:r>
              <a:rPr lang="en-GB" sz="2000" b="0" dirty="0">
                <a:effectLst/>
              </a:rPr>
              <a:t> reader = </a:t>
            </a:r>
            <a:r>
              <a:rPr lang="en-GB" sz="2000" dirty="0" err="1">
                <a:effectLst/>
              </a:rPr>
              <a:t>cmd.ExecuteReader</a:t>
            </a:r>
            <a:r>
              <a:rPr lang="en-GB" sz="2000" dirty="0">
                <a:effectLst/>
              </a:rPr>
              <a:t>()</a:t>
            </a:r>
            <a:r>
              <a:rPr lang="en-GB" sz="2000" b="0" dirty="0">
                <a:effectLst/>
              </a:rPr>
              <a:t>;</a:t>
            </a:r>
          </a:p>
          <a:p>
            <a:pPr eaLnBrk="0" hangingPunct="0">
              <a:lnSpc>
                <a:spcPct val="100000"/>
              </a:lnSpc>
              <a:spcBef>
                <a:spcPct val="20000"/>
              </a:spcBef>
              <a:buClrTx/>
              <a:buSzTx/>
              <a:buFontTx/>
              <a:buNone/>
            </a:pPr>
            <a:endParaRPr lang="en-US" sz="2000" b="0" dirty="0">
              <a:effectLst/>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531818" y="6351"/>
            <a:ext cx="11125199" cy="889000"/>
          </a:xfrm>
        </p:spPr>
        <p:txBody>
          <a:bodyPr/>
          <a:lstStyle/>
          <a:p>
            <a:r>
              <a:rPr lang="en-US" dirty="0"/>
              <a:t>Data Reader</a:t>
            </a:r>
          </a:p>
        </p:txBody>
      </p:sp>
      <p:sp>
        <p:nvSpPr>
          <p:cNvPr id="165891" name="Rectangle 3"/>
          <p:cNvSpPr>
            <a:spLocks noGrp="1" noChangeArrowheads="1"/>
          </p:cNvSpPr>
          <p:nvPr>
            <p:ph type="body" idx="1"/>
          </p:nvPr>
        </p:nvSpPr>
        <p:spPr>
          <a:xfrm>
            <a:off x="507868" y="1016001"/>
            <a:ext cx="11435488" cy="1114425"/>
          </a:xfrm>
        </p:spPr>
        <p:txBody>
          <a:bodyPr/>
          <a:lstStyle/>
          <a:p>
            <a:r>
              <a:rPr lang="en-GB" sz="2000" dirty="0" err="1"/>
              <a:t>IDataReader</a:t>
            </a:r>
            <a:r>
              <a:rPr lang="en-GB" sz="2000" dirty="0"/>
              <a:t> allows sequential reading of result (row by row)</a:t>
            </a:r>
            <a:r>
              <a:rPr lang="en-GB" dirty="0"/>
              <a:t> </a:t>
            </a:r>
          </a:p>
          <a:p>
            <a:endParaRPr lang="en-US" dirty="0"/>
          </a:p>
        </p:txBody>
      </p:sp>
      <p:graphicFrame>
        <p:nvGraphicFramePr>
          <p:cNvPr id="165893" name="Object 5"/>
          <p:cNvGraphicFramePr>
            <a:graphicFrameLocks noChangeAspect="1"/>
          </p:cNvGraphicFramePr>
          <p:nvPr/>
        </p:nvGraphicFramePr>
        <p:xfrm>
          <a:off x="1009492" y="1952625"/>
          <a:ext cx="9287033" cy="2692400"/>
        </p:xfrm>
        <a:graphic>
          <a:graphicData uri="http://schemas.openxmlformats.org/presentationml/2006/ole">
            <mc:AlternateContent xmlns:mc="http://schemas.openxmlformats.org/markup-compatibility/2006">
              <mc:Choice xmlns:v="urn:schemas-microsoft-com:vml" Requires="v">
                <p:oleObj spid="_x0000_s3093" name="Visio" r:id="rId3" imgW="3303673" imgH="1239068" progId="">
                  <p:embed/>
                </p:oleObj>
              </mc:Choice>
              <mc:Fallback>
                <p:oleObj name="Visio" r:id="rId3" imgW="3303673" imgH="123906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492" y="1952625"/>
                        <a:ext cx="9287033" cy="26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65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531818" y="-12699"/>
            <a:ext cx="11125199" cy="889000"/>
          </a:xfrm>
        </p:spPr>
        <p:txBody>
          <a:bodyPr/>
          <a:lstStyle/>
          <a:p>
            <a:r>
              <a:rPr lang="en-US" dirty="0"/>
              <a:t>Creating a Data reader</a:t>
            </a:r>
          </a:p>
        </p:txBody>
      </p:sp>
      <p:pic>
        <p:nvPicPr>
          <p:cNvPr id="164868" name="Picture 4"/>
          <p:cNvPicPr>
            <a:picLocks noChangeAspect="1" noChangeArrowheads="1"/>
          </p:cNvPicPr>
          <p:nvPr/>
        </p:nvPicPr>
        <p:blipFill>
          <a:blip r:embed="rId2" cstate="print"/>
          <a:srcRect/>
          <a:stretch>
            <a:fillRect/>
          </a:stretch>
        </p:blipFill>
        <p:spPr bwMode="auto">
          <a:xfrm>
            <a:off x="1806312" y="1168400"/>
            <a:ext cx="8375914" cy="4470399"/>
          </a:xfrm>
          <a:prstGeom prst="rect">
            <a:avLst/>
          </a:prstGeom>
          <a:noFill/>
          <a:ln w="6350">
            <a:noFill/>
            <a:miter lim="800000"/>
            <a:headEnd/>
            <a:tailEnd/>
          </a:ln>
          <a:effec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522293" y="0"/>
            <a:ext cx="11125199" cy="889000"/>
          </a:xfrm>
        </p:spPr>
        <p:txBody>
          <a:bodyPr/>
          <a:lstStyle/>
          <a:p>
            <a:r>
              <a:rPr lang="en-US" dirty="0"/>
              <a:t>Reading Data from  Data Reader</a:t>
            </a:r>
          </a:p>
        </p:txBody>
      </p:sp>
      <p:pic>
        <p:nvPicPr>
          <p:cNvPr id="166916" name="Picture 4"/>
          <p:cNvPicPr>
            <a:picLocks noChangeAspect="1" noChangeArrowheads="1"/>
          </p:cNvPicPr>
          <p:nvPr/>
        </p:nvPicPr>
        <p:blipFill>
          <a:blip r:embed="rId2" cstate="print"/>
          <a:srcRect/>
          <a:stretch>
            <a:fillRect/>
          </a:stretch>
        </p:blipFill>
        <p:spPr bwMode="auto">
          <a:xfrm>
            <a:off x="2161779" y="1219199"/>
            <a:ext cx="8087122" cy="4695826"/>
          </a:xfrm>
          <a:prstGeom prst="rect">
            <a:avLst/>
          </a:prstGeom>
          <a:noFill/>
          <a:ln w="6350">
            <a:noFill/>
            <a:miter lim="800000"/>
            <a:headEnd/>
            <a:tailEnd/>
          </a:ln>
          <a:effectLst/>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668" y="0"/>
            <a:ext cx="11125199" cy="889000"/>
          </a:xfrm>
        </p:spPr>
        <p:txBody>
          <a:bodyPr/>
          <a:lstStyle/>
          <a:p>
            <a:r>
              <a:rPr lang="en-US" dirty="0"/>
              <a:t>Code</a:t>
            </a:r>
          </a:p>
        </p:txBody>
      </p:sp>
      <p:pic>
        <p:nvPicPr>
          <p:cNvPr id="4" name="Content Placeholder 3"/>
          <p:cNvPicPr>
            <a:picLocks noGrp="1" noChangeAspect="1"/>
          </p:cNvPicPr>
          <p:nvPr>
            <p:ph idx="1"/>
          </p:nvPr>
        </p:nvPicPr>
        <p:blipFill>
          <a:blip r:embed="rId2" cstate="print"/>
          <a:stretch>
            <a:fillRect/>
          </a:stretch>
        </p:blipFill>
        <p:spPr>
          <a:xfrm>
            <a:off x="745994" y="971548"/>
            <a:ext cx="9493381" cy="5048251"/>
          </a:xfrm>
          <a:prstGeom prst="rect">
            <a:avLst/>
          </a:prstGeom>
        </p:spPr>
      </p:pic>
    </p:spTree>
    <p:extLst>
      <p:ext uri="{BB962C8B-B14F-4D97-AF65-F5344CB8AC3E}">
        <p14:creationId xmlns:p14="http://schemas.microsoft.com/office/powerpoint/2010/main" val="83258651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95251"/>
            <a:ext cx="11424908" cy="742950"/>
          </a:xfrm>
        </p:spPr>
        <p:txBody>
          <a:bodyPr/>
          <a:lstStyle/>
          <a:p>
            <a:r>
              <a:rPr lang="en-US" dirty="0"/>
              <a:t>Use Try…Catch…Finally</a:t>
            </a:r>
          </a:p>
        </p:txBody>
      </p:sp>
      <p:pic>
        <p:nvPicPr>
          <p:cNvPr id="4" name="Content Placeholder 3"/>
          <p:cNvPicPr>
            <a:picLocks noGrp="1" noChangeAspect="1"/>
          </p:cNvPicPr>
          <p:nvPr>
            <p:ph idx="1"/>
          </p:nvPr>
        </p:nvPicPr>
        <p:blipFill>
          <a:blip r:embed="rId2" cstate="print"/>
          <a:stretch>
            <a:fillRect/>
          </a:stretch>
        </p:blipFill>
        <p:spPr>
          <a:xfrm>
            <a:off x="716300" y="1066800"/>
            <a:ext cx="8532475" cy="4648200"/>
          </a:xfrm>
          <a:prstGeom prst="rect">
            <a:avLst/>
          </a:prstGeom>
        </p:spPr>
      </p:pic>
    </p:spTree>
    <p:extLst>
      <p:ext uri="{BB962C8B-B14F-4D97-AF65-F5344CB8AC3E}">
        <p14:creationId xmlns:p14="http://schemas.microsoft.com/office/powerpoint/2010/main" val="2337794578"/>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406401"/>
            <a:ext cx="11125199" cy="504951"/>
          </a:xfrm>
        </p:spPr>
        <p:txBody>
          <a:bodyPr/>
          <a:lstStyle/>
          <a:p>
            <a:r>
              <a:rPr lang="en-US" dirty="0"/>
              <a:t>Using “Using”</a:t>
            </a:r>
          </a:p>
        </p:txBody>
      </p:sp>
      <p:pic>
        <p:nvPicPr>
          <p:cNvPr id="5" name="Content Placeholder 4"/>
          <p:cNvPicPr>
            <a:picLocks noGrp="1" noChangeAspect="1"/>
          </p:cNvPicPr>
          <p:nvPr>
            <p:ph idx="1"/>
          </p:nvPr>
        </p:nvPicPr>
        <p:blipFill>
          <a:blip r:embed="rId2"/>
          <a:stretch>
            <a:fillRect/>
          </a:stretch>
        </p:blipFill>
        <p:spPr>
          <a:xfrm>
            <a:off x="193183" y="911352"/>
            <a:ext cx="11463834" cy="5032248"/>
          </a:xfrm>
          <a:prstGeom prst="rect">
            <a:avLst/>
          </a:prstGeom>
        </p:spPr>
      </p:pic>
      <p:sp>
        <p:nvSpPr>
          <p:cNvPr id="4" name="Slide Number Placeholder 3"/>
          <p:cNvSpPr>
            <a:spLocks noGrp="1"/>
          </p:cNvSpPr>
          <p:nvPr>
            <p:ph type="sldNum" sz="quarter" idx="12"/>
          </p:nvPr>
        </p:nvSpPr>
        <p:spPr/>
        <p:txBody>
          <a:bodyPr/>
          <a:lstStyle/>
          <a:p>
            <a:fld id="{C51EAA63-D034-42AE-91FA-B13B9518C7BE}" type="slidenum">
              <a:rPr lang="en-US" smtClean="0"/>
              <a:pPr/>
              <a:t>26</a:t>
            </a:fld>
            <a:endParaRPr lang="en-US" dirty="0"/>
          </a:p>
        </p:txBody>
      </p:sp>
    </p:spTree>
    <p:extLst>
      <p:ext uri="{BB962C8B-B14F-4D97-AF65-F5344CB8AC3E}">
        <p14:creationId xmlns:p14="http://schemas.microsoft.com/office/powerpoint/2010/main" val="359061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512768" y="0"/>
            <a:ext cx="11125199" cy="889000"/>
          </a:xfrm>
        </p:spPr>
        <p:txBody>
          <a:bodyPr/>
          <a:lstStyle/>
          <a:p>
            <a:r>
              <a:rPr lang="en-US" dirty="0"/>
              <a:t>Execute Non Query Method</a:t>
            </a:r>
          </a:p>
        </p:txBody>
      </p:sp>
      <p:sp>
        <p:nvSpPr>
          <p:cNvPr id="173059" name="Rectangle 3"/>
          <p:cNvSpPr>
            <a:spLocks noGrp="1" noChangeArrowheads="1"/>
          </p:cNvSpPr>
          <p:nvPr>
            <p:ph type="body" idx="1"/>
          </p:nvPr>
        </p:nvSpPr>
        <p:spPr>
          <a:xfrm>
            <a:off x="526918" y="1006475"/>
            <a:ext cx="11435488" cy="4254500"/>
          </a:xfrm>
        </p:spPr>
        <p:txBody>
          <a:bodyPr/>
          <a:lstStyle/>
          <a:p>
            <a:r>
              <a:rPr lang="en-GB" sz="2000" b="0" dirty="0">
                <a:effectLst/>
              </a:rPr>
              <a:t>Executes the non-query operation specified in </a:t>
            </a:r>
            <a:r>
              <a:rPr lang="en-GB" sz="2000" b="0" dirty="0" err="1">
                <a:effectLst/>
              </a:rPr>
              <a:t>CommandText</a:t>
            </a:r>
            <a:r>
              <a:rPr lang="en-GB" sz="2000" b="0" dirty="0">
                <a:effectLst/>
              </a:rPr>
              <a:t> </a:t>
            </a:r>
          </a:p>
          <a:p>
            <a:pPr lvl="1"/>
            <a:r>
              <a:rPr lang="en-GB" sz="2000" b="0" dirty="0">
                <a:effectLst/>
              </a:rPr>
              <a:t>UPDATE</a:t>
            </a:r>
          </a:p>
          <a:p>
            <a:pPr lvl="1"/>
            <a:r>
              <a:rPr lang="en-GB" sz="2000" b="0" dirty="0">
                <a:effectLst/>
              </a:rPr>
              <a:t>INSERT </a:t>
            </a:r>
          </a:p>
          <a:p>
            <a:pPr lvl="1"/>
            <a:r>
              <a:rPr lang="en-GB" sz="2000" b="0" dirty="0">
                <a:effectLst/>
              </a:rPr>
              <a:t>DELETE </a:t>
            </a:r>
          </a:p>
          <a:p>
            <a:pPr lvl="1"/>
            <a:r>
              <a:rPr lang="en-GB" sz="2000" b="0" dirty="0">
                <a:effectLst/>
              </a:rPr>
              <a:t>CREATE TABLE </a:t>
            </a:r>
          </a:p>
          <a:p>
            <a:pPr lvl="1"/>
            <a:r>
              <a:rPr lang="en-GB" sz="2000" b="0" dirty="0">
                <a:effectLst/>
              </a:rPr>
              <a:t>…</a:t>
            </a:r>
          </a:p>
          <a:p>
            <a:r>
              <a:rPr lang="en-GB" sz="2000" b="0" dirty="0">
                <a:effectLst/>
              </a:rPr>
              <a:t>Result is number of affected rows </a:t>
            </a:r>
          </a:p>
          <a:p>
            <a:r>
              <a:rPr lang="en-GB" sz="2000" b="0" dirty="0">
                <a:effectLst/>
              </a:rPr>
              <a:t>Example</a:t>
            </a:r>
          </a:p>
          <a:p>
            <a:pPr>
              <a:buFont typeface="Wingdings" pitchFamily="2" charset="2"/>
              <a:buNone/>
            </a:pPr>
            <a:r>
              <a:rPr lang="en-GB" sz="2000" b="0" dirty="0">
                <a:effectLst/>
              </a:rPr>
              <a:t>	</a:t>
            </a:r>
            <a:r>
              <a:rPr lang="en-GB" sz="2000" b="0" dirty="0" err="1">
                <a:effectLst/>
              </a:rPr>
              <a:t>cmd.CommandText</a:t>
            </a:r>
            <a:r>
              <a:rPr lang="en-GB" sz="2000" b="0" dirty="0">
                <a:effectLst/>
              </a:rPr>
              <a:t> = "UPDATE </a:t>
            </a:r>
            <a:r>
              <a:rPr lang="en-GB" sz="2000" b="0" dirty="0" err="1">
                <a:effectLst/>
              </a:rPr>
              <a:t>Empls</a:t>
            </a:r>
            <a:r>
              <a:rPr lang="en-GB" sz="2000" b="0" dirty="0">
                <a:effectLst/>
              </a:rPr>
              <a:t> SET City = ’Seattle’ WHERE </a:t>
            </a:r>
            <a:r>
              <a:rPr lang="en-GB" sz="2000" b="0" dirty="0" err="1">
                <a:effectLst/>
              </a:rPr>
              <a:t>iD</a:t>
            </a:r>
            <a:r>
              <a:rPr lang="en-GB" sz="2000" b="0" dirty="0">
                <a:effectLst/>
              </a:rPr>
              <a:t>=8";</a:t>
            </a:r>
            <a:br>
              <a:rPr lang="en-GB" sz="2000" b="0" dirty="0">
                <a:effectLst/>
              </a:rPr>
            </a:br>
            <a:r>
              <a:rPr lang="en-GB" sz="2000" dirty="0" err="1">
                <a:effectLst/>
              </a:rPr>
              <a:t>int</a:t>
            </a:r>
            <a:r>
              <a:rPr lang="en-GB" sz="2000" dirty="0">
                <a:effectLst/>
              </a:rPr>
              <a:t> </a:t>
            </a:r>
            <a:r>
              <a:rPr lang="en-GB" sz="2000" dirty="0" err="1">
                <a:effectLst/>
              </a:rPr>
              <a:t>affectedRows</a:t>
            </a:r>
            <a:r>
              <a:rPr lang="en-GB" sz="2000" dirty="0">
                <a:effectLst/>
              </a:rPr>
              <a:t> = </a:t>
            </a:r>
            <a:r>
              <a:rPr lang="en-GB" sz="2000" dirty="0" err="1">
                <a:effectLst/>
              </a:rPr>
              <a:t>cmd.ExecuteNonQuery</a:t>
            </a:r>
            <a:r>
              <a:rPr lang="en-GB" sz="2000" dirty="0">
                <a:effectLst/>
              </a:rPr>
              <a:t>();</a:t>
            </a:r>
          </a:p>
          <a:p>
            <a:pPr>
              <a:buFont typeface="Wingdings" pitchFamily="2" charset="2"/>
              <a:buNone/>
            </a:pPr>
            <a:endParaRPr lang="en-GB" sz="2000" b="0" dirty="0">
              <a:effectLst/>
            </a:endParaRPr>
          </a:p>
          <a:p>
            <a:endParaRPr lang="en-US" sz="2000" b="0" dirty="0">
              <a:effectLst/>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531818" y="6351"/>
            <a:ext cx="11125199" cy="889000"/>
          </a:xfrm>
        </p:spPr>
        <p:txBody>
          <a:bodyPr/>
          <a:lstStyle/>
          <a:p>
            <a:r>
              <a:rPr lang="en-US" dirty="0"/>
              <a:t>Execute Scalar</a:t>
            </a:r>
          </a:p>
        </p:txBody>
      </p:sp>
      <p:sp>
        <p:nvSpPr>
          <p:cNvPr id="174083" name="Rectangle 3"/>
          <p:cNvSpPr>
            <a:spLocks noGrp="1" noChangeArrowheads="1"/>
          </p:cNvSpPr>
          <p:nvPr>
            <p:ph type="body" idx="1"/>
          </p:nvPr>
        </p:nvSpPr>
        <p:spPr>
          <a:xfrm>
            <a:off x="507868" y="1016000"/>
            <a:ext cx="11435488" cy="2420938"/>
          </a:xfrm>
        </p:spPr>
        <p:txBody>
          <a:bodyPr/>
          <a:lstStyle/>
          <a:p>
            <a:r>
              <a:rPr lang="en-GB" sz="2000" b="0" dirty="0">
                <a:effectLst/>
                <a:latin typeface="+mj-lt"/>
              </a:rPr>
              <a:t>Returns the value of the 1</a:t>
            </a:r>
            <a:r>
              <a:rPr lang="en-GB" sz="2000" b="0" baseline="30000" dirty="0">
                <a:effectLst/>
                <a:latin typeface="+mj-lt"/>
              </a:rPr>
              <a:t>st</a:t>
            </a:r>
            <a:r>
              <a:rPr lang="en-GB" sz="2000" b="0" dirty="0">
                <a:effectLst/>
                <a:latin typeface="+mj-lt"/>
              </a:rPr>
              <a:t> column of the 1</a:t>
            </a:r>
            <a:r>
              <a:rPr lang="en-GB" sz="2000" b="0" baseline="30000" dirty="0">
                <a:effectLst/>
                <a:latin typeface="+mj-lt"/>
              </a:rPr>
              <a:t>st</a:t>
            </a:r>
            <a:r>
              <a:rPr lang="en-GB" sz="2000" b="0" dirty="0">
                <a:effectLst/>
                <a:latin typeface="+mj-lt"/>
              </a:rPr>
              <a:t> row delivered by the query</a:t>
            </a:r>
          </a:p>
          <a:p>
            <a:r>
              <a:rPr lang="en-GB" sz="2000" b="0" dirty="0" err="1">
                <a:effectLst/>
                <a:latin typeface="+mj-lt"/>
              </a:rPr>
              <a:t>CommandText</a:t>
            </a:r>
            <a:r>
              <a:rPr lang="en-GB" sz="2000" b="0" dirty="0">
                <a:effectLst/>
                <a:latin typeface="+mj-lt"/>
              </a:rPr>
              <a:t> typically is an aggregate function</a:t>
            </a:r>
          </a:p>
          <a:p>
            <a:r>
              <a:rPr lang="en-GB" sz="2000" b="0" dirty="0">
                <a:effectLst/>
                <a:latin typeface="+mj-lt"/>
              </a:rPr>
              <a:t>Example</a:t>
            </a:r>
          </a:p>
          <a:p>
            <a:pPr>
              <a:buFont typeface="Wingdings" pitchFamily="2" charset="2"/>
              <a:buNone/>
            </a:pPr>
            <a:r>
              <a:rPr lang="en-GB" sz="2000" b="0" dirty="0">
                <a:effectLst/>
                <a:latin typeface="+mj-lt"/>
              </a:rPr>
              <a:t>	</a:t>
            </a:r>
            <a:r>
              <a:rPr lang="en-GB" sz="2000" b="0" dirty="0" err="1">
                <a:effectLst/>
                <a:latin typeface="+mj-lt"/>
              </a:rPr>
              <a:t>cmd.CommandText</a:t>
            </a:r>
            <a:r>
              <a:rPr lang="en-GB" sz="2000" b="0" dirty="0">
                <a:effectLst/>
                <a:latin typeface="+mj-lt"/>
              </a:rPr>
              <a:t> = " </a:t>
            </a:r>
            <a:r>
              <a:rPr lang="de-AT" sz="2000" b="0" dirty="0">
                <a:effectLst/>
                <a:latin typeface="+mj-lt"/>
              </a:rPr>
              <a:t>SELECT </a:t>
            </a:r>
            <a:r>
              <a:rPr lang="de-AT" sz="2000" dirty="0">
                <a:effectLst/>
                <a:latin typeface="+mj-lt"/>
              </a:rPr>
              <a:t>count(*)</a:t>
            </a:r>
            <a:r>
              <a:rPr lang="de-AT" sz="2000" b="0" dirty="0">
                <a:effectLst/>
                <a:latin typeface="+mj-lt"/>
              </a:rPr>
              <a:t> FROM Employees</a:t>
            </a:r>
            <a:r>
              <a:rPr lang="en-GB" sz="2000" b="0" dirty="0">
                <a:effectLst/>
                <a:latin typeface="+mj-lt"/>
              </a:rPr>
              <a:t> ";</a:t>
            </a:r>
            <a:br>
              <a:rPr lang="en-GB" sz="2000" b="0" dirty="0">
                <a:effectLst/>
                <a:latin typeface="+mj-lt"/>
              </a:rPr>
            </a:br>
            <a:r>
              <a:rPr lang="en-GB" sz="2000" dirty="0" err="1">
                <a:effectLst/>
                <a:latin typeface="+mj-lt"/>
              </a:rPr>
              <a:t>int</a:t>
            </a:r>
            <a:r>
              <a:rPr lang="en-GB" sz="2000" dirty="0">
                <a:effectLst/>
                <a:latin typeface="+mj-lt"/>
              </a:rPr>
              <a:t> count = (</a:t>
            </a:r>
            <a:r>
              <a:rPr lang="en-GB" sz="2000" dirty="0" err="1">
                <a:effectLst/>
                <a:latin typeface="+mj-lt"/>
              </a:rPr>
              <a:t>int</a:t>
            </a:r>
            <a:r>
              <a:rPr lang="en-GB" sz="2000" dirty="0">
                <a:effectLst/>
                <a:latin typeface="+mj-lt"/>
              </a:rPr>
              <a:t>) </a:t>
            </a:r>
            <a:r>
              <a:rPr lang="en-GB" sz="2000" dirty="0" err="1">
                <a:effectLst/>
                <a:latin typeface="+mj-lt"/>
              </a:rPr>
              <a:t>cmd.ExecuteScalar</a:t>
            </a:r>
            <a:r>
              <a:rPr lang="en-GB" sz="2000" dirty="0">
                <a:effectLst/>
                <a:latin typeface="+mj-lt"/>
              </a:rPr>
              <a:t>();</a:t>
            </a:r>
          </a:p>
          <a:p>
            <a:pPr>
              <a:buFont typeface="Wingdings" pitchFamily="2" charset="2"/>
              <a:buNone/>
            </a:pPr>
            <a:r>
              <a:rPr lang="en-GB" sz="2000" b="0" dirty="0">
                <a:effectLst/>
                <a:latin typeface="+mj-lt"/>
              </a:rPr>
              <a:t> </a:t>
            </a:r>
          </a:p>
          <a:p>
            <a:endParaRPr lang="en-US" sz="2000" b="0" dirty="0">
              <a:effectLst/>
              <a:latin typeface="+mj-lt"/>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1818" y="6351"/>
            <a:ext cx="11125199" cy="889000"/>
          </a:xfrm>
        </p:spPr>
        <p:txBody>
          <a:bodyPr/>
          <a:lstStyle/>
          <a:p>
            <a:r>
              <a:rPr lang="en-US" dirty="0"/>
              <a:t>Execute XML Reader</a:t>
            </a:r>
          </a:p>
        </p:txBody>
      </p:sp>
      <p:sp>
        <p:nvSpPr>
          <p:cNvPr id="175107" name="Rectangle 3"/>
          <p:cNvSpPr>
            <a:spLocks noGrp="1" noChangeArrowheads="1"/>
          </p:cNvSpPr>
          <p:nvPr>
            <p:ph type="body" idx="1"/>
          </p:nvPr>
        </p:nvSpPr>
        <p:spPr>
          <a:xfrm>
            <a:off x="526918" y="1016001"/>
            <a:ext cx="11435488" cy="3573463"/>
          </a:xfrm>
        </p:spPr>
        <p:txBody>
          <a:bodyPr/>
          <a:lstStyle/>
          <a:p>
            <a:r>
              <a:rPr lang="en-US" sz="2000" b="0" dirty="0" err="1">
                <a:cs typeface="Arial" pitchFamily="34" charset="0"/>
              </a:rPr>
              <a:t>SqlClient</a:t>
            </a:r>
            <a:r>
              <a:rPr lang="en-US" sz="2000" b="0" dirty="0">
                <a:cs typeface="Arial" pitchFamily="34" charset="0"/>
              </a:rPr>
              <a:t> Provider Only</a:t>
            </a:r>
          </a:p>
          <a:p>
            <a:r>
              <a:rPr lang="en-US" sz="2000" b="0" dirty="0">
                <a:cs typeface="Arial" pitchFamily="34" charset="0"/>
              </a:rPr>
              <a:t>As its name implies, this method executes the command and returns an </a:t>
            </a:r>
            <a:r>
              <a:rPr lang="en-US" sz="2000" b="0" dirty="0" err="1">
                <a:cs typeface="Courier New" pitchFamily="49" charset="0"/>
              </a:rPr>
              <a:t>XmlReader</a:t>
            </a:r>
            <a:r>
              <a:rPr lang="en-US" sz="2000" b="0" dirty="0">
                <a:cs typeface="Arial" pitchFamily="34" charset="0"/>
              </a:rPr>
              <a:t> object to the caller. SQL Server permits a SQL </a:t>
            </a:r>
            <a:r>
              <a:rPr lang="en-US" sz="2000" b="0" dirty="0">
                <a:cs typeface="Courier New" pitchFamily="49" charset="0"/>
              </a:rPr>
              <a:t>SELECT</a:t>
            </a:r>
            <a:r>
              <a:rPr lang="en-US" sz="2000" b="0" dirty="0">
                <a:cs typeface="Arial" pitchFamily="34" charset="0"/>
              </a:rPr>
              <a:t> statement to be extended with a </a:t>
            </a:r>
            <a:r>
              <a:rPr lang="en-US" sz="2000" b="0" dirty="0">
                <a:cs typeface="Courier New" pitchFamily="49" charset="0"/>
              </a:rPr>
              <a:t>FOR</a:t>
            </a:r>
            <a:r>
              <a:rPr lang="en-US" sz="2000" b="0" dirty="0">
                <a:cs typeface="Arial" pitchFamily="34" charset="0"/>
              </a:rPr>
              <a:t> </a:t>
            </a:r>
            <a:r>
              <a:rPr lang="en-US" sz="2000" b="0" dirty="0">
                <a:cs typeface="Courier New" pitchFamily="49" charset="0"/>
              </a:rPr>
              <a:t>XML</a:t>
            </a:r>
            <a:r>
              <a:rPr lang="en-US" sz="2000" b="0" dirty="0">
                <a:cs typeface="Arial" pitchFamily="34" charset="0"/>
              </a:rPr>
              <a:t> clause. This clause can take one of three options:</a:t>
            </a:r>
          </a:p>
          <a:p>
            <a:r>
              <a:rPr lang="en-US" sz="2000" b="0" dirty="0">
                <a:cs typeface="Courier New" pitchFamily="49" charset="0"/>
              </a:rPr>
              <a:t>FOR</a:t>
            </a:r>
            <a:r>
              <a:rPr lang="en-US" sz="2000" b="0" dirty="0">
                <a:cs typeface="Arial" pitchFamily="34" charset="0"/>
              </a:rPr>
              <a:t> </a:t>
            </a:r>
            <a:r>
              <a:rPr lang="en-US" sz="2000" b="0" dirty="0">
                <a:cs typeface="Courier New" pitchFamily="49" charset="0"/>
              </a:rPr>
              <a:t>XML</a:t>
            </a:r>
            <a:r>
              <a:rPr lang="en-US" sz="2000" b="0" dirty="0">
                <a:cs typeface="Arial" pitchFamily="34" charset="0"/>
              </a:rPr>
              <a:t> </a:t>
            </a:r>
            <a:r>
              <a:rPr lang="en-US" sz="2000" b="0" dirty="0">
                <a:cs typeface="Courier New" pitchFamily="49" charset="0"/>
              </a:rPr>
              <a:t>AUTO</a:t>
            </a:r>
            <a:r>
              <a:rPr lang="en-US" sz="2000" b="0" dirty="0">
                <a:cs typeface="Arial" pitchFamily="34" charset="0"/>
              </a:rPr>
              <a:t>—Builds a tree based on the tables in the </a:t>
            </a:r>
            <a:r>
              <a:rPr lang="en-US" sz="2000" b="0" dirty="0">
                <a:cs typeface="Courier New" pitchFamily="49" charset="0"/>
              </a:rPr>
              <a:t>FROM</a:t>
            </a:r>
            <a:r>
              <a:rPr lang="en-US" sz="2000" b="0" dirty="0">
                <a:cs typeface="Arial" pitchFamily="34" charset="0"/>
              </a:rPr>
              <a:t> clause</a:t>
            </a:r>
          </a:p>
          <a:p>
            <a:r>
              <a:rPr lang="en-US" sz="2000" b="0" dirty="0">
                <a:cs typeface="Courier New" pitchFamily="49" charset="0"/>
              </a:rPr>
              <a:t>FOR</a:t>
            </a:r>
            <a:r>
              <a:rPr lang="en-US" sz="2000" b="0" dirty="0">
                <a:cs typeface="Arial" pitchFamily="34" charset="0"/>
              </a:rPr>
              <a:t> </a:t>
            </a:r>
            <a:r>
              <a:rPr lang="en-US" sz="2000" b="0" dirty="0">
                <a:cs typeface="Courier New" pitchFamily="49" charset="0"/>
              </a:rPr>
              <a:t>XML</a:t>
            </a:r>
            <a:r>
              <a:rPr lang="en-US" sz="2000" b="0" dirty="0">
                <a:cs typeface="Arial" pitchFamily="34" charset="0"/>
              </a:rPr>
              <a:t> </a:t>
            </a:r>
            <a:r>
              <a:rPr lang="en-US" sz="2000" b="0" dirty="0">
                <a:cs typeface="Courier New" pitchFamily="49" charset="0"/>
              </a:rPr>
              <a:t>RAW</a:t>
            </a:r>
            <a:r>
              <a:rPr lang="en-US" sz="2000" b="0" dirty="0">
                <a:cs typeface="Arial" pitchFamily="34" charset="0"/>
              </a:rPr>
              <a:t>—Maps result set rows to elements, with columns mapped to attributes</a:t>
            </a:r>
          </a:p>
          <a:p>
            <a:r>
              <a:rPr lang="en-US" sz="2000" b="0" dirty="0">
                <a:cs typeface="Courier New" pitchFamily="49" charset="0"/>
              </a:rPr>
              <a:t>FOR</a:t>
            </a:r>
            <a:r>
              <a:rPr lang="en-US" sz="2000" b="0" dirty="0">
                <a:cs typeface="Arial" pitchFamily="34" charset="0"/>
              </a:rPr>
              <a:t> </a:t>
            </a:r>
            <a:r>
              <a:rPr lang="en-US" sz="2000" b="0" dirty="0">
                <a:cs typeface="Courier New" pitchFamily="49" charset="0"/>
              </a:rPr>
              <a:t>XML</a:t>
            </a:r>
            <a:r>
              <a:rPr lang="en-US" sz="2000" b="0" dirty="0">
                <a:cs typeface="Arial" pitchFamily="34" charset="0"/>
              </a:rPr>
              <a:t> </a:t>
            </a:r>
            <a:r>
              <a:rPr lang="en-US" sz="2000" b="0" dirty="0">
                <a:cs typeface="Courier New" pitchFamily="49" charset="0"/>
              </a:rPr>
              <a:t>EXPLICIT</a:t>
            </a:r>
            <a:r>
              <a:rPr lang="en-US" sz="2000" b="0" dirty="0">
                <a:cs typeface="Arial" pitchFamily="34" charset="0"/>
              </a:rPr>
              <a:t>—Requires that you specify the shape of the XML tree to be returned</a:t>
            </a:r>
            <a:endParaRPr lang="en-US" sz="2000" b="0"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531818" y="6351"/>
            <a:ext cx="11125199" cy="889000"/>
          </a:xfrm>
        </p:spPr>
        <p:txBody>
          <a:bodyPr/>
          <a:lstStyle/>
          <a:p>
            <a:r>
              <a:rPr lang="en-US" dirty="0"/>
              <a:t>ADO.NET</a:t>
            </a:r>
          </a:p>
        </p:txBody>
      </p:sp>
      <p:sp>
        <p:nvSpPr>
          <p:cNvPr id="152579" name="Rectangle 3"/>
          <p:cNvSpPr>
            <a:spLocks noGrp="1" noChangeArrowheads="1"/>
          </p:cNvSpPr>
          <p:nvPr>
            <p:ph type="body" idx="1"/>
          </p:nvPr>
        </p:nvSpPr>
        <p:spPr>
          <a:xfrm>
            <a:off x="507868" y="1016001"/>
            <a:ext cx="11435488" cy="2701925"/>
          </a:xfrm>
        </p:spPr>
        <p:txBody>
          <a:bodyPr/>
          <a:lstStyle/>
          <a:p>
            <a:r>
              <a:rPr lang="en-US" sz="2000" b="0" dirty="0">
                <a:effectLst/>
              </a:rPr>
              <a:t>Microsoft® ADO.NET is the technology that you use to connect  Microsoft .NET-based Web applications and Microsoft Windows® applications to data sources, such as Microsoft SQL Server™ databases and Extensible Markup Language (XML) files</a:t>
            </a:r>
          </a:p>
          <a:p>
            <a:r>
              <a:rPr lang="en-GB" sz="2000" dirty="0"/>
              <a:t>Designed </a:t>
            </a:r>
            <a:r>
              <a:rPr lang="en-GB" sz="2000" b="0" dirty="0">
                <a:effectLst/>
              </a:rPr>
              <a:t>for distributed and Web applications</a:t>
            </a:r>
          </a:p>
          <a:p>
            <a:r>
              <a:rPr lang="en-GB" sz="2000" b="0" dirty="0">
                <a:effectLst/>
              </a:rPr>
              <a:t>Provides 2 models for data access</a:t>
            </a:r>
          </a:p>
          <a:p>
            <a:pPr lvl="1"/>
            <a:r>
              <a:rPr lang="en-GB" sz="1800" b="0" dirty="0">
                <a:effectLst/>
              </a:rPr>
              <a:t>Connection-oriented</a:t>
            </a:r>
          </a:p>
          <a:p>
            <a:pPr lvl="1"/>
            <a:r>
              <a:rPr lang="en-GB" sz="1800" b="0" dirty="0">
                <a:effectLst/>
              </a:rPr>
              <a:t>Connectionless</a:t>
            </a:r>
            <a:endParaRPr lang="en-US" sz="1800" b="0" dirty="0">
              <a:effectLst/>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31818" y="-3174"/>
            <a:ext cx="11125199" cy="889000"/>
          </a:xfrm>
        </p:spPr>
        <p:txBody>
          <a:bodyPr/>
          <a:lstStyle/>
          <a:p>
            <a:r>
              <a:rPr lang="en-US" dirty="0"/>
              <a:t>Stored Procedures</a:t>
            </a:r>
          </a:p>
        </p:txBody>
      </p:sp>
      <p:sp>
        <p:nvSpPr>
          <p:cNvPr id="176131" name="Rectangle 3"/>
          <p:cNvSpPr>
            <a:spLocks noGrp="1" noChangeArrowheads="1"/>
          </p:cNvSpPr>
          <p:nvPr>
            <p:ph type="body" idx="1"/>
          </p:nvPr>
        </p:nvSpPr>
        <p:spPr>
          <a:xfrm>
            <a:off x="507868" y="904875"/>
            <a:ext cx="11435488" cy="4675188"/>
          </a:xfrm>
        </p:spPr>
        <p:txBody>
          <a:bodyPr/>
          <a:lstStyle/>
          <a:p>
            <a:r>
              <a:rPr lang="en-US" sz="2000" b="0" dirty="0">
                <a:effectLst/>
              </a:rPr>
              <a:t>A stored procedure is a database procedure that a database developer writes for use with a specific database</a:t>
            </a:r>
          </a:p>
          <a:p>
            <a:r>
              <a:rPr lang="en-US" sz="2000" b="0" dirty="0">
                <a:effectLst/>
              </a:rPr>
              <a:t>applications can then call these stored procedures to access and manipulate data in the database.</a:t>
            </a:r>
          </a:p>
          <a:p>
            <a:r>
              <a:rPr lang="en-US" sz="2000" b="0" dirty="0">
                <a:effectLst/>
              </a:rPr>
              <a:t>Stored procedures allow you to access a database by calling an existing procedure rather than having to write your own SQL statements.</a:t>
            </a:r>
          </a:p>
          <a:p>
            <a:r>
              <a:rPr lang="en-US" sz="2000" b="0" dirty="0">
                <a:effectLst/>
              </a:rPr>
              <a:t>Types:</a:t>
            </a:r>
          </a:p>
          <a:p>
            <a:pPr lvl="1">
              <a:buFont typeface="Wingdings" pitchFamily="2" charset="2"/>
              <a:buNone/>
            </a:pPr>
            <a:r>
              <a:rPr lang="en-US" sz="2000" b="0" dirty="0">
                <a:effectLst/>
              </a:rPr>
              <a:t>Return records stored procedures</a:t>
            </a:r>
          </a:p>
          <a:p>
            <a:pPr lvl="1">
              <a:buFont typeface="Wingdings" pitchFamily="2" charset="2"/>
              <a:buNone/>
            </a:pPr>
            <a:r>
              <a:rPr lang="en-US" sz="2000" b="0" dirty="0">
                <a:effectLst/>
              </a:rPr>
              <a:t>Return value stored procedures,</a:t>
            </a:r>
          </a:p>
          <a:p>
            <a:pPr lvl="1">
              <a:buFont typeface="Wingdings" pitchFamily="2" charset="2"/>
              <a:buNone/>
            </a:pPr>
            <a:r>
              <a:rPr lang="en-US" sz="2000" b="0" dirty="0">
                <a:effectLst/>
              </a:rPr>
              <a:t>Action stored procedures</a:t>
            </a:r>
            <a:endParaRPr lang="en-US" sz="2000" dirty="0"/>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531818" y="6351"/>
            <a:ext cx="11125199" cy="889000"/>
          </a:xfrm>
        </p:spPr>
        <p:txBody>
          <a:bodyPr/>
          <a:lstStyle/>
          <a:p>
            <a:r>
              <a:rPr lang="en-US"/>
              <a:t>Benefits OF SP</a:t>
            </a:r>
          </a:p>
        </p:txBody>
      </p:sp>
      <p:sp>
        <p:nvSpPr>
          <p:cNvPr id="177155" name="Rectangle 3"/>
          <p:cNvSpPr>
            <a:spLocks noGrp="1" noChangeArrowheads="1"/>
          </p:cNvSpPr>
          <p:nvPr>
            <p:ph type="body" idx="1"/>
          </p:nvPr>
        </p:nvSpPr>
        <p:spPr>
          <a:xfrm>
            <a:off x="507868" y="1016001"/>
            <a:ext cx="11435488" cy="5273675"/>
          </a:xfrm>
        </p:spPr>
        <p:txBody>
          <a:bodyPr/>
          <a:lstStyle/>
          <a:p>
            <a:r>
              <a:rPr lang="en-US" sz="2000" dirty="0">
                <a:effectLst/>
              </a:rPr>
              <a:t>Modular programming</a:t>
            </a:r>
            <a:endParaRPr lang="en-US" sz="2000" b="0" dirty="0">
              <a:effectLst/>
            </a:endParaRPr>
          </a:p>
          <a:p>
            <a:pPr>
              <a:buFont typeface="Wingdings" pitchFamily="2" charset="2"/>
              <a:buNone/>
            </a:pPr>
            <a:r>
              <a:rPr lang="en-US" sz="2000" dirty="0"/>
              <a:t>	</a:t>
            </a:r>
            <a:r>
              <a:rPr lang="en-US" sz="2000" b="0" dirty="0">
                <a:effectLst/>
              </a:rPr>
              <a:t>You create the procedure once, test it once, store it on the database server, and then call it any number of times from multiple applications.</a:t>
            </a:r>
          </a:p>
          <a:p>
            <a:r>
              <a:rPr lang="en-US" sz="2000" dirty="0">
                <a:effectLst/>
              </a:rPr>
              <a:t>Distribution of work</a:t>
            </a:r>
            <a:endParaRPr lang="en-US" sz="2000" b="0" dirty="0">
              <a:effectLst/>
            </a:endParaRPr>
          </a:p>
          <a:p>
            <a:r>
              <a:rPr lang="en-US" sz="2000" dirty="0">
                <a:effectLst/>
              </a:rPr>
              <a:t>Increase database security</a:t>
            </a:r>
          </a:p>
          <a:p>
            <a:pPr>
              <a:buFont typeface="Wingdings" pitchFamily="2" charset="2"/>
              <a:buNone/>
            </a:pPr>
            <a:r>
              <a:rPr lang="en-US" sz="2000" b="0" dirty="0">
                <a:effectLst/>
              </a:rPr>
              <a:t>	Using stored procedures provides increased security for a database by limiting</a:t>
            </a:r>
          </a:p>
          <a:p>
            <a:pPr>
              <a:buFont typeface="Wingdings" pitchFamily="2" charset="2"/>
              <a:buNone/>
            </a:pPr>
            <a:r>
              <a:rPr lang="en-US" sz="2000" b="0" dirty="0">
                <a:effectLst/>
              </a:rPr>
              <a:t>	direct access. Stored procedures generally result in improved performance because the database can optimize the data access plan used by the procedure and cache it for subsequent reuse</a:t>
            </a:r>
          </a:p>
          <a:p>
            <a:r>
              <a:rPr lang="en-US" sz="2000" dirty="0">
                <a:effectLst/>
              </a:rPr>
              <a:t>Faster execution</a:t>
            </a:r>
            <a:endParaRPr lang="en-US" sz="2000" b="0" dirty="0">
              <a:effectLst/>
            </a:endParaRPr>
          </a:p>
          <a:p>
            <a:pPr>
              <a:buFont typeface="Wingdings" pitchFamily="2" charset="2"/>
              <a:buNone/>
            </a:pPr>
            <a:r>
              <a:rPr lang="en-US" sz="2000" b="0" dirty="0">
                <a:effectLst/>
              </a:rPr>
              <a:t>	Stored procedures generally result in improved performance because the database can optimize the data access plan used by the procedure and cache it for subsequent reuse	</a:t>
            </a:r>
          </a:p>
          <a:p>
            <a:r>
              <a:rPr lang="en-US" sz="2000" dirty="0">
                <a:effectLst/>
              </a:rPr>
              <a:t>Reduce network traffic</a:t>
            </a:r>
            <a:endParaRPr lang="en-US" sz="2000" b="0" dirty="0">
              <a:effectLst/>
            </a:endParaRPr>
          </a:p>
          <a:p>
            <a:r>
              <a:rPr lang="en-US" sz="2000" dirty="0">
                <a:effectLst/>
              </a:rPr>
              <a:t>Provides flexibility</a:t>
            </a:r>
            <a:endParaRPr lang="en-US" sz="2000" dirty="0"/>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531818" y="6351"/>
            <a:ext cx="11125199" cy="889000"/>
          </a:xfrm>
        </p:spPr>
        <p:txBody>
          <a:bodyPr/>
          <a:lstStyle/>
          <a:p>
            <a:r>
              <a:rPr lang="en-US" dirty="0"/>
              <a:t>Calling Stored Procedure</a:t>
            </a:r>
          </a:p>
        </p:txBody>
      </p:sp>
      <p:sp>
        <p:nvSpPr>
          <p:cNvPr id="178179" name="Rectangle 3"/>
          <p:cNvSpPr>
            <a:spLocks noGrp="1" noChangeArrowheads="1"/>
          </p:cNvSpPr>
          <p:nvPr>
            <p:ph type="body" idx="1"/>
          </p:nvPr>
        </p:nvSpPr>
        <p:spPr>
          <a:xfrm>
            <a:off x="507868" y="1016000"/>
            <a:ext cx="11435488" cy="3390900"/>
          </a:xfrm>
        </p:spPr>
        <p:txBody>
          <a:bodyPr/>
          <a:lstStyle/>
          <a:p>
            <a:endParaRPr lang="en-US" sz="2000" b="0" dirty="0">
              <a:effectLst/>
            </a:endParaRPr>
          </a:p>
        </p:txBody>
      </p:sp>
      <p:pic>
        <p:nvPicPr>
          <p:cNvPr id="7" name="Picture 6"/>
          <p:cNvPicPr>
            <a:picLocks noChangeAspect="1"/>
          </p:cNvPicPr>
          <p:nvPr/>
        </p:nvPicPr>
        <p:blipFill>
          <a:blip r:embed="rId2"/>
          <a:stretch>
            <a:fillRect/>
          </a:stretch>
        </p:blipFill>
        <p:spPr>
          <a:xfrm>
            <a:off x="343592" y="833348"/>
            <a:ext cx="11599763" cy="5245480"/>
          </a:xfrm>
          <a:prstGeom prst="rect">
            <a:avLst/>
          </a:prstGeom>
        </p:spPr>
      </p:pic>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512768" y="0"/>
            <a:ext cx="11125199" cy="889000"/>
          </a:xfrm>
        </p:spPr>
        <p:txBody>
          <a:bodyPr/>
          <a:lstStyle/>
          <a:p>
            <a:r>
              <a:rPr lang="en-US" dirty="0"/>
              <a:t>Using Parameters</a:t>
            </a:r>
          </a:p>
        </p:txBody>
      </p:sp>
      <p:sp>
        <p:nvSpPr>
          <p:cNvPr id="179203" name="Rectangle 3"/>
          <p:cNvSpPr>
            <a:spLocks noGrp="1" noChangeArrowheads="1"/>
          </p:cNvSpPr>
          <p:nvPr>
            <p:ph type="body" idx="1"/>
          </p:nvPr>
        </p:nvSpPr>
        <p:spPr>
          <a:xfrm>
            <a:off x="553312" y="1000126"/>
            <a:ext cx="10638563" cy="5292725"/>
          </a:xfrm>
        </p:spPr>
        <p:txBody>
          <a:bodyPr/>
          <a:lstStyle/>
          <a:p>
            <a:r>
              <a:rPr lang="en-US" sz="2000" b="0" dirty="0">
                <a:effectLst/>
                <a:latin typeface="+mj-lt"/>
              </a:rPr>
              <a:t>When you are using stored procedures on a SQL Server database or on another procedure-based database, parameters can be used to pass and retrieve information from the stored procedure.</a:t>
            </a:r>
          </a:p>
          <a:p>
            <a:r>
              <a:rPr lang="en-US" sz="2000" b="0" dirty="0">
                <a:effectLst/>
                <a:latin typeface="+mj-lt"/>
              </a:rPr>
              <a:t>Use parameter collection to pass parameters to Sp</a:t>
            </a:r>
          </a:p>
          <a:p>
            <a:r>
              <a:rPr lang="en-US" sz="2000" b="0" dirty="0">
                <a:effectLst/>
                <a:latin typeface="+mj-lt"/>
              </a:rPr>
              <a:t>When you use parameters with a SQL Server database, the names of the parameters that are added to the </a:t>
            </a:r>
            <a:r>
              <a:rPr lang="en-US" sz="2000" dirty="0">
                <a:effectLst/>
                <a:latin typeface="+mj-lt"/>
              </a:rPr>
              <a:t>Parameters </a:t>
            </a:r>
            <a:r>
              <a:rPr lang="en-US" sz="2000" b="0" dirty="0">
                <a:effectLst/>
                <a:latin typeface="+mj-lt"/>
              </a:rPr>
              <a:t>collection of the </a:t>
            </a:r>
            <a:r>
              <a:rPr lang="en-US" sz="2000" dirty="0">
                <a:effectLst/>
                <a:latin typeface="+mj-lt"/>
              </a:rPr>
              <a:t>Command </a:t>
            </a:r>
            <a:r>
              <a:rPr lang="en-US" sz="2000" b="0" dirty="0">
                <a:effectLst/>
                <a:latin typeface="+mj-lt"/>
              </a:rPr>
              <a:t>object must match the names of the parameters that are in the stored procedure;</a:t>
            </a:r>
          </a:p>
          <a:p>
            <a:r>
              <a:rPr lang="en-US" sz="2000" dirty="0">
                <a:effectLst/>
                <a:latin typeface="+mj-lt"/>
              </a:rPr>
              <a:t>Parameter Use</a:t>
            </a:r>
          </a:p>
          <a:p>
            <a:pPr lvl="1"/>
            <a:r>
              <a:rPr lang="en-US" sz="1800" dirty="0">
                <a:effectLst/>
                <a:latin typeface="+mj-lt"/>
              </a:rPr>
              <a:t>Input </a:t>
            </a:r>
            <a:r>
              <a:rPr lang="en-US" sz="1800" b="0" dirty="0">
                <a:effectLst/>
                <a:latin typeface="+mj-lt"/>
              </a:rPr>
              <a:t>Used by your Web application to send specific data values to a stored procedure.</a:t>
            </a:r>
          </a:p>
          <a:p>
            <a:pPr lvl="1"/>
            <a:r>
              <a:rPr lang="en-US" sz="1800" dirty="0">
                <a:effectLst/>
                <a:latin typeface="+mj-lt"/>
              </a:rPr>
              <a:t>Output </a:t>
            </a:r>
            <a:r>
              <a:rPr lang="en-US" sz="1800" b="0" dirty="0">
                <a:effectLst/>
                <a:latin typeface="+mj-lt"/>
              </a:rPr>
              <a:t>Used by a stored procedure to send specific values back to the calling Web application.</a:t>
            </a:r>
          </a:p>
          <a:p>
            <a:pPr lvl="1"/>
            <a:r>
              <a:rPr lang="en-US" sz="1800" dirty="0" err="1">
                <a:effectLst/>
                <a:latin typeface="+mj-lt"/>
              </a:rPr>
              <a:t>InputOutput</a:t>
            </a:r>
            <a:r>
              <a:rPr lang="en-US" sz="1800" dirty="0">
                <a:effectLst/>
                <a:latin typeface="+mj-lt"/>
              </a:rPr>
              <a:t> </a:t>
            </a:r>
            <a:r>
              <a:rPr lang="en-US" sz="1800" b="0" dirty="0">
                <a:effectLst/>
                <a:latin typeface="+mj-lt"/>
              </a:rPr>
              <a:t>Used by a stored procedure to both retrieve information that was sent by your Web application and to send specific values back to the Web application.</a:t>
            </a:r>
          </a:p>
          <a:p>
            <a:pPr lvl="1"/>
            <a:r>
              <a:rPr lang="en-US" sz="1800" dirty="0" err="1">
                <a:effectLst/>
                <a:latin typeface="+mj-lt"/>
              </a:rPr>
              <a:t>ReturnValue</a:t>
            </a:r>
            <a:r>
              <a:rPr lang="en-US" sz="1800" dirty="0">
                <a:effectLst/>
                <a:latin typeface="+mj-lt"/>
              </a:rPr>
              <a:t> </a:t>
            </a:r>
            <a:r>
              <a:rPr lang="en-US" sz="1800" b="0" dirty="0">
                <a:effectLst/>
                <a:latin typeface="+mj-lt"/>
              </a:rPr>
              <a:t>Used by a stored procedure to send a return value back to the calling application.</a:t>
            </a:r>
            <a:endParaRPr lang="en-US" sz="1800" dirty="0">
              <a:latin typeface="+mj-lt"/>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531818" y="-3174"/>
            <a:ext cx="11125199" cy="889000"/>
          </a:xfrm>
        </p:spPr>
        <p:txBody>
          <a:bodyPr/>
          <a:lstStyle/>
          <a:p>
            <a:r>
              <a:rPr lang="en-US" dirty="0"/>
              <a:t>Transactions</a:t>
            </a:r>
          </a:p>
        </p:txBody>
      </p:sp>
      <p:sp>
        <p:nvSpPr>
          <p:cNvPr id="182275" name="Rectangle 3"/>
          <p:cNvSpPr>
            <a:spLocks noGrp="1" noChangeArrowheads="1"/>
          </p:cNvSpPr>
          <p:nvPr>
            <p:ph type="body" idx="1"/>
          </p:nvPr>
        </p:nvSpPr>
        <p:spPr>
          <a:xfrm>
            <a:off x="507868" y="1066800"/>
            <a:ext cx="11435488" cy="4948238"/>
          </a:xfrm>
        </p:spPr>
        <p:txBody>
          <a:bodyPr/>
          <a:lstStyle/>
          <a:p>
            <a:r>
              <a:rPr lang="en-US" sz="2000" b="0" dirty="0">
                <a:effectLst/>
              </a:rPr>
              <a:t>A transaction is a set of related tasks that either succeed or fail as a unit</a:t>
            </a:r>
          </a:p>
          <a:p>
            <a:r>
              <a:rPr lang="en-US" sz="2000" b="0" dirty="0">
                <a:effectLst/>
              </a:rPr>
              <a:t>In transaction processing terminology, the transaction either commits or aborts. For a transaction to commit, all participants must guarantee that any change to data will be permanent. Changes must persist despite system crashes or other unforeseen events.</a:t>
            </a:r>
          </a:p>
          <a:p>
            <a:r>
              <a:rPr lang="en-US" sz="2000" b="0" dirty="0">
                <a:effectLst/>
              </a:rPr>
              <a:t>If even a single participant fails to make this guarantee, the entire transaction fails. All changes to data within the scope of the transaction are rolled back to a specific set point.</a:t>
            </a:r>
          </a:p>
          <a:p>
            <a:r>
              <a:rPr lang="en-US" sz="2000" b="0" dirty="0">
                <a:effectLst/>
              </a:rPr>
              <a:t>ACID Properties:</a:t>
            </a:r>
          </a:p>
          <a:p>
            <a:pPr>
              <a:buFont typeface="Wingdings" pitchFamily="2" charset="2"/>
              <a:buNone/>
            </a:pPr>
            <a:r>
              <a:rPr lang="en-US" sz="2000" b="0" dirty="0">
                <a:effectLst/>
              </a:rPr>
              <a:t>	The term ACID conveys the role transactions play in mission-critical applications</a:t>
            </a:r>
          </a:p>
          <a:p>
            <a:pPr>
              <a:buFont typeface="Wingdings" pitchFamily="2" charset="2"/>
              <a:buNone/>
            </a:pPr>
            <a:r>
              <a:rPr lang="en-US" sz="2000" b="0" dirty="0">
                <a:effectLst/>
              </a:rPr>
              <a:t>	Atomicity</a:t>
            </a:r>
          </a:p>
          <a:p>
            <a:pPr>
              <a:buFont typeface="Wingdings" pitchFamily="2" charset="2"/>
              <a:buNone/>
            </a:pPr>
            <a:r>
              <a:rPr lang="en-US" sz="2000" b="0" dirty="0">
                <a:effectLst/>
              </a:rPr>
              <a:t>	Consistency</a:t>
            </a:r>
          </a:p>
          <a:p>
            <a:pPr>
              <a:buFont typeface="Wingdings" pitchFamily="2" charset="2"/>
              <a:buNone/>
            </a:pPr>
            <a:r>
              <a:rPr lang="en-US" sz="2000" b="0" dirty="0">
                <a:effectLst/>
              </a:rPr>
              <a:t>	Isolation</a:t>
            </a:r>
          </a:p>
          <a:p>
            <a:pPr>
              <a:buFont typeface="Wingdings" pitchFamily="2" charset="2"/>
              <a:buNone/>
            </a:pPr>
            <a:r>
              <a:rPr lang="en-US" sz="2000" b="0" dirty="0">
                <a:effectLst/>
              </a:rPr>
              <a:t>	Durability</a:t>
            </a:r>
            <a:r>
              <a:rPr lang="en-US" sz="2000" b="0" dirty="0">
                <a:effectLst/>
                <a:latin typeface="+mj-lt"/>
              </a:rPr>
              <a:t>	</a:t>
            </a: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531818" y="0"/>
            <a:ext cx="11125199" cy="752476"/>
          </a:xfrm>
        </p:spPr>
        <p:txBody>
          <a:bodyPr/>
          <a:lstStyle/>
          <a:p>
            <a:r>
              <a:rPr lang="en-US" dirty="0"/>
              <a:t>ACID</a:t>
            </a:r>
          </a:p>
        </p:txBody>
      </p:sp>
      <p:sp>
        <p:nvSpPr>
          <p:cNvPr id="183299" name="Rectangle 3"/>
          <p:cNvSpPr>
            <a:spLocks noGrp="1" noChangeArrowheads="1"/>
          </p:cNvSpPr>
          <p:nvPr>
            <p:ph type="body" idx="1"/>
          </p:nvPr>
        </p:nvSpPr>
        <p:spPr>
          <a:xfrm>
            <a:off x="488818" y="819151"/>
            <a:ext cx="11435488" cy="5508625"/>
          </a:xfrm>
        </p:spPr>
        <p:txBody>
          <a:bodyPr/>
          <a:lstStyle/>
          <a:p>
            <a:pPr>
              <a:lnSpc>
                <a:spcPct val="80000"/>
              </a:lnSpc>
            </a:pPr>
            <a:r>
              <a:rPr lang="en-US" sz="1600" b="1" dirty="0">
                <a:effectLst/>
              </a:rPr>
              <a:t>Atomicity</a:t>
            </a:r>
          </a:p>
          <a:p>
            <a:pPr>
              <a:lnSpc>
                <a:spcPct val="80000"/>
              </a:lnSpc>
              <a:buFont typeface="Wingdings" pitchFamily="2" charset="2"/>
              <a:buNone/>
            </a:pPr>
            <a:r>
              <a:rPr lang="en-US" sz="1600" b="0" dirty="0">
                <a:effectLst/>
              </a:rPr>
              <a:t>	A transaction is a unit of work in which a series of operations occur between the BEGIN TRANSACTION and END TRANSACTION statements of an application. A transaction executes exactly once and is atomic — all the work is done or none of it is.</a:t>
            </a:r>
          </a:p>
          <a:p>
            <a:pPr>
              <a:lnSpc>
                <a:spcPct val="80000"/>
              </a:lnSpc>
              <a:buFont typeface="Wingdings" pitchFamily="2" charset="2"/>
              <a:buNone/>
            </a:pPr>
            <a:r>
              <a:rPr lang="en-US" sz="1600" b="0" dirty="0">
                <a:effectLst/>
              </a:rPr>
              <a:t>	Operations associated with a transaction usually share a common intent and are interdependent. By performing only a subset of these operations, the system could compromise the overall intent of the transaction. Atomicity eliminates the chance of processing a subset of operations.</a:t>
            </a:r>
          </a:p>
          <a:p>
            <a:pPr>
              <a:lnSpc>
                <a:spcPct val="80000"/>
              </a:lnSpc>
            </a:pPr>
            <a:r>
              <a:rPr lang="en-US" sz="1600" b="1" dirty="0">
                <a:effectLst/>
              </a:rPr>
              <a:t>Consistency</a:t>
            </a:r>
          </a:p>
          <a:p>
            <a:pPr>
              <a:lnSpc>
                <a:spcPct val="80000"/>
              </a:lnSpc>
              <a:buFont typeface="Wingdings" pitchFamily="2" charset="2"/>
              <a:buNone/>
            </a:pPr>
            <a:r>
              <a:rPr lang="en-US" sz="1600" b="0" dirty="0">
                <a:effectLst/>
              </a:rPr>
              <a:t>	A transaction is a unit of integrity because it preserves the consistency of data, transforming one consistent state of data into another consistent state of data.</a:t>
            </a:r>
          </a:p>
          <a:p>
            <a:pPr>
              <a:lnSpc>
                <a:spcPct val="80000"/>
              </a:lnSpc>
              <a:buFont typeface="Wingdings" pitchFamily="2" charset="2"/>
              <a:buNone/>
            </a:pPr>
            <a:r>
              <a:rPr lang="en-US" sz="1600" b="0" dirty="0">
                <a:effectLst/>
              </a:rPr>
              <a:t>	Consistency requires that data bound by a transaction be semantically preserved, in developing an application that transfers money, you should avoid arbitrarily moving decimal points during the transfer.</a:t>
            </a:r>
          </a:p>
          <a:p>
            <a:pPr>
              <a:lnSpc>
                <a:spcPct val="80000"/>
              </a:lnSpc>
            </a:pPr>
            <a:r>
              <a:rPr lang="en-US" sz="1600" b="1" dirty="0">
                <a:effectLst/>
              </a:rPr>
              <a:t>Isolation</a:t>
            </a:r>
          </a:p>
          <a:p>
            <a:pPr>
              <a:lnSpc>
                <a:spcPct val="80000"/>
              </a:lnSpc>
              <a:buFont typeface="Wingdings" pitchFamily="2" charset="2"/>
              <a:buNone/>
            </a:pPr>
            <a:r>
              <a:rPr lang="en-US" sz="1600" b="0" dirty="0">
                <a:effectLst/>
              </a:rPr>
              <a:t>	A transaction is a unit of isolation — allowing concurrent transactions to behave as though each were the only transaction running in the system.</a:t>
            </a:r>
          </a:p>
          <a:p>
            <a:pPr>
              <a:lnSpc>
                <a:spcPct val="80000"/>
              </a:lnSpc>
              <a:buFont typeface="Wingdings" pitchFamily="2" charset="2"/>
              <a:buNone/>
            </a:pPr>
            <a:r>
              <a:rPr lang="en-US" sz="1600" b="0" dirty="0">
                <a:effectLst/>
              </a:rPr>
              <a:t>	Isolation requires that each transaction appear to be the only transaction manipulating the data store, even though other transactions may be running at the same time. A transaction should never see the intermediate stages of another transaction.</a:t>
            </a:r>
          </a:p>
          <a:p>
            <a:pPr>
              <a:lnSpc>
                <a:spcPct val="80000"/>
              </a:lnSpc>
            </a:pPr>
            <a:r>
              <a:rPr lang="en-US" sz="1600" b="1" dirty="0">
                <a:effectLst/>
              </a:rPr>
              <a:t>Durability</a:t>
            </a:r>
          </a:p>
          <a:p>
            <a:pPr>
              <a:lnSpc>
                <a:spcPct val="80000"/>
              </a:lnSpc>
              <a:buFont typeface="Wingdings" pitchFamily="2" charset="2"/>
              <a:buNone/>
            </a:pPr>
            <a:r>
              <a:rPr lang="en-US" sz="1600" b="0" dirty="0">
                <a:effectLst/>
              </a:rPr>
              <a:t>	A transaction is also a unit of recovery. If a transaction succeeds, the system guarantees that its updates will persist, even if the computer crashes immediately after the commit. Specialized logging allows the system's restart procedure to complete unfinished operations, making the transaction durable</a:t>
            </a: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512768" y="0"/>
            <a:ext cx="11125199" cy="889000"/>
          </a:xfrm>
        </p:spPr>
        <p:txBody>
          <a:bodyPr/>
          <a:lstStyle/>
          <a:p>
            <a:r>
              <a:rPr lang="en-US" dirty="0"/>
              <a:t>Types Of Transactions	</a:t>
            </a:r>
          </a:p>
        </p:txBody>
      </p:sp>
      <p:sp>
        <p:nvSpPr>
          <p:cNvPr id="184323" name="Rectangle 3"/>
          <p:cNvSpPr>
            <a:spLocks noGrp="1" noChangeArrowheads="1"/>
          </p:cNvSpPr>
          <p:nvPr>
            <p:ph type="body" idx="1"/>
          </p:nvPr>
        </p:nvSpPr>
        <p:spPr>
          <a:xfrm>
            <a:off x="507868" y="1066801"/>
            <a:ext cx="11435488" cy="5540375"/>
          </a:xfrm>
        </p:spPr>
        <p:txBody>
          <a:bodyPr/>
          <a:lstStyle/>
          <a:p>
            <a:r>
              <a:rPr lang="en-US" sz="1800" b="0" dirty="0">
                <a:effectLst/>
              </a:rPr>
              <a:t>Manual transactions. </a:t>
            </a:r>
          </a:p>
          <a:p>
            <a:pPr>
              <a:buFont typeface="Wingdings" pitchFamily="2" charset="2"/>
              <a:buNone/>
            </a:pPr>
            <a:r>
              <a:rPr lang="en-US" sz="1800" b="0" dirty="0">
                <a:effectLst/>
              </a:rPr>
              <a:t>	You write code that uses the transaction support features of either ADO.NET or Transact-SQL directly in your component code or stored procedures, respectively. </a:t>
            </a:r>
          </a:p>
          <a:p>
            <a:r>
              <a:rPr lang="en-US" sz="1800" dirty="0">
                <a:effectLst/>
              </a:rPr>
              <a:t>Automatic (COM+) transactions</a:t>
            </a:r>
            <a:r>
              <a:rPr lang="en-US" sz="1800" b="0" dirty="0">
                <a:effectLst/>
              </a:rPr>
              <a:t>. </a:t>
            </a:r>
          </a:p>
          <a:p>
            <a:pPr>
              <a:buFont typeface="Wingdings" pitchFamily="2" charset="2"/>
              <a:buNone/>
            </a:pPr>
            <a:r>
              <a:rPr lang="en-US" sz="1800" b="0" dirty="0">
                <a:effectLst/>
              </a:rPr>
              <a:t>	You add declarative attributes to your .NET classes that specify the transactional requirements of your objects at run time. This model allows you to easily configure multiple components to perform work within the same transaction</a:t>
            </a:r>
          </a:p>
          <a:p>
            <a:r>
              <a:rPr lang="en-US" sz="1800" dirty="0">
                <a:effectLst/>
              </a:rPr>
              <a:t>Choosing a Transaction Model</a:t>
            </a:r>
          </a:p>
          <a:p>
            <a:pPr lvl="1"/>
            <a:r>
              <a:rPr lang="en-US" sz="1600" b="0" dirty="0">
                <a:effectLst/>
              </a:rPr>
              <a:t>Prior to choosing a transaction model, you should consider whether or not you require transactions at all. Transactions are the single most expensive resource consumed by server applications, and they reduce scalability when used unnecessarily. Consider the following guidelines governing the use of transactions: </a:t>
            </a:r>
          </a:p>
          <a:p>
            <a:pPr lvl="1"/>
            <a:r>
              <a:rPr lang="en-US" sz="1600" b="0" dirty="0">
                <a:effectLst/>
              </a:rPr>
              <a:t>Perform transactions only when you need to acquire locks across a set of operations and need to enforce ACID rules. </a:t>
            </a:r>
          </a:p>
          <a:p>
            <a:pPr lvl="1"/>
            <a:r>
              <a:rPr lang="en-US" sz="1600" b="0" dirty="0">
                <a:effectLst/>
              </a:rPr>
              <a:t>Keep transactions as short as possible to minimize the amount of time that you hold database locks. </a:t>
            </a:r>
          </a:p>
          <a:p>
            <a:pPr lvl="1"/>
            <a:r>
              <a:rPr lang="en-US" sz="1600" b="0" dirty="0">
                <a:effectLst/>
              </a:rPr>
              <a:t>Never place a client in control of transaction lifetime. </a:t>
            </a:r>
          </a:p>
          <a:p>
            <a:pPr lvl="1"/>
            <a:r>
              <a:rPr lang="en-US" sz="1600" b="0" dirty="0">
                <a:effectLst/>
              </a:rPr>
              <a:t>Don't use a transaction for an individual SQL statement. SQL Server automatically runs each statement as an individual transaction</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93718" y="0"/>
            <a:ext cx="11125199" cy="889000"/>
          </a:xfrm>
        </p:spPr>
        <p:txBody>
          <a:bodyPr/>
          <a:lstStyle/>
          <a:p>
            <a:r>
              <a:rPr lang="en-US" dirty="0"/>
              <a:t>Automatic Vs Manual</a:t>
            </a:r>
          </a:p>
        </p:txBody>
      </p:sp>
      <p:sp>
        <p:nvSpPr>
          <p:cNvPr id="185347" name="Rectangle 3"/>
          <p:cNvSpPr>
            <a:spLocks noGrp="1" noChangeArrowheads="1"/>
          </p:cNvSpPr>
          <p:nvPr>
            <p:ph type="body" idx="1"/>
          </p:nvPr>
        </p:nvSpPr>
        <p:spPr>
          <a:xfrm>
            <a:off x="507868" y="1066800"/>
            <a:ext cx="11435488" cy="4489450"/>
          </a:xfrm>
        </p:spPr>
        <p:txBody>
          <a:bodyPr/>
          <a:lstStyle/>
          <a:p>
            <a:r>
              <a:rPr lang="en-US" sz="2000" b="0" dirty="0">
                <a:effectLst/>
                <a:latin typeface="+mj-lt"/>
              </a:rPr>
              <a:t>Manual local transactions are always significantly faster because they do not require interaction with the Microsoft DTC. This is true (although the performance degradation is reduced) even if you are using automatic transactions against a single local resource manager (such as SQL Server), because a manual, local transaction avoids any unnecessary inter process communication (IPC) with the DTC.</a:t>
            </a:r>
          </a:p>
          <a:p>
            <a:r>
              <a:rPr lang="en-US" sz="2000" b="0" dirty="0">
                <a:effectLst/>
                <a:latin typeface="+mj-lt"/>
              </a:rPr>
              <a:t>Use manual transactions when: </a:t>
            </a:r>
          </a:p>
          <a:p>
            <a:pPr lvl="1"/>
            <a:r>
              <a:rPr lang="en-US" sz="1600" b="0" dirty="0">
                <a:effectLst/>
                <a:latin typeface="+mj-lt"/>
              </a:rPr>
              <a:t>You are performing a transaction against a single database. </a:t>
            </a:r>
          </a:p>
          <a:p>
            <a:r>
              <a:rPr lang="en-US" sz="2000" b="0" dirty="0">
                <a:effectLst/>
                <a:latin typeface="+mj-lt"/>
              </a:rPr>
              <a:t>Use automatic transactions when: 	</a:t>
            </a:r>
          </a:p>
          <a:p>
            <a:pPr lvl="1"/>
            <a:r>
              <a:rPr lang="en-US" sz="1600" b="0" dirty="0">
                <a:effectLst/>
                <a:latin typeface="+mj-lt"/>
              </a:rPr>
              <a:t>You require a single transaction to span multiple remote databases. </a:t>
            </a:r>
          </a:p>
          <a:p>
            <a:pPr lvl="1"/>
            <a:r>
              <a:rPr lang="en-US" sz="1600" b="0" dirty="0">
                <a:effectLst/>
                <a:latin typeface="+mj-lt"/>
              </a:rPr>
              <a:t>You require a single transaction to encompass multiple resource managers—for example, a database and a Windows 2000 Message Queuing (formerly known as MSMQ) resource manager. </a:t>
            </a:r>
          </a:p>
          <a:p>
            <a:r>
              <a:rPr lang="en-US" sz="2000" dirty="0">
                <a:effectLst/>
                <a:latin typeface="+mj-lt"/>
              </a:rPr>
              <a:t>Note</a:t>
            </a:r>
            <a:r>
              <a:rPr lang="en-US" sz="2000" b="0" dirty="0">
                <a:effectLst/>
                <a:latin typeface="+mj-lt"/>
              </a:rPr>
              <a:t> Avoid mixing your transaction models. Use one or the other</a:t>
            </a: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531818" y="6351"/>
            <a:ext cx="11125199" cy="889000"/>
          </a:xfrm>
        </p:spPr>
        <p:txBody>
          <a:bodyPr/>
          <a:lstStyle/>
          <a:p>
            <a:r>
              <a:rPr lang="en-US" dirty="0"/>
              <a:t>ADO.NET Transactions</a:t>
            </a:r>
          </a:p>
        </p:txBody>
      </p:sp>
      <p:sp>
        <p:nvSpPr>
          <p:cNvPr id="186371" name="Rectangle 3"/>
          <p:cNvSpPr>
            <a:spLocks noGrp="1" noChangeArrowheads="1"/>
          </p:cNvSpPr>
          <p:nvPr>
            <p:ph type="body" idx="1"/>
          </p:nvPr>
        </p:nvSpPr>
        <p:spPr>
          <a:xfrm>
            <a:off x="507868" y="1016000"/>
            <a:ext cx="11435488" cy="2565400"/>
          </a:xfrm>
        </p:spPr>
        <p:txBody>
          <a:bodyPr/>
          <a:lstStyle/>
          <a:p>
            <a:r>
              <a:rPr lang="en-US" sz="2000" b="0" dirty="0">
                <a:effectLst/>
                <a:cs typeface="Arial" pitchFamily="34" charset="0"/>
              </a:rPr>
              <a:t>A transaction in ADO.NET is begun by calling one of the </a:t>
            </a:r>
            <a:r>
              <a:rPr lang="en-US" sz="2000" b="0" dirty="0" err="1">
                <a:effectLst/>
                <a:cs typeface="Courier New" pitchFamily="49" charset="0"/>
              </a:rPr>
              <a:t>BeginTransaction</a:t>
            </a:r>
            <a:r>
              <a:rPr lang="en-US" sz="2000" b="0" dirty="0">
                <a:effectLst/>
                <a:cs typeface="Courier New" pitchFamily="49" charset="0"/>
              </a:rPr>
              <a:t>()</a:t>
            </a:r>
            <a:r>
              <a:rPr lang="en-US" sz="2000" b="0" dirty="0">
                <a:effectLst/>
                <a:cs typeface="Arial" pitchFamily="34" charset="0"/>
              </a:rPr>
              <a:t> methods on the database connection </a:t>
            </a:r>
            <a:r>
              <a:rPr lang="en-US" sz="2000" b="0" dirty="0" err="1">
                <a:effectLst/>
                <a:cs typeface="Arial" pitchFamily="34" charset="0"/>
              </a:rPr>
              <a:t>objec</a:t>
            </a:r>
            <a:endParaRPr lang="en-US" sz="2000" b="0" dirty="0">
              <a:effectLst/>
              <a:cs typeface="Arial" pitchFamily="34" charset="0"/>
            </a:endParaRPr>
          </a:p>
          <a:p>
            <a:r>
              <a:rPr lang="en-US" sz="2000" b="0" dirty="0" err="1">
                <a:effectLst/>
                <a:cs typeface="Courier New" pitchFamily="49" charset="0"/>
              </a:rPr>
              <a:t>SqlConnection</a:t>
            </a:r>
            <a:r>
              <a:rPr lang="en-US" sz="2000" b="0" dirty="0">
                <a:effectLst/>
                <a:cs typeface="Courier New" pitchFamily="49" charset="0"/>
              </a:rPr>
              <a:t> </a:t>
            </a:r>
            <a:r>
              <a:rPr lang="en-US" sz="2000" b="0" dirty="0" err="1">
                <a:effectLst/>
                <a:cs typeface="Courier New" pitchFamily="49" charset="0"/>
              </a:rPr>
              <a:t>conn</a:t>
            </a:r>
            <a:r>
              <a:rPr lang="en-US" sz="2000" b="0" dirty="0">
                <a:effectLst/>
                <a:cs typeface="Courier New" pitchFamily="49" charset="0"/>
              </a:rPr>
              <a:t> = new </a:t>
            </a:r>
            <a:r>
              <a:rPr lang="en-US" sz="2000" b="0" dirty="0" err="1">
                <a:effectLst/>
                <a:cs typeface="Courier New" pitchFamily="49" charset="0"/>
              </a:rPr>
              <a:t>SqlConnection</a:t>
            </a:r>
            <a:r>
              <a:rPr lang="en-US" sz="2000" b="0" dirty="0">
                <a:effectLst/>
                <a:cs typeface="Courier New" pitchFamily="49" charset="0"/>
              </a:rPr>
              <a:t>(source); </a:t>
            </a:r>
            <a:r>
              <a:rPr lang="en-US" sz="2000" b="0" dirty="0" err="1">
                <a:effectLst/>
                <a:cs typeface="Courier New" pitchFamily="49" charset="0"/>
              </a:rPr>
              <a:t>conn.Open</a:t>
            </a:r>
            <a:r>
              <a:rPr lang="en-US" sz="2000" b="0" dirty="0">
                <a:effectLst/>
                <a:cs typeface="Courier New" pitchFamily="49" charset="0"/>
              </a:rPr>
              <a:t>(); </a:t>
            </a:r>
          </a:p>
          <a:p>
            <a:pPr>
              <a:buFont typeface="Wingdings" pitchFamily="2" charset="2"/>
              <a:buNone/>
            </a:pPr>
            <a:r>
              <a:rPr lang="en-US" sz="2000" b="0" dirty="0">
                <a:effectLst/>
                <a:cs typeface="Courier New" pitchFamily="49" charset="0"/>
              </a:rPr>
              <a:t>	</a:t>
            </a:r>
            <a:r>
              <a:rPr lang="en-US" sz="2000" b="0" dirty="0" err="1">
                <a:effectLst/>
                <a:cs typeface="Courier New" pitchFamily="49" charset="0"/>
              </a:rPr>
              <a:t>SqlTransaction</a:t>
            </a:r>
            <a:r>
              <a:rPr lang="en-US" sz="2000" b="0" dirty="0">
                <a:effectLst/>
                <a:cs typeface="Courier New" pitchFamily="49" charset="0"/>
              </a:rPr>
              <a:t> </a:t>
            </a:r>
            <a:r>
              <a:rPr lang="en-US" sz="2000" b="0" dirty="0" err="1">
                <a:effectLst/>
                <a:cs typeface="Courier New" pitchFamily="49" charset="0"/>
              </a:rPr>
              <a:t>tx</a:t>
            </a:r>
            <a:r>
              <a:rPr lang="en-US" sz="2000" b="0" dirty="0">
                <a:effectLst/>
                <a:cs typeface="Courier New" pitchFamily="49" charset="0"/>
              </a:rPr>
              <a:t> = </a:t>
            </a:r>
            <a:r>
              <a:rPr lang="en-US" sz="2000" b="0" dirty="0" err="1">
                <a:effectLst/>
                <a:cs typeface="Courier New" pitchFamily="49" charset="0"/>
              </a:rPr>
              <a:t>conn.BeginTransaction</a:t>
            </a:r>
            <a:r>
              <a:rPr lang="en-US" sz="2000" b="0" dirty="0">
                <a:effectLst/>
                <a:cs typeface="Courier New" pitchFamily="49" charset="0"/>
              </a:rPr>
              <a:t>(); // Execute some commands, then commit the transaction </a:t>
            </a:r>
            <a:r>
              <a:rPr lang="en-US" sz="2000" b="0" dirty="0" err="1">
                <a:effectLst/>
                <a:cs typeface="Courier New" pitchFamily="49" charset="0"/>
              </a:rPr>
              <a:t>tx.Commit</a:t>
            </a:r>
            <a:r>
              <a:rPr lang="en-US" sz="2000" b="0" dirty="0">
                <a:effectLst/>
                <a:cs typeface="Courier New" pitchFamily="49" charset="0"/>
              </a:rPr>
              <a:t>(); </a:t>
            </a:r>
            <a:r>
              <a:rPr lang="en-US" sz="2000" b="0" dirty="0" err="1">
                <a:effectLst/>
                <a:cs typeface="Courier New" pitchFamily="49" charset="0"/>
              </a:rPr>
              <a:t>conn.Close</a:t>
            </a:r>
            <a:r>
              <a:rPr lang="en-US" sz="2000" b="0" dirty="0">
                <a:effectLst/>
                <a:cs typeface="Courier New" pitchFamily="49" charset="0"/>
              </a:rPr>
              <a:t>();</a:t>
            </a:r>
            <a:r>
              <a:rPr lang="en-US" sz="2000" b="0" dirty="0">
                <a:effectLst/>
                <a:cs typeface="Arial" pitchFamily="34" charset="0"/>
              </a:rPr>
              <a:t> </a:t>
            </a:r>
          </a:p>
          <a:p>
            <a:r>
              <a:rPr lang="en-US" sz="2000" b="0" dirty="0">
                <a:effectLst/>
                <a:cs typeface="Arial" pitchFamily="34" charset="0"/>
              </a:rPr>
              <a:t>Try to role back in catch block</a:t>
            </a: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531818" y="-3174"/>
            <a:ext cx="11125199" cy="889000"/>
          </a:xfrm>
        </p:spPr>
        <p:txBody>
          <a:bodyPr/>
          <a:lstStyle/>
          <a:p>
            <a:r>
              <a:rPr lang="en-US" dirty="0"/>
              <a:t>Isolation Levels</a:t>
            </a:r>
          </a:p>
        </p:txBody>
      </p:sp>
      <p:sp>
        <p:nvSpPr>
          <p:cNvPr id="187395" name="Rectangle 3"/>
          <p:cNvSpPr>
            <a:spLocks noGrp="1" noChangeArrowheads="1"/>
          </p:cNvSpPr>
          <p:nvPr>
            <p:ph type="body" idx="1"/>
          </p:nvPr>
        </p:nvSpPr>
        <p:spPr>
          <a:xfrm>
            <a:off x="507868" y="990601"/>
            <a:ext cx="11435488" cy="5705475"/>
          </a:xfrm>
        </p:spPr>
        <p:txBody>
          <a:bodyPr/>
          <a:lstStyle/>
          <a:p>
            <a:r>
              <a:rPr lang="en-US" sz="1800" b="1" dirty="0"/>
              <a:t>Read uncommitted</a:t>
            </a:r>
          </a:p>
          <a:p>
            <a:pPr>
              <a:buFont typeface="Wingdings" pitchFamily="2" charset="2"/>
              <a:buNone/>
            </a:pPr>
            <a:r>
              <a:rPr lang="en-US" sz="1800" dirty="0"/>
              <a:t>	When it's used, SQL Server not issue shared locks while reading data. So, you can read an uncommitted transaction that might get rolled back later. This isolation level is also called dirty read. This is the lowest isolation level. It ensures only that a physically corrupt data will not be read.</a:t>
            </a:r>
          </a:p>
          <a:p>
            <a:r>
              <a:rPr lang="en-US" sz="1800" b="1" dirty="0"/>
              <a:t>Read committed</a:t>
            </a:r>
          </a:p>
          <a:p>
            <a:pPr>
              <a:buFont typeface="Wingdings" pitchFamily="2" charset="2"/>
              <a:buNone/>
            </a:pPr>
            <a:r>
              <a:rPr lang="en-US" sz="1800" dirty="0"/>
              <a:t>	This is the default isolation level in SQL Server. When it's used, SQL Server will use shared locks while reading data. It ensures that a physically corrupt data will not be read and will never read data that another application has changed and not yet committed, but it does not ensure that the data will not be changed before the end of the transaction.</a:t>
            </a:r>
          </a:p>
          <a:p>
            <a:r>
              <a:rPr lang="en-US" sz="1800" b="1" dirty="0"/>
              <a:t>Repeatable read</a:t>
            </a:r>
          </a:p>
          <a:p>
            <a:pPr>
              <a:buFont typeface="Wingdings" pitchFamily="2" charset="2"/>
              <a:buNone/>
            </a:pPr>
            <a:r>
              <a:rPr lang="en-US" sz="1800" dirty="0"/>
              <a:t>	When it's used, the dirty reads and non repeatable reads cannot occur. It means that locks will be placed on all data that is used in a query, and another transactions cannot update the data.</a:t>
            </a:r>
          </a:p>
          <a:p>
            <a:r>
              <a:rPr lang="en-US" sz="1800" b="1" dirty="0" err="1"/>
              <a:t>Serializable</a:t>
            </a:r>
            <a:endParaRPr lang="en-US" sz="1800" b="1" dirty="0"/>
          </a:p>
          <a:p>
            <a:pPr>
              <a:buFont typeface="Wingdings" pitchFamily="2" charset="2"/>
              <a:buNone/>
            </a:pPr>
            <a:r>
              <a:rPr lang="en-US" sz="1800" dirty="0"/>
              <a:t>	Most restrictive isolation level. When it's used, then phantom values cannot occur. It prevents other users from updating or inserting rows into the data set until the transaction is complete.</a:t>
            </a:r>
          </a:p>
          <a:p>
            <a:endParaRPr lang="en-US" sz="1800"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5" name="AutoShape 15"/>
          <p:cNvSpPr>
            <a:spLocks noChangeArrowheads="1"/>
          </p:cNvSpPr>
          <p:nvPr/>
        </p:nvSpPr>
        <p:spPr bwMode="auto">
          <a:xfrm>
            <a:off x="967066" y="4937126"/>
            <a:ext cx="5089257" cy="1262063"/>
          </a:xfrm>
          <a:prstGeom prst="flowChartMagneticDisk">
            <a:avLst/>
          </a:prstGeom>
          <a:solidFill>
            <a:schemeClr val="accent2">
              <a:lumMod val="20000"/>
              <a:lumOff val="80000"/>
            </a:schemeClr>
          </a:solidFill>
          <a:ln w="9525">
            <a:solidFill>
              <a:schemeClr val="tx1"/>
            </a:solidFill>
            <a:round/>
            <a:headEnd/>
            <a:tailEnd/>
          </a:ln>
          <a:effectLst/>
        </p:spPr>
        <p:txBody>
          <a:bodyPr wrap="none" anchor="ctr"/>
          <a:lstStyle/>
          <a:p>
            <a:endParaRPr lang="en-US">
              <a:latin typeface="+mj-lt"/>
            </a:endParaRPr>
          </a:p>
        </p:txBody>
      </p:sp>
      <p:sp>
        <p:nvSpPr>
          <p:cNvPr id="153622" name="AutoShape 22"/>
          <p:cNvSpPr>
            <a:spLocks noChangeArrowheads="1"/>
          </p:cNvSpPr>
          <p:nvPr/>
        </p:nvSpPr>
        <p:spPr bwMode="auto">
          <a:xfrm>
            <a:off x="6384322" y="4937126"/>
            <a:ext cx="5089257" cy="1262063"/>
          </a:xfrm>
          <a:prstGeom prst="flowChartMagneticDisk">
            <a:avLst/>
          </a:prstGeom>
          <a:solidFill>
            <a:schemeClr val="accent2">
              <a:lumMod val="20000"/>
              <a:lumOff val="80000"/>
            </a:schemeClr>
          </a:solidFill>
          <a:ln w="9525">
            <a:solidFill>
              <a:schemeClr val="tx1"/>
            </a:solidFill>
            <a:round/>
            <a:headEnd/>
            <a:tailEnd/>
          </a:ln>
          <a:effectLst/>
        </p:spPr>
        <p:txBody>
          <a:bodyPr wrap="none" anchor="ctr"/>
          <a:lstStyle/>
          <a:p>
            <a:endParaRPr lang="en-US">
              <a:latin typeface="+mj-lt"/>
            </a:endParaRPr>
          </a:p>
        </p:txBody>
      </p:sp>
      <p:sp>
        <p:nvSpPr>
          <p:cNvPr id="153602" name="Rectangle 2"/>
          <p:cNvSpPr>
            <a:spLocks noGrp="1" noChangeArrowheads="1"/>
          </p:cNvSpPr>
          <p:nvPr>
            <p:ph type="title"/>
          </p:nvPr>
        </p:nvSpPr>
        <p:spPr/>
        <p:txBody>
          <a:bodyPr/>
          <a:lstStyle/>
          <a:p>
            <a:r>
              <a:rPr lang="en-US" dirty="0"/>
              <a:t>Data Providers</a:t>
            </a:r>
          </a:p>
        </p:txBody>
      </p:sp>
      <p:sp>
        <p:nvSpPr>
          <p:cNvPr id="153606" name="Rectangle 6"/>
          <p:cNvSpPr>
            <a:spLocks noGrp="1" noChangeArrowheads="1"/>
          </p:cNvSpPr>
          <p:nvPr>
            <p:ph type="body" idx="1"/>
          </p:nvPr>
        </p:nvSpPr>
        <p:spPr>
          <a:xfrm>
            <a:off x="914162" y="1295401"/>
            <a:ext cx="10360501" cy="366713"/>
          </a:xfrm>
          <a:noFill/>
          <a:ln/>
        </p:spPr>
        <p:txBody>
          <a:bodyPr/>
          <a:lstStyle/>
          <a:p>
            <a:pPr>
              <a:buFont typeface="Wingdings" pitchFamily="2" charset="2"/>
              <a:buNone/>
            </a:pPr>
            <a:r>
              <a:rPr lang="en-GB" sz="2000">
                <a:latin typeface="+mj-lt"/>
              </a:rPr>
              <a:t>Microsoft’s layered architecture for data access</a:t>
            </a:r>
          </a:p>
        </p:txBody>
      </p:sp>
      <p:sp>
        <p:nvSpPr>
          <p:cNvPr id="153607" name="Text Box 7"/>
          <p:cNvSpPr txBox="1">
            <a:spLocks noChangeArrowheads="1"/>
          </p:cNvSpPr>
          <p:nvPr/>
        </p:nvSpPr>
        <p:spPr bwMode="auto">
          <a:xfrm>
            <a:off x="2763647" y="4929188"/>
            <a:ext cx="1096967" cy="384721"/>
          </a:xfrm>
          <a:prstGeom prst="rect">
            <a:avLst/>
          </a:prstGeom>
          <a:noFill/>
          <a:ln w="9525">
            <a:noFill/>
            <a:miter lim="800000"/>
            <a:headEnd/>
            <a:tailEnd/>
          </a:ln>
          <a:effectLst/>
        </p:spPr>
        <p:txBody>
          <a:bodyPr wrap="none">
            <a:spAutoFit/>
          </a:bodyPr>
          <a:lstStyle/>
          <a:p>
            <a:pPr eaLnBrk="0" hangingPunct="0"/>
            <a:r>
              <a:rPr lang="en-GB" b="1" dirty="0">
                <a:latin typeface="+mj-lt"/>
              </a:rPr>
              <a:t>SQL-data</a:t>
            </a:r>
          </a:p>
        </p:txBody>
      </p:sp>
      <p:sp>
        <p:nvSpPr>
          <p:cNvPr id="153608" name="Text Box 8"/>
          <p:cNvSpPr txBox="1">
            <a:spLocks noChangeArrowheads="1"/>
          </p:cNvSpPr>
          <p:nvPr/>
        </p:nvSpPr>
        <p:spPr bwMode="auto">
          <a:xfrm>
            <a:off x="2308767" y="5432425"/>
            <a:ext cx="2478114" cy="677108"/>
          </a:xfrm>
          <a:prstGeom prst="rect">
            <a:avLst/>
          </a:prstGeom>
          <a:noFill/>
          <a:ln w="9525">
            <a:noFill/>
            <a:miter lim="800000"/>
            <a:headEnd/>
            <a:tailEnd/>
          </a:ln>
          <a:effectLst/>
        </p:spPr>
        <p:txBody>
          <a:bodyPr wrap="none">
            <a:spAutoFit/>
          </a:bodyPr>
          <a:lstStyle/>
          <a:p>
            <a:pPr eaLnBrk="0" hangingPunct="0"/>
            <a:r>
              <a:rPr lang="en-GB" dirty="0">
                <a:latin typeface="+mj-lt"/>
              </a:rPr>
              <a:t>MS SQL Server, Oracle, </a:t>
            </a:r>
          </a:p>
          <a:p>
            <a:pPr eaLnBrk="0" hangingPunct="0"/>
            <a:r>
              <a:rPr lang="en-GB" dirty="0">
                <a:latin typeface="+mj-lt"/>
              </a:rPr>
              <a:t>Jet, </a:t>
            </a:r>
            <a:r>
              <a:rPr lang="en-GB" dirty="0" err="1">
                <a:latin typeface="+mj-lt"/>
              </a:rPr>
              <a:t>Foxpro</a:t>
            </a:r>
            <a:r>
              <a:rPr lang="en-GB" dirty="0">
                <a:latin typeface="+mj-lt"/>
              </a:rPr>
              <a:t>, ...</a:t>
            </a:r>
          </a:p>
        </p:txBody>
      </p:sp>
      <p:sp>
        <p:nvSpPr>
          <p:cNvPr id="153609" name="Rectangle 9"/>
          <p:cNvSpPr>
            <a:spLocks noChangeArrowheads="1"/>
          </p:cNvSpPr>
          <p:nvPr/>
        </p:nvSpPr>
        <p:spPr bwMode="auto">
          <a:xfrm>
            <a:off x="969181" y="3402013"/>
            <a:ext cx="1762725" cy="9572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endParaRPr lang="en-US">
              <a:latin typeface="+mj-lt"/>
            </a:endParaRPr>
          </a:p>
        </p:txBody>
      </p:sp>
      <p:sp>
        <p:nvSpPr>
          <p:cNvPr id="153610" name="Text Box 10"/>
          <p:cNvSpPr txBox="1">
            <a:spLocks noChangeArrowheads="1"/>
          </p:cNvSpPr>
          <p:nvPr/>
        </p:nvSpPr>
        <p:spPr bwMode="auto">
          <a:xfrm>
            <a:off x="1277153" y="3427414"/>
            <a:ext cx="1253741" cy="969496"/>
          </a:xfrm>
          <a:prstGeom prst="rect">
            <a:avLst/>
          </a:prstGeom>
          <a:noFill/>
          <a:ln w="9525">
            <a:noFill/>
            <a:miter lim="800000"/>
            <a:headEnd/>
            <a:tailEnd/>
          </a:ln>
          <a:effectLst/>
        </p:spPr>
        <p:txBody>
          <a:bodyPr wrap="none">
            <a:spAutoFit/>
          </a:bodyPr>
          <a:lstStyle/>
          <a:p>
            <a:pPr eaLnBrk="0" hangingPunct="0"/>
            <a:r>
              <a:rPr lang="en-GB" dirty="0">
                <a:latin typeface="+mj-lt"/>
              </a:rPr>
              <a:t>SQL Server</a:t>
            </a:r>
          </a:p>
          <a:p>
            <a:pPr eaLnBrk="0" hangingPunct="0"/>
            <a:r>
              <a:rPr lang="en-GB" dirty="0">
                <a:latin typeface="+mj-lt"/>
              </a:rPr>
              <a:t>Oracle</a:t>
            </a:r>
          </a:p>
          <a:p>
            <a:pPr eaLnBrk="0" hangingPunct="0"/>
            <a:r>
              <a:rPr lang="en-GB" dirty="0">
                <a:latin typeface="+mj-lt"/>
              </a:rPr>
              <a:t>MySQL</a:t>
            </a:r>
          </a:p>
        </p:txBody>
      </p:sp>
      <p:sp>
        <p:nvSpPr>
          <p:cNvPr id="153611" name="Rectangle 11"/>
          <p:cNvSpPr>
            <a:spLocks noChangeArrowheads="1"/>
          </p:cNvSpPr>
          <p:nvPr/>
        </p:nvSpPr>
        <p:spPr bwMode="auto">
          <a:xfrm>
            <a:off x="3227077" y="3400425"/>
            <a:ext cx="1354314" cy="95885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endParaRPr lang="en-US">
              <a:latin typeface="+mj-lt"/>
            </a:endParaRPr>
          </a:p>
        </p:txBody>
      </p:sp>
      <p:sp>
        <p:nvSpPr>
          <p:cNvPr id="153612" name="Text Box 12"/>
          <p:cNvSpPr txBox="1">
            <a:spLocks noChangeArrowheads="1"/>
          </p:cNvSpPr>
          <p:nvPr/>
        </p:nvSpPr>
        <p:spPr bwMode="auto">
          <a:xfrm>
            <a:off x="3392134" y="3698876"/>
            <a:ext cx="760144" cy="384721"/>
          </a:xfrm>
          <a:prstGeom prst="rect">
            <a:avLst/>
          </a:prstGeom>
          <a:noFill/>
          <a:ln w="9525">
            <a:noFill/>
            <a:miter lim="800000"/>
            <a:headEnd/>
            <a:tailEnd/>
          </a:ln>
          <a:effectLst/>
        </p:spPr>
        <p:txBody>
          <a:bodyPr wrap="none">
            <a:spAutoFit/>
          </a:bodyPr>
          <a:lstStyle/>
          <a:p>
            <a:pPr eaLnBrk="0" hangingPunct="0"/>
            <a:r>
              <a:rPr lang="en-GB" dirty="0">
                <a:latin typeface="+mj-lt"/>
              </a:rPr>
              <a:t>ODBC</a:t>
            </a:r>
          </a:p>
        </p:txBody>
      </p:sp>
      <p:sp>
        <p:nvSpPr>
          <p:cNvPr id="153613" name="Line 13"/>
          <p:cNvSpPr>
            <a:spLocks noChangeShapeType="1"/>
          </p:cNvSpPr>
          <p:nvPr/>
        </p:nvSpPr>
        <p:spPr bwMode="auto">
          <a:xfrm>
            <a:off x="2133044" y="4354514"/>
            <a:ext cx="0" cy="581025"/>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153614" name="Line 14"/>
          <p:cNvSpPr>
            <a:spLocks noChangeShapeType="1"/>
          </p:cNvSpPr>
          <p:nvPr/>
        </p:nvSpPr>
        <p:spPr bwMode="auto">
          <a:xfrm>
            <a:off x="3952904" y="4354514"/>
            <a:ext cx="0" cy="566737"/>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153616" name="Text Box 16"/>
          <p:cNvSpPr txBox="1">
            <a:spLocks noChangeArrowheads="1"/>
          </p:cNvSpPr>
          <p:nvPr/>
        </p:nvSpPr>
        <p:spPr bwMode="auto">
          <a:xfrm>
            <a:off x="8016991" y="4929188"/>
            <a:ext cx="1595501" cy="384721"/>
          </a:xfrm>
          <a:prstGeom prst="rect">
            <a:avLst/>
          </a:prstGeom>
          <a:noFill/>
          <a:ln w="9525">
            <a:noFill/>
            <a:miter lim="800000"/>
            <a:headEnd/>
            <a:tailEnd/>
          </a:ln>
          <a:effectLst/>
        </p:spPr>
        <p:txBody>
          <a:bodyPr wrap="none">
            <a:spAutoFit/>
          </a:bodyPr>
          <a:lstStyle/>
          <a:p>
            <a:pPr eaLnBrk="0" hangingPunct="0"/>
            <a:r>
              <a:rPr lang="en-GB" b="1" dirty="0">
                <a:latin typeface="+mj-lt"/>
              </a:rPr>
              <a:t>Non-SQL-data</a:t>
            </a:r>
          </a:p>
        </p:txBody>
      </p:sp>
      <p:sp>
        <p:nvSpPr>
          <p:cNvPr id="153617" name="Text Box 17"/>
          <p:cNvSpPr txBox="1">
            <a:spLocks noChangeArrowheads="1"/>
          </p:cNvSpPr>
          <p:nvPr/>
        </p:nvSpPr>
        <p:spPr bwMode="auto">
          <a:xfrm>
            <a:off x="7609640" y="5432425"/>
            <a:ext cx="2704587" cy="677108"/>
          </a:xfrm>
          <a:prstGeom prst="rect">
            <a:avLst/>
          </a:prstGeom>
          <a:noFill/>
          <a:ln w="9525">
            <a:noFill/>
            <a:miter lim="800000"/>
            <a:headEnd/>
            <a:tailEnd/>
          </a:ln>
          <a:effectLst/>
        </p:spPr>
        <p:txBody>
          <a:bodyPr wrap="none">
            <a:spAutoFit/>
          </a:bodyPr>
          <a:lstStyle/>
          <a:p>
            <a:pPr eaLnBrk="0" hangingPunct="0"/>
            <a:r>
              <a:rPr lang="en-GB" dirty="0">
                <a:latin typeface="+mj-lt"/>
              </a:rPr>
              <a:t>Directory Services, Mail, </a:t>
            </a:r>
          </a:p>
          <a:p>
            <a:pPr eaLnBrk="0" hangingPunct="0"/>
            <a:r>
              <a:rPr lang="en-GB" dirty="0">
                <a:latin typeface="+mj-lt"/>
              </a:rPr>
              <a:t>Text, Video, ...</a:t>
            </a:r>
          </a:p>
        </p:txBody>
      </p:sp>
      <p:sp>
        <p:nvSpPr>
          <p:cNvPr id="153618" name="Rectangle 18"/>
          <p:cNvSpPr>
            <a:spLocks noChangeArrowheads="1"/>
          </p:cNvSpPr>
          <p:nvPr/>
        </p:nvSpPr>
        <p:spPr bwMode="auto">
          <a:xfrm>
            <a:off x="4977104" y="3429000"/>
            <a:ext cx="6327185" cy="95885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endParaRPr lang="en-US">
              <a:latin typeface="+mj-lt"/>
            </a:endParaRPr>
          </a:p>
        </p:txBody>
      </p:sp>
      <p:sp>
        <p:nvSpPr>
          <p:cNvPr id="153619" name="Text Box 19"/>
          <p:cNvSpPr txBox="1">
            <a:spLocks noChangeArrowheads="1"/>
          </p:cNvSpPr>
          <p:nvPr/>
        </p:nvSpPr>
        <p:spPr bwMode="auto">
          <a:xfrm>
            <a:off x="7592642" y="3733800"/>
            <a:ext cx="851515" cy="384721"/>
          </a:xfrm>
          <a:prstGeom prst="rect">
            <a:avLst/>
          </a:prstGeom>
          <a:noFill/>
          <a:ln w="9525">
            <a:noFill/>
            <a:miter lim="800000"/>
            <a:headEnd/>
            <a:tailEnd/>
          </a:ln>
          <a:effectLst/>
        </p:spPr>
        <p:txBody>
          <a:bodyPr wrap="none">
            <a:spAutoFit/>
          </a:bodyPr>
          <a:lstStyle/>
          <a:p>
            <a:pPr eaLnBrk="0" hangingPunct="0"/>
            <a:r>
              <a:rPr lang="en-GB" dirty="0">
                <a:latin typeface="+mj-lt"/>
              </a:rPr>
              <a:t>OLEDB</a:t>
            </a:r>
          </a:p>
        </p:txBody>
      </p:sp>
      <p:sp>
        <p:nvSpPr>
          <p:cNvPr id="153620" name="Line 20"/>
          <p:cNvSpPr>
            <a:spLocks noChangeShapeType="1"/>
          </p:cNvSpPr>
          <p:nvPr/>
        </p:nvSpPr>
        <p:spPr bwMode="auto">
          <a:xfrm>
            <a:off x="5591175" y="4400550"/>
            <a:ext cx="3834" cy="592139"/>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153621" name="Line 21"/>
          <p:cNvSpPr>
            <a:spLocks noChangeShapeType="1"/>
          </p:cNvSpPr>
          <p:nvPr/>
        </p:nvSpPr>
        <p:spPr bwMode="auto">
          <a:xfrm flipH="1">
            <a:off x="8783995" y="4400550"/>
            <a:ext cx="7579" cy="476251"/>
          </a:xfrm>
          <a:prstGeom prst="line">
            <a:avLst/>
          </a:prstGeom>
          <a:noFill/>
          <a:ln w="9525">
            <a:solidFill>
              <a:schemeClr val="tx1"/>
            </a:solidFill>
            <a:round/>
            <a:headEnd/>
            <a:tailEnd type="triangle" w="med" len="med"/>
          </a:ln>
          <a:effectLst/>
        </p:spPr>
        <p:txBody>
          <a:bodyPr/>
          <a:lstStyle/>
          <a:p>
            <a:endParaRPr lang="en-US">
              <a:latin typeface="+mj-lt"/>
            </a:endParaRPr>
          </a:p>
        </p:txBody>
      </p:sp>
      <p:grpSp>
        <p:nvGrpSpPr>
          <p:cNvPr id="2" name="Group 23"/>
          <p:cNvGrpSpPr>
            <a:grpSpLocks/>
          </p:cNvGrpSpPr>
          <p:nvPr/>
        </p:nvGrpSpPr>
        <p:grpSpPr bwMode="auto">
          <a:xfrm>
            <a:off x="1026317" y="1981200"/>
            <a:ext cx="10335108" cy="1411288"/>
            <a:chOff x="485" y="1248"/>
            <a:chExt cx="4884" cy="889"/>
          </a:xfrm>
        </p:grpSpPr>
        <p:sp>
          <p:nvSpPr>
            <p:cNvPr id="153624" name="Rectangle 24"/>
            <p:cNvSpPr>
              <a:spLocks noChangeArrowheads="1"/>
            </p:cNvSpPr>
            <p:nvPr/>
          </p:nvSpPr>
          <p:spPr bwMode="auto">
            <a:xfrm>
              <a:off x="485" y="1248"/>
              <a:ext cx="4884" cy="402"/>
            </a:xfrm>
            <a:prstGeom prst="rect">
              <a:avLst/>
            </a:prstGeom>
            <a:solidFill>
              <a:schemeClr val="hlink"/>
            </a:solidFill>
            <a:ln w="9525">
              <a:solidFill>
                <a:schemeClr val="tx1"/>
              </a:solidFill>
              <a:miter lim="800000"/>
              <a:headEnd/>
              <a:tailEnd/>
            </a:ln>
            <a:effectLst/>
          </p:spPr>
          <p:txBody>
            <a:bodyPr wrap="none" anchor="ctr"/>
            <a:lstStyle/>
            <a:p>
              <a:endParaRPr lang="en-US">
                <a:latin typeface="+mj-lt"/>
              </a:endParaRPr>
            </a:p>
          </p:txBody>
        </p:sp>
        <p:sp>
          <p:nvSpPr>
            <p:cNvPr id="153625" name="Text Box 25"/>
            <p:cNvSpPr txBox="1">
              <a:spLocks noChangeArrowheads="1"/>
            </p:cNvSpPr>
            <p:nvPr/>
          </p:nvSpPr>
          <p:spPr bwMode="auto">
            <a:xfrm>
              <a:off x="2579" y="1339"/>
              <a:ext cx="515" cy="242"/>
            </a:xfrm>
            <a:prstGeom prst="rect">
              <a:avLst/>
            </a:prstGeom>
            <a:noFill/>
            <a:ln w="9525">
              <a:noFill/>
              <a:miter lim="800000"/>
              <a:headEnd/>
              <a:tailEnd/>
            </a:ln>
            <a:effectLst/>
          </p:spPr>
          <p:txBody>
            <a:bodyPr wrap="none">
              <a:spAutoFit/>
            </a:bodyPr>
            <a:lstStyle/>
            <a:p>
              <a:pPr eaLnBrk="0" hangingPunct="0"/>
              <a:r>
                <a:rPr lang="en-GB" dirty="0">
                  <a:solidFill>
                    <a:schemeClr val="bg1"/>
                  </a:solidFill>
                  <a:latin typeface="+mj-lt"/>
                </a:rPr>
                <a:t>ADO.NET</a:t>
              </a:r>
            </a:p>
          </p:txBody>
        </p:sp>
        <p:sp>
          <p:nvSpPr>
            <p:cNvPr id="153626" name="Line 26"/>
            <p:cNvSpPr>
              <a:spLocks noChangeShapeType="1"/>
            </p:cNvSpPr>
            <p:nvPr/>
          </p:nvSpPr>
          <p:spPr bwMode="auto">
            <a:xfrm>
              <a:off x="1850" y="1651"/>
              <a:ext cx="0" cy="476"/>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153627" name="Line 27"/>
            <p:cNvSpPr>
              <a:spLocks noChangeShapeType="1"/>
            </p:cNvSpPr>
            <p:nvPr/>
          </p:nvSpPr>
          <p:spPr bwMode="auto">
            <a:xfrm>
              <a:off x="1008" y="1652"/>
              <a:ext cx="0" cy="475"/>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153628" name="Line 28"/>
            <p:cNvSpPr>
              <a:spLocks noChangeShapeType="1"/>
            </p:cNvSpPr>
            <p:nvPr/>
          </p:nvSpPr>
          <p:spPr bwMode="auto">
            <a:xfrm>
              <a:off x="4133" y="1651"/>
              <a:ext cx="0" cy="486"/>
            </a:xfrm>
            <a:prstGeom prst="line">
              <a:avLst/>
            </a:prstGeom>
            <a:noFill/>
            <a:ln w="9525">
              <a:solidFill>
                <a:schemeClr val="tx1"/>
              </a:solidFill>
              <a:round/>
              <a:headEnd/>
              <a:tailEnd type="triangle" w="med" len="med"/>
            </a:ln>
            <a:effectLst/>
          </p:spPr>
          <p:txBody>
            <a:bodyPr/>
            <a:lstStyle/>
            <a:p>
              <a:endParaRPr lang="en-US">
                <a:latin typeface="+mj-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531818" y="6351"/>
            <a:ext cx="11125199" cy="889000"/>
          </a:xfrm>
        </p:spPr>
        <p:txBody>
          <a:bodyPr/>
          <a:lstStyle/>
          <a:p>
            <a:r>
              <a:rPr lang="en-US" dirty="0"/>
              <a:t>Connectionless</a:t>
            </a:r>
          </a:p>
        </p:txBody>
      </p:sp>
      <p:sp>
        <p:nvSpPr>
          <p:cNvPr id="188419" name="Rectangle 3"/>
          <p:cNvSpPr>
            <a:spLocks noGrp="1" noChangeArrowheads="1"/>
          </p:cNvSpPr>
          <p:nvPr>
            <p:ph type="body" idx="1"/>
          </p:nvPr>
        </p:nvSpPr>
        <p:spPr>
          <a:xfrm>
            <a:off x="507868" y="1016000"/>
            <a:ext cx="11435488" cy="4637088"/>
          </a:xfrm>
        </p:spPr>
        <p:txBody>
          <a:bodyPr/>
          <a:lstStyle/>
          <a:p>
            <a:pPr>
              <a:spcAft>
                <a:spcPct val="20000"/>
              </a:spcAft>
            </a:pPr>
            <a:r>
              <a:rPr lang="en-GB" sz="2000" dirty="0">
                <a:latin typeface="+mj-lt"/>
              </a:rPr>
              <a:t>Motivation</a:t>
            </a:r>
          </a:p>
          <a:p>
            <a:pPr>
              <a:spcAft>
                <a:spcPct val="20000"/>
              </a:spcAft>
              <a:buFont typeface="Wingdings" pitchFamily="2" charset="2"/>
              <a:buNone/>
            </a:pPr>
            <a:r>
              <a:rPr lang="en-GB" sz="2000" dirty="0">
                <a:latin typeface="+mj-lt"/>
              </a:rPr>
              <a:t>	Many parallel, long lasting access operations</a:t>
            </a:r>
          </a:p>
          <a:p>
            <a:pPr lvl="1">
              <a:spcAft>
                <a:spcPct val="20000"/>
              </a:spcAft>
              <a:buFont typeface="Wingdings" pitchFamily="2" charset="2"/>
              <a:buNone/>
            </a:pPr>
            <a:r>
              <a:rPr lang="en-GB" sz="2000" dirty="0">
                <a:latin typeface="+mj-lt"/>
              </a:rPr>
              <a:t>Connection-oriented data access too costly</a:t>
            </a:r>
          </a:p>
          <a:p>
            <a:pPr>
              <a:spcAft>
                <a:spcPct val="20000"/>
              </a:spcAft>
            </a:pPr>
            <a:r>
              <a:rPr lang="en-GB" sz="2000" dirty="0">
                <a:latin typeface="+mj-lt"/>
              </a:rPr>
              <a:t>Idea </a:t>
            </a:r>
          </a:p>
          <a:p>
            <a:pPr lvl="1">
              <a:spcAft>
                <a:spcPct val="20000"/>
              </a:spcAft>
              <a:buFont typeface="Wingdings" pitchFamily="2" charset="2"/>
              <a:buNone/>
            </a:pPr>
            <a:r>
              <a:rPr lang="en-GB" sz="2000" dirty="0">
                <a:latin typeface="+mj-lt"/>
              </a:rPr>
              <a:t>Caching data in main memory</a:t>
            </a:r>
          </a:p>
          <a:p>
            <a:pPr lvl="2">
              <a:spcAft>
                <a:spcPct val="20000"/>
              </a:spcAft>
              <a:buFont typeface="Wingdings" pitchFamily="2" charset="2"/>
              <a:buNone/>
            </a:pPr>
            <a:r>
              <a:rPr lang="en-GB" sz="2000" dirty="0">
                <a:latin typeface="+mj-lt"/>
                <a:sym typeface="Wingdings" pitchFamily="2" charset="2"/>
              </a:rPr>
              <a:t> </a:t>
            </a:r>
            <a:r>
              <a:rPr lang="en-GB" sz="2000" dirty="0">
                <a:latin typeface="+mj-lt"/>
              </a:rPr>
              <a:t>“main memory data base“</a:t>
            </a:r>
          </a:p>
          <a:p>
            <a:pPr lvl="1">
              <a:spcAft>
                <a:spcPct val="20000"/>
              </a:spcAft>
              <a:buFont typeface="Wingdings" pitchFamily="2" charset="2"/>
              <a:buNone/>
            </a:pPr>
            <a:r>
              <a:rPr lang="en-GB" sz="2000" dirty="0">
                <a:latin typeface="+mj-lt"/>
              </a:rPr>
              <a:t>Only short connections for reading and updates</a:t>
            </a:r>
          </a:p>
          <a:p>
            <a:pPr lvl="2">
              <a:spcAft>
                <a:spcPct val="20000"/>
              </a:spcAft>
              <a:buFont typeface="Wingdings" pitchFamily="2" charset="2"/>
              <a:buNone/>
            </a:pPr>
            <a:r>
              <a:rPr lang="en-GB" sz="2000" dirty="0">
                <a:latin typeface="+mj-lt"/>
                <a:sym typeface="Wingdings" pitchFamily="2" charset="2"/>
              </a:rPr>
              <a:t> </a:t>
            </a:r>
            <a:r>
              <a:rPr lang="en-GB" sz="2000" dirty="0" err="1">
                <a:latin typeface="+mj-lt"/>
              </a:rPr>
              <a:t>DataAdapter</a:t>
            </a:r>
            <a:endParaRPr lang="en-GB" sz="2000" dirty="0">
              <a:latin typeface="+mj-lt"/>
            </a:endParaRPr>
          </a:p>
          <a:p>
            <a:pPr lvl="1">
              <a:spcAft>
                <a:spcPct val="20000"/>
              </a:spcAft>
              <a:buFont typeface="Wingdings" pitchFamily="2" charset="2"/>
              <a:buNone/>
            </a:pPr>
            <a:r>
              <a:rPr lang="en-GB" sz="2000" dirty="0">
                <a:latin typeface="+mj-lt"/>
              </a:rPr>
              <a:t>Main memory data base independent from data source</a:t>
            </a:r>
          </a:p>
          <a:p>
            <a:pPr lvl="2">
              <a:spcAft>
                <a:spcPct val="20000"/>
              </a:spcAft>
              <a:buFont typeface="Wingdings" pitchFamily="2" charset="2"/>
              <a:buNone/>
            </a:pPr>
            <a:r>
              <a:rPr lang="en-GB" sz="2000" dirty="0">
                <a:latin typeface="+mj-lt"/>
                <a:sym typeface="Wingdings" pitchFamily="2" charset="2"/>
              </a:rPr>
              <a:t>conflicting changes are possible</a:t>
            </a:r>
          </a:p>
          <a:p>
            <a:pPr>
              <a:spcAft>
                <a:spcPct val="20000"/>
              </a:spcAft>
            </a:pPr>
            <a:endParaRPr lang="en-GB" sz="2000" dirty="0">
              <a:latin typeface="+mj-lt"/>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31818" y="247650"/>
            <a:ext cx="11125199" cy="523876"/>
          </a:xfrm>
        </p:spPr>
        <p:txBody>
          <a:bodyPr/>
          <a:lstStyle/>
          <a:p>
            <a:r>
              <a:rPr lang="en-US" dirty="0"/>
              <a:t>Microsoft 3 Tier Arch</a:t>
            </a:r>
          </a:p>
        </p:txBody>
      </p:sp>
      <p:pic>
        <p:nvPicPr>
          <p:cNvPr id="189444" name="Picture 4" descr="vbthevisualbasicdatastory"/>
          <p:cNvPicPr>
            <a:picLocks noChangeAspect="1" noChangeArrowheads="1"/>
          </p:cNvPicPr>
          <p:nvPr/>
        </p:nvPicPr>
        <p:blipFill>
          <a:blip r:embed="rId2" cstate="print"/>
          <a:srcRect/>
          <a:stretch>
            <a:fillRect/>
          </a:stretch>
        </p:blipFill>
        <p:spPr bwMode="auto">
          <a:xfrm>
            <a:off x="1847533" y="1074738"/>
            <a:ext cx="8363267" cy="4878387"/>
          </a:xfrm>
          <a:prstGeom prst="rect">
            <a:avLst/>
          </a:prstGeom>
          <a:noFill/>
          <a:ln w="9525">
            <a:noFill/>
            <a:miter lim="800000"/>
            <a:headEnd/>
            <a:tailEnd/>
          </a:ln>
        </p:spPr>
      </p:pic>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531818" y="352424"/>
            <a:ext cx="11125199" cy="647701"/>
          </a:xfrm>
        </p:spPr>
        <p:txBody>
          <a:bodyPr/>
          <a:lstStyle/>
          <a:p>
            <a:r>
              <a:rPr lang="en-US" dirty="0"/>
              <a:t>ADO Technology Chain</a:t>
            </a:r>
          </a:p>
        </p:txBody>
      </p:sp>
      <p:grpSp>
        <p:nvGrpSpPr>
          <p:cNvPr id="2" name="Group 5"/>
          <p:cNvGrpSpPr>
            <a:grpSpLocks/>
          </p:cNvGrpSpPr>
          <p:nvPr/>
        </p:nvGrpSpPr>
        <p:grpSpPr bwMode="auto">
          <a:xfrm>
            <a:off x="11156161" y="1943100"/>
            <a:ext cx="812588" cy="2273300"/>
            <a:chOff x="5272" y="1224"/>
            <a:chExt cx="384" cy="1432"/>
          </a:xfrm>
        </p:grpSpPr>
        <p:sp>
          <p:nvSpPr>
            <p:cNvPr id="190470" name="AutoShape 6"/>
            <p:cNvSpPr>
              <a:spLocks noChangeArrowheads="1"/>
            </p:cNvSpPr>
            <p:nvPr/>
          </p:nvSpPr>
          <p:spPr bwMode="auto">
            <a:xfrm>
              <a:off x="5272" y="1224"/>
              <a:ext cx="384" cy="672"/>
            </a:xfrm>
            <a:prstGeom prst="can">
              <a:avLst>
                <a:gd name="adj" fmla="val 43750"/>
              </a:avLst>
            </a:prstGeom>
            <a:noFill/>
            <a:ln w="6350">
              <a:solidFill>
                <a:schemeClr val="tx1"/>
              </a:solidFill>
              <a:round/>
              <a:headEnd/>
              <a:tailEnd/>
            </a:ln>
            <a:effectLst/>
          </p:spPr>
          <p:txBody>
            <a:bodyPr wrap="none" anchor="ctr"/>
            <a:lstStyle/>
            <a:p>
              <a:endParaRPr lang="en-US"/>
            </a:p>
          </p:txBody>
        </p:sp>
        <p:sp>
          <p:nvSpPr>
            <p:cNvPr id="190471" name="AutoShape 7"/>
            <p:cNvSpPr>
              <a:spLocks noChangeArrowheads="1"/>
            </p:cNvSpPr>
            <p:nvPr/>
          </p:nvSpPr>
          <p:spPr bwMode="auto">
            <a:xfrm>
              <a:off x="5272" y="2088"/>
              <a:ext cx="384" cy="568"/>
            </a:xfrm>
            <a:prstGeom prst="can">
              <a:avLst>
                <a:gd name="adj" fmla="val 36979"/>
              </a:avLst>
            </a:prstGeom>
            <a:noFill/>
            <a:ln w="6350">
              <a:solidFill>
                <a:schemeClr val="tx1"/>
              </a:solidFill>
              <a:round/>
              <a:headEnd/>
              <a:tailEnd/>
            </a:ln>
            <a:effectLst/>
          </p:spPr>
          <p:txBody>
            <a:bodyPr wrap="none" anchor="ctr"/>
            <a:lstStyle/>
            <a:p>
              <a:endParaRPr lang="en-US"/>
            </a:p>
          </p:txBody>
        </p:sp>
        <p:sp>
          <p:nvSpPr>
            <p:cNvPr id="190472" name="Text Box 8"/>
            <p:cNvSpPr txBox="1">
              <a:spLocks noChangeArrowheads="1"/>
            </p:cNvSpPr>
            <p:nvPr/>
          </p:nvSpPr>
          <p:spPr bwMode="auto">
            <a:xfrm>
              <a:off x="5278" y="2287"/>
              <a:ext cx="263" cy="330"/>
            </a:xfrm>
            <a:prstGeom prst="rect">
              <a:avLst/>
            </a:prstGeom>
            <a:noFill/>
            <a:ln w="6350">
              <a:noFill/>
              <a:miter lim="800000"/>
              <a:headEnd/>
              <a:tailEnd/>
            </a:ln>
            <a:effectLst/>
          </p:spPr>
          <p:txBody>
            <a:bodyPr wrap="none">
              <a:spAutoFit/>
            </a:bodyPr>
            <a:lstStyle/>
            <a:p>
              <a:pPr eaLnBrk="0" hangingPunct="0"/>
              <a:r>
                <a:rPr lang="de-AT" sz="1400"/>
                <a:t>Data</a:t>
              </a:r>
            </a:p>
            <a:p>
              <a:pPr eaLnBrk="0" hangingPunct="0"/>
              <a:r>
                <a:rPr lang="de-AT" sz="1400"/>
                <a:t>store</a:t>
              </a:r>
              <a:endParaRPr lang="de-DE" sz="1400"/>
            </a:p>
          </p:txBody>
        </p:sp>
        <p:sp>
          <p:nvSpPr>
            <p:cNvPr id="190473" name="Text Box 9"/>
            <p:cNvSpPr txBox="1">
              <a:spLocks noChangeArrowheads="1"/>
            </p:cNvSpPr>
            <p:nvPr/>
          </p:nvSpPr>
          <p:spPr bwMode="auto">
            <a:xfrm>
              <a:off x="5286" y="1559"/>
              <a:ext cx="263" cy="330"/>
            </a:xfrm>
            <a:prstGeom prst="rect">
              <a:avLst/>
            </a:prstGeom>
            <a:noFill/>
            <a:ln w="6350">
              <a:noFill/>
              <a:miter lim="800000"/>
              <a:headEnd/>
              <a:tailEnd/>
            </a:ln>
            <a:effectLst/>
          </p:spPr>
          <p:txBody>
            <a:bodyPr wrap="none">
              <a:spAutoFit/>
            </a:bodyPr>
            <a:lstStyle/>
            <a:p>
              <a:pPr eaLnBrk="0" hangingPunct="0"/>
              <a:r>
                <a:rPr lang="de-AT" sz="1400"/>
                <a:t>Data</a:t>
              </a:r>
            </a:p>
            <a:p>
              <a:pPr eaLnBrk="0" hangingPunct="0"/>
              <a:r>
                <a:rPr lang="de-AT" sz="1400"/>
                <a:t>store</a:t>
              </a:r>
              <a:endParaRPr lang="de-DE" sz="1400"/>
            </a:p>
          </p:txBody>
        </p:sp>
      </p:grpSp>
      <p:grpSp>
        <p:nvGrpSpPr>
          <p:cNvPr id="3" name="Group 10"/>
          <p:cNvGrpSpPr>
            <a:grpSpLocks/>
          </p:cNvGrpSpPr>
          <p:nvPr/>
        </p:nvGrpSpPr>
        <p:grpSpPr bwMode="auto">
          <a:xfrm>
            <a:off x="215844" y="2930526"/>
            <a:ext cx="1443191" cy="1265238"/>
            <a:chOff x="102" y="1846"/>
            <a:chExt cx="682" cy="797"/>
          </a:xfrm>
        </p:grpSpPr>
        <p:grpSp>
          <p:nvGrpSpPr>
            <p:cNvPr id="4" name="Group 11"/>
            <p:cNvGrpSpPr>
              <a:grpSpLocks/>
            </p:cNvGrpSpPr>
            <p:nvPr/>
          </p:nvGrpSpPr>
          <p:grpSpPr bwMode="auto">
            <a:xfrm>
              <a:off x="159" y="1846"/>
              <a:ext cx="505" cy="562"/>
              <a:chOff x="159" y="1846"/>
              <a:chExt cx="505" cy="562"/>
            </a:xfrm>
          </p:grpSpPr>
          <p:sp>
            <p:nvSpPr>
              <p:cNvPr id="190476" name="Rectangle 12"/>
              <p:cNvSpPr>
                <a:spLocks noChangeArrowheads="1"/>
              </p:cNvSpPr>
              <p:nvPr/>
            </p:nvSpPr>
            <p:spPr bwMode="auto">
              <a:xfrm>
                <a:off x="160" y="1896"/>
                <a:ext cx="504" cy="512"/>
              </a:xfrm>
              <a:prstGeom prst="rect">
                <a:avLst/>
              </a:prstGeom>
              <a:solidFill>
                <a:srgbClr val="EAEAEA"/>
              </a:solidFill>
              <a:ln w="6350">
                <a:solidFill>
                  <a:schemeClr val="tx1"/>
                </a:solidFill>
                <a:miter lim="800000"/>
                <a:headEnd/>
                <a:tailEnd/>
              </a:ln>
              <a:effectLst/>
            </p:spPr>
            <p:txBody>
              <a:bodyPr wrap="none" anchor="ctr"/>
              <a:lstStyle/>
              <a:p>
                <a:endParaRPr lang="en-US"/>
              </a:p>
            </p:txBody>
          </p:sp>
          <p:grpSp>
            <p:nvGrpSpPr>
              <p:cNvPr id="5" name="Group 13"/>
              <p:cNvGrpSpPr>
                <a:grpSpLocks/>
              </p:cNvGrpSpPr>
              <p:nvPr/>
            </p:nvGrpSpPr>
            <p:grpSpPr bwMode="auto">
              <a:xfrm>
                <a:off x="160" y="1902"/>
                <a:ext cx="429" cy="384"/>
                <a:chOff x="764" y="1952"/>
                <a:chExt cx="335" cy="384"/>
              </a:xfrm>
            </p:grpSpPr>
            <p:sp>
              <p:nvSpPr>
                <p:cNvPr id="190478" name="Rectangle 14"/>
                <p:cNvSpPr>
                  <a:spLocks noChangeArrowheads="1"/>
                </p:cNvSpPr>
                <p:nvPr/>
              </p:nvSpPr>
              <p:spPr bwMode="auto">
                <a:xfrm>
                  <a:off x="764" y="1952"/>
                  <a:ext cx="112" cy="96"/>
                </a:xfrm>
                <a:prstGeom prst="rect">
                  <a:avLst/>
                </a:prstGeom>
                <a:solidFill>
                  <a:schemeClr val="bg1"/>
                </a:solidFill>
                <a:ln w="6350">
                  <a:solidFill>
                    <a:schemeClr val="tx1"/>
                  </a:solidFill>
                  <a:miter lim="800000"/>
                  <a:headEnd/>
                  <a:tailEnd/>
                </a:ln>
                <a:effectLst/>
              </p:spPr>
              <p:txBody>
                <a:bodyPr wrap="none" anchor="ctr"/>
                <a:lstStyle/>
                <a:p>
                  <a:endParaRPr lang="en-US"/>
                </a:p>
              </p:txBody>
            </p:sp>
            <p:sp>
              <p:nvSpPr>
                <p:cNvPr id="190479" name="Rectangle 15"/>
                <p:cNvSpPr>
                  <a:spLocks noChangeArrowheads="1"/>
                </p:cNvSpPr>
                <p:nvPr/>
              </p:nvSpPr>
              <p:spPr bwMode="auto">
                <a:xfrm>
                  <a:off x="876" y="1952"/>
                  <a:ext cx="111" cy="96"/>
                </a:xfrm>
                <a:prstGeom prst="rect">
                  <a:avLst/>
                </a:prstGeom>
                <a:solidFill>
                  <a:schemeClr val="bg1"/>
                </a:solidFill>
                <a:ln w="6350">
                  <a:solidFill>
                    <a:schemeClr val="tx1"/>
                  </a:solidFill>
                  <a:miter lim="800000"/>
                  <a:headEnd/>
                  <a:tailEnd/>
                </a:ln>
                <a:effectLst/>
              </p:spPr>
              <p:txBody>
                <a:bodyPr wrap="none" anchor="ctr"/>
                <a:lstStyle/>
                <a:p>
                  <a:endParaRPr lang="en-US"/>
                </a:p>
              </p:txBody>
            </p:sp>
            <p:sp>
              <p:nvSpPr>
                <p:cNvPr id="190480" name="Rectangle 16"/>
                <p:cNvSpPr>
                  <a:spLocks noChangeArrowheads="1"/>
                </p:cNvSpPr>
                <p:nvPr/>
              </p:nvSpPr>
              <p:spPr bwMode="auto">
                <a:xfrm>
                  <a:off x="987" y="1952"/>
                  <a:ext cx="112" cy="96"/>
                </a:xfrm>
                <a:prstGeom prst="rect">
                  <a:avLst/>
                </a:prstGeom>
                <a:solidFill>
                  <a:schemeClr val="bg1"/>
                </a:solidFill>
                <a:ln w="6350">
                  <a:solidFill>
                    <a:schemeClr val="tx1"/>
                  </a:solidFill>
                  <a:miter lim="800000"/>
                  <a:headEnd/>
                  <a:tailEnd/>
                </a:ln>
                <a:effectLst/>
              </p:spPr>
              <p:txBody>
                <a:bodyPr wrap="none" anchor="ctr"/>
                <a:lstStyle/>
                <a:p>
                  <a:endParaRPr lang="en-US"/>
                </a:p>
              </p:txBody>
            </p:sp>
            <p:sp>
              <p:nvSpPr>
                <p:cNvPr id="190481" name="Rectangle 17"/>
                <p:cNvSpPr>
                  <a:spLocks noChangeArrowheads="1"/>
                </p:cNvSpPr>
                <p:nvPr/>
              </p:nvSpPr>
              <p:spPr bwMode="auto">
                <a:xfrm>
                  <a:off x="764" y="2048"/>
                  <a:ext cx="112" cy="96"/>
                </a:xfrm>
                <a:prstGeom prst="rect">
                  <a:avLst/>
                </a:prstGeom>
                <a:solidFill>
                  <a:schemeClr val="bg1"/>
                </a:solidFill>
                <a:ln w="6350">
                  <a:solidFill>
                    <a:schemeClr val="tx1"/>
                  </a:solidFill>
                  <a:miter lim="800000"/>
                  <a:headEnd/>
                  <a:tailEnd/>
                </a:ln>
                <a:effectLst/>
              </p:spPr>
              <p:txBody>
                <a:bodyPr wrap="none" anchor="ctr"/>
                <a:lstStyle/>
                <a:p>
                  <a:endParaRPr lang="en-US"/>
                </a:p>
              </p:txBody>
            </p:sp>
            <p:sp>
              <p:nvSpPr>
                <p:cNvPr id="190482" name="Rectangle 18"/>
                <p:cNvSpPr>
                  <a:spLocks noChangeArrowheads="1"/>
                </p:cNvSpPr>
                <p:nvPr/>
              </p:nvSpPr>
              <p:spPr bwMode="auto">
                <a:xfrm>
                  <a:off x="876" y="2048"/>
                  <a:ext cx="111" cy="96"/>
                </a:xfrm>
                <a:prstGeom prst="rect">
                  <a:avLst/>
                </a:prstGeom>
                <a:solidFill>
                  <a:schemeClr val="bg1"/>
                </a:solidFill>
                <a:ln w="6350">
                  <a:solidFill>
                    <a:schemeClr val="tx1"/>
                  </a:solidFill>
                  <a:miter lim="800000"/>
                  <a:headEnd/>
                  <a:tailEnd/>
                </a:ln>
                <a:effectLst/>
              </p:spPr>
              <p:txBody>
                <a:bodyPr wrap="none" anchor="ctr"/>
                <a:lstStyle/>
                <a:p>
                  <a:endParaRPr lang="en-US"/>
                </a:p>
              </p:txBody>
            </p:sp>
            <p:sp>
              <p:nvSpPr>
                <p:cNvPr id="190483" name="Rectangle 19"/>
                <p:cNvSpPr>
                  <a:spLocks noChangeArrowheads="1"/>
                </p:cNvSpPr>
                <p:nvPr/>
              </p:nvSpPr>
              <p:spPr bwMode="auto">
                <a:xfrm>
                  <a:off x="987" y="2048"/>
                  <a:ext cx="112" cy="96"/>
                </a:xfrm>
                <a:prstGeom prst="rect">
                  <a:avLst/>
                </a:prstGeom>
                <a:solidFill>
                  <a:schemeClr val="bg1"/>
                </a:solidFill>
                <a:ln w="6350">
                  <a:solidFill>
                    <a:schemeClr val="tx1"/>
                  </a:solidFill>
                  <a:miter lim="800000"/>
                  <a:headEnd/>
                  <a:tailEnd/>
                </a:ln>
                <a:effectLst/>
              </p:spPr>
              <p:txBody>
                <a:bodyPr wrap="none" anchor="ctr"/>
                <a:lstStyle/>
                <a:p>
                  <a:endParaRPr lang="en-US"/>
                </a:p>
              </p:txBody>
            </p:sp>
            <p:sp>
              <p:nvSpPr>
                <p:cNvPr id="190484" name="Rectangle 20"/>
                <p:cNvSpPr>
                  <a:spLocks noChangeArrowheads="1"/>
                </p:cNvSpPr>
                <p:nvPr/>
              </p:nvSpPr>
              <p:spPr bwMode="auto">
                <a:xfrm>
                  <a:off x="764" y="2144"/>
                  <a:ext cx="112" cy="96"/>
                </a:xfrm>
                <a:prstGeom prst="rect">
                  <a:avLst/>
                </a:prstGeom>
                <a:solidFill>
                  <a:schemeClr val="bg1"/>
                </a:solidFill>
                <a:ln w="6350">
                  <a:solidFill>
                    <a:schemeClr val="tx1"/>
                  </a:solidFill>
                  <a:miter lim="800000"/>
                  <a:headEnd/>
                  <a:tailEnd/>
                </a:ln>
                <a:effectLst/>
              </p:spPr>
              <p:txBody>
                <a:bodyPr wrap="none" anchor="ctr"/>
                <a:lstStyle/>
                <a:p>
                  <a:endParaRPr lang="en-US"/>
                </a:p>
              </p:txBody>
            </p:sp>
            <p:sp>
              <p:nvSpPr>
                <p:cNvPr id="190485" name="Rectangle 21"/>
                <p:cNvSpPr>
                  <a:spLocks noChangeArrowheads="1"/>
                </p:cNvSpPr>
                <p:nvPr/>
              </p:nvSpPr>
              <p:spPr bwMode="auto">
                <a:xfrm>
                  <a:off x="876" y="2144"/>
                  <a:ext cx="111" cy="96"/>
                </a:xfrm>
                <a:prstGeom prst="rect">
                  <a:avLst/>
                </a:prstGeom>
                <a:solidFill>
                  <a:schemeClr val="bg1"/>
                </a:solidFill>
                <a:ln w="6350">
                  <a:solidFill>
                    <a:schemeClr val="tx1"/>
                  </a:solidFill>
                  <a:miter lim="800000"/>
                  <a:headEnd/>
                  <a:tailEnd/>
                </a:ln>
                <a:effectLst/>
              </p:spPr>
              <p:txBody>
                <a:bodyPr wrap="none" anchor="ctr"/>
                <a:lstStyle/>
                <a:p>
                  <a:endParaRPr lang="en-US"/>
                </a:p>
              </p:txBody>
            </p:sp>
            <p:sp>
              <p:nvSpPr>
                <p:cNvPr id="190486" name="Rectangle 22"/>
                <p:cNvSpPr>
                  <a:spLocks noChangeArrowheads="1"/>
                </p:cNvSpPr>
                <p:nvPr/>
              </p:nvSpPr>
              <p:spPr bwMode="auto">
                <a:xfrm>
                  <a:off x="987" y="2144"/>
                  <a:ext cx="112" cy="96"/>
                </a:xfrm>
                <a:prstGeom prst="rect">
                  <a:avLst/>
                </a:prstGeom>
                <a:solidFill>
                  <a:schemeClr val="bg1"/>
                </a:solidFill>
                <a:ln w="6350">
                  <a:solidFill>
                    <a:schemeClr val="tx1"/>
                  </a:solidFill>
                  <a:miter lim="800000"/>
                  <a:headEnd/>
                  <a:tailEnd/>
                </a:ln>
                <a:effectLst/>
              </p:spPr>
              <p:txBody>
                <a:bodyPr wrap="none" anchor="ctr"/>
                <a:lstStyle/>
                <a:p>
                  <a:endParaRPr lang="en-US"/>
                </a:p>
              </p:txBody>
            </p:sp>
            <p:sp>
              <p:nvSpPr>
                <p:cNvPr id="190487" name="Rectangle 23"/>
                <p:cNvSpPr>
                  <a:spLocks noChangeArrowheads="1"/>
                </p:cNvSpPr>
                <p:nvPr/>
              </p:nvSpPr>
              <p:spPr bwMode="auto">
                <a:xfrm>
                  <a:off x="764" y="2240"/>
                  <a:ext cx="112" cy="96"/>
                </a:xfrm>
                <a:prstGeom prst="rect">
                  <a:avLst/>
                </a:prstGeom>
                <a:solidFill>
                  <a:schemeClr val="bg1"/>
                </a:solidFill>
                <a:ln w="6350">
                  <a:solidFill>
                    <a:schemeClr val="tx1"/>
                  </a:solidFill>
                  <a:miter lim="800000"/>
                  <a:headEnd/>
                  <a:tailEnd/>
                </a:ln>
                <a:effectLst/>
              </p:spPr>
              <p:txBody>
                <a:bodyPr wrap="none" anchor="ctr"/>
                <a:lstStyle/>
                <a:p>
                  <a:endParaRPr lang="en-US"/>
                </a:p>
              </p:txBody>
            </p:sp>
            <p:sp>
              <p:nvSpPr>
                <p:cNvPr id="190488" name="Rectangle 24"/>
                <p:cNvSpPr>
                  <a:spLocks noChangeArrowheads="1"/>
                </p:cNvSpPr>
                <p:nvPr/>
              </p:nvSpPr>
              <p:spPr bwMode="auto">
                <a:xfrm>
                  <a:off x="876" y="2240"/>
                  <a:ext cx="111" cy="96"/>
                </a:xfrm>
                <a:prstGeom prst="rect">
                  <a:avLst/>
                </a:prstGeom>
                <a:solidFill>
                  <a:schemeClr val="bg1"/>
                </a:solidFill>
                <a:ln w="6350">
                  <a:solidFill>
                    <a:schemeClr val="tx1"/>
                  </a:solidFill>
                  <a:miter lim="800000"/>
                  <a:headEnd/>
                  <a:tailEnd/>
                </a:ln>
                <a:effectLst/>
              </p:spPr>
              <p:txBody>
                <a:bodyPr wrap="none" anchor="ctr"/>
                <a:lstStyle/>
                <a:p>
                  <a:endParaRPr lang="en-US"/>
                </a:p>
              </p:txBody>
            </p:sp>
            <p:sp>
              <p:nvSpPr>
                <p:cNvPr id="190489" name="Rectangle 25"/>
                <p:cNvSpPr>
                  <a:spLocks noChangeArrowheads="1"/>
                </p:cNvSpPr>
                <p:nvPr/>
              </p:nvSpPr>
              <p:spPr bwMode="auto">
                <a:xfrm>
                  <a:off x="987" y="2240"/>
                  <a:ext cx="112" cy="96"/>
                </a:xfrm>
                <a:prstGeom prst="rect">
                  <a:avLst/>
                </a:prstGeom>
                <a:solidFill>
                  <a:schemeClr val="bg1"/>
                </a:solidFill>
                <a:ln w="6350">
                  <a:solidFill>
                    <a:schemeClr val="tx1"/>
                  </a:solidFill>
                  <a:miter lim="800000"/>
                  <a:headEnd/>
                  <a:tailEnd/>
                </a:ln>
                <a:effectLst/>
              </p:spPr>
              <p:txBody>
                <a:bodyPr wrap="none" anchor="ctr"/>
                <a:lstStyle/>
                <a:p>
                  <a:endParaRPr lang="en-US"/>
                </a:p>
              </p:txBody>
            </p:sp>
          </p:grpSp>
          <p:sp>
            <p:nvSpPr>
              <p:cNvPr id="190490" name="Rectangle 26"/>
              <p:cNvSpPr>
                <a:spLocks noChangeArrowheads="1"/>
              </p:cNvSpPr>
              <p:nvPr/>
            </p:nvSpPr>
            <p:spPr bwMode="auto">
              <a:xfrm>
                <a:off x="159" y="1846"/>
                <a:ext cx="504" cy="50"/>
              </a:xfrm>
              <a:prstGeom prst="rect">
                <a:avLst/>
              </a:prstGeom>
              <a:solidFill>
                <a:schemeClr val="bg2"/>
              </a:solidFill>
              <a:ln w="6350">
                <a:solidFill>
                  <a:schemeClr val="tx1"/>
                </a:solidFill>
                <a:miter lim="800000"/>
                <a:headEnd/>
                <a:tailEnd/>
              </a:ln>
              <a:effectLst/>
            </p:spPr>
            <p:txBody>
              <a:bodyPr wrap="none" anchor="ctr"/>
              <a:lstStyle/>
              <a:p>
                <a:endParaRPr lang="en-US"/>
              </a:p>
            </p:txBody>
          </p:sp>
          <p:sp>
            <p:nvSpPr>
              <p:cNvPr id="190491" name="Line 27"/>
              <p:cNvSpPr>
                <a:spLocks noChangeShapeType="1"/>
              </p:cNvSpPr>
              <p:nvPr/>
            </p:nvSpPr>
            <p:spPr bwMode="auto">
              <a:xfrm flipH="1">
                <a:off x="588" y="1893"/>
                <a:ext cx="2" cy="515"/>
              </a:xfrm>
              <a:prstGeom prst="line">
                <a:avLst/>
              </a:prstGeom>
              <a:noFill/>
              <a:ln w="6350">
                <a:solidFill>
                  <a:schemeClr val="tx1"/>
                </a:solidFill>
                <a:round/>
                <a:headEnd/>
                <a:tailEnd/>
              </a:ln>
              <a:effectLst/>
            </p:spPr>
            <p:txBody>
              <a:bodyPr/>
              <a:lstStyle/>
              <a:p>
                <a:endParaRPr lang="en-US"/>
              </a:p>
            </p:txBody>
          </p:sp>
        </p:grpSp>
        <p:sp>
          <p:nvSpPr>
            <p:cNvPr id="190492" name="Text Box 28"/>
            <p:cNvSpPr txBox="1">
              <a:spLocks noChangeArrowheads="1"/>
            </p:cNvSpPr>
            <p:nvPr/>
          </p:nvSpPr>
          <p:spPr bwMode="auto">
            <a:xfrm>
              <a:off x="102" y="2449"/>
              <a:ext cx="396" cy="194"/>
            </a:xfrm>
            <a:prstGeom prst="rect">
              <a:avLst/>
            </a:prstGeom>
            <a:noFill/>
            <a:ln w="6350">
              <a:noFill/>
              <a:miter lim="800000"/>
              <a:headEnd/>
              <a:tailEnd/>
            </a:ln>
            <a:effectLst/>
          </p:spPr>
          <p:txBody>
            <a:bodyPr wrap="none">
              <a:spAutoFit/>
            </a:bodyPr>
            <a:lstStyle/>
            <a:p>
              <a:pPr eaLnBrk="0" hangingPunct="0"/>
              <a:r>
                <a:rPr lang="de-AT" sz="1400"/>
                <a:t>DataGrid</a:t>
              </a:r>
              <a:endParaRPr lang="de-DE" sz="1400"/>
            </a:p>
          </p:txBody>
        </p:sp>
        <p:sp>
          <p:nvSpPr>
            <p:cNvPr id="190493" name="Line 29"/>
            <p:cNvSpPr>
              <a:spLocks noChangeShapeType="1"/>
            </p:cNvSpPr>
            <p:nvPr/>
          </p:nvSpPr>
          <p:spPr bwMode="auto">
            <a:xfrm flipV="1">
              <a:off x="664" y="2112"/>
              <a:ext cx="120" cy="8"/>
            </a:xfrm>
            <a:prstGeom prst="line">
              <a:avLst/>
            </a:prstGeom>
            <a:noFill/>
            <a:ln w="6350">
              <a:solidFill>
                <a:schemeClr val="tx1"/>
              </a:solidFill>
              <a:round/>
              <a:headEnd type="triangle" w="med" len="med"/>
              <a:tailEnd type="triangle" w="med" len="med"/>
            </a:ln>
            <a:effectLst/>
          </p:spPr>
          <p:txBody>
            <a:bodyPr/>
            <a:lstStyle/>
            <a:p>
              <a:endParaRPr lang="en-US"/>
            </a:p>
          </p:txBody>
        </p:sp>
      </p:grpSp>
      <p:grpSp>
        <p:nvGrpSpPr>
          <p:cNvPr id="6" name="Group 30"/>
          <p:cNvGrpSpPr>
            <a:grpSpLocks/>
          </p:cNvGrpSpPr>
          <p:nvPr/>
        </p:nvGrpSpPr>
        <p:grpSpPr bwMode="auto">
          <a:xfrm>
            <a:off x="3064135" y="2171700"/>
            <a:ext cx="1591319" cy="2044700"/>
            <a:chOff x="1448" y="1368"/>
            <a:chExt cx="752" cy="1288"/>
          </a:xfrm>
        </p:grpSpPr>
        <p:grpSp>
          <p:nvGrpSpPr>
            <p:cNvPr id="7" name="Group 31"/>
            <p:cNvGrpSpPr>
              <a:grpSpLocks/>
            </p:cNvGrpSpPr>
            <p:nvPr/>
          </p:nvGrpSpPr>
          <p:grpSpPr bwMode="auto">
            <a:xfrm>
              <a:off x="1448" y="1368"/>
              <a:ext cx="640" cy="1288"/>
              <a:chOff x="1968" y="1520"/>
              <a:chExt cx="872" cy="1288"/>
            </a:xfrm>
          </p:grpSpPr>
          <p:grpSp>
            <p:nvGrpSpPr>
              <p:cNvPr id="8" name="Group 32"/>
              <p:cNvGrpSpPr>
                <a:grpSpLocks/>
              </p:cNvGrpSpPr>
              <p:nvPr/>
            </p:nvGrpSpPr>
            <p:grpSpPr bwMode="auto">
              <a:xfrm>
                <a:off x="2112" y="1640"/>
                <a:ext cx="608" cy="384"/>
                <a:chOff x="1352" y="2424"/>
                <a:chExt cx="608" cy="384"/>
              </a:xfrm>
            </p:grpSpPr>
            <p:grpSp>
              <p:nvGrpSpPr>
                <p:cNvPr id="9" name="Group 33"/>
                <p:cNvGrpSpPr>
                  <a:grpSpLocks/>
                </p:cNvGrpSpPr>
                <p:nvPr/>
              </p:nvGrpSpPr>
              <p:grpSpPr bwMode="auto">
                <a:xfrm>
                  <a:off x="1352" y="2424"/>
                  <a:ext cx="608" cy="96"/>
                  <a:chOff x="1368" y="2416"/>
                  <a:chExt cx="608" cy="96"/>
                </a:xfrm>
              </p:grpSpPr>
              <p:sp>
                <p:nvSpPr>
                  <p:cNvPr id="190498" name="Rectangle 34"/>
                  <p:cNvSpPr>
                    <a:spLocks noChangeArrowheads="1"/>
                  </p:cNvSpPr>
                  <p:nvPr/>
                </p:nvSpPr>
                <p:spPr bwMode="auto">
                  <a:xfrm>
                    <a:off x="1368" y="2416"/>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499" name="Rectangle 35"/>
                  <p:cNvSpPr>
                    <a:spLocks noChangeArrowheads="1"/>
                  </p:cNvSpPr>
                  <p:nvPr/>
                </p:nvSpPr>
                <p:spPr bwMode="auto">
                  <a:xfrm>
                    <a:off x="1520" y="2416"/>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00" name="Rectangle 36"/>
                  <p:cNvSpPr>
                    <a:spLocks noChangeArrowheads="1"/>
                  </p:cNvSpPr>
                  <p:nvPr/>
                </p:nvSpPr>
                <p:spPr bwMode="auto">
                  <a:xfrm>
                    <a:off x="1672" y="2416"/>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01" name="Rectangle 37"/>
                  <p:cNvSpPr>
                    <a:spLocks noChangeArrowheads="1"/>
                  </p:cNvSpPr>
                  <p:nvPr/>
                </p:nvSpPr>
                <p:spPr bwMode="auto">
                  <a:xfrm>
                    <a:off x="1824" y="2416"/>
                    <a:ext cx="152" cy="96"/>
                  </a:xfrm>
                  <a:prstGeom prst="rect">
                    <a:avLst/>
                  </a:prstGeom>
                  <a:noFill/>
                  <a:ln w="6350">
                    <a:solidFill>
                      <a:schemeClr val="tx1"/>
                    </a:solidFill>
                    <a:miter lim="800000"/>
                    <a:headEnd/>
                    <a:tailEnd/>
                  </a:ln>
                  <a:effectLst/>
                </p:spPr>
                <p:txBody>
                  <a:bodyPr wrap="none" anchor="ctr"/>
                  <a:lstStyle/>
                  <a:p>
                    <a:endParaRPr lang="en-US"/>
                  </a:p>
                </p:txBody>
              </p:sp>
            </p:grpSp>
            <p:grpSp>
              <p:nvGrpSpPr>
                <p:cNvPr id="10" name="Group 38"/>
                <p:cNvGrpSpPr>
                  <a:grpSpLocks/>
                </p:cNvGrpSpPr>
                <p:nvPr/>
              </p:nvGrpSpPr>
              <p:grpSpPr bwMode="auto">
                <a:xfrm>
                  <a:off x="1352" y="2520"/>
                  <a:ext cx="608" cy="96"/>
                  <a:chOff x="1360" y="2512"/>
                  <a:chExt cx="608" cy="96"/>
                </a:xfrm>
              </p:grpSpPr>
              <p:sp>
                <p:nvSpPr>
                  <p:cNvPr id="190503" name="Rectangle 39"/>
                  <p:cNvSpPr>
                    <a:spLocks noChangeArrowheads="1"/>
                  </p:cNvSpPr>
                  <p:nvPr/>
                </p:nvSpPr>
                <p:spPr bwMode="auto">
                  <a:xfrm>
                    <a:off x="1360"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04" name="Rectangle 40"/>
                  <p:cNvSpPr>
                    <a:spLocks noChangeArrowheads="1"/>
                  </p:cNvSpPr>
                  <p:nvPr/>
                </p:nvSpPr>
                <p:spPr bwMode="auto">
                  <a:xfrm>
                    <a:off x="1512"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05" name="Rectangle 41"/>
                  <p:cNvSpPr>
                    <a:spLocks noChangeArrowheads="1"/>
                  </p:cNvSpPr>
                  <p:nvPr/>
                </p:nvSpPr>
                <p:spPr bwMode="auto">
                  <a:xfrm>
                    <a:off x="1664"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06" name="Rectangle 42"/>
                  <p:cNvSpPr>
                    <a:spLocks noChangeArrowheads="1"/>
                  </p:cNvSpPr>
                  <p:nvPr/>
                </p:nvSpPr>
                <p:spPr bwMode="auto">
                  <a:xfrm>
                    <a:off x="1816" y="2512"/>
                    <a:ext cx="152" cy="96"/>
                  </a:xfrm>
                  <a:prstGeom prst="rect">
                    <a:avLst/>
                  </a:prstGeom>
                  <a:noFill/>
                  <a:ln w="6350">
                    <a:solidFill>
                      <a:schemeClr val="tx1"/>
                    </a:solidFill>
                    <a:miter lim="800000"/>
                    <a:headEnd/>
                    <a:tailEnd/>
                  </a:ln>
                  <a:effectLst/>
                </p:spPr>
                <p:txBody>
                  <a:bodyPr wrap="none" anchor="ctr"/>
                  <a:lstStyle/>
                  <a:p>
                    <a:endParaRPr lang="en-US"/>
                  </a:p>
                </p:txBody>
              </p:sp>
            </p:grpSp>
            <p:grpSp>
              <p:nvGrpSpPr>
                <p:cNvPr id="11" name="Group 43"/>
                <p:cNvGrpSpPr>
                  <a:grpSpLocks/>
                </p:cNvGrpSpPr>
                <p:nvPr/>
              </p:nvGrpSpPr>
              <p:grpSpPr bwMode="auto">
                <a:xfrm>
                  <a:off x="1352" y="2616"/>
                  <a:ext cx="608" cy="96"/>
                  <a:chOff x="1360" y="2512"/>
                  <a:chExt cx="608" cy="96"/>
                </a:xfrm>
              </p:grpSpPr>
              <p:sp>
                <p:nvSpPr>
                  <p:cNvPr id="190508" name="Rectangle 44"/>
                  <p:cNvSpPr>
                    <a:spLocks noChangeArrowheads="1"/>
                  </p:cNvSpPr>
                  <p:nvPr/>
                </p:nvSpPr>
                <p:spPr bwMode="auto">
                  <a:xfrm>
                    <a:off x="1360"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09" name="Rectangle 45"/>
                  <p:cNvSpPr>
                    <a:spLocks noChangeArrowheads="1"/>
                  </p:cNvSpPr>
                  <p:nvPr/>
                </p:nvSpPr>
                <p:spPr bwMode="auto">
                  <a:xfrm>
                    <a:off x="1512"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10" name="Rectangle 46"/>
                  <p:cNvSpPr>
                    <a:spLocks noChangeArrowheads="1"/>
                  </p:cNvSpPr>
                  <p:nvPr/>
                </p:nvSpPr>
                <p:spPr bwMode="auto">
                  <a:xfrm>
                    <a:off x="1664"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11" name="Rectangle 47"/>
                  <p:cNvSpPr>
                    <a:spLocks noChangeArrowheads="1"/>
                  </p:cNvSpPr>
                  <p:nvPr/>
                </p:nvSpPr>
                <p:spPr bwMode="auto">
                  <a:xfrm>
                    <a:off x="1816" y="2512"/>
                    <a:ext cx="152" cy="96"/>
                  </a:xfrm>
                  <a:prstGeom prst="rect">
                    <a:avLst/>
                  </a:prstGeom>
                  <a:noFill/>
                  <a:ln w="6350">
                    <a:solidFill>
                      <a:schemeClr val="tx1"/>
                    </a:solidFill>
                    <a:miter lim="800000"/>
                    <a:headEnd/>
                    <a:tailEnd/>
                  </a:ln>
                  <a:effectLst/>
                </p:spPr>
                <p:txBody>
                  <a:bodyPr wrap="none" anchor="ctr"/>
                  <a:lstStyle/>
                  <a:p>
                    <a:endParaRPr lang="en-US"/>
                  </a:p>
                </p:txBody>
              </p:sp>
            </p:grpSp>
            <p:grpSp>
              <p:nvGrpSpPr>
                <p:cNvPr id="12" name="Group 48"/>
                <p:cNvGrpSpPr>
                  <a:grpSpLocks/>
                </p:cNvGrpSpPr>
                <p:nvPr/>
              </p:nvGrpSpPr>
              <p:grpSpPr bwMode="auto">
                <a:xfrm>
                  <a:off x="1352" y="2712"/>
                  <a:ext cx="608" cy="96"/>
                  <a:chOff x="1360" y="2512"/>
                  <a:chExt cx="608" cy="96"/>
                </a:xfrm>
              </p:grpSpPr>
              <p:sp>
                <p:nvSpPr>
                  <p:cNvPr id="190513" name="Rectangle 49"/>
                  <p:cNvSpPr>
                    <a:spLocks noChangeArrowheads="1"/>
                  </p:cNvSpPr>
                  <p:nvPr/>
                </p:nvSpPr>
                <p:spPr bwMode="auto">
                  <a:xfrm>
                    <a:off x="1360"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14" name="Rectangle 50"/>
                  <p:cNvSpPr>
                    <a:spLocks noChangeArrowheads="1"/>
                  </p:cNvSpPr>
                  <p:nvPr/>
                </p:nvSpPr>
                <p:spPr bwMode="auto">
                  <a:xfrm>
                    <a:off x="1512"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15" name="Rectangle 51"/>
                  <p:cNvSpPr>
                    <a:spLocks noChangeArrowheads="1"/>
                  </p:cNvSpPr>
                  <p:nvPr/>
                </p:nvSpPr>
                <p:spPr bwMode="auto">
                  <a:xfrm>
                    <a:off x="1664"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16" name="Rectangle 52"/>
                  <p:cNvSpPr>
                    <a:spLocks noChangeArrowheads="1"/>
                  </p:cNvSpPr>
                  <p:nvPr/>
                </p:nvSpPr>
                <p:spPr bwMode="auto">
                  <a:xfrm>
                    <a:off x="1816" y="2512"/>
                    <a:ext cx="152" cy="96"/>
                  </a:xfrm>
                  <a:prstGeom prst="rect">
                    <a:avLst/>
                  </a:prstGeom>
                  <a:noFill/>
                  <a:ln w="6350">
                    <a:solidFill>
                      <a:schemeClr val="tx1"/>
                    </a:solidFill>
                    <a:miter lim="800000"/>
                    <a:headEnd/>
                    <a:tailEnd/>
                  </a:ln>
                  <a:effectLst/>
                </p:spPr>
                <p:txBody>
                  <a:bodyPr wrap="none" anchor="ctr"/>
                  <a:lstStyle/>
                  <a:p>
                    <a:endParaRPr lang="en-US"/>
                  </a:p>
                </p:txBody>
              </p:sp>
            </p:grpSp>
          </p:grpSp>
          <p:grpSp>
            <p:nvGrpSpPr>
              <p:cNvPr id="13" name="Group 53"/>
              <p:cNvGrpSpPr>
                <a:grpSpLocks/>
              </p:cNvGrpSpPr>
              <p:nvPr/>
            </p:nvGrpSpPr>
            <p:grpSpPr bwMode="auto">
              <a:xfrm>
                <a:off x="2104" y="2096"/>
                <a:ext cx="608" cy="384"/>
                <a:chOff x="1352" y="2424"/>
                <a:chExt cx="608" cy="384"/>
              </a:xfrm>
            </p:grpSpPr>
            <p:grpSp>
              <p:nvGrpSpPr>
                <p:cNvPr id="14" name="Group 54"/>
                <p:cNvGrpSpPr>
                  <a:grpSpLocks/>
                </p:cNvGrpSpPr>
                <p:nvPr/>
              </p:nvGrpSpPr>
              <p:grpSpPr bwMode="auto">
                <a:xfrm>
                  <a:off x="1352" y="2424"/>
                  <a:ext cx="608" cy="96"/>
                  <a:chOff x="1368" y="2416"/>
                  <a:chExt cx="608" cy="96"/>
                </a:xfrm>
              </p:grpSpPr>
              <p:sp>
                <p:nvSpPr>
                  <p:cNvPr id="190519" name="Rectangle 55"/>
                  <p:cNvSpPr>
                    <a:spLocks noChangeArrowheads="1"/>
                  </p:cNvSpPr>
                  <p:nvPr/>
                </p:nvSpPr>
                <p:spPr bwMode="auto">
                  <a:xfrm>
                    <a:off x="1368" y="2416"/>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20" name="Rectangle 56"/>
                  <p:cNvSpPr>
                    <a:spLocks noChangeArrowheads="1"/>
                  </p:cNvSpPr>
                  <p:nvPr/>
                </p:nvSpPr>
                <p:spPr bwMode="auto">
                  <a:xfrm>
                    <a:off x="1520" y="2416"/>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21" name="Rectangle 57"/>
                  <p:cNvSpPr>
                    <a:spLocks noChangeArrowheads="1"/>
                  </p:cNvSpPr>
                  <p:nvPr/>
                </p:nvSpPr>
                <p:spPr bwMode="auto">
                  <a:xfrm>
                    <a:off x="1672" y="2416"/>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22" name="Rectangle 58"/>
                  <p:cNvSpPr>
                    <a:spLocks noChangeArrowheads="1"/>
                  </p:cNvSpPr>
                  <p:nvPr/>
                </p:nvSpPr>
                <p:spPr bwMode="auto">
                  <a:xfrm>
                    <a:off x="1824" y="2416"/>
                    <a:ext cx="152" cy="96"/>
                  </a:xfrm>
                  <a:prstGeom prst="rect">
                    <a:avLst/>
                  </a:prstGeom>
                  <a:noFill/>
                  <a:ln w="6350">
                    <a:solidFill>
                      <a:schemeClr val="tx1"/>
                    </a:solidFill>
                    <a:miter lim="800000"/>
                    <a:headEnd/>
                    <a:tailEnd/>
                  </a:ln>
                  <a:effectLst/>
                </p:spPr>
                <p:txBody>
                  <a:bodyPr wrap="none" anchor="ctr"/>
                  <a:lstStyle/>
                  <a:p>
                    <a:endParaRPr lang="en-US"/>
                  </a:p>
                </p:txBody>
              </p:sp>
            </p:grpSp>
            <p:grpSp>
              <p:nvGrpSpPr>
                <p:cNvPr id="15" name="Group 59"/>
                <p:cNvGrpSpPr>
                  <a:grpSpLocks/>
                </p:cNvGrpSpPr>
                <p:nvPr/>
              </p:nvGrpSpPr>
              <p:grpSpPr bwMode="auto">
                <a:xfrm>
                  <a:off x="1352" y="2520"/>
                  <a:ext cx="608" cy="96"/>
                  <a:chOff x="1360" y="2512"/>
                  <a:chExt cx="608" cy="96"/>
                </a:xfrm>
              </p:grpSpPr>
              <p:sp>
                <p:nvSpPr>
                  <p:cNvPr id="190524" name="Rectangle 60"/>
                  <p:cNvSpPr>
                    <a:spLocks noChangeArrowheads="1"/>
                  </p:cNvSpPr>
                  <p:nvPr/>
                </p:nvSpPr>
                <p:spPr bwMode="auto">
                  <a:xfrm>
                    <a:off x="1360"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25" name="Rectangle 61"/>
                  <p:cNvSpPr>
                    <a:spLocks noChangeArrowheads="1"/>
                  </p:cNvSpPr>
                  <p:nvPr/>
                </p:nvSpPr>
                <p:spPr bwMode="auto">
                  <a:xfrm>
                    <a:off x="1512"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26" name="Rectangle 62"/>
                  <p:cNvSpPr>
                    <a:spLocks noChangeArrowheads="1"/>
                  </p:cNvSpPr>
                  <p:nvPr/>
                </p:nvSpPr>
                <p:spPr bwMode="auto">
                  <a:xfrm>
                    <a:off x="1664"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27" name="Rectangle 63"/>
                  <p:cNvSpPr>
                    <a:spLocks noChangeArrowheads="1"/>
                  </p:cNvSpPr>
                  <p:nvPr/>
                </p:nvSpPr>
                <p:spPr bwMode="auto">
                  <a:xfrm>
                    <a:off x="1816" y="2512"/>
                    <a:ext cx="152" cy="96"/>
                  </a:xfrm>
                  <a:prstGeom prst="rect">
                    <a:avLst/>
                  </a:prstGeom>
                  <a:noFill/>
                  <a:ln w="6350">
                    <a:solidFill>
                      <a:schemeClr val="tx1"/>
                    </a:solidFill>
                    <a:miter lim="800000"/>
                    <a:headEnd/>
                    <a:tailEnd/>
                  </a:ln>
                  <a:effectLst/>
                </p:spPr>
                <p:txBody>
                  <a:bodyPr wrap="none" anchor="ctr"/>
                  <a:lstStyle/>
                  <a:p>
                    <a:endParaRPr lang="en-US"/>
                  </a:p>
                </p:txBody>
              </p:sp>
            </p:grpSp>
            <p:grpSp>
              <p:nvGrpSpPr>
                <p:cNvPr id="16" name="Group 64"/>
                <p:cNvGrpSpPr>
                  <a:grpSpLocks/>
                </p:cNvGrpSpPr>
                <p:nvPr/>
              </p:nvGrpSpPr>
              <p:grpSpPr bwMode="auto">
                <a:xfrm>
                  <a:off x="1352" y="2616"/>
                  <a:ext cx="608" cy="96"/>
                  <a:chOff x="1360" y="2512"/>
                  <a:chExt cx="608" cy="96"/>
                </a:xfrm>
              </p:grpSpPr>
              <p:sp>
                <p:nvSpPr>
                  <p:cNvPr id="190529" name="Rectangle 65"/>
                  <p:cNvSpPr>
                    <a:spLocks noChangeArrowheads="1"/>
                  </p:cNvSpPr>
                  <p:nvPr/>
                </p:nvSpPr>
                <p:spPr bwMode="auto">
                  <a:xfrm>
                    <a:off x="1360"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30" name="Rectangle 66"/>
                  <p:cNvSpPr>
                    <a:spLocks noChangeArrowheads="1"/>
                  </p:cNvSpPr>
                  <p:nvPr/>
                </p:nvSpPr>
                <p:spPr bwMode="auto">
                  <a:xfrm>
                    <a:off x="1512"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31" name="Rectangle 67"/>
                  <p:cNvSpPr>
                    <a:spLocks noChangeArrowheads="1"/>
                  </p:cNvSpPr>
                  <p:nvPr/>
                </p:nvSpPr>
                <p:spPr bwMode="auto">
                  <a:xfrm>
                    <a:off x="1664"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32" name="Rectangle 68"/>
                  <p:cNvSpPr>
                    <a:spLocks noChangeArrowheads="1"/>
                  </p:cNvSpPr>
                  <p:nvPr/>
                </p:nvSpPr>
                <p:spPr bwMode="auto">
                  <a:xfrm>
                    <a:off x="1816" y="2512"/>
                    <a:ext cx="152" cy="96"/>
                  </a:xfrm>
                  <a:prstGeom prst="rect">
                    <a:avLst/>
                  </a:prstGeom>
                  <a:noFill/>
                  <a:ln w="6350">
                    <a:solidFill>
                      <a:schemeClr val="tx1"/>
                    </a:solidFill>
                    <a:miter lim="800000"/>
                    <a:headEnd/>
                    <a:tailEnd/>
                  </a:ln>
                  <a:effectLst/>
                </p:spPr>
                <p:txBody>
                  <a:bodyPr wrap="none" anchor="ctr"/>
                  <a:lstStyle/>
                  <a:p>
                    <a:endParaRPr lang="en-US"/>
                  </a:p>
                </p:txBody>
              </p:sp>
            </p:grpSp>
            <p:grpSp>
              <p:nvGrpSpPr>
                <p:cNvPr id="17" name="Group 69"/>
                <p:cNvGrpSpPr>
                  <a:grpSpLocks/>
                </p:cNvGrpSpPr>
                <p:nvPr/>
              </p:nvGrpSpPr>
              <p:grpSpPr bwMode="auto">
                <a:xfrm>
                  <a:off x="1352" y="2712"/>
                  <a:ext cx="608" cy="96"/>
                  <a:chOff x="1360" y="2512"/>
                  <a:chExt cx="608" cy="96"/>
                </a:xfrm>
              </p:grpSpPr>
              <p:sp>
                <p:nvSpPr>
                  <p:cNvPr id="190534" name="Rectangle 70"/>
                  <p:cNvSpPr>
                    <a:spLocks noChangeArrowheads="1"/>
                  </p:cNvSpPr>
                  <p:nvPr/>
                </p:nvSpPr>
                <p:spPr bwMode="auto">
                  <a:xfrm>
                    <a:off x="1360"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35" name="Rectangle 71"/>
                  <p:cNvSpPr>
                    <a:spLocks noChangeArrowheads="1"/>
                  </p:cNvSpPr>
                  <p:nvPr/>
                </p:nvSpPr>
                <p:spPr bwMode="auto">
                  <a:xfrm>
                    <a:off x="1512"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36" name="Rectangle 72"/>
                  <p:cNvSpPr>
                    <a:spLocks noChangeArrowheads="1"/>
                  </p:cNvSpPr>
                  <p:nvPr/>
                </p:nvSpPr>
                <p:spPr bwMode="auto">
                  <a:xfrm>
                    <a:off x="1664"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37" name="Rectangle 73"/>
                  <p:cNvSpPr>
                    <a:spLocks noChangeArrowheads="1"/>
                  </p:cNvSpPr>
                  <p:nvPr/>
                </p:nvSpPr>
                <p:spPr bwMode="auto">
                  <a:xfrm>
                    <a:off x="1816" y="2512"/>
                    <a:ext cx="152" cy="96"/>
                  </a:xfrm>
                  <a:prstGeom prst="rect">
                    <a:avLst/>
                  </a:prstGeom>
                  <a:noFill/>
                  <a:ln w="6350">
                    <a:solidFill>
                      <a:schemeClr val="tx1"/>
                    </a:solidFill>
                    <a:miter lim="800000"/>
                    <a:headEnd/>
                    <a:tailEnd/>
                  </a:ln>
                  <a:effectLst/>
                </p:spPr>
                <p:txBody>
                  <a:bodyPr wrap="none" anchor="ctr"/>
                  <a:lstStyle/>
                  <a:p>
                    <a:endParaRPr lang="en-US"/>
                  </a:p>
                </p:txBody>
              </p:sp>
            </p:grpSp>
          </p:grpSp>
          <p:sp>
            <p:nvSpPr>
              <p:cNvPr id="190538" name="Rectangle 74"/>
              <p:cNvSpPr>
                <a:spLocks noChangeArrowheads="1"/>
              </p:cNvSpPr>
              <p:nvPr/>
            </p:nvSpPr>
            <p:spPr bwMode="auto">
              <a:xfrm>
                <a:off x="1968" y="1520"/>
                <a:ext cx="872" cy="1288"/>
              </a:xfrm>
              <a:prstGeom prst="rect">
                <a:avLst/>
              </a:prstGeom>
              <a:noFill/>
              <a:ln w="6350">
                <a:solidFill>
                  <a:schemeClr val="tx1"/>
                </a:solidFill>
                <a:miter lim="800000"/>
                <a:headEnd/>
                <a:tailEnd/>
              </a:ln>
              <a:effectLst/>
            </p:spPr>
            <p:txBody>
              <a:bodyPr wrap="none" anchor="ctr"/>
              <a:lstStyle/>
              <a:p>
                <a:endParaRPr lang="en-US"/>
              </a:p>
            </p:txBody>
          </p:sp>
          <p:sp>
            <p:nvSpPr>
              <p:cNvPr id="190539" name="Text Box 75"/>
              <p:cNvSpPr txBox="1">
                <a:spLocks noChangeArrowheads="1"/>
              </p:cNvSpPr>
              <p:nvPr/>
            </p:nvSpPr>
            <p:spPr bwMode="auto">
              <a:xfrm>
                <a:off x="2157" y="2575"/>
                <a:ext cx="487" cy="194"/>
              </a:xfrm>
              <a:prstGeom prst="rect">
                <a:avLst/>
              </a:prstGeom>
              <a:noFill/>
              <a:ln w="6350">
                <a:noFill/>
                <a:miter lim="800000"/>
                <a:headEnd/>
                <a:tailEnd/>
              </a:ln>
              <a:effectLst/>
            </p:spPr>
            <p:txBody>
              <a:bodyPr wrap="none">
                <a:spAutoFit/>
              </a:bodyPr>
              <a:lstStyle/>
              <a:p>
                <a:pPr eaLnBrk="0" hangingPunct="0"/>
                <a:r>
                  <a:rPr lang="de-AT" sz="1400"/>
                  <a:t>DataSet</a:t>
                </a:r>
                <a:endParaRPr lang="de-DE" sz="1400"/>
              </a:p>
            </p:txBody>
          </p:sp>
        </p:grpSp>
        <p:sp>
          <p:nvSpPr>
            <p:cNvPr id="190540" name="Line 76"/>
            <p:cNvSpPr>
              <a:spLocks noChangeShapeType="1"/>
            </p:cNvSpPr>
            <p:nvPr/>
          </p:nvSpPr>
          <p:spPr bwMode="auto">
            <a:xfrm flipV="1">
              <a:off x="2080" y="2008"/>
              <a:ext cx="120" cy="8"/>
            </a:xfrm>
            <a:prstGeom prst="line">
              <a:avLst/>
            </a:prstGeom>
            <a:noFill/>
            <a:ln w="6350">
              <a:solidFill>
                <a:schemeClr val="tx1"/>
              </a:solidFill>
              <a:round/>
              <a:headEnd type="triangle" w="med" len="med"/>
              <a:tailEnd type="triangle" w="med" len="med"/>
            </a:ln>
            <a:effectLst/>
          </p:spPr>
          <p:txBody>
            <a:bodyPr/>
            <a:lstStyle/>
            <a:p>
              <a:endParaRPr lang="en-US"/>
            </a:p>
          </p:txBody>
        </p:sp>
      </p:grpSp>
      <p:grpSp>
        <p:nvGrpSpPr>
          <p:cNvPr id="18" name="Group 77"/>
          <p:cNvGrpSpPr>
            <a:grpSpLocks/>
          </p:cNvGrpSpPr>
          <p:nvPr/>
        </p:nvGrpSpPr>
        <p:grpSpPr bwMode="auto">
          <a:xfrm>
            <a:off x="4621596" y="2794000"/>
            <a:ext cx="1455887" cy="889000"/>
            <a:chOff x="2184" y="1760"/>
            <a:chExt cx="688" cy="560"/>
          </a:xfrm>
        </p:grpSpPr>
        <p:sp>
          <p:nvSpPr>
            <p:cNvPr id="190542" name="AutoShape 78"/>
            <p:cNvSpPr>
              <a:spLocks noChangeArrowheads="1"/>
            </p:cNvSpPr>
            <p:nvPr/>
          </p:nvSpPr>
          <p:spPr bwMode="auto">
            <a:xfrm>
              <a:off x="2184" y="1760"/>
              <a:ext cx="528" cy="560"/>
            </a:xfrm>
            <a:prstGeom prst="foldedCorner">
              <a:avLst>
                <a:gd name="adj" fmla="val 12500"/>
              </a:avLst>
            </a:prstGeom>
            <a:noFill/>
            <a:ln w="6350">
              <a:solidFill>
                <a:schemeClr val="tx1"/>
              </a:solidFill>
              <a:round/>
              <a:headEnd/>
              <a:tailEnd/>
            </a:ln>
            <a:effectLst/>
          </p:spPr>
          <p:txBody>
            <a:bodyPr wrap="none" anchor="ctr"/>
            <a:lstStyle/>
            <a:p>
              <a:pPr algn="ctr" eaLnBrk="0" hangingPunct="0"/>
              <a:r>
                <a:rPr lang="de-AT" sz="1600">
                  <a:latin typeface="Times New Roman" pitchFamily="18" charset="0"/>
                </a:rPr>
                <a:t>XML</a:t>
              </a:r>
              <a:endParaRPr lang="de-DE" sz="1600">
                <a:latin typeface="Times New Roman" pitchFamily="18" charset="0"/>
              </a:endParaRPr>
            </a:p>
          </p:txBody>
        </p:sp>
        <p:sp>
          <p:nvSpPr>
            <p:cNvPr id="190543" name="Line 79"/>
            <p:cNvSpPr>
              <a:spLocks noChangeShapeType="1"/>
            </p:cNvSpPr>
            <p:nvPr/>
          </p:nvSpPr>
          <p:spPr bwMode="auto">
            <a:xfrm flipV="1">
              <a:off x="2720" y="1976"/>
              <a:ext cx="152" cy="8"/>
            </a:xfrm>
            <a:prstGeom prst="line">
              <a:avLst/>
            </a:prstGeom>
            <a:noFill/>
            <a:ln w="6350">
              <a:solidFill>
                <a:schemeClr val="tx1"/>
              </a:solidFill>
              <a:round/>
              <a:headEnd type="triangle" w="med" len="med"/>
              <a:tailEnd type="triangle" w="med" len="med"/>
            </a:ln>
            <a:effectLst/>
          </p:spPr>
          <p:txBody>
            <a:bodyPr/>
            <a:lstStyle/>
            <a:p>
              <a:endParaRPr lang="en-US"/>
            </a:p>
          </p:txBody>
        </p:sp>
      </p:grpSp>
      <p:grpSp>
        <p:nvGrpSpPr>
          <p:cNvPr id="19" name="Group 80"/>
          <p:cNvGrpSpPr>
            <a:grpSpLocks/>
          </p:cNvGrpSpPr>
          <p:nvPr/>
        </p:nvGrpSpPr>
        <p:grpSpPr bwMode="auto">
          <a:xfrm>
            <a:off x="1582856" y="2971800"/>
            <a:ext cx="1464351" cy="1219200"/>
            <a:chOff x="748" y="1872"/>
            <a:chExt cx="692" cy="768"/>
          </a:xfrm>
        </p:grpSpPr>
        <p:grpSp>
          <p:nvGrpSpPr>
            <p:cNvPr id="20" name="Group 81"/>
            <p:cNvGrpSpPr>
              <a:grpSpLocks/>
            </p:cNvGrpSpPr>
            <p:nvPr/>
          </p:nvGrpSpPr>
          <p:grpSpPr bwMode="auto">
            <a:xfrm>
              <a:off x="748" y="1872"/>
              <a:ext cx="576" cy="768"/>
              <a:chOff x="643" y="1872"/>
              <a:chExt cx="533" cy="768"/>
            </a:xfrm>
          </p:grpSpPr>
          <p:grpSp>
            <p:nvGrpSpPr>
              <p:cNvPr id="21" name="Group 82"/>
              <p:cNvGrpSpPr>
                <a:grpSpLocks/>
              </p:cNvGrpSpPr>
              <p:nvPr/>
            </p:nvGrpSpPr>
            <p:grpSpPr bwMode="auto">
              <a:xfrm>
                <a:off x="764" y="1952"/>
                <a:ext cx="335" cy="384"/>
                <a:chOff x="764" y="1952"/>
                <a:chExt cx="335" cy="384"/>
              </a:xfrm>
            </p:grpSpPr>
            <p:sp>
              <p:nvSpPr>
                <p:cNvPr id="190547" name="Rectangle 83"/>
                <p:cNvSpPr>
                  <a:spLocks noChangeArrowheads="1"/>
                </p:cNvSpPr>
                <p:nvPr/>
              </p:nvSpPr>
              <p:spPr bwMode="auto">
                <a:xfrm>
                  <a:off x="764" y="1952"/>
                  <a:ext cx="112" cy="96"/>
                </a:xfrm>
                <a:prstGeom prst="rect">
                  <a:avLst/>
                </a:prstGeom>
                <a:noFill/>
                <a:ln w="6350">
                  <a:solidFill>
                    <a:schemeClr val="tx1"/>
                  </a:solidFill>
                  <a:miter lim="800000"/>
                  <a:headEnd/>
                  <a:tailEnd/>
                </a:ln>
                <a:effectLst/>
              </p:spPr>
              <p:txBody>
                <a:bodyPr wrap="none" anchor="ctr"/>
                <a:lstStyle/>
                <a:p>
                  <a:endParaRPr lang="en-US"/>
                </a:p>
              </p:txBody>
            </p:sp>
            <p:sp>
              <p:nvSpPr>
                <p:cNvPr id="190548" name="Rectangle 84"/>
                <p:cNvSpPr>
                  <a:spLocks noChangeArrowheads="1"/>
                </p:cNvSpPr>
                <p:nvPr/>
              </p:nvSpPr>
              <p:spPr bwMode="auto">
                <a:xfrm>
                  <a:off x="876" y="1952"/>
                  <a:ext cx="111" cy="96"/>
                </a:xfrm>
                <a:prstGeom prst="rect">
                  <a:avLst/>
                </a:prstGeom>
                <a:noFill/>
                <a:ln w="6350">
                  <a:solidFill>
                    <a:schemeClr val="tx1"/>
                  </a:solidFill>
                  <a:miter lim="800000"/>
                  <a:headEnd/>
                  <a:tailEnd/>
                </a:ln>
                <a:effectLst/>
              </p:spPr>
              <p:txBody>
                <a:bodyPr wrap="none" anchor="ctr"/>
                <a:lstStyle/>
                <a:p>
                  <a:endParaRPr lang="en-US"/>
                </a:p>
              </p:txBody>
            </p:sp>
            <p:sp>
              <p:nvSpPr>
                <p:cNvPr id="190549" name="Rectangle 85"/>
                <p:cNvSpPr>
                  <a:spLocks noChangeArrowheads="1"/>
                </p:cNvSpPr>
                <p:nvPr/>
              </p:nvSpPr>
              <p:spPr bwMode="auto">
                <a:xfrm>
                  <a:off x="987" y="1952"/>
                  <a:ext cx="112" cy="96"/>
                </a:xfrm>
                <a:prstGeom prst="rect">
                  <a:avLst/>
                </a:prstGeom>
                <a:noFill/>
                <a:ln w="6350">
                  <a:solidFill>
                    <a:schemeClr val="tx1"/>
                  </a:solidFill>
                  <a:miter lim="800000"/>
                  <a:headEnd/>
                  <a:tailEnd/>
                </a:ln>
                <a:effectLst/>
              </p:spPr>
              <p:txBody>
                <a:bodyPr wrap="none" anchor="ctr"/>
                <a:lstStyle/>
                <a:p>
                  <a:endParaRPr lang="en-US"/>
                </a:p>
              </p:txBody>
            </p:sp>
            <p:sp>
              <p:nvSpPr>
                <p:cNvPr id="190550" name="Rectangle 86"/>
                <p:cNvSpPr>
                  <a:spLocks noChangeArrowheads="1"/>
                </p:cNvSpPr>
                <p:nvPr/>
              </p:nvSpPr>
              <p:spPr bwMode="auto">
                <a:xfrm>
                  <a:off x="764" y="2048"/>
                  <a:ext cx="112" cy="96"/>
                </a:xfrm>
                <a:prstGeom prst="rect">
                  <a:avLst/>
                </a:prstGeom>
                <a:noFill/>
                <a:ln w="6350">
                  <a:solidFill>
                    <a:schemeClr val="tx1"/>
                  </a:solidFill>
                  <a:miter lim="800000"/>
                  <a:headEnd/>
                  <a:tailEnd/>
                </a:ln>
                <a:effectLst/>
              </p:spPr>
              <p:txBody>
                <a:bodyPr wrap="none" anchor="ctr"/>
                <a:lstStyle/>
                <a:p>
                  <a:endParaRPr lang="en-US"/>
                </a:p>
              </p:txBody>
            </p:sp>
            <p:sp>
              <p:nvSpPr>
                <p:cNvPr id="190551" name="Rectangle 87"/>
                <p:cNvSpPr>
                  <a:spLocks noChangeArrowheads="1"/>
                </p:cNvSpPr>
                <p:nvPr/>
              </p:nvSpPr>
              <p:spPr bwMode="auto">
                <a:xfrm>
                  <a:off x="876" y="2048"/>
                  <a:ext cx="111" cy="96"/>
                </a:xfrm>
                <a:prstGeom prst="rect">
                  <a:avLst/>
                </a:prstGeom>
                <a:noFill/>
                <a:ln w="6350">
                  <a:solidFill>
                    <a:schemeClr val="tx1"/>
                  </a:solidFill>
                  <a:miter lim="800000"/>
                  <a:headEnd/>
                  <a:tailEnd/>
                </a:ln>
                <a:effectLst/>
              </p:spPr>
              <p:txBody>
                <a:bodyPr wrap="none" anchor="ctr"/>
                <a:lstStyle/>
                <a:p>
                  <a:endParaRPr lang="en-US"/>
                </a:p>
              </p:txBody>
            </p:sp>
            <p:sp>
              <p:nvSpPr>
                <p:cNvPr id="190552" name="Rectangle 88"/>
                <p:cNvSpPr>
                  <a:spLocks noChangeArrowheads="1"/>
                </p:cNvSpPr>
                <p:nvPr/>
              </p:nvSpPr>
              <p:spPr bwMode="auto">
                <a:xfrm>
                  <a:off x="987" y="2048"/>
                  <a:ext cx="112" cy="96"/>
                </a:xfrm>
                <a:prstGeom prst="rect">
                  <a:avLst/>
                </a:prstGeom>
                <a:noFill/>
                <a:ln w="6350">
                  <a:solidFill>
                    <a:schemeClr val="tx1"/>
                  </a:solidFill>
                  <a:miter lim="800000"/>
                  <a:headEnd/>
                  <a:tailEnd/>
                </a:ln>
                <a:effectLst/>
              </p:spPr>
              <p:txBody>
                <a:bodyPr wrap="none" anchor="ctr"/>
                <a:lstStyle/>
                <a:p>
                  <a:endParaRPr lang="en-US"/>
                </a:p>
              </p:txBody>
            </p:sp>
            <p:sp>
              <p:nvSpPr>
                <p:cNvPr id="190553" name="Rectangle 89"/>
                <p:cNvSpPr>
                  <a:spLocks noChangeArrowheads="1"/>
                </p:cNvSpPr>
                <p:nvPr/>
              </p:nvSpPr>
              <p:spPr bwMode="auto">
                <a:xfrm>
                  <a:off x="764" y="2144"/>
                  <a:ext cx="112" cy="96"/>
                </a:xfrm>
                <a:prstGeom prst="rect">
                  <a:avLst/>
                </a:prstGeom>
                <a:noFill/>
                <a:ln w="6350">
                  <a:solidFill>
                    <a:schemeClr val="tx1"/>
                  </a:solidFill>
                  <a:miter lim="800000"/>
                  <a:headEnd/>
                  <a:tailEnd/>
                </a:ln>
                <a:effectLst/>
              </p:spPr>
              <p:txBody>
                <a:bodyPr wrap="none" anchor="ctr"/>
                <a:lstStyle/>
                <a:p>
                  <a:endParaRPr lang="en-US"/>
                </a:p>
              </p:txBody>
            </p:sp>
            <p:sp>
              <p:nvSpPr>
                <p:cNvPr id="190554" name="Rectangle 90"/>
                <p:cNvSpPr>
                  <a:spLocks noChangeArrowheads="1"/>
                </p:cNvSpPr>
                <p:nvPr/>
              </p:nvSpPr>
              <p:spPr bwMode="auto">
                <a:xfrm>
                  <a:off x="876" y="2144"/>
                  <a:ext cx="111" cy="96"/>
                </a:xfrm>
                <a:prstGeom prst="rect">
                  <a:avLst/>
                </a:prstGeom>
                <a:noFill/>
                <a:ln w="6350">
                  <a:solidFill>
                    <a:schemeClr val="tx1"/>
                  </a:solidFill>
                  <a:miter lim="800000"/>
                  <a:headEnd/>
                  <a:tailEnd/>
                </a:ln>
                <a:effectLst/>
              </p:spPr>
              <p:txBody>
                <a:bodyPr wrap="none" anchor="ctr"/>
                <a:lstStyle/>
                <a:p>
                  <a:endParaRPr lang="en-US"/>
                </a:p>
              </p:txBody>
            </p:sp>
            <p:sp>
              <p:nvSpPr>
                <p:cNvPr id="190555" name="Rectangle 91"/>
                <p:cNvSpPr>
                  <a:spLocks noChangeArrowheads="1"/>
                </p:cNvSpPr>
                <p:nvPr/>
              </p:nvSpPr>
              <p:spPr bwMode="auto">
                <a:xfrm>
                  <a:off x="987" y="2144"/>
                  <a:ext cx="112" cy="96"/>
                </a:xfrm>
                <a:prstGeom prst="rect">
                  <a:avLst/>
                </a:prstGeom>
                <a:noFill/>
                <a:ln w="6350">
                  <a:solidFill>
                    <a:schemeClr val="tx1"/>
                  </a:solidFill>
                  <a:miter lim="800000"/>
                  <a:headEnd/>
                  <a:tailEnd/>
                </a:ln>
                <a:effectLst/>
              </p:spPr>
              <p:txBody>
                <a:bodyPr wrap="none" anchor="ctr"/>
                <a:lstStyle/>
                <a:p>
                  <a:endParaRPr lang="en-US"/>
                </a:p>
              </p:txBody>
            </p:sp>
            <p:sp>
              <p:nvSpPr>
                <p:cNvPr id="190556" name="Rectangle 92"/>
                <p:cNvSpPr>
                  <a:spLocks noChangeArrowheads="1"/>
                </p:cNvSpPr>
                <p:nvPr/>
              </p:nvSpPr>
              <p:spPr bwMode="auto">
                <a:xfrm>
                  <a:off x="764" y="2240"/>
                  <a:ext cx="112" cy="96"/>
                </a:xfrm>
                <a:prstGeom prst="rect">
                  <a:avLst/>
                </a:prstGeom>
                <a:noFill/>
                <a:ln w="6350">
                  <a:solidFill>
                    <a:schemeClr val="tx1"/>
                  </a:solidFill>
                  <a:miter lim="800000"/>
                  <a:headEnd/>
                  <a:tailEnd/>
                </a:ln>
                <a:effectLst/>
              </p:spPr>
              <p:txBody>
                <a:bodyPr wrap="none" anchor="ctr"/>
                <a:lstStyle/>
                <a:p>
                  <a:endParaRPr lang="en-US"/>
                </a:p>
              </p:txBody>
            </p:sp>
            <p:sp>
              <p:nvSpPr>
                <p:cNvPr id="190557" name="Rectangle 93"/>
                <p:cNvSpPr>
                  <a:spLocks noChangeArrowheads="1"/>
                </p:cNvSpPr>
                <p:nvPr/>
              </p:nvSpPr>
              <p:spPr bwMode="auto">
                <a:xfrm>
                  <a:off x="876" y="2240"/>
                  <a:ext cx="111" cy="96"/>
                </a:xfrm>
                <a:prstGeom prst="rect">
                  <a:avLst/>
                </a:prstGeom>
                <a:noFill/>
                <a:ln w="6350">
                  <a:solidFill>
                    <a:schemeClr val="tx1"/>
                  </a:solidFill>
                  <a:miter lim="800000"/>
                  <a:headEnd/>
                  <a:tailEnd/>
                </a:ln>
                <a:effectLst/>
              </p:spPr>
              <p:txBody>
                <a:bodyPr wrap="none" anchor="ctr"/>
                <a:lstStyle/>
                <a:p>
                  <a:endParaRPr lang="en-US"/>
                </a:p>
              </p:txBody>
            </p:sp>
            <p:sp>
              <p:nvSpPr>
                <p:cNvPr id="190558" name="Rectangle 94"/>
                <p:cNvSpPr>
                  <a:spLocks noChangeArrowheads="1"/>
                </p:cNvSpPr>
                <p:nvPr/>
              </p:nvSpPr>
              <p:spPr bwMode="auto">
                <a:xfrm>
                  <a:off x="987" y="2240"/>
                  <a:ext cx="112" cy="96"/>
                </a:xfrm>
                <a:prstGeom prst="rect">
                  <a:avLst/>
                </a:prstGeom>
                <a:noFill/>
                <a:ln w="6350">
                  <a:solidFill>
                    <a:schemeClr val="tx1"/>
                  </a:solidFill>
                  <a:miter lim="800000"/>
                  <a:headEnd/>
                  <a:tailEnd/>
                </a:ln>
                <a:effectLst/>
              </p:spPr>
              <p:txBody>
                <a:bodyPr wrap="none" anchor="ctr"/>
                <a:lstStyle/>
                <a:p>
                  <a:endParaRPr lang="en-US"/>
                </a:p>
              </p:txBody>
            </p:sp>
          </p:grpSp>
          <p:sp>
            <p:nvSpPr>
              <p:cNvPr id="190559" name="Text Box 95"/>
              <p:cNvSpPr txBox="1">
                <a:spLocks noChangeArrowheads="1"/>
              </p:cNvSpPr>
              <p:nvPr/>
            </p:nvSpPr>
            <p:spPr bwMode="auto">
              <a:xfrm>
                <a:off x="643" y="2399"/>
                <a:ext cx="388" cy="194"/>
              </a:xfrm>
              <a:prstGeom prst="rect">
                <a:avLst/>
              </a:prstGeom>
              <a:noFill/>
              <a:ln w="6350">
                <a:noFill/>
                <a:miter lim="800000"/>
                <a:headEnd/>
                <a:tailEnd/>
              </a:ln>
              <a:effectLst/>
            </p:spPr>
            <p:txBody>
              <a:bodyPr wrap="none">
                <a:spAutoFit/>
              </a:bodyPr>
              <a:lstStyle/>
              <a:p>
                <a:pPr eaLnBrk="0" hangingPunct="0"/>
                <a:r>
                  <a:rPr lang="de-AT" sz="1400"/>
                  <a:t>DataView</a:t>
                </a:r>
                <a:endParaRPr lang="de-DE" sz="1400"/>
              </a:p>
            </p:txBody>
          </p:sp>
          <p:sp>
            <p:nvSpPr>
              <p:cNvPr id="190560" name="Rectangle 96"/>
              <p:cNvSpPr>
                <a:spLocks noChangeArrowheads="1"/>
              </p:cNvSpPr>
              <p:nvPr/>
            </p:nvSpPr>
            <p:spPr bwMode="auto">
              <a:xfrm>
                <a:off x="672" y="1872"/>
                <a:ext cx="504" cy="768"/>
              </a:xfrm>
              <a:prstGeom prst="rect">
                <a:avLst/>
              </a:prstGeom>
              <a:noFill/>
              <a:ln w="6350">
                <a:solidFill>
                  <a:schemeClr val="tx1"/>
                </a:solidFill>
                <a:miter lim="800000"/>
                <a:headEnd/>
                <a:tailEnd/>
              </a:ln>
              <a:effectLst/>
            </p:spPr>
            <p:txBody>
              <a:bodyPr wrap="none" anchor="ctr"/>
              <a:lstStyle/>
              <a:p>
                <a:endParaRPr lang="en-US"/>
              </a:p>
            </p:txBody>
          </p:sp>
        </p:grpSp>
        <p:sp>
          <p:nvSpPr>
            <p:cNvPr id="190561" name="Line 97"/>
            <p:cNvSpPr>
              <a:spLocks noChangeShapeType="1"/>
            </p:cNvSpPr>
            <p:nvPr/>
          </p:nvSpPr>
          <p:spPr bwMode="auto">
            <a:xfrm flipV="1">
              <a:off x="1320" y="2152"/>
              <a:ext cx="120" cy="8"/>
            </a:xfrm>
            <a:prstGeom prst="line">
              <a:avLst/>
            </a:prstGeom>
            <a:noFill/>
            <a:ln w="6350">
              <a:solidFill>
                <a:schemeClr val="tx1"/>
              </a:solidFill>
              <a:round/>
              <a:headEnd type="triangle" w="med" len="med"/>
              <a:tailEnd type="triangle" w="med" len="med"/>
            </a:ln>
            <a:effectLst/>
          </p:spPr>
          <p:txBody>
            <a:bodyPr/>
            <a:lstStyle/>
            <a:p>
              <a:endParaRPr lang="en-US"/>
            </a:p>
          </p:txBody>
        </p:sp>
      </p:grpSp>
      <p:grpSp>
        <p:nvGrpSpPr>
          <p:cNvPr id="22" name="Group 98"/>
          <p:cNvGrpSpPr>
            <a:grpSpLocks/>
          </p:cNvGrpSpPr>
          <p:nvPr/>
        </p:nvGrpSpPr>
        <p:grpSpPr bwMode="auto">
          <a:xfrm>
            <a:off x="6060555" y="2171700"/>
            <a:ext cx="1896039" cy="2044700"/>
            <a:chOff x="2864" y="1368"/>
            <a:chExt cx="896" cy="1288"/>
          </a:xfrm>
        </p:grpSpPr>
        <p:grpSp>
          <p:nvGrpSpPr>
            <p:cNvPr id="23" name="Group 99"/>
            <p:cNvGrpSpPr>
              <a:grpSpLocks/>
            </p:cNvGrpSpPr>
            <p:nvPr/>
          </p:nvGrpSpPr>
          <p:grpSpPr bwMode="auto">
            <a:xfrm>
              <a:off x="2864" y="1368"/>
              <a:ext cx="680" cy="1288"/>
              <a:chOff x="1968" y="1520"/>
              <a:chExt cx="872" cy="1288"/>
            </a:xfrm>
          </p:grpSpPr>
          <p:grpSp>
            <p:nvGrpSpPr>
              <p:cNvPr id="24" name="Group 100"/>
              <p:cNvGrpSpPr>
                <a:grpSpLocks/>
              </p:cNvGrpSpPr>
              <p:nvPr/>
            </p:nvGrpSpPr>
            <p:grpSpPr bwMode="auto">
              <a:xfrm>
                <a:off x="2112" y="1640"/>
                <a:ext cx="608" cy="384"/>
                <a:chOff x="1352" y="2424"/>
                <a:chExt cx="608" cy="384"/>
              </a:xfrm>
            </p:grpSpPr>
            <p:grpSp>
              <p:nvGrpSpPr>
                <p:cNvPr id="25" name="Group 101"/>
                <p:cNvGrpSpPr>
                  <a:grpSpLocks/>
                </p:cNvGrpSpPr>
                <p:nvPr/>
              </p:nvGrpSpPr>
              <p:grpSpPr bwMode="auto">
                <a:xfrm>
                  <a:off x="1352" y="2424"/>
                  <a:ext cx="608" cy="96"/>
                  <a:chOff x="1368" y="2416"/>
                  <a:chExt cx="608" cy="96"/>
                </a:xfrm>
              </p:grpSpPr>
              <p:sp>
                <p:nvSpPr>
                  <p:cNvPr id="190566" name="Rectangle 102"/>
                  <p:cNvSpPr>
                    <a:spLocks noChangeArrowheads="1"/>
                  </p:cNvSpPr>
                  <p:nvPr/>
                </p:nvSpPr>
                <p:spPr bwMode="auto">
                  <a:xfrm>
                    <a:off x="1368" y="2416"/>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67" name="Rectangle 103"/>
                  <p:cNvSpPr>
                    <a:spLocks noChangeArrowheads="1"/>
                  </p:cNvSpPr>
                  <p:nvPr/>
                </p:nvSpPr>
                <p:spPr bwMode="auto">
                  <a:xfrm>
                    <a:off x="1520" y="2416"/>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68" name="Rectangle 104"/>
                  <p:cNvSpPr>
                    <a:spLocks noChangeArrowheads="1"/>
                  </p:cNvSpPr>
                  <p:nvPr/>
                </p:nvSpPr>
                <p:spPr bwMode="auto">
                  <a:xfrm>
                    <a:off x="1672" y="2416"/>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69" name="Rectangle 105"/>
                  <p:cNvSpPr>
                    <a:spLocks noChangeArrowheads="1"/>
                  </p:cNvSpPr>
                  <p:nvPr/>
                </p:nvSpPr>
                <p:spPr bwMode="auto">
                  <a:xfrm>
                    <a:off x="1824" y="2416"/>
                    <a:ext cx="152" cy="96"/>
                  </a:xfrm>
                  <a:prstGeom prst="rect">
                    <a:avLst/>
                  </a:prstGeom>
                  <a:noFill/>
                  <a:ln w="6350">
                    <a:solidFill>
                      <a:schemeClr val="tx1"/>
                    </a:solidFill>
                    <a:miter lim="800000"/>
                    <a:headEnd/>
                    <a:tailEnd/>
                  </a:ln>
                  <a:effectLst/>
                </p:spPr>
                <p:txBody>
                  <a:bodyPr wrap="none" anchor="ctr"/>
                  <a:lstStyle/>
                  <a:p>
                    <a:endParaRPr lang="en-US"/>
                  </a:p>
                </p:txBody>
              </p:sp>
            </p:grpSp>
            <p:grpSp>
              <p:nvGrpSpPr>
                <p:cNvPr id="26" name="Group 106"/>
                <p:cNvGrpSpPr>
                  <a:grpSpLocks/>
                </p:cNvGrpSpPr>
                <p:nvPr/>
              </p:nvGrpSpPr>
              <p:grpSpPr bwMode="auto">
                <a:xfrm>
                  <a:off x="1352" y="2520"/>
                  <a:ext cx="608" cy="96"/>
                  <a:chOff x="1360" y="2512"/>
                  <a:chExt cx="608" cy="96"/>
                </a:xfrm>
              </p:grpSpPr>
              <p:sp>
                <p:nvSpPr>
                  <p:cNvPr id="190571" name="Rectangle 107"/>
                  <p:cNvSpPr>
                    <a:spLocks noChangeArrowheads="1"/>
                  </p:cNvSpPr>
                  <p:nvPr/>
                </p:nvSpPr>
                <p:spPr bwMode="auto">
                  <a:xfrm>
                    <a:off x="1360"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72" name="Rectangle 108"/>
                  <p:cNvSpPr>
                    <a:spLocks noChangeArrowheads="1"/>
                  </p:cNvSpPr>
                  <p:nvPr/>
                </p:nvSpPr>
                <p:spPr bwMode="auto">
                  <a:xfrm>
                    <a:off x="1512"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73" name="Rectangle 109"/>
                  <p:cNvSpPr>
                    <a:spLocks noChangeArrowheads="1"/>
                  </p:cNvSpPr>
                  <p:nvPr/>
                </p:nvSpPr>
                <p:spPr bwMode="auto">
                  <a:xfrm>
                    <a:off x="1664"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74" name="Rectangle 110"/>
                  <p:cNvSpPr>
                    <a:spLocks noChangeArrowheads="1"/>
                  </p:cNvSpPr>
                  <p:nvPr/>
                </p:nvSpPr>
                <p:spPr bwMode="auto">
                  <a:xfrm>
                    <a:off x="1816" y="2512"/>
                    <a:ext cx="152" cy="96"/>
                  </a:xfrm>
                  <a:prstGeom prst="rect">
                    <a:avLst/>
                  </a:prstGeom>
                  <a:noFill/>
                  <a:ln w="6350">
                    <a:solidFill>
                      <a:schemeClr val="tx1"/>
                    </a:solidFill>
                    <a:miter lim="800000"/>
                    <a:headEnd/>
                    <a:tailEnd/>
                  </a:ln>
                  <a:effectLst/>
                </p:spPr>
                <p:txBody>
                  <a:bodyPr wrap="none" anchor="ctr"/>
                  <a:lstStyle/>
                  <a:p>
                    <a:endParaRPr lang="en-US"/>
                  </a:p>
                </p:txBody>
              </p:sp>
            </p:grpSp>
            <p:grpSp>
              <p:nvGrpSpPr>
                <p:cNvPr id="27" name="Group 111"/>
                <p:cNvGrpSpPr>
                  <a:grpSpLocks/>
                </p:cNvGrpSpPr>
                <p:nvPr/>
              </p:nvGrpSpPr>
              <p:grpSpPr bwMode="auto">
                <a:xfrm>
                  <a:off x="1352" y="2616"/>
                  <a:ext cx="608" cy="96"/>
                  <a:chOff x="1360" y="2512"/>
                  <a:chExt cx="608" cy="96"/>
                </a:xfrm>
              </p:grpSpPr>
              <p:sp>
                <p:nvSpPr>
                  <p:cNvPr id="190576" name="Rectangle 112"/>
                  <p:cNvSpPr>
                    <a:spLocks noChangeArrowheads="1"/>
                  </p:cNvSpPr>
                  <p:nvPr/>
                </p:nvSpPr>
                <p:spPr bwMode="auto">
                  <a:xfrm>
                    <a:off x="1360"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77" name="Rectangle 113"/>
                  <p:cNvSpPr>
                    <a:spLocks noChangeArrowheads="1"/>
                  </p:cNvSpPr>
                  <p:nvPr/>
                </p:nvSpPr>
                <p:spPr bwMode="auto">
                  <a:xfrm>
                    <a:off x="1512"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78" name="Rectangle 114"/>
                  <p:cNvSpPr>
                    <a:spLocks noChangeArrowheads="1"/>
                  </p:cNvSpPr>
                  <p:nvPr/>
                </p:nvSpPr>
                <p:spPr bwMode="auto">
                  <a:xfrm>
                    <a:off x="1664"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79" name="Rectangle 115"/>
                  <p:cNvSpPr>
                    <a:spLocks noChangeArrowheads="1"/>
                  </p:cNvSpPr>
                  <p:nvPr/>
                </p:nvSpPr>
                <p:spPr bwMode="auto">
                  <a:xfrm>
                    <a:off x="1816" y="2512"/>
                    <a:ext cx="152" cy="96"/>
                  </a:xfrm>
                  <a:prstGeom prst="rect">
                    <a:avLst/>
                  </a:prstGeom>
                  <a:noFill/>
                  <a:ln w="6350">
                    <a:solidFill>
                      <a:schemeClr val="tx1"/>
                    </a:solidFill>
                    <a:miter lim="800000"/>
                    <a:headEnd/>
                    <a:tailEnd/>
                  </a:ln>
                  <a:effectLst/>
                </p:spPr>
                <p:txBody>
                  <a:bodyPr wrap="none" anchor="ctr"/>
                  <a:lstStyle/>
                  <a:p>
                    <a:endParaRPr lang="en-US"/>
                  </a:p>
                </p:txBody>
              </p:sp>
            </p:grpSp>
            <p:grpSp>
              <p:nvGrpSpPr>
                <p:cNvPr id="28" name="Group 116"/>
                <p:cNvGrpSpPr>
                  <a:grpSpLocks/>
                </p:cNvGrpSpPr>
                <p:nvPr/>
              </p:nvGrpSpPr>
              <p:grpSpPr bwMode="auto">
                <a:xfrm>
                  <a:off x="1352" y="2712"/>
                  <a:ext cx="608" cy="96"/>
                  <a:chOff x="1360" y="2512"/>
                  <a:chExt cx="608" cy="96"/>
                </a:xfrm>
              </p:grpSpPr>
              <p:sp>
                <p:nvSpPr>
                  <p:cNvPr id="190581" name="Rectangle 117"/>
                  <p:cNvSpPr>
                    <a:spLocks noChangeArrowheads="1"/>
                  </p:cNvSpPr>
                  <p:nvPr/>
                </p:nvSpPr>
                <p:spPr bwMode="auto">
                  <a:xfrm>
                    <a:off x="1360"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82" name="Rectangle 118"/>
                  <p:cNvSpPr>
                    <a:spLocks noChangeArrowheads="1"/>
                  </p:cNvSpPr>
                  <p:nvPr/>
                </p:nvSpPr>
                <p:spPr bwMode="auto">
                  <a:xfrm>
                    <a:off x="1512"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83" name="Rectangle 119"/>
                  <p:cNvSpPr>
                    <a:spLocks noChangeArrowheads="1"/>
                  </p:cNvSpPr>
                  <p:nvPr/>
                </p:nvSpPr>
                <p:spPr bwMode="auto">
                  <a:xfrm>
                    <a:off x="1664"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84" name="Rectangle 120"/>
                  <p:cNvSpPr>
                    <a:spLocks noChangeArrowheads="1"/>
                  </p:cNvSpPr>
                  <p:nvPr/>
                </p:nvSpPr>
                <p:spPr bwMode="auto">
                  <a:xfrm>
                    <a:off x="1816" y="2512"/>
                    <a:ext cx="152" cy="96"/>
                  </a:xfrm>
                  <a:prstGeom prst="rect">
                    <a:avLst/>
                  </a:prstGeom>
                  <a:noFill/>
                  <a:ln w="6350">
                    <a:solidFill>
                      <a:schemeClr val="tx1"/>
                    </a:solidFill>
                    <a:miter lim="800000"/>
                    <a:headEnd/>
                    <a:tailEnd/>
                  </a:ln>
                  <a:effectLst/>
                </p:spPr>
                <p:txBody>
                  <a:bodyPr wrap="none" anchor="ctr"/>
                  <a:lstStyle/>
                  <a:p>
                    <a:endParaRPr lang="en-US"/>
                  </a:p>
                </p:txBody>
              </p:sp>
            </p:grpSp>
          </p:grpSp>
          <p:grpSp>
            <p:nvGrpSpPr>
              <p:cNvPr id="29" name="Group 121"/>
              <p:cNvGrpSpPr>
                <a:grpSpLocks/>
              </p:cNvGrpSpPr>
              <p:nvPr/>
            </p:nvGrpSpPr>
            <p:grpSpPr bwMode="auto">
              <a:xfrm>
                <a:off x="2104" y="2096"/>
                <a:ext cx="608" cy="384"/>
                <a:chOff x="1352" y="2424"/>
                <a:chExt cx="608" cy="384"/>
              </a:xfrm>
            </p:grpSpPr>
            <p:grpSp>
              <p:nvGrpSpPr>
                <p:cNvPr id="30" name="Group 122"/>
                <p:cNvGrpSpPr>
                  <a:grpSpLocks/>
                </p:cNvGrpSpPr>
                <p:nvPr/>
              </p:nvGrpSpPr>
              <p:grpSpPr bwMode="auto">
                <a:xfrm>
                  <a:off x="1352" y="2424"/>
                  <a:ext cx="608" cy="96"/>
                  <a:chOff x="1368" y="2416"/>
                  <a:chExt cx="608" cy="96"/>
                </a:xfrm>
              </p:grpSpPr>
              <p:sp>
                <p:nvSpPr>
                  <p:cNvPr id="190587" name="Rectangle 123"/>
                  <p:cNvSpPr>
                    <a:spLocks noChangeArrowheads="1"/>
                  </p:cNvSpPr>
                  <p:nvPr/>
                </p:nvSpPr>
                <p:spPr bwMode="auto">
                  <a:xfrm>
                    <a:off x="1368" y="2416"/>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88" name="Rectangle 124"/>
                  <p:cNvSpPr>
                    <a:spLocks noChangeArrowheads="1"/>
                  </p:cNvSpPr>
                  <p:nvPr/>
                </p:nvSpPr>
                <p:spPr bwMode="auto">
                  <a:xfrm>
                    <a:off x="1520" y="2416"/>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89" name="Rectangle 125"/>
                  <p:cNvSpPr>
                    <a:spLocks noChangeArrowheads="1"/>
                  </p:cNvSpPr>
                  <p:nvPr/>
                </p:nvSpPr>
                <p:spPr bwMode="auto">
                  <a:xfrm>
                    <a:off x="1672" y="2416"/>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90" name="Rectangle 126"/>
                  <p:cNvSpPr>
                    <a:spLocks noChangeArrowheads="1"/>
                  </p:cNvSpPr>
                  <p:nvPr/>
                </p:nvSpPr>
                <p:spPr bwMode="auto">
                  <a:xfrm>
                    <a:off x="1824" y="2416"/>
                    <a:ext cx="152" cy="96"/>
                  </a:xfrm>
                  <a:prstGeom prst="rect">
                    <a:avLst/>
                  </a:prstGeom>
                  <a:noFill/>
                  <a:ln w="6350">
                    <a:solidFill>
                      <a:schemeClr val="tx1"/>
                    </a:solidFill>
                    <a:miter lim="800000"/>
                    <a:headEnd/>
                    <a:tailEnd/>
                  </a:ln>
                  <a:effectLst/>
                </p:spPr>
                <p:txBody>
                  <a:bodyPr wrap="none" anchor="ctr"/>
                  <a:lstStyle/>
                  <a:p>
                    <a:endParaRPr lang="en-US"/>
                  </a:p>
                </p:txBody>
              </p:sp>
            </p:grpSp>
            <p:grpSp>
              <p:nvGrpSpPr>
                <p:cNvPr id="31" name="Group 127"/>
                <p:cNvGrpSpPr>
                  <a:grpSpLocks/>
                </p:cNvGrpSpPr>
                <p:nvPr/>
              </p:nvGrpSpPr>
              <p:grpSpPr bwMode="auto">
                <a:xfrm>
                  <a:off x="1352" y="2520"/>
                  <a:ext cx="608" cy="96"/>
                  <a:chOff x="1360" y="2512"/>
                  <a:chExt cx="608" cy="96"/>
                </a:xfrm>
              </p:grpSpPr>
              <p:sp>
                <p:nvSpPr>
                  <p:cNvPr id="190592" name="Rectangle 128"/>
                  <p:cNvSpPr>
                    <a:spLocks noChangeArrowheads="1"/>
                  </p:cNvSpPr>
                  <p:nvPr/>
                </p:nvSpPr>
                <p:spPr bwMode="auto">
                  <a:xfrm>
                    <a:off x="1360"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93" name="Rectangle 129"/>
                  <p:cNvSpPr>
                    <a:spLocks noChangeArrowheads="1"/>
                  </p:cNvSpPr>
                  <p:nvPr/>
                </p:nvSpPr>
                <p:spPr bwMode="auto">
                  <a:xfrm>
                    <a:off x="1512"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94" name="Rectangle 130"/>
                  <p:cNvSpPr>
                    <a:spLocks noChangeArrowheads="1"/>
                  </p:cNvSpPr>
                  <p:nvPr/>
                </p:nvSpPr>
                <p:spPr bwMode="auto">
                  <a:xfrm>
                    <a:off x="1664"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95" name="Rectangle 131"/>
                  <p:cNvSpPr>
                    <a:spLocks noChangeArrowheads="1"/>
                  </p:cNvSpPr>
                  <p:nvPr/>
                </p:nvSpPr>
                <p:spPr bwMode="auto">
                  <a:xfrm>
                    <a:off x="1816" y="2512"/>
                    <a:ext cx="152" cy="96"/>
                  </a:xfrm>
                  <a:prstGeom prst="rect">
                    <a:avLst/>
                  </a:prstGeom>
                  <a:noFill/>
                  <a:ln w="6350">
                    <a:solidFill>
                      <a:schemeClr val="tx1"/>
                    </a:solidFill>
                    <a:miter lim="800000"/>
                    <a:headEnd/>
                    <a:tailEnd/>
                  </a:ln>
                  <a:effectLst/>
                </p:spPr>
                <p:txBody>
                  <a:bodyPr wrap="none" anchor="ctr"/>
                  <a:lstStyle/>
                  <a:p>
                    <a:endParaRPr lang="en-US"/>
                  </a:p>
                </p:txBody>
              </p:sp>
            </p:grpSp>
            <p:grpSp>
              <p:nvGrpSpPr>
                <p:cNvPr id="190628" name="Group 132"/>
                <p:cNvGrpSpPr>
                  <a:grpSpLocks/>
                </p:cNvGrpSpPr>
                <p:nvPr/>
              </p:nvGrpSpPr>
              <p:grpSpPr bwMode="auto">
                <a:xfrm>
                  <a:off x="1352" y="2616"/>
                  <a:ext cx="608" cy="96"/>
                  <a:chOff x="1360" y="2512"/>
                  <a:chExt cx="608" cy="96"/>
                </a:xfrm>
              </p:grpSpPr>
              <p:sp>
                <p:nvSpPr>
                  <p:cNvPr id="190597" name="Rectangle 133"/>
                  <p:cNvSpPr>
                    <a:spLocks noChangeArrowheads="1"/>
                  </p:cNvSpPr>
                  <p:nvPr/>
                </p:nvSpPr>
                <p:spPr bwMode="auto">
                  <a:xfrm>
                    <a:off x="1360"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98" name="Rectangle 134"/>
                  <p:cNvSpPr>
                    <a:spLocks noChangeArrowheads="1"/>
                  </p:cNvSpPr>
                  <p:nvPr/>
                </p:nvSpPr>
                <p:spPr bwMode="auto">
                  <a:xfrm>
                    <a:off x="1512"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599" name="Rectangle 135"/>
                  <p:cNvSpPr>
                    <a:spLocks noChangeArrowheads="1"/>
                  </p:cNvSpPr>
                  <p:nvPr/>
                </p:nvSpPr>
                <p:spPr bwMode="auto">
                  <a:xfrm>
                    <a:off x="1664"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600" name="Rectangle 136"/>
                  <p:cNvSpPr>
                    <a:spLocks noChangeArrowheads="1"/>
                  </p:cNvSpPr>
                  <p:nvPr/>
                </p:nvSpPr>
                <p:spPr bwMode="auto">
                  <a:xfrm>
                    <a:off x="1816" y="2512"/>
                    <a:ext cx="152" cy="96"/>
                  </a:xfrm>
                  <a:prstGeom prst="rect">
                    <a:avLst/>
                  </a:prstGeom>
                  <a:noFill/>
                  <a:ln w="6350">
                    <a:solidFill>
                      <a:schemeClr val="tx1"/>
                    </a:solidFill>
                    <a:miter lim="800000"/>
                    <a:headEnd/>
                    <a:tailEnd/>
                  </a:ln>
                  <a:effectLst/>
                </p:spPr>
                <p:txBody>
                  <a:bodyPr wrap="none" anchor="ctr"/>
                  <a:lstStyle/>
                  <a:p>
                    <a:endParaRPr lang="en-US"/>
                  </a:p>
                </p:txBody>
              </p:sp>
            </p:grpSp>
            <p:grpSp>
              <p:nvGrpSpPr>
                <p:cNvPr id="190629" name="Group 137"/>
                <p:cNvGrpSpPr>
                  <a:grpSpLocks/>
                </p:cNvGrpSpPr>
                <p:nvPr/>
              </p:nvGrpSpPr>
              <p:grpSpPr bwMode="auto">
                <a:xfrm>
                  <a:off x="1352" y="2712"/>
                  <a:ext cx="608" cy="96"/>
                  <a:chOff x="1360" y="2512"/>
                  <a:chExt cx="608" cy="96"/>
                </a:xfrm>
              </p:grpSpPr>
              <p:sp>
                <p:nvSpPr>
                  <p:cNvPr id="190602" name="Rectangle 138"/>
                  <p:cNvSpPr>
                    <a:spLocks noChangeArrowheads="1"/>
                  </p:cNvSpPr>
                  <p:nvPr/>
                </p:nvSpPr>
                <p:spPr bwMode="auto">
                  <a:xfrm>
                    <a:off x="1360"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603" name="Rectangle 139"/>
                  <p:cNvSpPr>
                    <a:spLocks noChangeArrowheads="1"/>
                  </p:cNvSpPr>
                  <p:nvPr/>
                </p:nvSpPr>
                <p:spPr bwMode="auto">
                  <a:xfrm>
                    <a:off x="1512"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604" name="Rectangle 140"/>
                  <p:cNvSpPr>
                    <a:spLocks noChangeArrowheads="1"/>
                  </p:cNvSpPr>
                  <p:nvPr/>
                </p:nvSpPr>
                <p:spPr bwMode="auto">
                  <a:xfrm>
                    <a:off x="1664" y="2512"/>
                    <a:ext cx="152" cy="96"/>
                  </a:xfrm>
                  <a:prstGeom prst="rect">
                    <a:avLst/>
                  </a:prstGeom>
                  <a:noFill/>
                  <a:ln w="6350">
                    <a:solidFill>
                      <a:schemeClr val="tx1"/>
                    </a:solidFill>
                    <a:miter lim="800000"/>
                    <a:headEnd/>
                    <a:tailEnd/>
                  </a:ln>
                  <a:effectLst/>
                </p:spPr>
                <p:txBody>
                  <a:bodyPr wrap="none" anchor="ctr"/>
                  <a:lstStyle/>
                  <a:p>
                    <a:endParaRPr lang="en-US"/>
                  </a:p>
                </p:txBody>
              </p:sp>
              <p:sp>
                <p:nvSpPr>
                  <p:cNvPr id="190605" name="Rectangle 141"/>
                  <p:cNvSpPr>
                    <a:spLocks noChangeArrowheads="1"/>
                  </p:cNvSpPr>
                  <p:nvPr/>
                </p:nvSpPr>
                <p:spPr bwMode="auto">
                  <a:xfrm>
                    <a:off x="1816" y="2512"/>
                    <a:ext cx="152" cy="96"/>
                  </a:xfrm>
                  <a:prstGeom prst="rect">
                    <a:avLst/>
                  </a:prstGeom>
                  <a:noFill/>
                  <a:ln w="6350">
                    <a:solidFill>
                      <a:schemeClr val="tx1"/>
                    </a:solidFill>
                    <a:miter lim="800000"/>
                    <a:headEnd/>
                    <a:tailEnd/>
                  </a:ln>
                  <a:effectLst/>
                </p:spPr>
                <p:txBody>
                  <a:bodyPr wrap="none" anchor="ctr"/>
                  <a:lstStyle/>
                  <a:p>
                    <a:endParaRPr lang="en-US"/>
                  </a:p>
                </p:txBody>
              </p:sp>
            </p:grpSp>
          </p:grpSp>
          <p:sp>
            <p:nvSpPr>
              <p:cNvPr id="190606" name="Rectangle 142"/>
              <p:cNvSpPr>
                <a:spLocks noChangeArrowheads="1"/>
              </p:cNvSpPr>
              <p:nvPr/>
            </p:nvSpPr>
            <p:spPr bwMode="auto">
              <a:xfrm>
                <a:off x="1968" y="1520"/>
                <a:ext cx="872" cy="1288"/>
              </a:xfrm>
              <a:prstGeom prst="rect">
                <a:avLst/>
              </a:prstGeom>
              <a:noFill/>
              <a:ln w="6350">
                <a:solidFill>
                  <a:schemeClr val="tx1"/>
                </a:solidFill>
                <a:miter lim="800000"/>
                <a:headEnd/>
                <a:tailEnd/>
              </a:ln>
              <a:effectLst/>
            </p:spPr>
            <p:txBody>
              <a:bodyPr wrap="none" anchor="ctr"/>
              <a:lstStyle/>
              <a:p>
                <a:endParaRPr lang="en-US"/>
              </a:p>
            </p:txBody>
          </p:sp>
          <p:sp>
            <p:nvSpPr>
              <p:cNvPr id="190607" name="Text Box 143"/>
              <p:cNvSpPr txBox="1">
                <a:spLocks noChangeArrowheads="1"/>
              </p:cNvSpPr>
              <p:nvPr/>
            </p:nvSpPr>
            <p:spPr bwMode="auto">
              <a:xfrm>
                <a:off x="2158" y="2575"/>
                <a:ext cx="459" cy="194"/>
              </a:xfrm>
              <a:prstGeom prst="rect">
                <a:avLst/>
              </a:prstGeom>
              <a:noFill/>
              <a:ln w="6350">
                <a:noFill/>
                <a:miter lim="800000"/>
                <a:headEnd/>
                <a:tailEnd/>
              </a:ln>
              <a:effectLst/>
            </p:spPr>
            <p:txBody>
              <a:bodyPr wrap="none">
                <a:spAutoFit/>
              </a:bodyPr>
              <a:lstStyle/>
              <a:p>
                <a:pPr eaLnBrk="0" hangingPunct="0"/>
                <a:r>
                  <a:rPr lang="de-AT" sz="1400"/>
                  <a:t>DataSet</a:t>
                </a:r>
                <a:endParaRPr lang="de-DE" sz="1400"/>
              </a:p>
            </p:txBody>
          </p:sp>
        </p:grpSp>
        <p:sp>
          <p:nvSpPr>
            <p:cNvPr id="190608" name="Line 144"/>
            <p:cNvSpPr>
              <a:spLocks noChangeShapeType="1"/>
            </p:cNvSpPr>
            <p:nvPr/>
          </p:nvSpPr>
          <p:spPr bwMode="auto">
            <a:xfrm flipV="1">
              <a:off x="3504" y="1616"/>
              <a:ext cx="256" cy="48"/>
            </a:xfrm>
            <a:prstGeom prst="line">
              <a:avLst/>
            </a:prstGeom>
            <a:noFill/>
            <a:ln w="6350">
              <a:solidFill>
                <a:schemeClr val="tx1"/>
              </a:solidFill>
              <a:round/>
              <a:headEnd type="triangle" w="med" len="med"/>
              <a:tailEnd type="triangle" w="med" len="med"/>
            </a:ln>
            <a:effectLst/>
          </p:spPr>
          <p:txBody>
            <a:bodyPr/>
            <a:lstStyle/>
            <a:p>
              <a:endParaRPr lang="en-US"/>
            </a:p>
          </p:txBody>
        </p:sp>
        <p:sp>
          <p:nvSpPr>
            <p:cNvPr id="190609" name="Line 145"/>
            <p:cNvSpPr>
              <a:spLocks noChangeShapeType="1"/>
            </p:cNvSpPr>
            <p:nvPr/>
          </p:nvSpPr>
          <p:spPr bwMode="auto">
            <a:xfrm>
              <a:off x="3480" y="2248"/>
              <a:ext cx="280" cy="104"/>
            </a:xfrm>
            <a:prstGeom prst="line">
              <a:avLst/>
            </a:prstGeom>
            <a:noFill/>
            <a:ln w="6350">
              <a:solidFill>
                <a:schemeClr val="tx1"/>
              </a:solidFill>
              <a:round/>
              <a:headEnd type="triangle" w="med" len="med"/>
              <a:tailEnd type="triangle" w="med" len="med"/>
            </a:ln>
            <a:effectLst/>
          </p:spPr>
          <p:txBody>
            <a:bodyPr/>
            <a:lstStyle/>
            <a:p>
              <a:endParaRPr lang="en-US"/>
            </a:p>
          </p:txBody>
        </p:sp>
      </p:grpSp>
      <p:grpSp>
        <p:nvGrpSpPr>
          <p:cNvPr id="190630" name="Group 146"/>
          <p:cNvGrpSpPr>
            <a:grpSpLocks/>
          </p:cNvGrpSpPr>
          <p:nvPr/>
        </p:nvGrpSpPr>
        <p:grpSpPr bwMode="auto">
          <a:xfrm>
            <a:off x="7850789" y="2222500"/>
            <a:ext cx="2103419" cy="1955800"/>
            <a:chOff x="3710" y="1400"/>
            <a:chExt cx="994" cy="1232"/>
          </a:xfrm>
        </p:grpSpPr>
        <p:grpSp>
          <p:nvGrpSpPr>
            <p:cNvPr id="190631" name="Group 147"/>
            <p:cNvGrpSpPr>
              <a:grpSpLocks/>
            </p:cNvGrpSpPr>
            <p:nvPr/>
          </p:nvGrpSpPr>
          <p:grpSpPr bwMode="auto">
            <a:xfrm>
              <a:off x="3710" y="2128"/>
              <a:ext cx="714" cy="504"/>
              <a:chOff x="3710" y="2232"/>
              <a:chExt cx="714" cy="504"/>
            </a:xfrm>
          </p:grpSpPr>
          <p:sp>
            <p:nvSpPr>
              <p:cNvPr id="190612" name="Rectangle 148"/>
              <p:cNvSpPr>
                <a:spLocks noChangeArrowheads="1"/>
              </p:cNvSpPr>
              <p:nvPr/>
            </p:nvSpPr>
            <p:spPr bwMode="auto">
              <a:xfrm>
                <a:off x="3736" y="2232"/>
                <a:ext cx="688" cy="504"/>
              </a:xfrm>
              <a:prstGeom prst="rect">
                <a:avLst/>
              </a:prstGeom>
              <a:noFill/>
              <a:ln w="6350">
                <a:solidFill>
                  <a:schemeClr val="tx1"/>
                </a:solidFill>
                <a:miter lim="800000"/>
                <a:headEnd/>
                <a:tailEnd/>
              </a:ln>
              <a:effectLst/>
            </p:spPr>
            <p:txBody>
              <a:bodyPr wrap="none" anchor="ctr"/>
              <a:lstStyle/>
              <a:p>
                <a:endParaRPr lang="en-US"/>
              </a:p>
            </p:txBody>
          </p:sp>
          <p:sp>
            <p:nvSpPr>
              <p:cNvPr id="190613" name="Text Box 149"/>
              <p:cNvSpPr txBox="1">
                <a:spLocks noChangeArrowheads="1"/>
              </p:cNvSpPr>
              <p:nvPr/>
            </p:nvSpPr>
            <p:spPr bwMode="auto">
              <a:xfrm>
                <a:off x="3710" y="2359"/>
                <a:ext cx="527" cy="194"/>
              </a:xfrm>
              <a:prstGeom prst="rect">
                <a:avLst/>
              </a:prstGeom>
              <a:noFill/>
              <a:ln w="6350">
                <a:noFill/>
                <a:miter lim="800000"/>
                <a:headEnd/>
                <a:tailEnd/>
              </a:ln>
              <a:effectLst/>
            </p:spPr>
            <p:txBody>
              <a:bodyPr wrap="none">
                <a:spAutoFit/>
              </a:bodyPr>
              <a:lstStyle/>
              <a:p>
                <a:pPr eaLnBrk="0" hangingPunct="0"/>
                <a:r>
                  <a:rPr lang="de-AT" sz="1400"/>
                  <a:t>DataAdapter</a:t>
                </a:r>
                <a:endParaRPr lang="de-DE" sz="1400"/>
              </a:p>
            </p:txBody>
          </p:sp>
        </p:grpSp>
        <p:grpSp>
          <p:nvGrpSpPr>
            <p:cNvPr id="190632" name="Group 150"/>
            <p:cNvGrpSpPr>
              <a:grpSpLocks/>
            </p:cNvGrpSpPr>
            <p:nvPr/>
          </p:nvGrpSpPr>
          <p:grpSpPr bwMode="auto">
            <a:xfrm>
              <a:off x="3734" y="1400"/>
              <a:ext cx="714" cy="504"/>
              <a:chOff x="3710" y="2232"/>
              <a:chExt cx="714" cy="504"/>
            </a:xfrm>
          </p:grpSpPr>
          <p:sp>
            <p:nvSpPr>
              <p:cNvPr id="190615" name="Rectangle 151"/>
              <p:cNvSpPr>
                <a:spLocks noChangeArrowheads="1"/>
              </p:cNvSpPr>
              <p:nvPr/>
            </p:nvSpPr>
            <p:spPr bwMode="auto">
              <a:xfrm>
                <a:off x="3736" y="2232"/>
                <a:ext cx="688" cy="504"/>
              </a:xfrm>
              <a:prstGeom prst="rect">
                <a:avLst/>
              </a:prstGeom>
              <a:noFill/>
              <a:ln w="6350">
                <a:solidFill>
                  <a:schemeClr val="tx1"/>
                </a:solidFill>
                <a:miter lim="800000"/>
                <a:headEnd/>
                <a:tailEnd/>
              </a:ln>
              <a:effectLst/>
            </p:spPr>
            <p:txBody>
              <a:bodyPr wrap="none" anchor="ctr"/>
              <a:lstStyle/>
              <a:p>
                <a:endParaRPr lang="en-US"/>
              </a:p>
            </p:txBody>
          </p:sp>
          <p:sp>
            <p:nvSpPr>
              <p:cNvPr id="190616" name="Text Box 152"/>
              <p:cNvSpPr txBox="1">
                <a:spLocks noChangeArrowheads="1"/>
              </p:cNvSpPr>
              <p:nvPr/>
            </p:nvSpPr>
            <p:spPr bwMode="auto">
              <a:xfrm>
                <a:off x="3710" y="2359"/>
                <a:ext cx="527" cy="194"/>
              </a:xfrm>
              <a:prstGeom prst="rect">
                <a:avLst/>
              </a:prstGeom>
              <a:noFill/>
              <a:ln w="6350">
                <a:noFill/>
                <a:miter lim="800000"/>
                <a:headEnd/>
                <a:tailEnd/>
              </a:ln>
              <a:effectLst/>
            </p:spPr>
            <p:txBody>
              <a:bodyPr wrap="none">
                <a:spAutoFit/>
              </a:bodyPr>
              <a:lstStyle/>
              <a:p>
                <a:pPr eaLnBrk="0" hangingPunct="0"/>
                <a:r>
                  <a:rPr lang="de-AT" sz="1400"/>
                  <a:t>DataAdapter</a:t>
                </a:r>
                <a:endParaRPr lang="de-DE" sz="1400"/>
              </a:p>
            </p:txBody>
          </p:sp>
        </p:grpSp>
        <p:sp>
          <p:nvSpPr>
            <p:cNvPr id="190617" name="Line 153"/>
            <p:cNvSpPr>
              <a:spLocks noChangeShapeType="1"/>
            </p:cNvSpPr>
            <p:nvPr/>
          </p:nvSpPr>
          <p:spPr bwMode="auto">
            <a:xfrm flipV="1">
              <a:off x="4456" y="1624"/>
              <a:ext cx="248" cy="0"/>
            </a:xfrm>
            <a:prstGeom prst="line">
              <a:avLst/>
            </a:prstGeom>
            <a:noFill/>
            <a:ln w="6350">
              <a:solidFill>
                <a:schemeClr val="tx1"/>
              </a:solidFill>
              <a:round/>
              <a:headEnd type="triangle" w="med" len="med"/>
              <a:tailEnd type="triangle" w="med" len="med"/>
            </a:ln>
            <a:effectLst/>
          </p:spPr>
          <p:txBody>
            <a:bodyPr/>
            <a:lstStyle/>
            <a:p>
              <a:endParaRPr lang="en-US"/>
            </a:p>
          </p:txBody>
        </p:sp>
        <p:sp>
          <p:nvSpPr>
            <p:cNvPr id="190618" name="Line 154"/>
            <p:cNvSpPr>
              <a:spLocks noChangeShapeType="1"/>
            </p:cNvSpPr>
            <p:nvPr/>
          </p:nvSpPr>
          <p:spPr bwMode="auto">
            <a:xfrm flipV="1">
              <a:off x="4440" y="2400"/>
              <a:ext cx="248" cy="0"/>
            </a:xfrm>
            <a:prstGeom prst="line">
              <a:avLst/>
            </a:prstGeom>
            <a:noFill/>
            <a:ln w="6350">
              <a:solidFill>
                <a:schemeClr val="tx1"/>
              </a:solidFill>
              <a:round/>
              <a:headEnd type="triangle" w="med" len="med"/>
              <a:tailEnd type="triangle" w="med" len="med"/>
            </a:ln>
            <a:effectLst/>
          </p:spPr>
          <p:txBody>
            <a:bodyPr/>
            <a:lstStyle/>
            <a:p>
              <a:endParaRPr lang="en-US"/>
            </a:p>
          </p:txBody>
        </p:sp>
      </p:grpSp>
      <p:grpSp>
        <p:nvGrpSpPr>
          <p:cNvPr id="190633" name="Group 155"/>
          <p:cNvGrpSpPr>
            <a:grpSpLocks/>
          </p:cNvGrpSpPr>
          <p:nvPr/>
        </p:nvGrpSpPr>
        <p:grpSpPr bwMode="auto">
          <a:xfrm>
            <a:off x="9937278" y="2184400"/>
            <a:ext cx="1235811" cy="2006600"/>
            <a:chOff x="4696" y="1376"/>
            <a:chExt cx="584" cy="1264"/>
          </a:xfrm>
        </p:grpSpPr>
        <p:grpSp>
          <p:nvGrpSpPr>
            <p:cNvPr id="190634" name="Group 156"/>
            <p:cNvGrpSpPr>
              <a:grpSpLocks/>
            </p:cNvGrpSpPr>
            <p:nvPr/>
          </p:nvGrpSpPr>
          <p:grpSpPr bwMode="auto">
            <a:xfrm>
              <a:off x="4704" y="2136"/>
              <a:ext cx="424" cy="504"/>
              <a:chOff x="4704" y="2136"/>
              <a:chExt cx="424" cy="504"/>
            </a:xfrm>
          </p:grpSpPr>
          <p:sp>
            <p:nvSpPr>
              <p:cNvPr id="190621" name="Rectangle 157"/>
              <p:cNvSpPr>
                <a:spLocks noChangeArrowheads="1"/>
              </p:cNvSpPr>
              <p:nvPr/>
            </p:nvSpPr>
            <p:spPr bwMode="auto">
              <a:xfrm>
                <a:off x="4704" y="2136"/>
                <a:ext cx="424" cy="504"/>
              </a:xfrm>
              <a:prstGeom prst="rect">
                <a:avLst/>
              </a:prstGeom>
              <a:noFill/>
              <a:ln w="6350">
                <a:solidFill>
                  <a:schemeClr val="tx1"/>
                </a:solidFill>
                <a:miter lim="800000"/>
                <a:headEnd/>
                <a:tailEnd/>
              </a:ln>
              <a:effectLst/>
            </p:spPr>
            <p:txBody>
              <a:bodyPr wrap="none" anchor="ctr"/>
              <a:lstStyle/>
              <a:p>
                <a:endParaRPr lang="en-US"/>
              </a:p>
            </p:txBody>
          </p:sp>
          <p:sp>
            <p:nvSpPr>
              <p:cNvPr id="190622" name="Text Box 158"/>
              <p:cNvSpPr txBox="1">
                <a:spLocks noChangeArrowheads="1"/>
              </p:cNvSpPr>
              <p:nvPr/>
            </p:nvSpPr>
            <p:spPr bwMode="auto">
              <a:xfrm>
                <a:off x="4718" y="2223"/>
                <a:ext cx="303" cy="330"/>
              </a:xfrm>
              <a:prstGeom prst="rect">
                <a:avLst/>
              </a:prstGeom>
              <a:noFill/>
              <a:ln w="6350">
                <a:noFill/>
                <a:miter lim="800000"/>
                <a:headEnd/>
                <a:tailEnd/>
              </a:ln>
              <a:effectLst/>
            </p:spPr>
            <p:txBody>
              <a:bodyPr wrap="none">
                <a:spAutoFit/>
              </a:bodyPr>
              <a:lstStyle/>
              <a:p>
                <a:pPr eaLnBrk="0" hangingPunct="0"/>
                <a:r>
                  <a:rPr lang="de-AT" sz="1400"/>
                  <a:t>Conn</a:t>
                </a:r>
                <a:br>
                  <a:rPr lang="de-AT" sz="1400"/>
                </a:br>
                <a:r>
                  <a:rPr lang="de-AT" sz="1400"/>
                  <a:t>ection</a:t>
                </a:r>
                <a:endParaRPr lang="de-DE" sz="1400"/>
              </a:p>
            </p:txBody>
          </p:sp>
        </p:grpSp>
        <p:grpSp>
          <p:nvGrpSpPr>
            <p:cNvPr id="190635" name="Group 159"/>
            <p:cNvGrpSpPr>
              <a:grpSpLocks/>
            </p:cNvGrpSpPr>
            <p:nvPr/>
          </p:nvGrpSpPr>
          <p:grpSpPr bwMode="auto">
            <a:xfrm>
              <a:off x="4696" y="1376"/>
              <a:ext cx="424" cy="504"/>
              <a:chOff x="4704" y="2136"/>
              <a:chExt cx="424" cy="504"/>
            </a:xfrm>
          </p:grpSpPr>
          <p:sp>
            <p:nvSpPr>
              <p:cNvPr id="190624" name="Rectangle 160"/>
              <p:cNvSpPr>
                <a:spLocks noChangeArrowheads="1"/>
              </p:cNvSpPr>
              <p:nvPr/>
            </p:nvSpPr>
            <p:spPr bwMode="auto">
              <a:xfrm>
                <a:off x="4704" y="2136"/>
                <a:ext cx="424" cy="504"/>
              </a:xfrm>
              <a:prstGeom prst="rect">
                <a:avLst/>
              </a:prstGeom>
              <a:noFill/>
              <a:ln w="6350">
                <a:solidFill>
                  <a:schemeClr val="tx1"/>
                </a:solidFill>
                <a:miter lim="800000"/>
                <a:headEnd/>
                <a:tailEnd/>
              </a:ln>
              <a:effectLst/>
            </p:spPr>
            <p:txBody>
              <a:bodyPr wrap="none" anchor="ctr"/>
              <a:lstStyle/>
              <a:p>
                <a:endParaRPr lang="en-US"/>
              </a:p>
            </p:txBody>
          </p:sp>
          <p:sp>
            <p:nvSpPr>
              <p:cNvPr id="190625" name="Text Box 161"/>
              <p:cNvSpPr txBox="1">
                <a:spLocks noChangeArrowheads="1"/>
              </p:cNvSpPr>
              <p:nvPr/>
            </p:nvSpPr>
            <p:spPr bwMode="auto">
              <a:xfrm>
                <a:off x="4718" y="2223"/>
                <a:ext cx="303" cy="330"/>
              </a:xfrm>
              <a:prstGeom prst="rect">
                <a:avLst/>
              </a:prstGeom>
              <a:noFill/>
              <a:ln w="6350">
                <a:noFill/>
                <a:miter lim="800000"/>
                <a:headEnd/>
                <a:tailEnd/>
              </a:ln>
              <a:effectLst/>
            </p:spPr>
            <p:txBody>
              <a:bodyPr wrap="none">
                <a:spAutoFit/>
              </a:bodyPr>
              <a:lstStyle/>
              <a:p>
                <a:pPr eaLnBrk="0" hangingPunct="0"/>
                <a:r>
                  <a:rPr lang="de-AT" sz="1400"/>
                  <a:t>Conn</a:t>
                </a:r>
                <a:br>
                  <a:rPr lang="de-AT" sz="1400"/>
                </a:br>
                <a:r>
                  <a:rPr lang="de-AT" sz="1400"/>
                  <a:t>ection</a:t>
                </a:r>
                <a:endParaRPr lang="de-DE" sz="1400"/>
              </a:p>
            </p:txBody>
          </p:sp>
        </p:grpSp>
        <p:sp>
          <p:nvSpPr>
            <p:cNvPr id="190626" name="Line 162"/>
            <p:cNvSpPr>
              <a:spLocks noChangeShapeType="1"/>
            </p:cNvSpPr>
            <p:nvPr/>
          </p:nvSpPr>
          <p:spPr bwMode="auto">
            <a:xfrm flipV="1">
              <a:off x="5112" y="1592"/>
              <a:ext cx="152" cy="8"/>
            </a:xfrm>
            <a:prstGeom prst="line">
              <a:avLst/>
            </a:prstGeom>
            <a:noFill/>
            <a:ln w="6350">
              <a:solidFill>
                <a:schemeClr val="tx1"/>
              </a:solidFill>
              <a:round/>
              <a:headEnd type="triangle" w="med" len="med"/>
              <a:tailEnd type="triangle" w="med" len="med"/>
            </a:ln>
            <a:effectLst/>
          </p:spPr>
          <p:txBody>
            <a:bodyPr/>
            <a:lstStyle/>
            <a:p>
              <a:endParaRPr lang="en-US"/>
            </a:p>
          </p:txBody>
        </p:sp>
        <p:sp>
          <p:nvSpPr>
            <p:cNvPr id="190627" name="Line 163"/>
            <p:cNvSpPr>
              <a:spLocks noChangeShapeType="1"/>
            </p:cNvSpPr>
            <p:nvPr/>
          </p:nvSpPr>
          <p:spPr bwMode="auto">
            <a:xfrm flipV="1">
              <a:off x="5128" y="2384"/>
              <a:ext cx="152" cy="8"/>
            </a:xfrm>
            <a:prstGeom prst="line">
              <a:avLst/>
            </a:prstGeom>
            <a:noFill/>
            <a:ln w="6350">
              <a:solidFill>
                <a:schemeClr val="tx1"/>
              </a:solidFill>
              <a:round/>
              <a:headEnd type="triangle" w="med" len="med"/>
              <a:tailEnd type="triangle" w="med" len="med"/>
            </a:ln>
            <a:effectLst/>
          </p:spPr>
          <p:txBody>
            <a:bodyPr/>
            <a:lstStyle/>
            <a:p>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06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06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531818" y="-3174"/>
            <a:ext cx="11125199" cy="889000"/>
          </a:xfrm>
        </p:spPr>
        <p:txBody>
          <a:bodyPr/>
          <a:lstStyle/>
          <a:p>
            <a:r>
              <a:rPr lang="en-US" dirty="0"/>
              <a:t>Dataset</a:t>
            </a:r>
          </a:p>
        </p:txBody>
      </p:sp>
      <p:sp>
        <p:nvSpPr>
          <p:cNvPr id="191491" name="Rectangle 3"/>
          <p:cNvSpPr>
            <a:spLocks noGrp="1" noChangeArrowheads="1"/>
          </p:cNvSpPr>
          <p:nvPr>
            <p:ph type="body" idx="1"/>
          </p:nvPr>
        </p:nvSpPr>
        <p:spPr>
          <a:xfrm>
            <a:off x="507868" y="1114427"/>
            <a:ext cx="11435488" cy="4752974"/>
          </a:xfrm>
        </p:spPr>
        <p:txBody>
          <a:bodyPr/>
          <a:lstStyle/>
          <a:p>
            <a:pPr>
              <a:lnSpc>
                <a:spcPct val="80000"/>
              </a:lnSpc>
            </a:pPr>
            <a:r>
              <a:rPr lang="en-US" sz="1800" b="0" dirty="0" err="1">
                <a:effectLst/>
              </a:rPr>
              <a:t>DataSet</a:t>
            </a:r>
            <a:r>
              <a:rPr lang="en-US" sz="1800" b="0" dirty="0">
                <a:effectLst/>
              </a:rPr>
              <a:t> objects are complex objects that allow you to store multiple</a:t>
            </a:r>
          </a:p>
          <a:p>
            <a:pPr>
              <a:lnSpc>
                <a:spcPct val="80000"/>
              </a:lnSpc>
              <a:buFont typeface="Wingdings" pitchFamily="2" charset="2"/>
              <a:buNone/>
            </a:pPr>
            <a:r>
              <a:rPr lang="en-US" sz="1800" b="0" dirty="0">
                <a:effectLst/>
              </a:rPr>
              <a:t>	</a:t>
            </a:r>
            <a:r>
              <a:rPr lang="en-US" sz="1800" b="0" dirty="0" err="1">
                <a:effectLst/>
              </a:rPr>
              <a:t>DataTables</a:t>
            </a:r>
            <a:r>
              <a:rPr lang="en-US" sz="1800" b="0" dirty="0">
                <a:effectLst/>
              </a:rPr>
              <a:t> of data from a data source. </a:t>
            </a:r>
            <a:r>
              <a:rPr lang="en-US" sz="1800" b="0" dirty="0" err="1">
                <a:effectLst/>
              </a:rPr>
              <a:t>DataSet</a:t>
            </a:r>
            <a:r>
              <a:rPr lang="en-US" sz="1800" b="0" dirty="0">
                <a:effectLst/>
              </a:rPr>
              <a:t> objects are similar to a virtual database that is inside a Web Application. </a:t>
            </a:r>
            <a:r>
              <a:rPr lang="en-US" sz="1800" b="0" dirty="0" err="1">
                <a:effectLst/>
              </a:rPr>
              <a:t>DataSet</a:t>
            </a:r>
            <a:r>
              <a:rPr lang="en-US" sz="1800" b="0" dirty="0">
                <a:effectLst/>
              </a:rPr>
              <a:t> </a:t>
            </a:r>
          </a:p>
          <a:p>
            <a:pPr>
              <a:lnSpc>
                <a:spcPct val="80000"/>
              </a:lnSpc>
            </a:pPr>
            <a:r>
              <a:rPr lang="en-GB" sz="2000" b="0" dirty="0" err="1">
                <a:effectLst/>
              </a:rPr>
              <a:t>DataSet</a:t>
            </a:r>
            <a:r>
              <a:rPr lang="en-GB" sz="2000" b="0" dirty="0">
                <a:effectLst/>
              </a:rPr>
              <a:t> consists of collection of </a:t>
            </a:r>
            <a:r>
              <a:rPr lang="en-GB" sz="2000" b="0" dirty="0" err="1">
                <a:effectLst/>
              </a:rPr>
              <a:t>DataTables</a:t>
            </a:r>
            <a:r>
              <a:rPr lang="en-GB" sz="2000" b="0" dirty="0">
                <a:effectLst/>
              </a:rPr>
              <a:t> collection of </a:t>
            </a:r>
            <a:r>
              <a:rPr lang="en-GB" sz="2000" b="0" dirty="0" err="1">
                <a:effectLst/>
              </a:rPr>
              <a:t>DataRelations</a:t>
            </a:r>
            <a:r>
              <a:rPr lang="en-GB" sz="2000" b="0" dirty="0">
                <a:effectLst/>
              </a:rPr>
              <a:t> </a:t>
            </a:r>
          </a:p>
          <a:p>
            <a:pPr>
              <a:lnSpc>
                <a:spcPct val="80000"/>
              </a:lnSpc>
            </a:pPr>
            <a:r>
              <a:rPr lang="en-GB" sz="2000" b="0" dirty="0" err="1">
                <a:effectLst/>
              </a:rPr>
              <a:t>DataTables</a:t>
            </a:r>
            <a:r>
              <a:rPr lang="en-GB" sz="2000" b="0" dirty="0">
                <a:effectLst/>
              </a:rPr>
              <a:t> consists of collection of </a:t>
            </a:r>
            <a:r>
              <a:rPr lang="en-GB" sz="2000" b="0" dirty="0" err="1">
                <a:effectLst/>
              </a:rPr>
              <a:t>DataTableColumns</a:t>
            </a:r>
            <a:r>
              <a:rPr lang="en-GB" sz="2000" b="0" dirty="0">
                <a:effectLst/>
              </a:rPr>
              <a:t> (= schema definition)</a:t>
            </a:r>
          </a:p>
          <a:p>
            <a:pPr lvl="1">
              <a:lnSpc>
                <a:spcPct val="80000"/>
              </a:lnSpc>
              <a:buFont typeface="Wingdings" pitchFamily="2" charset="2"/>
              <a:buNone/>
            </a:pPr>
            <a:r>
              <a:rPr lang="en-GB" sz="2000" b="0" dirty="0">
                <a:effectLst/>
              </a:rPr>
              <a:t>collection of </a:t>
            </a:r>
            <a:r>
              <a:rPr lang="en-GB" sz="2000" b="0" dirty="0" err="1">
                <a:effectLst/>
              </a:rPr>
              <a:t>DataTableRows</a:t>
            </a:r>
            <a:r>
              <a:rPr lang="en-GB" sz="2000" b="0" dirty="0">
                <a:effectLst/>
              </a:rPr>
              <a:t> (= data)</a:t>
            </a:r>
          </a:p>
          <a:p>
            <a:pPr lvl="1">
              <a:lnSpc>
                <a:spcPct val="80000"/>
              </a:lnSpc>
              <a:buFont typeface="Wingdings" pitchFamily="2" charset="2"/>
              <a:buNone/>
            </a:pPr>
            <a:r>
              <a:rPr lang="en-GB" sz="2000" b="0" dirty="0" err="1">
                <a:effectLst/>
              </a:rPr>
              <a:t>DefaultView</a:t>
            </a:r>
            <a:r>
              <a:rPr lang="en-GB" sz="2000" b="0" dirty="0">
                <a:effectLst/>
              </a:rPr>
              <a:t> (</a:t>
            </a:r>
            <a:r>
              <a:rPr lang="en-GB" sz="2000" b="0" dirty="0" err="1">
                <a:effectLst/>
              </a:rPr>
              <a:t>DataTableView</a:t>
            </a:r>
            <a:r>
              <a:rPr lang="en-GB" sz="2000" b="0" dirty="0">
                <a:effectLst/>
              </a:rPr>
              <a:t>, see later)</a:t>
            </a:r>
          </a:p>
          <a:p>
            <a:pPr>
              <a:lnSpc>
                <a:spcPct val="80000"/>
              </a:lnSpc>
            </a:pPr>
            <a:r>
              <a:rPr lang="en-GB" sz="2000" b="0" dirty="0" err="1">
                <a:effectLst/>
              </a:rPr>
              <a:t>DataRelations</a:t>
            </a:r>
            <a:r>
              <a:rPr lang="en-GB" sz="2000" b="0" dirty="0">
                <a:effectLst/>
              </a:rPr>
              <a:t> associate two </a:t>
            </a:r>
            <a:r>
              <a:rPr lang="en-GB" sz="2000" b="0" dirty="0" err="1">
                <a:effectLst/>
              </a:rPr>
              <a:t>DataTable</a:t>
            </a:r>
            <a:r>
              <a:rPr lang="en-GB" sz="2000" b="0" dirty="0">
                <a:effectLst/>
              </a:rPr>
              <a:t> objects define </a:t>
            </a:r>
            <a:r>
              <a:rPr lang="en-GB" sz="2000" b="0" dirty="0" err="1">
                <a:effectLst/>
              </a:rPr>
              <a:t>ParentTable</a:t>
            </a:r>
            <a:r>
              <a:rPr lang="en-GB" sz="2000" b="0" dirty="0">
                <a:effectLst/>
              </a:rPr>
              <a:t> and </a:t>
            </a:r>
            <a:r>
              <a:rPr lang="en-GB" sz="2000" b="0" dirty="0" err="1">
                <a:effectLst/>
              </a:rPr>
              <a:t>ParentColumns</a:t>
            </a:r>
            <a:r>
              <a:rPr lang="en-GB" sz="2000" b="0" dirty="0">
                <a:effectLst/>
              </a:rPr>
              <a:t> and </a:t>
            </a:r>
            <a:r>
              <a:rPr lang="en-GB" sz="2000" b="0" dirty="0" err="1">
                <a:effectLst/>
              </a:rPr>
              <a:t>ChildTable</a:t>
            </a:r>
            <a:r>
              <a:rPr lang="en-GB" sz="2000" b="0" dirty="0">
                <a:effectLst/>
              </a:rPr>
              <a:t> and </a:t>
            </a:r>
            <a:r>
              <a:rPr lang="en-GB" sz="2000" b="0" dirty="0" err="1">
                <a:effectLst/>
              </a:rPr>
              <a:t>ChildColumns</a:t>
            </a:r>
            <a:endParaRPr lang="en-US" sz="2000" b="0" dirty="0">
              <a:effectLst/>
            </a:endParaRPr>
          </a:p>
          <a:p>
            <a:pPr>
              <a:lnSpc>
                <a:spcPct val="80000"/>
              </a:lnSpc>
            </a:pPr>
            <a:r>
              <a:rPr lang="en-US" sz="1800" b="0" dirty="0">
                <a:effectLst/>
              </a:rPr>
              <a:t>Dataset works in disconnected manner</a:t>
            </a:r>
          </a:p>
          <a:p>
            <a:pPr>
              <a:lnSpc>
                <a:spcPct val="80000"/>
              </a:lnSpc>
            </a:pPr>
            <a:r>
              <a:rPr lang="en-US" sz="1800" b="0" dirty="0">
                <a:effectLst/>
              </a:rPr>
              <a:t>The </a:t>
            </a:r>
            <a:r>
              <a:rPr lang="en-US" sz="1800" dirty="0" err="1">
                <a:effectLst/>
              </a:rPr>
              <a:t>DataSet</a:t>
            </a:r>
            <a:r>
              <a:rPr lang="en-US" sz="1800" dirty="0">
                <a:effectLst/>
              </a:rPr>
              <a:t> </a:t>
            </a:r>
            <a:r>
              <a:rPr lang="en-US" sz="1800" b="0" dirty="0">
                <a:effectLst/>
              </a:rPr>
              <a:t>object can use a </a:t>
            </a:r>
            <a:r>
              <a:rPr lang="en-US" sz="1800" dirty="0" err="1">
                <a:effectLst/>
              </a:rPr>
              <a:t>DataAdapter</a:t>
            </a:r>
            <a:r>
              <a:rPr lang="en-US" sz="1800" dirty="0">
                <a:effectLst/>
              </a:rPr>
              <a:t> </a:t>
            </a:r>
            <a:r>
              <a:rPr lang="en-US" sz="1800" b="0" dirty="0">
                <a:effectLst/>
              </a:rPr>
              <a:t>object to load data from a data source and can then disconnect from that data source</a:t>
            </a:r>
          </a:p>
          <a:p>
            <a:pPr>
              <a:lnSpc>
                <a:spcPct val="80000"/>
              </a:lnSpc>
            </a:pPr>
            <a:r>
              <a:rPr lang="en-US" sz="1800" b="0" dirty="0">
                <a:effectLst/>
              </a:rPr>
              <a:t>The user can then use and manipulate the data. When the data needs to be updated in the data source, a </a:t>
            </a:r>
            <a:r>
              <a:rPr lang="en-US" sz="1800" dirty="0" err="1">
                <a:effectLst/>
              </a:rPr>
              <a:t>DataAdapter</a:t>
            </a:r>
            <a:r>
              <a:rPr lang="en-US" sz="1800" dirty="0">
                <a:effectLst/>
              </a:rPr>
              <a:t> </a:t>
            </a:r>
            <a:r>
              <a:rPr lang="en-US" sz="1800" b="0" dirty="0">
                <a:effectLst/>
              </a:rPr>
              <a:t>is used to reconnect and update the data source.</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531818" y="177801"/>
            <a:ext cx="11125199" cy="507999"/>
          </a:xfrm>
        </p:spPr>
        <p:txBody>
          <a:bodyPr/>
          <a:lstStyle/>
          <a:p>
            <a:r>
              <a:rPr lang="en-US" dirty="0"/>
              <a:t>Dataset</a:t>
            </a:r>
          </a:p>
        </p:txBody>
      </p:sp>
      <p:pic>
        <p:nvPicPr>
          <p:cNvPr id="195588" name="Picture 4" descr="f01daag01"/>
          <p:cNvPicPr>
            <a:picLocks noChangeAspect="1" noChangeArrowheads="1"/>
          </p:cNvPicPr>
          <p:nvPr/>
        </p:nvPicPr>
        <p:blipFill>
          <a:blip r:embed="rId2" cstate="print"/>
          <a:srcRect/>
          <a:stretch>
            <a:fillRect/>
          </a:stretch>
        </p:blipFill>
        <p:spPr bwMode="auto">
          <a:xfrm>
            <a:off x="2590106" y="819150"/>
            <a:ext cx="6134794" cy="5353050"/>
          </a:xfrm>
          <a:prstGeom prst="rect">
            <a:avLst/>
          </a:prstGeom>
          <a:noFill/>
        </p:spPr>
      </p:pic>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531818" y="-3174"/>
            <a:ext cx="11125199" cy="755649"/>
          </a:xfrm>
        </p:spPr>
        <p:txBody>
          <a:bodyPr/>
          <a:lstStyle/>
          <a:p>
            <a:r>
              <a:rPr lang="en-US" dirty="0"/>
              <a:t>Creating  Data Adapter</a:t>
            </a:r>
          </a:p>
        </p:txBody>
      </p:sp>
      <p:sp>
        <p:nvSpPr>
          <p:cNvPr id="192515" name="Rectangle 3"/>
          <p:cNvSpPr>
            <a:spLocks noGrp="1" noChangeArrowheads="1"/>
          </p:cNvSpPr>
          <p:nvPr>
            <p:ph type="body" idx="1"/>
          </p:nvPr>
        </p:nvSpPr>
        <p:spPr>
          <a:xfrm>
            <a:off x="530119" y="847725"/>
            <a:ext cx="11435488" cy="2566988"/>
          </a:xfrm>
        </p:spPr>
        <p:txBody>
          <a:bodyPr/>
          <a:lstStyle/>
          <a:p>
            <a:r>
              <a:rPr lang="en-US" sz="1800" b="0" dirty="0">
                <a:effectLst/>
              </a:rPr>
              <a:t>A </a:t>
            </a:r>
            <a:r>
              <a:rPr lang="en-US" sz="1800" dirty="0">
                <a:effectLst/>
              </a:rPr>
              <a:t>Data Adapter </a:t>
            </a:r>
            <a:r>
              <a:rPr lang="en-US" sz="1800" b="0" dirty="0">
                <a:effectLst/>
              </a:rPr>
              <a:t>object serves as a link between a </a:t>
            </a:r>
            <a:r>
              <a:rPr lang="en-US" sz="1800" dirty="0" err="1">
                <a:effectLst/>
              </a:rPr>
              <a:t>DataSet</a:t>
            </a:r>
            <a:r>
              <a:rPr lang="en-US" sz="1800" dirty="0">
                <a:effectLst/>
              </a:rPr>
              <a:t> </a:t>
            </a:r>
            <a:r>
              <a:rPr lang="en-US" sz="1800" b="0" dirty="0">
                <a:effectLst/>
              </a:rPr>
              <a:t>object and a data source that can be used for retrieving and saving data</a:t>
            </a:r>
          </a:p>
          <a:p>
            <a:r>
              <a:rPr lang="en-US" sz="1800" dirty="0">
                <a:effectLst/>
              </a:rPr>
              <a:t>Store the query in a </a:t>
            </a:r>
            <a:r>
              <a:rPr lang="en-US" sz="1800" dirty="0" err="1">
                <a:effectLst/>
              </a:rPr>
              <a:t>DataAdapter</a:t>
            </a:r>
            <a:endParaRPr lang="en-US" sz="1800" b="0" dirty="0">
              <a:effectLst/>
            </a:endParaRPr>
          </a:p>
          <a:p>
            <a:pPr>
              <a:buFont typeface="Wingdings" pitchFamily="2" charset="2"/>
              <a:buNone/>
            </a:pPr>
            <a:r>
              <a:rPr lang="en-US" sz="1800" b="0" dirty="0">
                <a:effectLst/>
              </a:rPr>
              <a:t>	</a:t>
            </a:r>
            <a:r>
              <a:rPr lang="en-US" sz="1800" b="0" dirty="0" err="1">
                <a:effectLst/>
              </a:rPr>
              <a:t>SqlDataAdapter</a:t>
            </a:r>
            <a:r>
              <a:rPr lang="en-US" sz="1800" b="0" dirty="0">
                <a:effectLst/>
              </a:rPr>
              <a:t> </a:t>
            </a:r>
            <a:r>
              <a:rPr lang="en-US" sz="1800" b="0" dirty="0" err="1">
                <a:effectLst/>
              </a:rPr>
              <a:t>da</a:t>
            </a:r>
            <a:r>
              <a:rPr lang="en-US" sz="1800" b="0" dirty="0">
                <a:effectLst/>
              </a:rPr>
              <a:t> = new </a:t>
            </a:r>
            <a:r>
              <a:rPr lang="en-US" sz="1800" b="0" dirty="0" err="1">
                <a:effectLst/>
              </a:rPr>
              <a:t>SqlDataAdapter</a:t>
            </a:r>
            <a:r>
              <a:rPr lang="en-US" sz="1800" b="0" dirty="0">
                <a:effectLst/>
              </a:rPr>
              <a:t>("select * from </a:t>
            </a:r>
            <a:r>
              <a:rPr lang="en-US" sz="1800" b="0" dirty="0" err="1">
                <a:effectLst/>
              </a:rPr>
              <a:t>Authors",conn</a:t>
            </a:r>
            <a:r>
              <a:rPr lang="en-US" sz="1800" b="0" dirty="0">
                <a:effectLst/>
              </a:rPr>
              <a:t>);</a:t>
            </a:r>
          </a:p>
          <a:p>
            <a:r>
              <a:rPr lang="en-US" sz="1800" dirty="0">
                <a:effectLst/>
              </a:rPr>
              <a:t>The </a:t>
            </a:r>
            <a:r>
              <a:rPr lang="en-US" sz="1800" dirty="0" err="1">
                <a:effectLst/>
              </a:rPr>
              <a:t>DataAdapter</a:t>
            </a:r>
            <a:r>
              <a:rPr lang="en-US" sz="1800" dirty="0">
                <a:effectLst/>
              </a:rPr>
              <a:t> constructor sets the </a:t>
            </a:r>
            <a:r>
              <a:rPr lang="en-US" sz="1800" dirty="0" err="1">
                <a:effectLst/>
              </a:rPr>
              <a:t>SelectCommand</a:t>
            </a:r>
            <a:r>
              <a:rPr lang="en-US" sz="1800" dirty="0">
                <a:effectLst/>
              </a:rPr>
              <a:t> property</a:t>
            </a:r>
            <a:endParaRPr lang="en-US" sz="1800" b="0" dirty="0">
              <a:effectLst/>
            </a:endParaRPr>
          </a:p>
          <a:p>
            <a:pPr>
              <a:buFont typeface="Wingdings" pitchFamily="2" charset="2"/>
              <a:buNone/>
            </a:pPr>
            <a:r>
              <a:rPr lang="en-US" sz="1800" b="0" dirty="0">
                <a:effectLst/>
              </a:rPr>
              <a:t>	</a:t>
            </a:r>
            <a:r>
              <a:rPr lang="en-US" sz="1800" b="0" dirty="0" err="1">
                <a:effectLst/>
              </a:rPr>
              <a:t>da.SelectCommand.CommandText</a:t>
            </a:r>
            <a:r>
              <a:rPr lang="en-US" sz="1800" b="0" dirty="0">
                <a:effectLst/>
              </a:rPr>
              <a:t>;</a:t>
            </a:r>
          </a:p>
          <a:p>
            <a:pPr>
              <a:buFont typeface="Wingdings" pitchFamily="2" charset="2"/>
              <a:buNone/>
            </a:pPr>
            <a:r>
              <a:rPr lang="en-US" sz="1800" b="0" dirty="0">
                <a:effectLst/>
              </a:rPr>
              <a:t>	</a:t>
            </a:r>
            <a:r>
              <a:rPr lang="en-US" sz="1800" b="0" dirty="0" err="1">
                <a:effectLst/>
              </a:rPr>
              <a:t>da.SelectCommand.Connection</a:t>
            </a:r>
            <a:r>
              <a:rPr lang="en-US" sz="1800" b="0" dirty="0">
                <a:effectLst/>
              </a:rPr>
              <a:t>;</a:t>
            </a:r>
            <a:endParaRPr lang="en-US" sz="1800" b="0" dirty="0"/>
          </a:p>
        </p:txBody>
      </p:sp>
      <p:sp>
        <p:nvSpPr>
          <p:cNvPr id="192517" name="Text Box 5"/>
          <p:cNvSpPr txBox="1">
            <a:spLocks noChangeArrowheads="1"/>
          </p:cNvSpPr>
          <p:nvPr/>
        </p:nvSpPr>
        <p:spPr bwMode="auto">
          <a:xfrm>
            <a:off x="1320456" y="4953001"/>
            <a:ext cx="2742486" cy="384721"/>
          </a:xfrm>
          <a:prstGeom prst="rect">
            <a:avLst/>
          </a:prstGeom>
          <a:noFill/>
          <a:ln w="9525">
            <a:noFill/>
            <a:miter lim="800000"/>
            <a:headEnd/>
            <a:tailEnd/>
          </a:ln>
          <a:effectLst/>
        </p:spPr>
        <p:txBody>
          <a:bodyPr>
            <a:spAutoFit/>
          </a:bodyPr>
          <a:lstStyle/>
          <a:p>
            <a:pPr>
              <a:spcBef>
                <a:spcPct val="50000"/>
              </a:spcBef>
            </a:pPr>
            <a:endParaRPr lang="en-US"/>
          </a:p>
        </p:txBody>
      </p:sp>
      <p:sp>
        <p:nvSpPr>
          <p:cNvPr id="192518" name="Text Box 6"/>
          <p:cNvSpPr txBox="1">
            <a:spLocks noChangeArrowheads="1"/>
          </p:cNvSpPr>
          <p:nvPr/>
        </p:nvSpPr>
        <p:spPr bwMode="auto">
          <a:xfrm>
            <a:off x="4906910" y="3705226"/>
            <a:ext cx="2336191" cy="384721"/>
          </a:xfrm>
          <a:prstGeom prst="rect">
            <a:avLst/>
          </a:prstGeom>
          <a:solidFill>
            <a:schemeClr val="accent5">
              <a:lumMod val="75000"/>
            </a:schemeClr>
          </a:solidFill>
          <a:ln w="9525">
            <a:noFill/>
            <a:miter lim="800000"/>
            <a:headEnd/>
            <a:tailEnd/>
          </a:ln>
          <a:effectLst/>
        </p:spPr>
        <p:txBody>
          <a:bodyPr>
            <a:spAutoFit/>
          </a:bodyPr>
          <a:lstStyle/>
          <a:p>
            <a:pPr algn="ctr">
              <a:spcBef>
                <a:spcPct val="50000"/>
              </a:spcBef>
            </a:pPr>
            <a:r>
              <a:rPr lang="en-US" dirty="0" err="1">
                <a:solidFill>
                  <a:schemeClr val="bg1"/>
                </a:solidFill>
              </a:rPr>
              <a:t>IIDataAdapter</a:t>
            </a:r>
            <a:endParaRPr lang="en-US" dirty="0">
              <a:solidFill>
                <a:schemeClr val="bg1"/>
              </a:solidFill>
            </a:endParaRPr>
          </a:p>
        </p:txBody>
      </p:sp>
      <p:sp>
        <p:nvSpPr>
          <p:cNvPr id="192520" name="Text Box 8"/>
          <p:cNvSpPr txBox="1">
            <a:spLocks noChangeArrowheads="1"/>
          </p:cNvSpPr>
          <p:nvPr/>
        </p:nvSpPr>
        <p:spPr bwMode="auto">
          <a:xfrm>
            <a:off x="1878833" y="5133976"/>
            <a:ext cx="2640912" cy="384721"/>
          </a:xfrm>
          <a:prstGeom prst="rect">
            <a:avLst/>
          </a:prstGeom>
          <a:solidFill>
            <a:schemeClr val="accent5">
              <a:lumMod val="75000"/>
            </a:schemeClr>
          </a:solidFill>
          <a:ln w="9525">
            <a:noFill/>
            <a:miter lim="800000"/>
            <a:headEnd/>
            <a:tailEnd/>
          </a:ln>
          <a:effectLst/>
        </p:spPr>
        <p:txBody>
          <a:bodyPr>
            <a:spAutoFit/>
          </a:bodyPr>
          <a:lstStyle/>
          <a:p>
            <a:pPr algn="ctr">
              <a:spcBef>
                <a:spcPct val="50000"/>
              </a:spcBef>
            </a:pPr>
            <a:r>
              <a:rPr lang="en-US" dirty="0" err="1">
                <a:solidFill>
                  <a:schemeClr val="bg2"/>
                </a:solidFill>
              </a:rPr>
              <a:t>SQLDataAdapter</a:t>
            </a:r>
            <a:endParaRPr lang="en-US" dirty="0">
              <a:solidFill>
                <a:schemeClr val="bg2"/>
              </a:solidFill>
            </a:endParaRPr>
          </a:p>
        </p:txBody>
      </p:sp>
      <p:sp>
        <p:nvSpPr>
          <p:cNvPr id="192521" name="Text Box 9"/>
          <p:cNvSpPr txBox="1">
            <a:spLocks noChangeArrowheads="1"/>
          </p:cNvSpPr>
          <p:nvPr/>
        </p:nvSpPr>
        <p:spPr bwMode="auto">
          <a:xfrm>
            <a:off x="4840314" y="5133976"/>
            <a:ext cx="2437765" cy="384721"/>
          </a:xfrm>
          <a:prstGeom prst="rect">
            <a:avLst/>
          </a:prstGeom>
          <a:solidFill>
            <a:schemeClr val="accent5">
              <a:lumMod val="75000"/>
            </a:schemeClr>
          </a:solidFill>
          <a:ln w="9525">
            <a:noFill/>
            <a:miter lim="800000"/>
            <a:headEnd/>
            <a:tailEnd/>
          </a:ln>
          <a:effectLst/>
        </p:spPr>
        <p:txBody>
          <a:bodyPr>
            <a:spAutoFit/>
          </a:bodyPr>
          <a:lstStyle/>
          <a:p>
            <a:pPr algn="ctr">
              <a:spcBef>
                <a:spcPct val="50000"/>
              </a:spcBef>
            </a:pPr>
            <a:r>
              <a:rPr lang="en-US" dirty="0" err="1">
                <a:solidFill>
                  <a:schemeClr val="bg2"/>
                </a:solidFill>
              </a:rPr>
              <a:t>OLEDBAdapter</a:t>
            </a:r>
            <a:endParaRPr lang="en-US" dirty="0">
              <a:solidFill>
                <a:schemeClr val="bg2"/>
              </a:solidFill>
            </a:endParaRPr>
          </a:p>
        </p:txBody>
      </p:sp>
      <p:sp>
        <p:nvSpPr>
          <p:cNvPr id="192522" name="Text Box 10"/>
          <p:cNvSpPr txBox="1">
            <a:spLocks noChangeArrowheads="1"/>
          </p:cNvSpPr>
          <p:nvPr/>
        </p:nvSpPr>
        <p:spPr bwMode="auto">
          <a:xfrm>
            <a:off x="7655798" y="5133976"/>
            <a:ext cx="2539339" cy="384721"/>
          </a:xfrm>
          <a:prstGeom prst="rect">
            <a:avLst/>
          </a:prstGeom>
          <a:solidFill>
            <a:schemeClr val="accent5">
              <a:lumMod val="75000"/>
            </a:schemeClr>
          </a:solidFill>
          <a:ln w="9525">
            <a:noFill/>
            <a:miter lim="800000"/>
            <a:headEnd/>
            <a:tailEnd/>
          </a:ln>
          <a:effectLst/>
        </p:spPr>
        <p:txBody>
          <a:bodyPr>
            <a:spAutoFit/>
          </a:bodyPr>
          <a:lstStyle/>
          <a:p>
            <a:pPr algn="ctr">
              <a:spcBef>
                <a:spcPct val="50000"/>
              </a:spcBef>
            </a:pPr>
            <a:r>
              <a:rPr lang="en-US" dirty="0" err="1">
                <a:solidFill>
                  <a:schemeClr val="bg2"/>
                </a:solidFill>
              </a:rPr>
              <a:t>ODBCAdapter</a:t>
            </a:r>
            <a:endParaRPr lang="en-US" dirty="0">
              <a:solidFill>
                <a:schemeClr val="bg2"/>
              </a:solidFill>
            </a:endParaRPr>
          </a:p>
        </p:txBody>
      </p:sp>
      <p:cxnSp>
        <p:nvCxnSpPr>
          <p:cNvPr id="23" name="Straight Connector 22"/>
          <p:cNvCxnSpPr/>
          <p:nvPr/>
        </p:nvCxnSpPr>
        <p:spPr>
          <a:xfrm>
            <a:off x="3209925" y="4610100"/>
            <a:ext cx="5724525"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056789" y="4610100"/>
            <a:ext cx="10636" cy="51435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208814" y="4619625"/>
            <a:ext cx="10636" cy="51435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8914289" y="4619625"/>
            <a:ext cx="10636" cy="51435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067425" y="4086225"/>
            <a:ext cx="9525" cy="514350"/>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1818" y="304800"/>
            <a:ext cx="11125199" cy="466726"/>
          </a:xfrm>
        </p:spPr>
        <p:txBody>
          <a:bodyPr/>
          <a:lstStyle/>
          <a:p>
            <a:r>
              <a:rPr lang="en-US" dirty="0"/>
              <a:t>Architecture</a:t>
            </a:r>
          </a:p>
        </p:txBody>
      </p:sp>
      <p:sp>
        <p:nvSpPr>
          <p:cNvPr id="196613" name="Text Box 5"/>
          <p:cNvSpPr txBox="1">
            <a:spLocks noChangeArrowheads="1"/>
          </p:cNvSpPr>
          <p:nvPr/>
        </p:nvSpPr>
        <p:spPr bwMode="auto">
          <a:xfrm>
            <a:off x="8822186" y="798514"/>
            <a:ext cx="2375137" cy="400110"/>
          </a:xfrm>
          <a:prstGeom prst="rect">
            <a:avLst/>
          </a:prstGeom>
          <a:noFill/>
          <a:ln w="6350">
            <a:noFill/>
            <a:miter lim="800000"/>
            <a:headEnd/>
            <a:tailEnd/>
          </a:ln>
          <a:effectLst/>
        </p:spPr>
        <p:txBody>
          <a:bodyPr wrap="none">
            <a:spAutoFit/>
          </a:bodyPr>
          <a:lstStyle/>
          <a:p>
            <a:pPr eaLnBrk="0" hangingPunct="0"/>
            <a:r>
              <a:rPr lang="en-GB" sz="2000" dirty="0">
                <a:latin typeface="+mj-lt"/>
              </a:rPr>
              <a:t>connection-oriented </a:t>
            </a:r>
          </a:p>
        </p:txBody>
      </p:sp>
      <p:sp>
        <p:nvSpPr>
          <p:cNvPr id="196614" name="Text Box 6"/>
          <p:cNvSpPr txBox="1">
            <a:spLocks noChangeArrowheads="1"/>
          </p:cNvSpPr>
          <p:nvPr/>
        </p:nvSpPr>
        <p:spPr bwMode="auto">
          <a:xfrm>
            <a:off x="5592864" y="785814"/>
            <a:ext cx="1737463" cy="400110"/>
          </a:xfrm>
          <a:prstGeom prst="rect">
            <a:avLst/>
          </a:prstGeom>
          <a:noFill/>
          <a:ln w="6350">
            <a:noFill/>
            <a:miter lim="800000"/>
            <a:headEnd/>
            <a:tailEnd/>
          </a:ln>
          <a:effectLst/>
        </p:spPr>
        <p:txBody>
          <a:bodyPr wrap="none">
            <a:spAutoFit/>
          </a:bodyPr>
          <a:lstStyle/>
          <a:p>
            <a:pPr eaLnBrk="0" hangingPunct="0"/>
            <a:r>
              <a:rPr lang="en-GB" sz="2000" dirty="0">
                <a:latin typeface="+mj-lt"/>
              </a:rPr>
              <a:t>connectionless</a:t>
            </a:r>
          </a:p>
        </p:txBody>
      </p:sp>
      <p:sp>
        <p:nvSpPr>
          <p:cNvPr id="196615" name="Rectangle 7"/>
          <p:cNvSpPr>
            <a:spLocks noGrp="1" noChangeArrowheads="1"/>
          </p:cNvSpPr>
          <p:nvPr>
            <p:ph type="body" idx="1"/>
          </p:nvPr>
        </p:nvSpPr>
        <p:spPr>
          <a:xfrm>
            <a:off x="478242" y="885825"/>
            <a:ext cx="4841672" cy="4508500"/>
          </a:xfrm>
          <a:noFill/>
          <a:ln/>
        </p:spPr>
        <p:txBody>
          <a:bodyPr/>
          <a:lstStyle/>
          <a:p>
            <a:pPr marL="177800" indent="-177800"/>
            <a:r>
              <a:rPr lang="en-GB" sz="2000" dirty="0" err="1"/>
              <a:t>DataAdapter</a:t>
            </a:r>
            <a:r>
              <a:rPr lang="en-GB" sz="2000" dirty="0"/>
              <a:t> for connection to data source</a:t>
            </a:r>
          </a:p>
          <a:p>
            <a:pPr marL="533400" lvl="1" indent="-176213">
              <a:buFont typeface="Wingdings" pitchFamily="2" charset="2"/>
              <a:buNone/>
            </a:pPr>
            <a:r>
              <a:rPr lang="en-GB" sz="2000" dirty="0"/>
              <a:t>Fill: Filling the </a:t>
            </a:r>
            <a:r>
              <a:rPr lang="en-GB" sz="2000" dirty="0" err="1"/>
              <a:t>DataSet</a:t>
            </a:r>
            <a:endParaRPr lang="en-GB" sz="2000" dirty="0"/>
          </a:p>
          <a:p>
            <a:pPr marL="533400" lvl="1" indent="-176213">
              <a:buFont typeface="Wingdings" pitchFamily="2" charset="2"/>
              <a:buNone/>
            </a:pPr>
            <a:r>
              <a:rPr lang="en-GB" sz="2000" dirty="0"/>
              <a:t>Update: Writing back changes  </a:t>
            </a:r>
            <a:br>
              <a:rPr lang="en-GB" sz="2000" dirty="0"/>
            </a:br>
            <a:endParaRPr lang="en-GB" sz="2000" dirty="0"/>
          </a:p>
          <a:p>
            <a:pPr marL="177800" indent="-177800"/>
            <a:r>
              <a:rPr lang="en-GB" sz="2000" dirty="0" err="1"/>
              <a:t>DataAdapters</a:t>
            </a:r>
            <a:r>
              <a:rPr lang="en-GB" sz="2000" dirty="0"/>
              <a:t> use Command objects  </a:t>
            </a:r>
          </a:p>
          <a:p>
            <a:pPr marL="533400" lvl="1" indent="-176213">
              <a:buFont typeface="Wingdings" pitchFamily="2" charset="2"/>
              <a:buNone/>
            </a:pPr>
            <a:r>
              <a:rPr lang="en-GB" sz="2000" dirty="0" err="1"/>
              <a:t>SelectCommand</a:t>
            </a:r>
            <a:r>
              <a:rPr lang="en-GB" sz="2000" dirty="0"/>
              <a:t> </a:t>
            </a:r>
          </a:p>
          <a:p>
            <a:pPr marL="533400" lvl="1" indent="-176213">
              <a:buFont typeface="Wingdings" pitchFamily="2" charset="2"/>
              <a:buNone/>
            </a:pPr>
            <a:r>
              <a:rPr lang="en-GB" sz="2000" dirty="0" err="1"/>
              <a:t>InsertCommand</a:t>
            </a:r>
            <a:r>
              <a:rPr lang="en-GB" sz="2000" dirty="0"/>
              <a:t> </a:t>
            </a:r>
          </a:p>
          <a:p>
            <a:pPr marL="533400" lvl="1" indent="-176213">
              <a:buFont typeface="Wingdings" pitchFamily="2" charset="2"/>
              <a:buNone/>
            </a:pPr>
            <a:r>
              <a:rPr lang="en-GB" sz="2000" dirty="0" err="1"/>
              <a:t>DeleteCommand</a:t>
            </a:r>
            <a:r>
              <a:rPr lang="en-GB" sz="2000" dirty="0"/>
              <a:t> </a:t>
            </a:r>
          </a:p>
          <a:p>
            <a:pPr marL="533400" lvl="1" indent="-176213">
              <a:buFont typeface="Wingdings" pitchFamily="2" charset="2"/>
              <a:buNone/>
            </a:pPr>
            <a:r>
              <a:rPr lang="en-GB" sz="2000" dirty="0" err="1"/>
              <a:t>UpdateCommand</a:t>
            </a:r>
            <a:endParaRPr lang="en-GB" sz="2000" dirty="0"/>
          </a:p>
        </p:txBody>
      </p:sp>
      <p:graphicFrame>
        <p:nvGraphicFramePr>
          <p:cNvPr id="196616" name="Object 8"/>
          <p:cNvGraphicFramePr>
            <a:graphicFrameLocks noChangeAspect="1"/>
          </p:cNvGraphicFramePr>
          <p:nvPr/>
        </p:nvGraphicFramePr>
        <p:xfrm>
          <a:off x="5326234" y="1409701"/>
          <a:ext cx="6748292" cy="4691063"/>
        </p:xfrm>
        <a:graphic>
          <a:graphicData uri="http://schemas.openxmlformats.org/presentationml/2006/ole">
            <mc:AlternateContent xmlns:mc="http://schemas.openxmlformats.org/markup-compatibility/2006">
              <mc:Choice xmlns:v="urn:schemas-microsoft-com:vml" Requires="v">
                <p:oleObj spid="_x0000_s4174" name="Visio" r:id="rId3" imgW="3767554" imgH="3641705" progId="">
                  <p:embed/>
                </p:oleObj>
              </mc:Choice>
              <mc:Fallback>
                <p:oleObj name="Visio" r:id="rId3" imgW="3767554" imgH="364170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34" y="1409701"/>
                        <a:ext cx="6748292" cy="469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17" name="Object 9"/>
          <p:cNvGraphicFramePr>
            <a:graphicFrameLocks noChangeAspect="1"/>
          </p:cNvGraphicFramePr>
          <p:nvPr/>
        </p:nvGraphicFramePr>
        <p:xfrm>
          <a:off x="8445388" y="1460500"/>
          <a:ext cx="3078947" cy="3335338"/>
        </p:xfrm>
        <a:graphic>
          <a:graphicData uri="http://schemas.openxmlformats.org/presentationml/2006/ole">
            <mc:AlternateContent xmlns:mc="http://schemas.openxmlformats.org/markup-compatibility/2006">
              <mc:Choice xmlns:v="urn:schemas-microsoft-com:vml" Requires="v">
                <p:oleObj spid="_x0000_s4175" name="Visio" r:id="rId5" imgW="1758875" imgH="2539910" progId="">
                  <p:embed/>
                </p:oleObj>
              </mc:Choice>
              <mc:Fallback>
                <p:oleObj name="Visio" r:id="rId5" imgW="1758875" imgH="253991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388" y="1460500"/>
                        <a:ext cx="3078947" cy="333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18" name="Object 10"/>
          <p:cNvGraphicFramePr>
            <a:graphicFrameLocks noChangeAspect="1"/>
          </p:cNvGraphicFramePr>
          <p:nvPr/>
        </p:nvGraphicFramePr>
        <p:xfrm>
          <a:off x="7342892" y="2244725"/>
          <a:ext cx="1620944" cy="1301750"/>
        </p:xfrm>
        <a:graphic>
          <a:graphicData uri="http://schemas.openxmlformats.org/presentationml/2006/ole">
            <mc:AlternateContent xmlns:mc="http://schemas.openxmlformats.org/markup-compatibility/2006">
              <mc:Choice xmlns:v="urn:schemas-microsoft-com:vml" Requires="v">
                <p:oleObj spid="_x0000_s4176" name="Visio" r:id="rId7" imgW="858819" imgH="924425" progId="">
                  <p:embed/>
                </p:oleObj>
              </mc:Choice>
              <mc:Fallback>
                <p:oleObj name="Visio" r:id="rId7" imgW="858819" imgH="924425"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42892" y="2244725"/>
                        <a:ext cx="1620944"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19" name="Object 11"/>
          <p:cNvGraphicFramePr>
            <a:graphicFrameLocks noChangeAspect="1"/>
          </p:cNvGraphicFramePr>
          <p:nvPr/>
        </p:nvGraphicFramePr>
        <p:xfrm>
          <a:off x="8868611" y="2314575"/>
          <a:ext cx="2338307" cy="1392238"/>
        </p:xfrm>
        <a:graphic>
          <a:graphicData uri="http://schemas.openxmlformats.org/presentationml/2006/ole">
            <mc:AlternateContent xmlns:mc="http://schemas.openxmlformats.org/markup-compatibility/2006">
              <mc:Choice xmlns:v="urn:schemas-microsoft-com:vml" Requires="v">
                <p:oleObj spid="_x0000_s4177" name="Visio" r:id="rId9" imgW="1296655" imgH="1034243" progId="">
                  <p:embed/>
                </p:oleObj>
              </mc:Choice>
              <mc:Fallback>
                <p:oleObj name="Visio" r:id="rId9" imgW="1296655" imgH="1034243"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68611" y="2314575"/>
                        <a:ext cx="2338307" cy="139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15"/>
                                        </p:tgtEl>
                                        <p:attrNameLst>
                                          <p:attrName>style.visibility</p:attrName>
                                        </p:attrNameLst>
                                      </p:cBhvr>
                                      <p:to>
                                        <p:strVal val="visible"/>
                                      </p:to>
                                    </p:set>
                                    <p:animEffect transition="in" filter="blinds(horizontal)">
                                      <p:cBhvr>
                                        <p:cTn id="7" dur="500"/>
                                        <p:tgtEl>
                                          <p:spTgt spid="19661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96617"/>
                                        </p:tgtEl>
                                        <p:attrNameLst>
                                          <p:attrName>style.visibility</p:attrName>
                                        </p:attrNameLst>
                                      </p:cBhvr>
                                      <p:to>
                                        <p:strVal val="visible"/>
                                      </p:to>
                                    </p:set>
                                    <p:animEffect transition="in" filter="blinds(horizontal)">
                                      <p:cBhvr>
                                        <p:cTn id="11" dur="500"/>
                                        <p:tgtEl>
                                          <p:spTgt spid="196617"/>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96618"/>
                                        </p:tgtEl>
                                        <p:attrNameLst>
                                          <p:attrName>style.visibility</p:attrName>
                                        </p:attrNameLst>
                                      </p:cBhvr>
                                      <p:to>
                                        <p:strVal val="visible"/>
                                      </p:to>
                                    </p:set>
                                    <p:animEffect transition="in" filter="blinds(horizontal)">
                                      <p:cBhvr>
                                        <p:cTn id="15" dur="500"/>
                                        <p:tgtEl>
                                          <p:spTgt spid="196618"/>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96619"/>
                                        </p:tgtEl>
                                        <p:attrNameLst>
                                          <p:attrName>style.visibility</p:attrName>
                                        </p:attrNameLst>
                                      </p:cBhvr>
                                      <p:to>
                                        <p:strVal val="visible"/>
                                      </p:to>
                                    </p:set>
                                    <p:animEffect transition="in" filter="blinds(horizontal)">
                                      <p:cBhvr>
                                        <p:cTn id="19" dur="500"/>
                                        <p:tgtEl>
                                          <p:spTgt spid="196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5"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31818" y="228600"/>
            <a:ext cx="11125199" cy="504826"/>
          </a:xfrm>
        </p:spPr>
        <p:txBody>
          <a:bodyPr/>
          <a:lstStyle/>
          <a:p>
            <a:r>
              <a:rPr lang="en-US" dirty="0"/>
              <a:t>Properties Of Adapter</a:t>
            </a:r>
          </a:p>
        </p:txBody>
      </p:sp>
      <p:sp>
        <p:nvSpPr>
          <p:cNvPr id="193539" name="Rectangle 3"/>
          <p:cNvSpPr>
            <a:spLocks noGrp="1" noChangeArrowheads="1"/>
          </p:cNvSpPr>
          <p:nvPr>
            <p:ph type="body" idx="1"/>
          </p:nvPr>
        </p:nvSpPr>
        <p:spPr>
          <a:xfrm>
            <a:off x="517393" y="854076"/>
            <a:ext cx="11435488" cy="565149"/>
          </a:xfrm>
        </p:spPr>
        <p:txBody>
          <a:bodyPr/>
          <a:lstStyle/>
          <a:p>
            <a:r>
              <a:rPr lang="en-US" sz="2000" b="0" dirty="0">
                <a:effectLst/>
              </a:rPr>
              <a:t>When you use </a:t>
            </a:r>
            <a:r>
              <a:rPr lang="en-US" sz="2000" dirty="0" err="1">
                <a:effectLst/>
              </a:rPr>
              <a:t>DataAdapter</a:t>
            </a:r>
            <a:r>
              <a:rPr lang="en-US" sz="2000" dirty="0">
                <a:effectLst/>
              </a:rPr>
              <a:t> </a:t>
            </a:r>
            <a:r>
              <a:rPr lang="en-US" sz="2000" b="0" dirty="0">
                <a:effectLst/>
              </a:rPr>
              <a:t>objects to exchange data between a </a:t>
            </a:r>
            <a:r>
              <a:rPr lang="en-US" sz="2000" dirty="0" err="1">
                <a:effectLst/>
              </a:rPr>
              <a:t>DataSet</a:t>
            </a:r>
            <a:r>
              <a:rPr lang="en-US" sz="2000" dirty="0">
                <a:effectLst/>
              </a:rPr>
              <a:t> </a:t>
            </a:r>
            <a:r>
              <a:rPr lang="en-US" sz="2000" b="0" dirty="0">
                <a:effectLst/>
              </a:rPr>
              <a:t>object and a data source, you can specify the actions that you want to perform by using one of the four </a:t>
            </a:r>
            <a:r>
              <a:rPr lang="en-US" sz="2000" dirty="0" err="1">
                <a:effectLst/>
              </a:rPr>
              <a:t>DataAdapter</a:t>
            </a:r>
            <a:r>
              <a:rPr lang="en-US" sz="2000" dirty="0">
                <a:effectLst/>
              </a:rPr>
              <a:t> </a:t>
            </a:r>
            <a:r>
              <a:rPr lang="en-US" sz="2000" b="0" dirty="0">
                <a:effectLst/>
              </a:rPr>
              <a:t>properties.</a:t>
            </a:r>
          </a:p>
        </p:txBody>
      </p:sp>
      <p:graphicFrame>
        <p:nvGraphicFramePr>
          <p:cNvPr id="5"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930423" y="1827956"/>
          <a:ext cx="10499577" cy="2651760"/>
        </p:xfrm>
        <a:graphic>
          <a:graphicData uri="http://schemas.openxmlformats.org/drawingml/2006/table">
            <a:tbl>
              <a:tblPr firstRow="1" bandRow="1">
                <a:tableStyleId>{5FD0F851-EC5A-4D38-B0AD-8093EC10F338}</a:tableStyleId>
              </a:tblPr>
              <a:tblGrid>
                <a:gridCol w="2127102">
                  <a:extLst>
                    <a:ext uri="{9D8B030D-6E8A-4147-A177-3AD203B41FA5}">
                      <a16:colId xmlns:a16="http://schemas.microsoft.com/office/drawing/2014/main" val="768047797"/>
                    </a:ext>
                  </a:extLst>
                </a:gridCol>
                <a:gridCol w="8372475">
                  <a:extLst>
                    <a:ext uri="{9D8B030D-6E8A-4147-A177-3AD203B41FA5}">
                      <a16:colId xmlns:a16="http://schemas.microsoft.com/office/drawing/2014/main" val="2160592720"/>
                    </a:ext>
                  </a:extLst>
                </a:gridCol>
              </a:tblGrid>
              <a:tr h="588350">
                <a:tc>
                  <a:txBody>
                    <a:bodyPr/>
                    <a:lstStyle/>
                    <a:p>
                      <a:pPr algn="l"/>
                      <a:r>
                        <a:rPr lang="en-US" sz="1800" b="1" dirty="0">
                          <a:latin typeface="+mn-lt"/>
                        </a:rPr>
                        <a:t>Property</a:t>
                      </a:r>
                    </a:p>
                  </a:txBody>
                  <a:tcPr anchor="ctr"/>
                </a:tc>
                <a:tc>
                  <a:txBody>
                    <a:bodyPr/>
                    <a:lstStyle/>
                    <a:p>
                      <a:pPr marL="0" marR="0" lvl="0" indent="0" algn="l" defTabSz="914400" rtl="0" eaLnBrk="1" fontAlgn="base" latinLnBrk="0" hangingPunct="1">
                        <a:lnSpc>
                          <a:spcPct val="100000"/>
                        </a:lnSpc>
                        <a:spcBef>
                          <a:spcPct val="0"/>
                        </a:spcBef>
                        <a:spcAft>
                          <a:spcPts val="0"/>
                        </a:spcAft>
                        <a:buClrTx/>
                        <a:buSzTx/>
                        <a:buFont typeface="Wingdings" pitchFamily="2" charset="2"/>
                        <a:buNone/>
                        <a:tabLst/>
                      </a:pPr>
                      <a:r>
                        <a:rPr kumimoji="0" lang="en-US" sz="1800" b="1" i="0" u="none" strike="noStrike" kern="1200" cap="none" normalizeH="0" baseline="0" dirty="0">
                          <a:ln>
                            <a:noFill/>
                          </a:ln>
                          <a:solidFill>
                            <a:schemeClr val="tx1"/>
                          </a:solidFill>
                          <a:effectLst/>
                          <a:latin typeface="+mn-lt"/>
                          <a:ea typeface="+mn-ea"/>
                          <a:cs typeface="+mn-cs"/>
                        </a:rPr>
                        <a:t>Function</a:t>
                      </a:r>
                    </a:p>
                  </a:txBody>
                  <a:tcPr marL="60944" marR="60944" marT="182880" marB="182880" anchor="ctr" horzOverflow="overflow"/>
                </a:tc>
                <a:extLst>
                  <a:ext uri="{0D108BD9-81ED-4DB2-BD59-A6C34878D82A}">
                    <a16:rowId xmlns:a16="http://schemas.microsoft.com/office/drawing/2014/main" val="4137053520"/>
                  </a:ext>
                </a:extLst>
              </a:tr>
              <a:tr h="308183">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err="1">
                          <a:ln>
                            <a:noFill/>
                          </a:ln>
                          <a:solidFill>
                            <a:schemeClr val="tx1"/>
                          </a:solidFill>
                          <a:effectLst/>
                          <a:latin typeface="+mj-lt"/>
                        </a:rPr>
                        <a:t>SelectCommand</a:t>
                      </a:r>
                      <a:endParaRPr kumimoji="0" lang="en-GB" sz="2000" b="0" i="0" u="none" strike="noStrike" cap="none" normalizeH="0" baseline="0" dirty="0">
                        <a:ln>
                          <a:noFill/>
                        </a:ln>
                        <a:solidFill>
                          <a:schemeClr val="tx1"/>
                        </a:solidFill>
                        <a:effectLst/>
                        <a:latin typeface="+mj-lt"/>
                      </a:endParaRP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a:ln>
                            <a:noFill/>
                          </a:ln>
                          <a:solidFill>
                            <a:schemeClr val="tx1"/>
                          </a:solidFill>
                          <a:effectLst/>
                          <a:latin typeface="+mj-lt"/>
                        </a:rPr>
                        <a:t>The Select Command property retrieves rows from the data source.</a:t>
                      </a:r>
                    </a:p>
                  </a:txBody>
                  <a:tcPr marL="121888" marR="121888" horzOverflow="overflow"/>
                </a:tc>
                <a:extLst>
                  <a:ext uri="{0D108BD9-81ED-4DB2-BD59-A6C34878D82A}">
                    <a16:rowId xmlns:a16="http://schemas.microsoft.com/office/drawing/2014/main" val="3556899677"/>
                  </a:ext>
                </a:extLst>
              </a:tr>
              <a:tr h="532317">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err="1">
                          <a:ln>
                            <a:noFill/>
                          </a:ln>
                          <a:solidFill>
                            <a:schemeClr val="tx1"/>
                          </a:solidFill>
                          <a:effectLst/>
                          <a:latin typeface="+mj-lt"/>
                        </a:rPr>
                        <a:t>InsertCommand</a:t>
                      </a:r>
                      <a:endParaRPr kumimoji="0" lang="en-GB" sz="2000" b="0" i="0" u="none" strike="noStrike" cap="none" normalizeH="0" baseline="0" dirty="0">
                        <a:ln>
                          <a:noFill/>
                        </a:ln>
                        <a:solidFill>
                          <a:schemeClr val="tx1"/>
                        </a:solidFill>
                        <a:effectLst/>
                        <a:latin typeface="+mj-lt"/>
                      </a:endParaRP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a:ln>
                            <a:noFill/>
                          </a:ln>
                          <a:solidFill>
                            <a:schemeClr val="tx1"/>
                          </a:solidFill>
                          <a:effectLst/>
                          <a:latin typeface="+mj-lt"/>
                        </a:rPr>
                        <a:t>The Insert Command property writes inserted rows from the </a:t>
                      </a:r>
                      <a:r>
                        <a:rPr kumimoji="0" lang="en-GB" sz="2000" b="0" i="0" u="none" strike="noStrike" cap="none" normalizeH="0" baseline="0" dirty="0" err="1">
                          <a:ln>
                            <a:noFill/>
                          </a:ln>
                          <a:solidFill>
                            <a:schemeClr val="tx1"/>
                          </a:solidFill>
                          <a:effectLst/>
                          <a:latin typeface="+mj-lt"/>
                        </a:rPr>
                        <a:t>DataSet</a:t>
                      </a:r>
                      <a:r>
                        <a:rPr kumimoji="0" lang="en-GB" sz="2000" b="0" i="0" u="none" strike="noStrike" cap="none" normalizeH="0" baseline="0" dirty="0">
                          <a:ln>
                            <a:noFill/>
                          </a:ln>
                          <a:solidFill>
                            <a:schemeClr val="tx1"/>
                          </a:solidFill>
                          <a:effectLst/>
                          <a:latin typeface="+mj-lt"/>
                        </a:rPr>
                        <a:t> into the data source.</a:t>
                      </a:r>
                    </a:p>
                  </a:txBody>
                  <a:tcPr marL="121888" marR="121888" horzOverflow="overflow"/>
                </a:tc>
                <a:extLst>
                  <a:ext uri="{0D108BD9-81ED-4DB2-BD59-A6C34878D82A}">
                    <a16:rowId xmlns:a16="http://schemas.microsoft.com/office/drawing/2014/main" val="3329541866"/>
                  </a:ext>
                </a:extLst>
              </a:tr>
              <a:tr h="308183">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err="1">
                          <a:ln>
                            <a:noFill/>
                          </a:ln>
                          <a:solidFill>
                            <a:schemeClr val="tx1"/>
                          </a:solidFill>
                          <a:effectLst/>
                          <a:latin typeface="+mj-lt"/>
                        </a:rPr>
                        <a:t>UpdateCommand</a:t>
                      </a:r>
                      <a:endParaRPr kumimoji="0" lang="en-GB" sz="2000" b="0" i="0" u="none" strike="noStrike" cap="none" normalizeH="0" baseline="0" dirty="0">
                        <a:ln>
                          <a:noFill/>
                        </a:ln>
                        <a:solidFill>
                          <a:schemeClr val="tx1"/>
                        </a:solidFill>
                        <a:effectLst/>
                        <a:latin typeface="+mj-lt"/>
                      </a:endParaRP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a:ln>
                            <a:noFill/>
                          </a:ln>
                          <a:solidFill>
                            <a:schemeClr val="tx1"/>
                          </a:solidFill>
                          <a:effectLst/>
                          <a:latin typeface="+mj-lt"/>
                        </a:rPr>
                        <a:t>The Update Command property writes modified rows from the </a:t>
                      </a:r>
                      <a:r>
                        <a:rPr kumimoji="0" lang="en-GB" sz="2000" b="0" i="0" u="none" strike="noStrike" cap="none" normalizeH="0" baseline="0" dirty="0" err="1">
                          <a:ln>
                            <a:noFill/>
                          </a:ln>
                          <a:solidFill>
                            <a:schemeClr val="tx1"/>
                          </a:solidFill>
                          <a:effectLst/>
                          <a:latin typeface="+mj-lt"/>
                        </a:rPr>
                        <a:t>DataSet</a:t>
                      </a:r>
                      <a:r>
                        <a:rPr kumimoji="0" lang="en-GB" sz="2000" b="0" i="0" u="none" strike="noStrike" cap="none" normalizeH="0" baseline="0" dirty="0">
                          <a:ln>
                            <a:noFill/>
                          </a:ln>
                          <a:solidFill>
                            <a:schemeClr val="tx1"/>
                          </a:solidFill>
                          <a:effectLst/>
                          <a:latin typeface="+mj-lt"/>
                        </a:rPr>
                        <a:t> into the data source.</a:t>
                      </a:r>
                    </a:p>
                  </a:txBody>
                  <a:tcPr marL="121888" marR="121888" horzOverflow="overflow"/>
                </a:tc>
                <a:extLst>
                  <a:ext uri="{0D108BD9-81ED-4DB2-BD59-A6C34878D82A}">
                    <a16:rowId xmlns:a16="http://schemas.microsoft.com/office/drawing/2014/main" val="10003"/>
                  </a:ext>
                </a:extLst>
              </a:tr>
              <a:tr h="308183">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err="1">
                          <a:ln>
                            <a:noFill/>
                          </a:ln>
                          <a:solidFill>
                            <a:schemeClr val="tx1"/>
                          </a:solidFill>
                          <a:effectLst/>
                          <a:latin typeface="+mj-lt"/>
                        </a:rPr>
                        <a:t>DeleteCommand</a:t>
                      </a:r>
                      <a:endParaRPr kumimoji="0" lang="en-GB" sz="2000" b="0" i="0" u="none" strike="noStrike" cap="none" normalizeH="0" baseline="0" dirty="0">
                        <a:ln>
                          <a:noFill/>
                        </a:ln>
                        <a:solidFill>
                          <a:schemeClr val="tx1"/>
                        </a:solidFill>
                        <a:effectLst/>
                        <a:latin typeface="+mj-lt"/>
                      </a:endParaRP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2000" b="0" i="0" u="none" strike="noStrike" cap="none" normalizeH="0" baseline="0" dirty="0">
                          <a:ln>
                            <a:noFill/>
                          </a:ln>
                          <a:solidFill>
                            <a:schemeClr val="tx1"/>
                          </a:solidFill>
                          <a:effectLst/>
                          <a:latin typeface="+mj-lt"/>
                        </a:rPr>
                        <a:t>The Delete Command property delete rows in the data source.</a:t>
                      </a:r>
                    </a:p>
                  </a:txBody>
                  <a:tcPr marL="121888" marR="121888" horzOverflow="overflow"/>
                </a:tc>
                <a:extLst>
                  <a:ext uri="{0D108BD9-81ED-4DB2-BD59-A6C34878D82A}">
                    <a16:rowId xmlns:a16="http://schemas.microsoft.com/office/drawing/2014/main" val="10004"/>
                  </a:ext>
                </a:extLst>
              </a:tr>
            </a:tbl>
          </a:graphicData>
        </a:graphic>
      </p:graphicFrame>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31818" y="276224"/>
            <a:ext cx="11125199" cy="571501"/>
          </a:xfrm>
        </p:spPr>
        <p:txBody>
          <a:bodyPr/>
          <a:lstStyle/>
          <a:p>
            <a:r>
              <a:rPr lang="en-US" dirty="0"/>
              <a:t>Creating Dataset</a:t>
            </a:r>
          </a:p>
        </p:txBody>
      </p:sp>
      <p:pic>
        <p:nvPicPr>
          <p:cNvPr id="194564" name="Picture 4"/>
          <p:cNvPicPr>
            <a:picLocks noChangeAspect="1" noChangeArrowheads="1"/>
          </p:cNvPicPr>
          <p:nvPr/>
        </p:nvPicPr>
        <p:blipFill>
          <a:blip r:embed="rId2" cstate="print"/>
          <a:srcRect/>
          <a:stretch>
            <a:fillRect/>
          </a:stretch>
        </p:blipFill>
        <p:spPr bwMode="auto">
          <a:xfrm>
            <a:off x="1165014" y="985837"/>
            <a:ext cx="9302961" cy="4643438"/>
          </a:xfrm>
          <a:prstGeom prst="rect">
            <a:avLst/>
          </a:prstGeom>
          <a:noFill/>
          <a:ln w="9525">
            <a:noFill/>
            <a:miter lim="800000"/>
            <a:headEnd/>
            <a:tailEnd/>
          </a:ln>
          <a:effectLst/>
        </p:spPr>
      </p:pic>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531818" y="139701"/>
            <a:ext cx="11125199" cy="746124"/>
          </a:xfrm>
        </p:spPr>
        <p:txBody>
          <a:bodyPr/>
          <a:lstStyle/>
          <a:p>
            <a:r>
              <a:rPr lang="en-US" dirty="0"/>
              <a:t>Loading Data</a:t>
            </a:r>
          </a:p>
        </p:txBody>
      </p:sp>
      <p:sp>
        <p:nvSpPr>
          <p:cNvPr id="197635" name="Rectangle 3"/>
          <p:cNvSpPr>
            <a:spLocks noGrp="1" noChangeArrowheads="1"/>
          </p:cNvSpPr>
          <p:nvPr>
            <p:ph type="body" idx="1"/>
          </p:nvPr>
        </p:nvSpPr>
        <p:spPr>
          <a:xfrm>
            <a:off x="507868" y="996951"/>
            <a:ext cx="11435488" cy="3632199"/>
          </a:xfrm>
          <a:noFill/>
          <a:ln>
            <a:solidFill>
              <a:schemeClr val="bg1"/>
            </a:solidFill>
          </a:ln>
        </p:spPr>
        <p:txBody>
          <a:bodyPr/>
          <a:lstStyle/>
          <a:p>
            <a:r>
              <a:rPr lang="en-GB" sz="2000" b="0" dirty="0">
                <a:effectLst/>
              </a:rPr>
              <a:t>Create </a:t>
            </a:r>
            <a:r>
              <a:rPr lang="en-GB" sz="2000" b="0" dirty="0" err="1">
                <a:effectLst/>
              </a:rPr>
              <a:t>DataAdapter</a:t>
            </a:r>
            <a:r>
              <a:rPr lang="en-GB" sz="2000" b="0" dirty="0">
                <a:effectLst/>
              </a:rPr>
              <a:t> object and set </a:t>
            </a:r>
            <a:r>
              <a:rPr lang="en-GB" sz="2000" b="0" dirty="0" err="1">
                <a:effectLst/>
              </a:rPr>
              <a:t>SelectCommand</a:t>
            </a:r>
            <a:endParaRPr lang="en-GB" sz="2000" b="0" dirty="0">
              <a:effectLst/>
            </a:endParaRPr>
          </a:p>
          <a:p>
            <a:pPr>
              <a:buFont typeface="Wingdings" pitchFamily="2" charset="2"/>
              <a:buNone/>
            </a:pPr>
            <a:r>
              <a:rPr lang="en-US" sz="2000" b="0" dirty="0">
                <a:effectLst/>
              </a:rPr>
              <a:t>	 </a:t>
            </a:r>
            <a:r>
              <a:rPr lang="en-GB" sz="1800" b="0" dirty="0" err="1">
                <a:effectLst/>
              </a:rPr>
              <a:t>IDbDataAdapter</a:t>
            </a:r>
            <a:r>
              <a:rPr lang="en-GB" sz="1800" b="0" dirty="0">
                <a:effectLst/>
              </a:rPr>
              <a:t> adapter = new </a:t>
            </a:r>
            <a:r>
              <a:rPr lang="en-GB" sz="1800" b="0" dirty="0" err="1">
                <a:effectLst/>
              </a:rPr>
              <a:t>OleDbDataAdapter</a:t>
            </a:r>
            <a:r>
              <a:rPr lang="en-GB" sz="1800" b="0" dirty="0">
                <a:effectLst/>
              </a:rPr>
              <a:t>(); </a:t>
            </a:r>
          </a:p>
          <a:p>
            <a:pPr eaLnBrk="0" hangingPunct="0">
              <a:lnSpc>
                <a:spcPct val="100000"/>
              </a:lnSpc>
              <a:spcBef>
                <a:spcPct val="0"/>
              </a:spcBef>
              <a:buClrTx/>
              <a:buSzTx/>
              <a:buFontTx/>
              <a:buNone/>
            </a:pPr>
            <a:r>
              <a:rPr lang="en-GB" sz="1800" b="0" dirty="0">
                <a:effectLst/>
              </a:rPr>
              <a:t>	</a:t>
            </a:r>
            <a:r>
              <a:rPr lang="en-GB" sz="1800" b="0" dirty="0" err="1">
                <a:effectLst/>
              </a:rPr>
              <a:t>OleDbCommand</a:t>
            </a:r>
            <a:r>
              <a:rPr lang="en-GB" sz="1800" b="0" dirty="0">
                <a:effectLst/>
              </a:rPr>
              <a:t> </a:t>
            </a:r>
            <a:r>
              <a:rPr lang="en-GB" sz="1800" b="0" dirty="0" err="1">
                <a:effectLst/>
              </a:rPr>
              <a:t>cmd</a:t>
            </a:r>
            <a:r>
              <a:rPr lang="en-GB" sz="1800" b="0" dirty="0">
                <a:effectLst/>
              </a:rPr>
              <a:t> = new </a:t>
            </a:r>
            <a:r>
              <a:rPr lang="en-GB" sz="1800" b="0" dirty="0" err="1">
                <a:effectLst/>
              </a:rPr>
              <a:t>OleDbCommand</a:t>
            </a:r>
            <a:r>
              <a:rPr lang="en-GB" sz="1800" b="0" dirty="0">
                <a:effectLst/>
              </a:rPr>
              <a:t>(); </a:t>
            </a:r>
          </a:p>
          <a:p>
            <a:pPr eaLnBrk="0" hangingPunct="0">
              <a:lnSpc>
                <a:spcPct val="100000"/>
              </a:lnSpc>
              <a:spcBef>
                <a:spcPct val="0"/>
              </a:spcBef>
              <a:buClrTx/>
              <a:buSzTx/>
              <a:buFontTx/>
              <a:buNone/>
            </a:pPr>
            <a:r>
              <a:rPr lang="en-GB" sz="1800" b="0" dirty="0">
                <a:effectLst/>
              </a:rPr>
              <a:t>	</a:t>
            </a:r>
            <a:r>
              <a:rPr lang="en-GB" sz="1800" b="0" dirty="0" err="1">
                <a:effectLst/>
              </a:rPr>
              <a:t>cmd.Connection</a:t>
            </a:r>
            <a:r>
              <a:rPr lang="en-GB" sz="1800" b="0" dirty="0">
                <a:effectLst/>
              </a:rPr>
              <a:t> = new </a:t>
            </a:r>
            <a:r>
              <a:rPr lang="en-GB" sz="1800" b="0" dirty="0" err="1">
                <a:effectLst/>
              </a:rPr>
              <a:t>OleDbConnection</a:t>
            </a:r>
            <a:r>
              <a:rPr lang="en-GB" sz="1800" b="0" dirty="0">
                <a:effectLst/>
              </a:rPr>
              <a:t> ("provider=SQLOLEDB; ..." ); </a:t>
            </a:r>
          </a:p>
          <a:p>
            <a:pPr eaLnBrk="0" hangingPunct="0">
              <a:lnSpc>
                <a:spcPct val="100000"/>
              </a:lnSpc>
              <a:spcBef>
                <a:spcPct val="0"/>
              </a:spcBef>
              <a:buClrTx/>
              <a:buSzTx/>
              <a:buFontTx/>
              <a:buNone/>
            </a:pPr>
            <a:r>
              <a:rPr lang="en-GB" sz="1800" b="0" dirty="0">
                <a:effectLst/>
              </a:rPr>
              <a:t>	</a:t>
            </a:r>
            <a:r>
              <a:rPr lang="en-GB" sz="1800" b="0" dirty="0" err="1">
                <a:effectLst/>
              </a:rPr>
              <a:t>cmd.CommandText</a:t>
            </a:r>
            <a:r>
              <a:rPr lang="en-GB" sz="1800" b="0" dirty="0">
                <a:effectLst/>
              </a:rPr>
              <a:t> = "SELECT * FROM Person"; </a:t>
            </a:r>
          </a:p>
          <a:p>
            <a:pPr eaLnBrk="0" hangingPunct="0">
              <a:lnSpc>
                <a:spcPct val="100000"/>
              </a:lnSpc>
              <a:spcBef>
                <a:spcPct val="0"/>
              </a:spcBef>
              <a:buClrTx/>
              <a:buSzTx/>
              <a:buFontTx/>
              <a:buNone/>
            </a:pPr>
            <a:r>
              <a:rPr lang="en-GB" sz="1800" b="0" dirty="0">
                <a:effectLst/>
              </a:rPr>
              <a:t>	</a:t>
            </a:r>
            <a:r>
              <a:rPr lang="en-GB" sz="1800" b="0" dirty="0" err="1">
                <a:effectLst/>
              </a:rPr>
              <a:t>adapter.SelectCommand</a:t>
            </a:r>
            <a:r>
              <a:rPr lang="en-GB" sz="1800" b="0" dirty="0">
                <a:effectLst/>
              </a:rPr>
              <a:t> = </a:t>
            </a:r>
            <a:r>
              <a:rPr lang="en-GB" sz="1800" b="0" dirty="0" err="1">
                <a:effectLst/>
              </a:rPr>
              <a:t>cmd</a:t>
            </a:r>
            <a:endParaRPr lang="en-GB" sz="1800" b="0" dirty="0">
              <a:effectLst/>
            </a:endParaRPr>
          </a:p>
          <a:p>
            <a:r>
              <a:rPr lang="en-GB" sz="2000" b="0" dirty="0">
                <a:effectLst/>
              </a:rPr>
              <a:t>Read data from data source and fill </a:t>
            </a:r>
            <a:r>
              <a:rPr lang="en-GB" sz="2000" b="0" dirty="0" err="1">
                <a:effectLst/>
              </a:rPr>
              <a:t>DataTable</a:t>
            </a:r>
            <a:r>
              <a:rPr lang="en-GB" sz="2000" b="0" dirty="0">
                <a:effectLst/>
              </a:rPr>
              <a:t> "Person”</a:t>
            </a:r>
          </a:p>
          <a:p>
            <a:pPr eaLnBrk="0" hangingPunct="0">
              <a:lnSpc>
                <a:spcPct val="100000"/>
              </a:lnSpc>
              <a:spcBef>
                <a:spcPct val="0"/>
              </a:spcBef>
              <a:buClrTx/>
              <a:buSzTx/>
              <a:buFontTx/>
              <a:buNone/>
            </a:pPr>
            <a:r>
              <a:rPr lang="en-US" sz="1800" b="0" dirty="0">
                <a:effectLst/>
              </a:rPr>
              <a:t>	</a:t>
            </a:r>
            <a:r>
              <a:rPr lang="en-GB" sz="1600" b="0" dirty="0" err="1">
                <a:effectLst/>
              </a:rPr>
              <a:t>adapter.Fill</a:t>
            </a:r>
            <a:r>
              <a:rPr lang="en-GB" sz="1600" b="0" dirty="0">
                <a:effectLst/>
              </a:rPr>
              <a:t>(</a:t>
            </a:r>
            <a:r>
              <a:rPr lang="en-GB" sz="1600" b="0" dirty="0" err="1">
                <a:effectLst/>
              </a:rPr>
              <a:t>ds</a:t>
            </a:r>
            <a:r>
              <a:rPr lang="en-GB" sz="1600" b="0" dirty="0">
                <a:effectLst/>
              </a:rPr>
              <a:t>, "Person");</a:t>
            </a:r>
          </a:p>
          <a:p>
            <a:r>
              <a:rPr lang="en-GB" sz="2000" b="0" dirty="0" err="1">
                <a:effectLst/>
              </a:rPr>
              <a:t>AcceptChanges</a:t>
            </a:r>
            <a:r>
              <a:rPr lang="en-GB" sz="2000" b="0" dirty="0">
                <a:effectLst/>
              </a:rPr>
              <a:t> &amp; </a:t>
            </a:r>
            <a:r>
              <a:rPr lang="en-GB" sz="2000" b="0" dirty="0" err="1">
                <a:effectLst/>
              </a:rPr>
              <a:t>RejectChanges</a:t>
            </a:r>
            <a:endParaRPr lang="en-GB" sz="2000" b="0" dirty="0">
              <a:effectLst/>
            </a:endParaRPr>
          </a:p>
          <a:p>
            <a:endParaRPr lang="en-GB" sz="1600" b="0" dirty="0">
              <a:effectLst/>
            </a:endParaRPr>
          </a:p>
          <a:p>
            <a:pPr eaLnBrk="0" hangingPunct="0">
              <a:lnSpc>
                <a:spcPct val="100000"/>
              </a:lnSpc>
              <a:spcBef>
                <a:spcPct val="0"/>
              </a:spcBef>
              <a:buClrTx/>
              <a:buSzTx/>
              <a:buFontTx/>
              <a:buChar char="•"/>
            </a:pPr>
            <a:endParaRPr lang="en-GB" sz="1600" b="0" dirty="0">
              <a:effectLst/>
            </a:endParaRPr>
          </a:p>
          <a:p>
            <a:pPr eaLnBrk="0" hangingPunct="0">
              <a:lnSpc>
                <a:spcPct val="100000"/>
              </a:lnSpc>
              <a:spcBef>
                <a:spcPct val="0"/>
              </a:spcBef>
              <a:buClrTx/>
              <a:buSzTx/>
              <a:buFontTx/>
              <a:buNone/>
            </a:pPr>
            <a:endParaRPr lang="en-US" sz="1800" b="0" dirty="0">
              <a:effectLst/>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 Framework Data Providers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98036616"/>
              </p:ext>
            </p:extLst>
          </p:nvPr>
        </p:nvGraphicFramePr>
        <p:xfrm>
          <a:off x="531816" y="1455313"/>
          <a:ext cx="11419777" cy="4546926"/>
        </p:xfrm>
        <a:graphic>
          <a:graphicData uri="http://schemas.openxmlformats.org/drawingml/2006/table">
            <a:tbl>
              <a:tblPr/>
              <a:tblGrid>
                <a:gridCol w="4954584">
                  <a:extLst>
                    <a:ext uri="{9D8B030D-6E8A-4147-A177-3AD203B41FA5}">
                      <a16:colId xmlns:a16="http://schemas.microsoft.com/office/drawing/2014/main" val="20000"/>
                    </a:ext>
                  </a:extLst>
                </a:gridCol>
                <a:gridCol w="6465193">
                  <a:extLst>
                    <a:ext uri="{9D8B030D-6E8A-4147-A177-3AD203B41FA5}">
                      <a16:colId xmlns:a16="http://schemas.microsoft.com/office/drawing/2014/main" val="20001"/>
                    </a:ext>
                  </a:extLst>
                </a:gridCol>
              </a:tblGrid>
              <a:tr h="310031">
                <a:tc>
                  <a:txBody>
                    <a:bodyPr/>
                    <a:lstStyle/>
                    <a:p>
                      <a:r>
                        <a:rPr lang="en-US" sz="1500" b="1" dirty="0"/>
                        <a:t>NET Framework data provider</a:t>
                      </a:r>
                    </a:p>
                  </a:txBody>
                  <a:tcPr marL="72651" marR="72651" marT="36325" marB="36325" anchor="ctr">
                    <a:lnL>
                      <a:noFill/>
                    </a:lnL>
                    <a:lnR>
                      <a:noFill/>
                    </a:lnR>
                    <a:lnT>
                      <a:noFill/>
                    </a:lnT>
                    <a:lnB>
                      <a:noFill/>
                    </a:lnB>
                    <a:solidFill>
                      <a:schemeClr val="bg1"/>
                    </a:solidFill>
                  </a:tcPr>
                </a:tc>
                <a:tc>
                  <a:txBody>
                    <a:bodyPr/>
                    <a:lstStyle/>
                    <a:p>
                      <a:r>
                        <a:rPr lang="en-US" sz="1500" b="1" dirty="0"/>
                        <a:t>Description</a:t>
                      </a:r>
                    </a:p>
                  </a:txBody>
                  <a:tcPr marL="72651" marR="72651" marT="36325" marB="36325" anchor="ctr">
                    <a:lnL>
                      <a:noFill/>
                    </a:lnL>
                    <a:lnR>
                      <a:noFill/>
                    </a:lnR>
                    <a:lnT>
                      <a:noFill/>
                    </a:lnT>
                    <a:lnB>
                      <a:noFill/>
                    </a:lnB>
                    <a:solidFill>
                      <a:schemeClr val="bg1"/>
                    </a:solidFill>
                  </a:tcPr>
                </a:tc>
                <a:extLst>
                  <a:ext uri="{0D108BD9-81ED-4DB2-BD59-A6C34878D82A}">
                    <a16:rowId xmlns:a16="http://schemas.microsoft.com/office/drawing/2014/main" val="10000"/>
                  </a:ext>
                </a:extLst>
              </a:tr>
              <a:tr h="548304">
                <a:tc>
                  <a:txBody>
                    <a:bodyPr/>
                    <a:lstStyle/>
                    <a:p>
                      <a:r>
                        <a:rPr lang="en-US" sz="1500"/>
                        <a:t>.NET Framework Data Provider for SQL Server</a:t>
                      </a:r>
                    </a:p>
                  </a:txBody>
                  <a:tcPr marL="72651" marR="72651" marT="36325" marB="36325" anchor="ctr">
                    <a:lnL>
                      <a:noFill/>
                    </a:lnL>
                    <a:lnR>
                      <a:noFill/>
                    </a:lnR>
                    <a:lnT>
                      <a:noFill/>
                    </a:lnT>
                    <a:lnB>
                      <a:noFill/>
                    </a:lnB>
                    <a:solidFill>
                      <a:schemeClr val="bg1"/>
                    </a:solidFill>
                  </a:tcPr>
                </a:tc>
                <a:tc>
                  <a:txBody>
                    <a:bodyPr/>
                    <a:lstStyle/>
                    <a:p>
                      <a:r>
                        <a:rPr lang="en-US" sz="1500" dirty="0"/>
                        <a:t>Provides data access for Microsoft SQL Server. Uses the System.Data.SqlClient namespace.</a:t>
                      </a:r>
                    </a:p>
                  </a:txBody>
                  <a:tcPr marL="72651" marR="72651" marT="36325" marB="36325" anchor="ctr">
                    <a:lnL>
                      <a:noFill/>
                    </a:lnL>
                    <a:lnR>
                      <a:noFill/>
                    </a:lnR>
                    <a:lnT>
                      <a:noFill/>
                    </a:lnT>
                    <a:lnB>
                      <a:noFill/>
                    </a:lnB>
                    <a:solidFill>
                      <a:schemeClr val="bg1"/>
                    </a:solidFill>
                  </a:tcPr>
                </a:tc>
                <a:extLst>
                  <a:ext uri="{0D108BD9-81ED-4DB2-BD59-A6C34878D82A}">
                    <a16:rowId xmlns:a16="http://schemas.microsoft.com/office/drawing/2014/main" val="10001"/>
                  </a:ext>
                </a:extLst>
              </a:tr>
              <a:tr h="548304">
                <a:tc>
                  <a:txBody>
                    <a:bodyPr/>
                    <a:lstStyle/>
                    <a:p>
                      <a:r>
                        <a:rPr lang="en-US" sz="1500"/>
                        <a:t>.NET Framework Data Provider for OLE DB</a:t>
                      </a:r>
                    </a:p>
                  </a:txBody>
                  <a:tcPr marL="72651" marR="72651" marT="36325" marB="36325" anchor="ctr">
                    <a:lnL>
                      <a:noFill/>
                    </a:lnL>
                    <a:lnR>
                      <a:noFill/>
                    </a:lnR>
                    <a:lnT>
                      <a:noFill/>
                    </a:lnT>
                    <a:lnB>
                      <a:noFill/>
                    </a:lnB>
                    <a:solidFill>
                      <a:schemeClr val="bg1"/>
                    </a:solidFill>
                  </a:tcPr>
                </a:tc>
                <a:tc>
                  <a:txBody>
                    <a:bodyPr/>
                    <a:lstStyle/>
                    <a:p>
                      <a:r>
                        <a:rPr lang="en-US" sz="1500" dirty="0"/>
                        <a:t>For data sources exposed by using OLE DB. Uses the </a:t>
                      </a:r>
                      <a:r>
                        <a:rPr lang="en-US" sz="1500" dirty="0" err="1"/>
                        <a:t>System.Data.OleDb</a:t>
                      </a:r>
                      <a:r>
                        <a:rPr lang="en-US" sz="1500" dirty="0"/>
                        <a:t> namespace.</a:t>
                      </a:r>
                    </a:p>
                  </a:txBody>
                  <a:tcPr marL="72651" marR="72651" marT="36325" marB="36325" anchor="ctr">
                    <a:lnL>
                      <a:noFill/>
                    </a:lnL>
                    <a:lnR>
                      <a:noFill/>
                    </a:lnR>
                    <a:lnT>
                      <a:noFill/>
                    </a:lnT>
                    <a:lnB>
                      <a:noFill/>
                    </a:lnB>
                    <a:solidFill>
                      <a:schemeClr val="bg1"/>
                    </a:solidFill>
                  </a:tcPr>
                </a:tc>
                <a:extLst>
                  <a:ext uri="{0D108BD9-81ED-4DB2-BD59-A6C34878D82A}">
                    <a16:rowId xmlns:a16="http://schemas.microsoft.com/office/drawing/2014/main" val="10002"/>
                  </a:ext>
                </a:extLst>
              </a:tr>
              <a:tr h="548304">
                <a:tc>
                  <a:txBody>
                    <a:bodyPr/>
                    <a:lstStyle/>
                    <a:p>
                      <a:r>
                        <a:rPr lang="nn-NO" sz="1500"/>
                        <a:t>.NET Framework Data Provider for ODBC</a:t>
                      </a:r>
                    </a:p>
                  </a:txBody>
                  <a:tcPr marL="72651" marR="72651" marT="36325" marB="36325" anchor="ctr">
                    <a:lnL>
                      <a:noFill/>
                    </a:lnL>
                    <a:lnR>
                      <a:noFill/>
                    </a:lnR>
                    <a:lnT>
                      <a:noFill/>
                    </a:lnT>
                    <a:lnB>
                      <a:noFill/>
                    </a:lnB>
                    <a:solidFill>
                      <a:schemeClr val="bg1"/>
                    </a:solidFill>
                  </a:tcPr>
                </a:tc>
                <a:tc>
                  <a:txBody>
                    <a:bodyPr/>
                    <a:lstStyle/>
                    <a:p>
                      <a:r>
                        <a:rPr lang="en-US" sz="1500" dirty="0"/>
                        <a:t>For data sources exposed by using ODBC. Uses the </a:t>
                      </a:r>
                      <a:r>
                        <a:rPr lang="en-US" sz="1500" dirty="0" err="1"/>
                        <a:t>System.Data.Odbc</a:t>
                      </a:r>
                      <a:r>
                        <a:rPr lang="en-US" sz="1500" dirty="0"/>
                        <a:t> namespace.</a:t>
                      </a:r>
                    </a:p>
                  </a:txBody>
                  <a:tcPr marL="72651" marR="72651" marT="36325" marB="36325" anchor="ctr">
                    <a:lnL>
                      <a:noFill/>
                    </a:lnL>
                    <a:lnR>
                      <a:noFill/>
                    </a:lnR>
                    <a:lnT>
                      <a:noFill/>
                    </a:lnT>
                    <a:lnB>
                      <a:noFill/>
                    </a:lnB>
                    <a:solidFill>
                      <a:schemeClr val="bg1"/>
                    </a:solidFill>
                  </a:tcPr>
                </a:tc>
                <a:extLst>
                  <a:ext uri="{0D108BD9-81ED-4DB2-BD59-A6C34878D82A}">
                    <a16:rowId xmlns:a16="http://schemas.microsoft.com/office/drawing/2014/main" val="10003"/>
                  </a:ext>
                </a:extLst>
              </a:tr>
              <a:tr h="1021839">
                <a:tc>
                  <a:txBody>
                    <a:bodyPr/>
                    <a:lstStyle/>
                    <a:p>
                      <a:r>
                        <a:rPr lang="en-US" sz="1500" dirty="0"/>
                        <a:t>.NET Framework Data Provider for Oracle</a:t>
                      </a:r>
                    </a:p>
                  </a:txBody>
                  <a:tcPr marL="72651" marR="72651" marT="36325" marB="36325" anchor="ctr">
                    <a:lnL>
                      <a:noFill/>
                    </a:lnL>
                    <a:lnR>
                      <a:noFill/>
                    </a:lnR>
                    <a:lnT>
                      <a:noFill/>
                    </a:lnT>
                    <a:lnB>
                      <a:noFill/>
                    </a:lnB>
                    <a:solidFill>
                      <a:schemeClr val="bg1"/>
                    </a:solidFill>
                  </a:tcPr>
                </a:tc>
                <a:tc>
                  <a:txBody>
                    <a:bodyPr/>
                    <a:lstStyle/>
                    <a:p>
                      <a:r>
                        <a:rPr lang="en-US" sz="1500" dirty="0"/>
                        <a:t>For Oracle data sources. The .NET Framework Data Provider for Oracle supports Oracle client software version 8.1.7 and later, and uses the </a:t>
                      </a:r>
                      <a:r>
                        <a:rPr lang="en-US" sz="1500" dirty="0" err="1"/>
                        <a:t>System.Data.OracleClient</a:t>
                      </a:r>
                      <a:r>
                        <a:rPr lang="en-US" sz="1500" dirty="0"/>
                        <a:t> namespace.</a:t>
                      </a:r>
                    </a:p>
                  </a:txBody>
                  <a:tcPr marL="72651" marR="72651" marT="36325" marB="36325" anchor="ctr">
                    <a:lnL>
                      <a:noFill/>
                    </a:lnL>
                    <a:lnR>
                      <a:noFill/>
                    </a:lnR>
                    <a:lnT>
                      <a:noFill/>
                    </a:lnT>
                    <a:lnB>
                      <a:noFill/>
                    </a:lnB>
                    <a:solidFill>
                      <a:schemeClr val="bg1"/>
                    </a:solidFill>
                  </a:tcPr>
                </a:tc>
                <a:extLst>
                  <a:ext uri="{0D108BD9-81ED-4DB2-BD59-A6C34878D82A}">
                    <a16:rowId xmlns:a16="http://schemas.microsoft.com/office/drawing/2014/main" val="10004"/>
                  </a:ext>
                </a:extLst>
              </a:tr>
              <a:tr h="785072">
                <a:tc>
                  <a:txBody>
                    <a:bodyPr/>
                    <a:lstStyle/>
                    <a:p>
                      <a:r>
                        <a:rPr lang="en-US" sz="1500"/>
                        <a:t>EntityClient Provider</a:t>
                      </a:r>
                    </a:p>
                  </a:txBody>
                  <a:tcPr marL="72651" marR="72651" marT="36325" marB="36325" anchor="ctr">
                    <a:lnL>
                      <a:noFill/>
                    </a:lnL>
                    <a:lnR>
                      <a:noFill/>
                    </a:lnR>
                    <a:lnT>
                      <a:noFill/>
                    </a:lnT>
                    <a:lnB>
                      <a:noFill/>
                    </a:lnB>
                    <a:solidFill>
                      <a:schemeClr val="bg1"/>
                    </a:solidFill>
                  </a:tcPr>
                </a:tc>
                <a:tc>
                  <a:txBody>
                    <a:bodyPr/>
                    <a:lstStyle/>
                    <a:p>
                      <a:r>
                        <a:rPr lang="en-US" sz="1500" dirty="0"/>
                        <a:t>Provides data access for Entity Data Model (EDM) applications. Uses the </a:t>
                      </a:r>
                      <a:r>
                        <a:rPr lang="en-US" sz="1500" dirty="0" err="1"/>
                        <a:t>System.Data.EntityClient</a:t>
                      </a:r>
                      <a:r>
                        <a:rPr lang="en-US" sz="1500" dirty="0"/>
                        <a:t> namespace.</a:t>
                      </a:r>
                    </a:p>
                  </a:txBody>
                  <a:tcPr marL="72651" marR="72651" marT="36325" marB="36325" anchor="ctr">
                    <a:lnL>
                      <a:noFill/>
                    </a:lnL>
                    <a:lnR>
                      <a:noFill/>
                    </a:lnR>
                    <a:lnT>
                      <a:noFill/>
                    </a:lnT>
                    <a:lnB>
                      <a:noFill/>
                    </a:lnB>
                    <a:solidFill>
                      <a:schemeClr val="bg1"/>
                    </a:solidFill>
                  </a:tcPr>
                </a:tc>
                <a:extLst>
                  <a:ext uri="{0D108BD9-81ED-4DB2-BD59-A6C34878D82A}">
                    <a16:rowId xmlns:a16="http://schemas.microsoft.com/office/drawing/2014/main" val="10005"/>
                  </a:ext>
                </a:extLst>
              </a:tr>
              <a:tr h="785072">
                <a:tc>
                  <a:txBody>
                    <a:bodyPr/>
                    <a:lstStyle/>
                    <a:p>
                      <a:r>
                        <a:rPr lang="en-US" sz="1500" dirty="0"/>
                        <a:t>.NET Framework Data Provider for SQL Server Compact 4.0.</a:t>
                      </a:r>
                    </a:p>
                  </a:txBody>
                  <a:tcPr marL="72651" marR="72651" marT="36325" marB="36325" anchor="ctr">
                    <a:lnL>
                      <a:noFill/>
                    </a:lnL>
                    <a:lnR>
                      <a:noFill/>
                    </a:lnR>
                    <a:lnT>
                      <a:noFill/>
                    </a:lnT>
                    <a:lnB>
                      <a:noFill/>
                    </a:lnB>
                    <a:solidFill>
                      <a:schemeClr val="bg1"/>
                    </a:solidFill>
                  </a:tcPr>
                </a:tc>
                <a:tc>
                  <a:txBody>
                    <a:bodyPr/>
                    <a:lstStyle/>
                    <a:p>
                      <a:r>
                        <a:rPr lang="en-US" sz="1500" dirty="0"/>
                        <a:t>Provides data access for Microsoft SQL Server Compact 4.0. Uses the System.Data.SqlServerCe namespace.</a:t>
                      </a:r>
                    </a:p>
                  </a:txBody>
                  <a:tcPr marL="72651" marR="72651" marT="36325" marB="36325" anchor="ctr">
                    <a:lnL>
                      <a:noFill/>
                    </a:lnL>
                    <a:lnR>
                      <a:noFill/>
                    </a:lnR>
                    <a:lnT>
                      <a:noFill/>
                    </a:lnT>
                    <a:lnB>
                      <a:noFill/>
                    </a:lnB>
                    <a:solidFill>
                      <a:schemeClr val="bg1"/>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371435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531818" y="25401"/>
            <a:ext cx="11125199" cy="889000"/>
          </a:xfrm>
        </p:spPr>
        <p:txBody>
          <a:bodyPr/>
          <a:lstStyle/>
          <a:p>
            <a:r>
              <a:rPr lang="en-US" dirty="0"/>
              <a:t>Writing back  Changes</a:t>
            </a:r>
          </a:p>
        </p:txBody>
      </p:sp>
      <p:sp>
        <p:nvSpPr>
          <p:cNvPr id="198659" name="Rectangle 3"/>
          <p:cNvSpPr>
            <a:spLocks noGrp="1" noChangeArrowheads="1"/>
          </p:cNvSpPr>
          <p:nvPr>
            <p:ph type="body" idx="1"/>
          </p:nvPr>
        </p:nvSpPr>
        <p:spPr>
          <a:xfrm>
            <a:off x="507868" y="1035050"/>
            <a:ext cx="11435488" cy="4584700"/>
          </a:xfrm>
        </p:spPr>
        <p:txBody>
          <a:bodyPr/>
          <a:lstStyle/>
          <a:p>
            <a:r>
              <a:rPr lang="en-GB" sz="2000" b="0" dirty="0">
                <a:effectLst/>
              </a:rPr>
              <a:t>Create update commands using </a:t>
            </a:r>
            <a:r>
              <a:rPr lang="en-GB" sz="2000" b="0" dirty="0" err="1">
                <a:effectLst/>
              </a:rPr>
              <a:t>CommandBuilder</a:t>
            </a:r>
            <a:endParaRPr lang="en-GB" sz="2000" b="0" dirty="0">
              <a:effectLst/>
            </a:endParaRPr>
          </a:p>
          <a:p>
            <a:pPr>
              <a:buFont typeface="Wingdings" pitchFamily="2" charset="2"/>
              <a:buNone/>
            </a:pPr>
            <a:r>
              <a:rPr lang="en-US" sz="2000" b="0" dirty="0">
                <a:effectLst/>
              </a:rPr>
              <a:t>	</a:t>
            </a:r>
            <a:r>
              <a:rPr lang="en-GB" sz="2000" b="0" dirty="0" err="1">
                <a:effectLst/>
              </a:rPr>
              <a:t>OleDbCommandBuilder</a:t>
            </a:r>
            <a:r>
              <a:rPr lang="en-GB" sz="2000" b="0" dirty="0">
                <a:effectLst/>
              </a:rPr>
              <a:t> </a:t>
            </a:r>
            <a:r>
              <a:rPr lang="en-GB" sz="2000" b="0" dirty="0" err="1">
                <a:effectLst/>
              </a:rPr>
              <a:t>cmdBuilder</a:t>
            </a:r>
            <a:r>
              <a:rPr lang="en-GB" sz="2000" b="0" dirty="0">
                <a:effectLst/>
              </a:rPr>
              <a:t> = new </a:t>
            </a:r>
            <a:r>
              <a:rPr lang="en-GB" sz="2000" b="0" dirty="0" err="1">
                <a:effectLst/>
              </a:rPr>
              <a:t>OleDbCommandBuilder</a:t>
            </a:r>
            <a:r>
              <a:rPr lang="en-GB" sz="2000" b="0" dirty="0">
                <a:effectLst/>
              </a:rPr>
              <a:t>(adapter);</a:t>
            </a:r>
          </a:p>
          <a:p>
            <a:r>
              <a:rPr lang="en-GB" sz="2000" b="0" dirty="0">
                <a:effectLst/>
              </a:rPr>
              <a:t>Call Update() to Handle the conflicts</a:t>
            </a:r>
          </a:p>
          <a:p>
            <a:r>
              <a:rPr lang="en-GB" sz="2000" b="0" dirty="0">
                <a:effectLst/>
              </a:rPr>
              <a:t>Update-, Insert- and </a:t>
            </a:r>
            <a:r>
              <a:rPr lang="en-GB" sz="2000" b="0" dirty="0" err="1">
                <a:effectLst/>
              </a:rPr>
              <a:t>DeleteCommand</a:t>
            </a:r>
            <a:r>
              <a:rPr lang="en-GB" sz="2000" b="0" dirty="0">
                <a:effectLst/>
              </a:rPr>
              <a:t> define how changes are written</a:t>
            </a:r>
          </a:p>
          <a:p>
            <a:pPr>
              <a:spcAft>
                <a:spcPct val="30000"/>
              </a:spcAft>
            </a:pPr>
            <a:r>
              <a:rPr lang="en-GB" sz="2000" b="0" dirty="0" err="1">
                <a:effectLst/>
              </a:rPr>
              <a:t>CommandBuilder</a:t>
            </a:r>
            <a:r>
              <a:rPr lang="en-GB" sz="2000" b="0" dirty="0">
                <a:effectLst/>
              </a:rPr>
              <a:t> can create Update-, Insert- und </a:t>
            </a:r>
            <a:r>
              <a:rPr lang="en-GB" sz="2000" b="0" dirty="0" err="1">
                <a:effectLst/>
              </a:rPr>
              <a:t>DeleteCommand</a:t>
            </a:r>
            <a:r>
              <a:rPr lang="en-GB" sz="2000" b="0" dirty="0">
                <a:effectLst/>
              </a:rPr>
              <a:t> from </a:t>
            </a:r>
            <a:r>
              <a:rPr lang="en-GB" sz="2000" b="0" dirty="0" err="1">
                <a:effectLst/>
              </a:rPr>
              <a:t>SelectCommand</a:t>
            </a:r>
            <a:r>
              <a:rPr lang="en-GB" sz="2000" b="0" dirty="0">
                <a:effectLst/>
              </a:rPr>
              <a:t> automatically (in simple cases ) </a:t>
            </a:r>
          </a:p>
          <a:p>
            <a:pPr>
              <a:spcAft>
                <a:spcPct val="30000"/>
              </a:spcAft>
            </a:pPr>
            <a:r>
              <a:rPr lang="en-GB" sz="2000" b="0" dirty="0">
                <a:effectLst/>
              </a:rPr>
              <a:t>Conflict management for updates: </a:t>
            </a:r>
          </a:p>
          <a:p>
            <a:pPr lvl="1">
              <a:spcAft>
                <a:spcPct val="30000"/>
              </a:spcAft>
            </a:pPr>
            <a:r>
              <a:rPr lang="en-GB" sz="1600" b="0" dirty="0">
                <a:effectLst/>
              </a:rPr>
              <a:t>comparison of data in </a:t>
            </a:r>
            <a:r>
              <a:rPr lang="en-GB" sz="1600" b="0" dirty="0" err="1">
                <a:effectLst/>
              </a:rPr>
              <a:t>DataTable</a:t>
            </a:r>
            <a:r>
              <a:rPr lang="en-GB" sz="1600" b="0" dirty="0">
                <a:effectLst/>
              </a:rPr>
              <a:t> and data source </a:t>
            </a:r>
          </a:p>
          <a:p>
            <a:pPr lvl="1">
              <a:spcAft>
                <a:spcPct val="30000"/>
              </a:spcAft>
            </a:pPr>
            <a:r>
              <a:rPr lang="en-GB" sz="1600" b="0" dirty="0">
                <a:effectLst/>
              </a:rPr>
              <a:t>in case of conflict </a:t>
            </a:r>
            <a:r>
              <a:rPr lang="en-GB" sz="1600" b="0" dirty="0" err="1">
                <a:effectLst/>
              </a:rPr>
              <a:t>DBConcurrencyException</a:t>
            </a:r>
            <a:r>
              <a:rPr lang="en-GB" sz="1600" b="0" dirty="0">
                <a:effectLst/>
              </a:rPr>
              <a:t> is thrown </a:t>
            </a:r>
          </a:p>
          <a:p>
            <a:endParaRPr lang="en-GB" sz="2000" b="0" dirty="0">
              <a:effectLst/>
            </a:endParaRPr>
          </a:p>
          <a:p>
            <a:pPr>
              <a:buFont typeface="Wingdings" pitchFamily="2" charset="2"/>
              <a:buNone/>
            </a:pPr>
            <a:endParaRPr lang="en-US" sz="2000" b="0" dirty="0">
              <a:effectLst/>
            </a:endParaRPr>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531818" y="-31749"/>
            <a:ext cx="11125199" cy="889000"/>
          </a:xfrm>
        </p:spPr>
        <p:txBody>
          <a:bodyPr/>
          <a:lstStyle/>
          <a:p>
            <a:r>
              <a:rPr lang="en-US" dirty="0"/>
              <a:t>Storing Multiple Tables</a:t>
            </a:r>
          </a:p>
        </p:txBody>
      </p:sp>
      <p:pic>
        <p:nvPicPr>
          <p:cNvPr id="199684" name="Picture 4"/>
          <p:cNvPicPr>
            <a:picLocks noChangeAspect="1" noChangeArrowheads="1"/>
          </p:cNvPicPr>
          <p:nvPr/>
        </p:nvPicPr>
        <p:blipFill>
          <a:blip r:embed="rId2" cstate="print"/>
          <a:srcRect/>
          <a:stretch>
            <a:fillRect/>
          </a:stretch>
        </p:blipFill>
        <p:spPr bwMode="auto">
          <a:xfrm>
            <a:off x="2390379" y="1200150"/>
            <a:ext cx="7458471" cy="4648200"/>
          </a:xfrm>
          <a:prstGeom prst="rect">
            <a:avLst/>
          </a:prstGeom>
          <a:noFill/>
          <a:ln w="6350">
            <a:noFill/>
            <a:miter lim="800000"/>
            <a:headEnd/>
            <a:tailEnd/>
          </a:ln>
          <a:effectLst/>
        </p:spPr>
      </p:pic>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531818" y="390524"/>
            <a:ext cx="11125199" cy="514351"/>
          </a:xfrm>
        </p:spPr>
        <p:txBody>
          <a:bodyPr/>
          <a:lstStyle/>
          <a:p>
            <a:r>
              <a:rPr lang="en-US" dirty="0"/>
              <a:t>Creating Relations</a:t>
            </a:r>
          </a:p>
        </p:txBody>
      </p:sp>
      <p:pic>
        <p:nvPicPr>
          <p:cNvPr id="200708" name="Picture 4"/>
          <p:cNvPicPr>
            <a:picLocks noChangeAspect="1" noChangeArrowheads="1"/>
          </p:cNvPicPr>
          <p:nvPr/>
        </p:nvPicPr>
        <p:blipFill>
          <a:blip r:embed="rId2" cstate="print"/>
          <a:srcRect/>
          <a:stretch>
            <a:fillRect/>
          </a:stretch>
        </p:blipFill>
        <p:spPr bwMode="auto">
          <a:xfrm>
            <a:off x="2101586" y="1320798"/>
            <a:ext cx="8052064" cy="4375151"/>
          </a:xfrm>
          <a:prstGeom prst="rect">
            <a:avLst/>
          </a:prstGeom>
          <a:noFill/>
          <a:ln w="6350">
            <a:noFill/>
            <a:miter lim="800000"/>
            <a:headEnd/>
            <a:tailEnd/>
          </a:ln>
          <a:effectLst/>
        </p:spPr>
      </p:pic>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531818" y="333375"/>
            <a:ext cx="11125199" cy="542926"/>
          </a:xfrm>
        </p:spPr>
        <p:txBody>
          <a:bodyPr/>
          <a:lstStyle/>
          <a:p>
            <a:r>
              <a:rPr lang="en-US" dirty="0"/>
              <a:t>Navigating Between  tables </a:t>
            </a:r>
          </a:p>
        </p:txBody>
      </p:sp>
      <p:pic>
        <p:nvPicPr>
          <p:cNvPr id="201732" name="Picture 4"/>
          <p:cNvPicPr>
            <a:picLocks noChangeAspect="1" noChangeArrowheads="1"/>
          </p:cNvPicPr>
          <p:nvPr/>
        </p:nvPicPr>
        <p:blipFill>
          <a:blip r:embed="rId2" cstate="print"/>
          <a:srcRect/>
          <a:stretch>
            <a:fillRect/>
          </a:stretch>
        </p:blipFill>
        <p:spPr bwMode="auto">
          <a:xfrm>
            <a:off x="1777656" y="1260476"/>
            <a:ext cx="8490294" cy="4702174"/>
          </a:xfrm>
          <a:prstGeom prst="rect">
            <a:avLst/>
          </a:prstGeom>
          <a:noFill/>
          <a:ln w="6350">
            <a:noFill/>
            <a:miter lim="800000"/>
            <a:headEnd/>
            <a:tailEnd/>
          </a:ln>
          <a:effectLst/>
        </p:spPr>
      </p:pic>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531818" y="285750"/>
            <a:ext cx="11125199" cy="447676"/>
          </a:xfrm>
        </p:spPr>
        <p:txBody>
          <a:bodyPr/>
          <a:lstStyle/>
          <a:p>
            <a:r>
              <a:rPr lang="en-US" dirty="0"/>
              <a:t>Data View</a:t>
            </a:r>
          </a:p>
        </p:txBody>
      </p:sp>
      <p:sp>
        <p:nvSpPr>
          <p:cNvPr id="202755" name="Rectangle 3"/>
          <p:cNvSpPr>
            <a:spLocks noGrp="1" noChangeArrowheads="1"/>
          </p:cNvSpPr>
          <p:nvPr>
            <p:ph type="body" idx="1"/>
          </p:nvPr>
        </p:nvSpPr>
        <p:spPr>
          <a:xfrm>
            <a:off x="507868" y="854075"/>
            <a:ext cx="11435488" cy="1008063"/>
          </a:xfrm>
        </p:spPr>
        <p:txBody>
          <a:bodyPr/>
          <a:lstStyle/>
          <a:p>
            <a:r>
              <a:rPr lang="en-US" sz="2000" b="0" dirty="0">
                <a:effectLst/>
                <a:latin typeface="+mj-lt"/>
              </a:rPr>
              <a:t>To display the data that is held in a </a:t>
            </a:r>
            <a:r>
              <a:rPr lang="en-US" sz="2000" dirty="0" err="1">
                <a:effectLst/>
                <a:latin typeface="+mj-lt"/>
              </a:rPr>
              <a:t>DataSet</a:t>
            </a:r>
            <a:r>
              <a:rPr lang="en-US" sz="2000" dirty="0">
                <a:effectLst/>
                <a:latin typeface="+mj-lt"/>
              </a:rPr>
              <a:t> </a:t>
            </a:r>
            <a:r>
              <a:rPr lang="en-US" sz="2000" b="0" dirty="0">
                <a:effectLst/>
                <a:latin typeface="+mj-lt"/>
              </a:rPr>
              <a:t>object, you can bind the </a:t>
            </a:r>
            <a:r>
              <a:rPr lang="en-US" sz="2000" dirty="0" err="1">
                <a:effectLst/>
                <a:latin typeface="+mj-lt"/>
              </a:rPr>
              <a:t>DataSet</a:t>
            </a:r>
            <a:r>
              <a:rPr lang="en-US" sz="2000" dirty="0">
                <a:effectLst/>
                <a:latin typeface="+mj-lt"/>
              </a:rPr>
              <a:t> </a:t>
            </a:r>
            <a:r>
              <a:rPr lang="en-US" sz="2000" b="0" dirty="0">
                <a:effectLst/>
                <a:latin typeface="+mj-lt"/>
              </a:rPr>
              <a:t>object directly to a list-bound control or use a </a:t>
            </a:r>
            <a:r>
              <a:rPr lang="en-US" sz="2000" dirty="0" err="1">
                <a:effectLst/>
                <a:latin typeface="+mj-lt"/>
              </a:rPr>
              <a:t>DataView</a:t>
            </a:r>
            <a:r>
              <a:rPr lang="en-US" sz="2000" dirty="0">
                <a:effectLst/>
                <a:latin typeface="+mj-lt"/>
              </a:rPr>
              <a:t> </a:t>
            </a:r>
            <a:r>
              <a:rPr lang="en-US" sz="2000" b="0" dirty="0">
                <a:effectLst/>
                <a:latin typeface="+mj-lt"/>
              </a:rPr>
              <a:t>object.</a:t>
            </a:r>
          </a:p>
          <a:p>
            <a:endParaRPr lang="en-US" sz="2000" b="0" dirty="0">
              <a:effectLst/>
              <a:latin typeface="+mj-lt"/>
            </a:endParaRPr>
          </a:p>
        </p:txBody>
      </p:sp>
      <p:pic>
        <p:nvPicPr>
          <p:cNvPr id="202756" name="Picture 4"/>
          <p:cNvPicPr>
            <a:picLocks noChangeAspect="1" noChangeArrowheads="1"/>
          </p:cNvPicPr>
          <p:nvPr/>
        </p:nvPicPr>
        <p:blipFill>
          <a:blip r:embed="rId2" cstate="print"/>
          <a:srcRect/>
          <a:stretch>
            <a:fillRect/>
          </a:stretch>
        </p:blipFill>
        <p:spPr bwMode="auto">
          <a:xfrm>
            <a:off x="6041511" y="3414714"/>
            <a:ext cx="103689" cy="28575"/>
          </a:xfrm>
          <a:prstGeom prst="rect">
            <a:avLst/>
          </a:prstGeom>
          <a:noFill/>
          <a:ln w="6350">
            <a:noFill/>
            <a:miter lim="800000"/>
            <a:headEnd/>
            <a:tailEnd/>
          </a:ln>
          <a:effectLst/>
        </p:spPr>
      </p:pic>
      <p:pic>
        <p:nvPicPr>
          <p:cNvPr id="202757" name="Picture 5"/>
          <p:cNvPicPr>
            <a:picLocks noChangeAspect="1" noChangeArrowheads="1"/>
          </p:cNvPicPr>
          <p:nvPr/>
        </p:nvPicPr>
        <p:blipFill>
          <a:blip r:embed="rId3" cstate="print"/>
          <a:srcRect/>
          <a:stretch>
            <a:fillRect/>
          </a:stretch>
        </p:blipFill>
        <p:spPr bwMode="auto">
          <a:xfrm>
            <a:off x="2415594" y="1752601"/>
            <a:ext cx="7309432" cy="3962399"/>
          </a:xfrm>
          <a:prstGeom prst="rect">
            <a:avLst/>
          </a:prstGeom>
          <a:noFill/>
          <a:ln w="6350">
            <a:noFill/>
            <a:miter lim="800000"/>
            <a:headEnd/>
            <a:tailEnd/>
          </a:ln>
          <a:effectLst/>
        </p:spPr>
      </p:pic>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531818" y="371474"/>
            <a:ext cx="11125199" cy="476251"/>
          </a:xfrm>
        </p:spPr>
        <p:txBody>
          <a:bodyPr/>
          <a:lstStyle/>
          <a:p>
            <a:r>
              <a:rPr lang="en-US" dirty="0"/>
              <a:t>Data Reader vs. Dataset</a:t>
            </a:r>
          </a:p>
        </p:txBody>
      </p:sp>
      <p:pic>
        <p:nvPicPr>
          <p:cNvPr id="203780" name="Picture 4"/>
          <p:cNvPicPr>
            <a:picLocks noChangeAspect="1" noChangeArrowheads="1"/>
          </p:cNvPicPr>
          <p:nvPr/>
        </p:nvPicPr>
        <p:blipFill>
          <a:blip r:embed="rId2" cstate="print"/>
          <a:srcRect/>
          <a:stretch>
            <a:fillRect/>
          </a:stretch>
        </p:blipFill>
        <p:spPr bwMode="auto">
          <a:xfrm>
            <a:off x="1577712" y="1165225"/>
            <a:ext cx="9014088" cy="4349750"/>
          </a:xfrm>
          <a:prstGeom prst="rect">
            <a:avLst/>
          </a:prstGeom>
          <a:noFill/>
          <a:ln w="6350">
            <a:noFill/>
            <a:miter lim="800000"/>
            <a:headEnd/>
            <a:tailEnd/>
          </a:ln>
          <a:effectLst/>
        </p:spPr>
      </p:pic>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531818" y="247649"/>
            <a:ext cx="11125199" cy="533401"/>
          </a:xfrm>
        </p:spPr>
        <p:txBody>
          <a:bodyPr/>
          <a:lstStyle/>
          <a:p>
            <a:r>
              <a:rPr lang="en-US" dirty="0"/>
              <a:t>List bound Controls</a:t>
            </a:r>
          </a:p>
        </p:txBody>
      </p:sp>
      <p:sp>
        <p:nvSpPr>
          <p:cNvPr id="204803" name="Rectangle 3"/>
          <p:cNvSpPr>
            <a:spLocks noGrp="1" noChangeArrowheads="1"/>
          </p:cNvSpPr>
          <p:nvPr>
            <p:ph type="body" idx="1"/>
          </p:nvPr>
        </p:nvSpPr>
        <p:spPr>
          <a:xfrm>
            <a:off x="507868" y="895351"/>
            <a:ext cx="11435488" cy="1295399"/>
          </a:xfrm>
        </p:spPr>
        <p:txBody>
          <a:bodyPr/>
          <a:lstStyle/>
          <a:p>
            <a:r>
              <a:rPr lang="en-US" sz="2000" b="0" dirty="0">
                <a:effectLst/>
                <a:latin typeface="+mj-lt"/>
              </a:rPr>
              <a:t>We can directly link data-bound controls that are on a Web Form to a data source.</a:t>
            </a:r>
          </a:p>
          <a:p>
            <a:r>
              <a:rPr lang="en-US" sz="2000" b="0" dirty="0">
                <a:effectLst/>
                <a:latin typeface="+mj-lt"/>
              </a:rPr>
              <a:t>List-bound controls are controls that connect to a data source and then display the data from that source. The list-bound controls are directly linked to a data source. ASP.NET automatically fills the list-bound control with data.</a:t>
            </a:r>
          </a:p>
        </p:txBody>
      </p:sp>
      <p:graphicFrame>
        <p:nvGraphicFramePr>
          <p:cNvPr id="5"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930423" y="2428031"/>
          <a:ext cx="10499577" cy="3066288"/>
        </p:xfrm>
        <a:graphic>
          <a:graphicData uri="http://schemas.openxmlformats.org/drawingml/2006/table">
            <a:tbl>
              <a:tblPr firstRow="1" bandRow="1">
                <a:tableStyleId>{5FD0F851-EC5A-4D38-B0AD-8093EC10F338}</a:tableStyleId>
              </a:tblPr>
              <a:tblGrid>
                <a:gridCol w="2127102">
                  <a:extLst>
                    <a:ext uri="{9D8B030D-6E8A-4147-A177-3AD203B41FA5}">
                      <a16:colId xmlns:a16="http://schemas.microsoft.com/office/drawing/2014/main" val="768047797"/>
                    </a:ext>
                  </a:extLst>
                </a:gridCol>
                <a:gridCol w="8372475">
                  <a:extLst>
                    <a:ext uri="{9D8B030D-6E8A-4147-A177-3AD203B41FA5}">
                      <a16:colId xmlns:a16="http://schemas.microsoft.com/office/drawing/2014/main" val="2160592720"/>
                    </a:ext>
                  </a:extLst>
                </a:gridCol>
              </a:tblGrid>
              <a:tr h="588350">
                <a:tc>
                  <a:txBody>
                    <a:bodyPr/>
                    <a:lstStyle/>
                    <a:p>
                      <a:pPr algn="l"/>
                      <a:r>
                        <a:rPr lang="en-US" sz="2000" b="1" dirty="0">
                          <a:latin typeface="+mj-lt"/>
                        </a:rPr>
                        <a:t>Control</a:t>
                      </a:r>
                    </a:p>
                  </a:txBody>
                  <a:tcPr anchor="ctr"/>
                </a:tc>
                <a:tc>
                  <a:txBody>
                    <a:bodyPr/>
                    <a:lstStyle/>
                    <a:p>
                      <a:pPr marL="0" marR="0" lvl="0" indent="0" algn="l" defTabSz="914400" rtl="0" eaLnBrk="1" fontAlgn="base" latinLnBrk="0" hangingPunct="1">
                        <a:lnSpc>
                          <a:spcPct val="100000"/>
                        </a:lnSpc>
                        <a:spcBef>
                          <a:spcPct val="0"/>
                        </a:spcBef>
                        <a:spcAft>
                          <a:spcPts val="0"/>
                        </a:spcAft>
                        <a:buClrTx/>
                        <a:buSzTx/>
                        <a:buFont typeface="Wingdings" pitchFamily="2" charset="2"/>
                        <a:buNone/>
                        <a:tabLst/>
                      </a:pPr>
                      <a:r>
                        <a:rPr kumimoji="0" lang="en-US" sz="2000" b="1" i="0" u="none" strike="noStrike" kern="1200" cap="none" normalizeH="0" baseline="0" dirty="0">
                          <a:ln>
                            <a:noFill/>
                          </a:ln>
                          <a:solidFill>
                            <a:schemeClr val="tx1"/>
                          </a:solidFill>
                          <a:effectLst/>
                          <a:latin typeface="+mj-lt"/>
                          <a:ea typeface="+mn-ea"/>
                          <a:cs typeface="+mn-cs"/>
                        </a:rPr>
                        <a:t>Description</a:t>
                      </a:r>
                    </a:p>
                  </a:txBody>
                  <a:tcPr marL="60944" marR="60944" marT="182880" marB="182880" anchor="ctr" horzOverflow="overflow"/>
                </a:tc>
                <a:extLst>
                  <a:ext uri="{0D108BD9-81ED-4DB2-BD59-A6C34878D82A}">
                    <a16:rowId xmlns:a16="http://schemas.microsoft.com/office/drawing/2014/main" val="4137053520"/>
                  </a:ext>
                </a:extLst>
              </a:tr>
              <a:tr h="308183">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err="1">
                          <a:ln>
                            <a:noFill/>
                          </a:ln>
                          <a:solidFill>
                            <a:schemeClr val="tx1"/>
                          </a:solidFill>
                          <a:effectLst/>
                          <a:latin typeface="+mj-lt"/>
                        </a:rPr>
                        <a:t>CheckBoxList</a:t>
                      </a:r>
                      <a:endParaRPr kumimoji="0" lang="en-GB" sz="1600" b="0" i="0" u="none" strike="noStrike" cap="none" normalizeH="0" baseline="0" dirty="0">
                        <a:ln>
                          <a:noFill/>
                        </a:ln>
                        <a:solidFill>
                          <a:schemeClr val="tx1"/>
                        </a:solidFill>
                        <a:effectLst/>
                        <a:latin typeface="+mj-lt"/>
                      </a:endParaRP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a:ln>
                            <a:noFill/>
                          </a:ln>
                          <a:solidFill>
                            <a:schemeClr val="tx1"/>
                          </a:solidFill>
                          <a:effectLst/>
                          <a:latin typeface="+mj-lt"/>
                        </a:rPr>
                        <a:t>A multi-selection check box group that can be dynamically generated by using data binding.</a:t>
                      </a:r>
                    </a:p>
                  </a:txBody>
                  <a:tcPr marL="121888" marR="121888" horzOverflow="overflow"/>
                </a:tc>
                <a:extLst>
                  <a:ext uri="{0D108BD9-81ED-4DB2-BD59-A6C34878D82A}">
                    <a16:rowId xmlns:a16="http://schemas.microsoft.com/office/drawing/2014/main" val="3556899677"/>
                  </a:ext>
                </a:extLst>
              </a:tr>
              <a:tr h="0">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err="1">
                          <a:ln>
                            <a:noFill/>
                          </a:ln>
                          <a:solidFill>
                            <a:schemeClr val="tx1"/>
                          </a:solidFill>
                          <a:effectLst/>
                          <a:latin typeface="+mj-lt"/>
                        </a:rPr>
                        <a:t>DataGrid</a:t>
                      </a:r>
                      <a:endParaRPr kumimoji="0" lang="en-GB" sz="1600" b="0" i="0" u="none" strike="noStrike" cap="none" normalizeH="0" baseline="0" dirty="0">
                        <a:ln>
                          <a:noFill/>
                        </a:ln>
                        <a:solidFill>
                          <a:schemeClr val="tx1"/>
                        </a:solidFill>
                        <a:effectLst/>
                        <a:latin typeface="+mj-lt"/>
                      </a:endParaRP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a:ln>
                            <a:noFill/>
                          </a:ln>
                          <a:solidFill>
                            <a:schemeClr val="tx1"/>
                          </a:solidFill>
                          <a:effectLst/>
                          <a:latin typeface="+mj-lt"/>
                        </a:rPr>
                        <a:t>A control that displays the fields of a data source as columns in a table.</a:t>
                      </a:r>
                    </a:p>
                  </a:txBody>
                  <a:tcPr marL="121888" marR="121888" horzOverflow="overflow"/>
                </a:tc>
                <a:extLst>
                  <a:ext uri="{0D108BD9-81ED-4DB2-BD59-A6C34878D82A}">
                    <a16:rowId xmlns:a16="http://schemas.microsoft.com/office/drawing/2014/main" val="3329541866"/>
                  </a:ext>
                </a:extLst>
              </a:tr>
              <a:tr h="308183">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err="1">
                          <a:ln>
                            <a:noFill/>
                          </a:ln>
                          <a:solidFill>
                            <a:schemeClr val="tx1"/>
                          </a:solidFill>
                          <a:effectLst/>
                          <a:latin typeface="+mj-lt"/>
                        </a:rPr>
                        <a:t>DataList</a:t>
                      </a:r>
                      <a:endParaRPr kumimoji="0" lang="en-GB" sz="1600" b="0" i="0" u="none" strike="noStrike" cap="none" normalizeH="0" baseline="0" dirty="0">
                        <a:ln>
                          <a:noFill/>
                        </a:ln>
                        <a:solidFill>
                          <a:schemeClr val="tx1"/>
                        </a:solidFill>
                        <a:effectLst/>
                        <a:latin typeface="+mj-lt"/>
                      </a:endParaRP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a:ln>
                            <a:noFill/>
                          </a:ln>
                          <a:solidFill>
                            <a:schemeClr val="tx1"/>
                          </a:solidFill>
                          <a:effectLst/>
                          <a:latin typeface="+mj-lt"/>
                        </a:rPr>
                        <a:t>A control that displays a template-defined data bound list.</a:t>
                      </a:r>
                    </a:p>
                  </a:txBody>
                  <a:tcPr marL="121888" marR="121888" horzOverflow="overflow"/>
                </a:tc>
                <a:extLst>
                  <a:ext uri="{0D108BD9-81ED-4DB2-BD59-A6C34878D82A}">
                    <a16:rowId xmlns:a16="http://schemas.microsoft.com/office/drawing/2014/main" val="10003"/>
                  </a:ext>
                </a:extLst>
              </a:tr>
              <a:tr h="308183">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err="1">
                          <a:ln>
                            <a:noFill/>
                          </a:ln>
                          <a:solidFill>
                            <a:schemeClr val="tx1"/>
                          </a:solidFill>
                          <a:effectLst/>
                          <a:latin typeface="+mj-lt"/>
                        </a:rPr>
                        <a:t>DropDownList</a:t>
                      </a:r>
                      <a:endParaRPr kumimoji="0" lang="en-GB" sz="1600" b="0" i="0" u="none" strike="noStrike" cap="none" normalizeH="0" baseline="0" dirty="0">
                        <a:ln>
                          <a:noFill/>
                        </a:ln>
                        <a:solidFill>
                          <a:schemeClr val="tx1"/>
                        </a:solidFill>
                        <a:effectLst/>
                        <a:latin typeface="+mj-lt"/>
                      </a:endParaRP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a:ln>
                            <a:noFill/>
                          </a:ln>
                          <a:solidFill>
                            <a:schemeClr val="tx1"/>
                          </a:solidFill>
                          <a:effectLst/>
                          <a:latin typeface="+mj-lt"/>
                        </a:rPr>
                        <a:t>A single selection, drop-down list control.</a:t>
                      </a:r>
                    </a:p>
                  </a:txBody>
                  <a:tcPr marL="121888" marR="121888" horzOverflow="overflow"/>
                </a:tc>
                <a:extLst>
                  <a:ext uri="{0D108BD9-81ED-4DB2-BD59-A6C34878D82A}">
                    <a16:rowId xmlns:a16="http://schemas.microsoft.com/office/drawing/2014/main" val="10004"/>
                  </a:ext>
                </a:extLst>
              </a:tr>
              <a:tr h="308183">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err="1">
                          <a:ln>
                            <a:noFill/>
                          </a:ln>
                          <a:solidFill>
                            <a:schemeClr val="tx1"/>
                          </a:solidFill>
                          <a:effectLst/>
                          <a:latin typeface="+mj-lt"/>
                        </a:rPr>
                        <a:t>ListBox</a:t>
                      </a:r>
                      <a:endParaRPr kumimoji="0" lang="en-GB" sz="1600" b="0" i="0" u="none" strike="noStrike" cap="none" normalizeH="0" baseline="0" dirty="0">
                        <a:ln>
                          <a:noFill/>
                        </a:ln>
                        <a:solidFill>
                          <a:schemeClr val="tx1"/>
                        </a:solidFill>
                        <a:effectLst/>
                        <a:latin typeface="+mj-lt"/>
                      </a:endParaRP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a:ln>
                            <a:noFill/>
                          </a:ln>
                          <a:solidFill>
                            <a:schemeClr val="tx1"/>
                          </a:solidFill>
                          <a:effectLst/>
                          <a:latin typeface="+mj-lt"/>
                        </a:rPr>
                        <a:t>A list control that allows single or multiple item selection.</a:t>
                      </a:r>
                    </a:p>
                  </a:txBody>
                  <a:tcPr marL="121888" marR="121888" horzOverflow="overflow"/>
                </a:tc>
                <a:extLst>
                  <a:ext uri="{0D108BD9-81ED-4DB2-BD59-A6C34878D82A}">
                    <a16:rowId xmlns:a16="http://schemas.microsoft.com/office/drawing/2014/main" val="10005"/>
                  </a:ext>
                </a:extLst>
              </a:tr>
              <a:tr h="308183">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err="1">
                          <a:ln>
                            <a:noFill/>
                          </a:ln>
                          <a:solidFill>
                            <a:schemeClr val="tx1"/>
                          </a:solidFill>
                          <a:effectLst/>
                          <a:latin typeface="+mj-lt"/>
                        </a:rPr>
                        <a:t>RadioButtonList</a:t>
                      </a:r>
                      <a:endParaRPr kumimoji="0" lang="en-GB" sz="1600" b="0" i="0" u="none" strike="noStrike" cap="none" normalizeH="0" baseline="0" dirty="0">
                        <a:ln>
                          <a:noFill/>
                        </a:ln>
                        <a:solidFill>
                          <a:schemeClr val="tx1"/>
                        </a:solidFill>
                        <a:effectLst/>
                        <a:latin typeface="+mj-lt"/>
                      </a:endParaRP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a:ln>
                            <a:noFill/>
                          </a:ln>
                          <a:solidFill>
                            <a:schemeClr val="tx1"/>
                          </a:solidFill>
                          <a:effectLst/>
                          <a:latin typeface="+mj-lt"/>
                        </a:rPr>
                        <a:t>A single-selection radio button group that can be dynamically generated through data binding.</a:t>
                      </a:r>
                    </a:p>
                  </a:txBody>
                  <a:tcPr marL="121888" marR="121888" horzOverflow="overflow"/>
                </a:tc>
                <a:extLst>
                  <a:ext uri="{0D108BD9-81ED-4DB2-BD59-A6C34878D82A}">
                    <a16:rowId xmlns:a16="http://schemas.microsoft.com/office/drawing/2014/main" val="10006"/>
                  </a:ext>
                </a:extLst>
              </a:tr>
              <a:tr h="308183">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a:ln>
                            <a:noFill/>
                          </a:ln>
                          <a:solidFill>
                            <a:schemeClr val="tx1"/>
                          </a:solidFill>
                          <a:effectLst/>
                          <a:latin typeface="+mj-lt"/>
                        </a:rPr>
                        <a:t>Repeater</a:t>
                      </a:r>
                    </a:p>
                  </a:txBody>
                  <a:tcPr marL="121888" marR="121888" horzOverflow="overflow"/>
                </a:tc>
                <a:tc>
                  <a:txBody>
                    <a:bodyPr/>
                    <a:lstStyle/>
                    <a:p>
                      <a:pPr marL="0" marR="0" lvl="0" indent="0" algn="l" defTabSz="914400" rtl="0" eaLnBrk="1" fontAlgn="base" latinLnBrk="0" hangingPunct="1">
                        <a:lnSpc>
                          <a:spcPct val="90000"/>
                        </a:lnSpc>
                        <a:spcBef>
                          <a:spcPct val="30000"/>
                        </a:spcBef>
                        <a:spcAft>
                          <a:spcPct val="0"/>
                        </a:spcAft>
                        <a:buClr>
                          <a:schemeClr val="tx2"/>
                        </a:buClr>
                        <a:buSzPct val="75000"/>
                        <a:buFont typeface="Wingdings" pitchFamily="2" charset="2"/>
                        <a:buNone/>
                        <a:tabLst/>
                      </a:pPr>
                      <a:r>
                        <a:rPr kumimoji="0" lang="en-GB" sz="1600" b="0" i="0" u="none" strike="noStrike" cap="none" normalizeH="0" baseline="0" dirty="0">
                          <a:ln>
                            <a:noFill/>
                          </a:ln>
                          <a:solidFill>
                            <a:schemeClr val="tx1"/>
                          </a:solidFill>
                          <a:effectLst/>
                          <a:latin typeface="+mj-lt"/>
                        </a:rPr>
                        <a:t>A data-bound list that uses a template. This control has no built-in layout or styles, so you must explicitly declare all HTML layout, formatting, and style tags with in control’s templates</a:t>
                      </a:r>
                    </a:p>
                  </a:txBody>
                  <a:tcPr marL="121888" marR="121888" horzOverflow="overflow"/>
                </a:tc>
                <a:extLst>
                  <a:ext uri="{0D108BD9-81ED-4DB2-BD59-A6C34878D82A}">
                    <a16:rowId xmlns:a16="http://schemas.microsoft.com/office/drawing/2014/main" val="10007"/>
                  </a:ext>
                </a:extLst>
              </a:tr>
            </a:tbl>
          </a:graphicData>
        </a:graphic>
      </p:graphicFrame>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531818" y="381000"/>
            <a:ext cx="11125199" cy="466726"/>
          </a:xfrm>
        </p:spPr>
        <p:txBody>
          <a:bodyPr/>
          <a:lstStyle/>
          <a:p>
            <a:r>
              <a:rPr lang="en-US" dirty="0"/>
              <a:t>Displaying Dataset </a:t>
            </a:r>
            <a:r>
              <a:rPr lang="en-US" dirty="0" err="1"/>
              <a:t>Dataset</a:t>
            </a:r>
            <a:r>
              <a:rPr lang="en-US" dirty="0"/>
              <a:t> </a:t>
            </a:r>
          </a:p>
        </p:txBody>
      </p:sp>
      <p:pic>
        <p:nvPicPr>
          <p:cNvPr id="205828" name="Picture 4"/>
          <p:cNvPicPr>
            <a:picLocks noChangeAspect="1" noChangeArrowheads="1"/>
          </p:cNvPicPr>
          <p:nvPr/>
        </p:nvPicPr>
        <p:blipFill>
          <a:blip r:embed="rId2" cstate="print"/>
          <a:srcRect/>
          <a:stretch>
            <a:fillRect/>
          </a:stretch>
        </p:blipFill>
        <p:spPr bwMode="auto">
          <a:xfrm>
            <a:off x="2279201" y="1019176"/>
            <a:ext cx="7683949" cy="4886324"/>
          </a:xfrm>
          <a:prstGeom prst="rect">
            <a:avLst/>
          </a:prstGeom>
          <a:noFill/>
          <a:ln w="9525">
            <a:noFill/>
            <a:miter lim="800000"/>
            <a:headEnd/>
            <a:tailEnd/>
          </a:ln>
          <a:effectLst/>
        </p:spPr>
      </p:pic>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531818" y="-3174"/>
            <a:ext cx="11125199" cy="889000"/>
          </a:xfrm>
        </p:spPr>
        <p:txBody>
          <a:bodyPr/>
          <a:lstStyle/>
          <a:p>
            <a:r>
              <a:rPr lang="en-US" dirty="0"/>
              <a:t>Customizing the Data Grid </a:t>
            </a:r>
          </a:p>
        </p:txBody>
      </p:sp>
      <p:sp>
        <p:nvSpPr>
          <p:cNvPr id="206851" name="Rectangle 3"/>
          <p:cNvSpPr>
            <a:spLocks noGrp="1" noChangeArrowheads="1"/>
          </p:cNvSpPr>
          <p:nvPr>
            <p:ph type="body" idx="1"/>
          </p:nvPr>
        </p:nvSpPr>
        <p:spPr>
          <a:xfrm>
            <a:off x="536443" y="1006475"/>
            <a:ext cx="11435488" cy="1466850"/>
          </a:xfrm>
        </p:spPr>
        <p:txBody>
          <a:bodyPr/>
          <a:lstStyle/>
          <a:p>
            <a:r>
              <a:rPr lang="en-US" sz="2000" b="0" dirty="0">
                <a:effectLst/>
              </a:rPr>
              <a:t>AutoFormat</a:t>
            </a:r>
          </a:p>
          <a:p>
            <a:r>
              <a:rPr lang="en-US" sz="2000" b="0" dirty="0">
                <a:effectLst/>
              </a:rPr>
              <a:t>Setting Custom Column Headers</a:t>
            </a:r>
          </a:p>
          <a:p>
            <a:r>
              <a:rPr lang="en-US" sz="2000" b="0" dirty="0">
                <a:effectLst/>
              </a:rPr>
              <a:t>Paging </a:t>
            </a:r>
          </a:p>
          <a:p>
            <a:r>
              <a:rPr lang="en-US" sz="2000" b="0" dirty="0">
                <a:effectLst/>
              </a:rPr>
              <a:t>Sorting</a:t>
            </a:r>
          </a:p>
        </p:txBody>
      </p:sp>
    </p:spTree>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lang="en-US" smtClean="0"/>
              <a:pPr/>
              <a:t>59</a:t>
            </a:fld>
            <a:endParaRPr lang="en-US" dirty="0"/>
          </a:p>
        </p:txBody>
      </p:sp>
      <p:sp>
        <p:nvSpPr>
          <p:cNvPr id="3" name="Title 1"/>
          <p:cNvSpPr txBox="1">
            <a:spLocks/>
          </p:cNvSpPr>
          <p:nvPr/>
        </p:nvSpPr>
        <p:spPr>
          <a:xfrm>
            <a:off x="609441" y="2846388"/>
            <a:ext cx="10969943" cy="639762"/>
          </a:xfrm>
          <a:prstGeom prst="rect">
            <a:avLst/>
          </a:prstGeom>
        </p:spPr>
        <p:txBody>
          <a:bodyPr/>
          <a:lstStyle>
            <a:lvl1pPr algn="l" rtl="0" eaLnBrk="0" fontAlgn="base" hangingPunct="0">
              <a:lnSpc>
                <a:spcPct val="90000"/>
              </a:lnSpc>
              <a:spcBef>
                <a:spcPct val="0"/>
              </a:spcBef>
              <a:spcAft>
                <a:spcPct val="0"/>
              </a:spcAft>
              <a:defRPr sz="4000" b="1"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2pPr>
            <a:lvl3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3pPr>
            <a:lvl4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4pPr>
            <a:lvl5pPr algn="l" rtl="0" eaLnBrk="0" fontAlgn="base" hangingPunct="0">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5pPr>
            <a:lvl6pPr marL="4572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6pPr>
            <a:lvl7pPr marL="9144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7pPr>
            <a:lvl8pPr marL="13716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8pPr>
            <a:lvl9pPr marL="1828800" algn="l" rtl="0" fontAlgn="base">
              <a:lnSpc>
                <a:spcPct val="90000"/>
              </a:lnSpc>
              <a:spcBef>
                <a:spcPct val="0"/>
              </a:spcBef>
              <a:spcAft>
                <a:spcPct val="0"/>
              </a:spcAft>
              <a:defRPr sz="4000" b="1">
                <a:solidFill>
                  <a:schemeClr val="tx2"/>
                </a:solidFill>
                <a:effectLst>
                  <a:outerShdw blurRad="38100" dist="38100" dir="2700000" algn="tl">
                    <a:srgbClr val="000000"/>
                  </a:outerShdw>
                </a:effectLst>
                <a:latin typeface="Arial" panose="020B0604020202020204" pitchFamily="34" charset="0"/>
              </a:defRPr>
            </a:lvl9pPr>
          </a:lstStyle>
          <a:p>
            <a:pPr>
              <a:defRPr/>
            </a:pPr>
            <a:r>
              <a:rPr lang="en-US" sz="3600" b="0" dirty="0">
                <a:solidFill>
                  <a:schemeClr val="tx1"/>
                </a:solidFill>
                <a:effectLst/>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pic>
        <p:nvPicPr>
          <p:cNvPr id="5" name="Content Placeholder 4"/>
          <p:cNvPicPr>
            <a:picLocks noGrp="1" noChangeAspect="1"/>
          </p:cNvPicPr>
          <p:nvPr>
            <p:ph idx="1"/>
          </p:nvPr>
        </p:nvPicPr>
        <p:blipFill>
          <a:blip r:embed="rId2"/>
          <a:stretch>
            <a:fillRect/>
          </a:stretch>
        </p:blipFill>
        <p:spPr>
          <a:xfrm>
            <a:off x="531813" y="1983346"/>
            <a:ext cx="11125200" cy="3374265"/>
          </a:xfrm>
          <a:prstGeom prst="rect">
            <a:avLst/>
          </a:prstGeom>
        </p:spPr>
      </p:pic>
      <p:sp>
        <p:nvSpPr>
          <p:cNvPr id="4" name="Slide Number Placeholder 3"/>
          <p:cNvSpPr>
            <a:spLocks noGrp="1"/>
          </p:cNvSpPr>
          <p:nvPr>
            <p:ph type="sldNum" sz="quarter" idx="12"/>
          </p:nvPr>
        </p:nvSpPr>
        <p:spPr/>
        <p:txBody>
          <a:bodyPr/>
          <a:lstStyle/>
          <a:p>
            <a:fld id="{C51EAA63-D034-42AE-91FA-B13B9518C7BE}" type="slidenum">
              <a:rPr lang="en-US" smtClean="0"/>
              <a:pPr/>
              <a:t>6</a:t>
            </a:fld>
            <a:endParaRPr lang="en-US" dirty="0"/>
          </a:p>
        </p:txBody>
      </p:sp>
    </p:spTree>
    <p:extLst>
      <p:ext uri="{BB962C8B-B14F-4D97-AF65-F5344CB8AC3E}">
        <p14:creationId xmlns:p14="http://schemas.microsoft.com/office/powerpoint/2010/main" val="24555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531818" y="276225"/>
            <a:ext cx="11125199" cy="581026"/>
          </a:xfrm>
        </p:spPr>
        <p:txBody>
          <a:bodyPr/>
          <a:lstStyle/>
          <a:p>
            <a:r>
              <a:rPr lang="en-US" dirty="0"/>
              <a:t>ADO.NET Assemblies </a:t>
            </a:r>
          </a:p>
        </p:txBody>
      </p:sp>
      <p:sp>
        <p:nvSpPr>
          <p:cNvPr id="156675" name="Rectangle 3"/>
          <p:cNvSpPr>
            <a:spLocks noGrp="1" noChangeArrowheads="1"/>
          </p:cNvSpPr>
          <p:nvPr>
            <p:ph type="body" idx="1"/>
          </p:nvPr>
        </p:nvSpPr>
        <p:spPr>
          <a:xfrm>
            <a:off x="507868" y="1035050"/>
            <a:ext cx="11435488" cy="4298950"/>
          </a:xfrm>
        </p:spPr>
        <p:txBody>
          <a:bodyPr/>
          <a:lstStyle/>
          <a:p>
            <a:pPr>
              <a:lnSpc>
                <a:spcPct val="80000"/>
              </a:lnSpc>
              <a:buFont typeface="Wingdings" pitchFamily="2" charset="2"/>
              <a:buNone/>
            </a:pPr>
            <a:r>
              <a:rPr lang="en-GB" sz="2000" b="1" dirty="0"/>
              <a:t>Assembly</a:t>
            </a:r>
          </a:p>
          <a:p>
            <a:pPr lvl="1">
              <a:lnSpc>
                <a:spcPct val="80000"/>
              </a:lnSpc>
            </a:pPr>
            <a:r>
              <a:rPr lang="en-GB" sz="2000" dirty="0" err="1"/>
              <a:t>System.Data.dll</a:t>
            </a:r>
            <a:endParaRPr lang="en-GB" sz="2000" dirty="0"/>
          </a:p>
          <a:p>
            <a:pPr>
              <a:lnSpc>
                <a:spcPct val="80000"/>
              </a:lnSpc>
              <a:buFont typeface="Wingdings" pitchFamily="2" charset="2"/>
              <a:buNone/>
            </a:pPr>
            <a:r>
              <a:rPr lang="en-GB" sz="2000" b="1" dirty="0"/>
              <a:t>Namespaces: </a:t>
            </a:r>
          </a:p>
          <a:p>
            <a:pPr lvl="1">
              <a:lnSpc>
                <a:spcPct val="80000"/>
              </a:lnSpc>
            </a:pPr>
            <a:r>
              <a:rPr lang="en-GB" sz="2000" dirty="0" err="1"/>
              <a:t>System.Data</a:t>
            </a:r>
            <a:r>
              <a:rPr lang="en-GB" sz="2000" dirty="0"/>
              <a:t> 		general types 	</a:t>
            </a:r>
          </a:p>
          <a:p>
            <a:pPr lvl="1">
              <a:lnSpc>
                <a:spcPct val="80000"/>
              </a:lnSpc>
            </a:pPr>
            <a:r>
              <a:rPr lang="en-GB" sz="2000" dirty="0" err="1"/>
              <a:t>System.Data.Common</a:t>
            </a:r>
            <a:r>
              <a:rPr lang="en-GB" sz="2000" dirty="0"/>
              <a:t> 	classes for implementing providers</a:t>
            </a:r>
          </a:p>
          <a:p>
            <a:pPr lvl="1">
              <a:lnSpc>
                <a:spcPct val="80000"/>
              </a:lnSpc>
            </a:pPr>
            <a:r>
              <a:rPr lang="en-GB" sz="2000" dirty="0" err="1"/>
              <a:t>System.Data.OleDb</a:t>
            </a:r>
            <a:r>
              <a:rPr lang="en-GB" sz="2000" dirty="0"/>
              <a:t>       	OLE DB provider</a:t>
            </a:r>
          </a:p>
          <a:p>
            <a:pPr lvl="1">
              <a:lnSpc>
                <a:spcPct val="80000"/>
              </a:lnSpc>
            </a:pPr>
            <a:r>
              <a:rPr lang="en-GB" sz="2000" dirty="0" err="1"/>
              <a:t>System.Data.SqlClient</a:t>
            </a:r>
            <a:r>
              <a:rPr lang="en-GB" sz="2000" dirty="0"/>
              <a:t>   	Microsoft SQL Server provider</a:t>
            </a:r>
          </a:p>
          <a:p>
            <a:pPr lvl="1">
              <a:lnSpc>
                <a:spcPct val="80000"/>
              </a:lnSpc>
            </a:pPr>
            <a:r>
              <a:rPr lang="en-GB" sz="2000" dirty="0" err="1"/>
              <a:t>System.Data.SqlTypes</a:t>
            </a:r>
            <a:r>
              <a:rPr lang="en-GB" sz="2000" dirty="0"/>
              <a:t>	data types for SQL Server</a:t>
            </a:r>
          </a:p>
          <a:p>
            <a:pPr lvl="1">
              <a:lnSpc>
                <a:spcPct val="80000"/>
              </a:lnSpc>
            </a:pPr>
            <a:r>
              <a:rPr lang="en-GB" sz="2000" dirty="0" err="1"/>
              <a:t>System.Data.Odbc</a:t>
            </a:r>
            <a:r>
              <a:rPr lang="en-GB" sz="2000" dirty="0"/>
              <a:t>		ODBC provider (since .NET 1.1)</a:t>
            </a:r>
          </a:p>
          <a:p>
            <a:pPr lvl="1">
              <a:lnSpc>
                <a:spcPct val="80000"/>
              </a:lnSpc>
            </a:pPr>
            <a:r>
              <a:rPr lang="en-GB" sz="2000" dirty="0" err="1"/>
              <a:t>System.Data.OracleClient</a:t>
            </a:r>
            <a:r>
              <a:rPr lang="en-GB" sz="2000" dirty="0"/>
              <a:t>	Oracle provider (since .NET 1.1)</a:t>
            </a:r>
          </a:p>
          <a:p>
            <a:pPr lvl="1">
              <a:lnSpc>
                <a:spcPct val="80000"/>
              </a:lnSpc>
            </a:pPr>
            <a:r>
              <a:rPr lang="en-GB" sz="2000" dirty="0" err="1"/>
              <a:t>System.Data.SqlServerCe</a:t>
            </a:r>
            <a:r>
              <a:rPr lang="en-GB" sz="2000" dirty="0"/>
              <a:t>	Compact Framework</a:t>
            </a:r>
            <a:endParaRPr lang="en-US" sz="2000"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218941"/>
            <a:ext cx="11125199" cy="914400"/>
          </a:xfrm>
        </p:spPr>
        <p:txBody>
          <a:bodyPr/>
          <a:lstStyle/>
          <a:p>
            <a:br>
              <a:rPr lang="en-US" dirty="0"/>
            </a:br>
            <a:r>
              <a:rPr lang="en-US" dirty="0"/>
              <a:t>Core Objects of .NET Framework Data Providers</a:t>
            </a:r>
            <a:br>
              <a:rPr lang="en-US" dirty="0"/>
            </a:br>
            <a:r>
              <a:rPr lang="en-US" dirty="0"/>
              <a: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4074566"/>
              </p:ext>
            </p:extLst>
          </p:nvPr>
        </p:nvGraphicFramePr>
        <p:xfrm>
          <a:off x="531813" y="1212374"/>
          <a:ext cx="11125200" cy="3352800"/>
        </p:xfrm>
        <a:graphic>
          <a:graphicData uri="http://schemas.openxmlformats.org/drawingml/2006/table">
            <a:tbl>
              <a:tblPr/>
              <a:tblGrid>
                <a:gridCol w="2443207">
                  <a:extLst>
                    <a:ext uri="{9D8B030D-6E8A-4147-A177-3AD203B41FA5}">
                      <a16:colId xmlns:a16="http://schemas.microsoft.com/office/drawing/2014/main" val="20000"/>
                    </a:ext>
                  </a:extLst>
                </a:gridCol>
                <a:gridCol w="8681993">
                  <a:extLst>
                    <a:ext uri="{9D8B030D-6E8A-4147-A177-3AD203B41FA5}">
                      <a16:colId xmlns:a16="http://schemas.microsoft.com/office/drawing/2014/main" val="20001"/>
                    </a:ext>
                  </a:extLst>
                </a:gridCol>
              </a:tblGrid>
              <a:tr h="0">
                <a:tc>
                  <a:txBody>
                    <a:bodyPr/>
                    <a:lstStyle/>
                    <a:p>
                      <a:r>
                        <a:rPr lang="en-US" b="1"/>
                        <a:t>Object</a:t>
                      </a:r>
                    </a:p>
                  </a:txBody>
                  <a:tcPr anchor="ctr">
                    <a:lnL>
                      <a:noFill/>
                    </a:lnL>
                    <a:lnR>
                      <a:noFill/>
                    </a:lnR>
                    <a:lnT>
                      <a:noFill/>
                    </a:lnT>
                    <a:lnB>
                      <a:noFill/>
                    </a:lnB>
                  </a:tcPr>
                </a:tc>
                <a:tc>
                  <a:txBody>
                    <a:bodyPr/>
                    <a:lstStyle/>
                    <a:p>
                      <a:r>
                        <a:rPr lang="en-US" b="1" dirty="0"/>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Connection </a:t>
                      </a:r>
                    </a:p>
                  </a:txBody>
                  <a:tcPr anchor="ctr">
                    <a:lnL>
                      <a:noFill/>
                    </a:lnL>
                    <a:lnR>
                      <a:noFill/>
                    </a:lnR>
                    <a:lnT>
                      <a:noFill/>
                    </a:lnT>
                    <a:lnB>
                      <a:noFill/>
                    </a:lnB>
                  </a:tcPr>
                </a:tc>
                <a:tc>
                  <a:txBody>
                    <a:bodyPr/>
                    <a:lstStyle/>
                    <a:p>
                      <a:r>
                        <a:rPr lang="en-US" dirty="0"/>
                        <a:t>Establishes a connection to a specific data source. The base class for all Connection objects is the </a:t>
                      </a:r>
                      <a:r>
                        <a:rPr lang="en-US" dirty="0" err="1"/>
                        <a:t>DbConnection</a:t>
                      </a:r>
                      <a:r>
                        <a:rPr lang="en-US" dirty="0"/>
                        <a:t> class.</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dirty="0"/>
                        <a:t>Command </a:t>
                      </a:r>
                    </a:p>
                  </a:txBody>
                  <a:tcPr anchor="ctr">
                    <a:lnL>
                      <a:noFill/>
                    </a:lnL>
                    <a:lnR>
                      <a:noFill/>
                    </a:lnR>
                    <a:lnT>
                      <a:noFill/>
                    </a:lnT>
                    <a:lnB>
                      <a:noFill/>
                    </a:lnB>
                  </a:tcPr>
                </a:tc>
                <a:tc>
                  <a:txBody>
                    <a:bodyPr/>
                    <a:lstStyle/>
                    <a:p>
                      <a:r>
                        <a:rPr lang="en-US" dirty="0"/>
                        <a:t>Executes a command against a data source. Exposes Parameters and can execute in the scope of a Transaction from a Connection. The base class for all Command objects is the DbCommand class.</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DataReader </a:t>
                      </a:r>
                    </a:p>
                  </a:txBody>
                  <a:tcPr anchor="ctr">
                    <a:lnL>
                      <a:noFill/>
                    </a:lnL>
                    <a:lnR>
                      <a:noFill/>
                    </a:lnR>
                    <a:lnT>
                      <a:noFill/>
                    </a:lnT>
                    <a:lnB>
                      <a:noFill/>
                    </a:lnB>
                  </a:tcPr>
                </a:tc>
                <a:tc>
                  <a:txBody>
                    <a:bodyPr/>
                    <a:lstStyle/>
                    <a:p>
                      <a:r>
                        <a:rPr lang="en-US" dirty="0"/>
                        <a:t>Reads a forward-only, read-only stream of data from a data source. The base class for all </a:t>
                      </a:r>
                      <a:r>
                        <a:rPr lang="en-US" dirty="0" err="1"/>
                        <a:t>DataReader</a:t>
                      </a:r>
                      <a:r>
                        <a:rPr lang="en-US" dirty="0"/>
                        <a:t> objects is the </a:t>
                      </a:r>
                      <a:r>
                        <a:rPr lang="en-US" dirty="0" err="1"/>
                        <a:t>DbDataReader</a:t>
                      </a:r>
                      <a:r>
                        <a:rPr lang="en-US" dirty="0"/>
                        <a:t> class.</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t>DataAdapter </a:t>
                      </a:r>
                    </a:p>
                  </a:txBody>
                  <a:tcPr anchor="ctr">
                    <a:lnL>
                      <a:noFill/>
                    </a:lnL>
                    <a:lnR>
                      <a:noFill/>
                    </a:lnR>
                    <a:lnT>
                      <a:noFill/>
                    </a:lnT>
                    <a:lnB>
                      <a:noFill/>
                    </a:lnB>
                  </a:tcPr>
                </a:tc>
                <a:tc>
                  <a:txBody>
                    <a:bodyPr/>
                    <a:lstStyle/>
                    <a:p>
                      <a:r>
                        <a:rPr lang="en-US" dirty="0"/>
                        <a:t>Populates a </a:t>
                      </a:r>
                      <a:r>
                        <a:rPr lang="en-US" dirty="0" err="1"/>
                        <a:t>DataSet</a:t>
                      </a:r>
                      <a:r>
                        <a:rPr lang="en-US" dirty="0"/>
                        <a:t> and resolves updates with the data source. The base class for all </a:t>
                      </a:r>
                      <a:r>
                        <a:rPr lang="en-US" dirty="0" err="1"/>
                        <a:t>DataAdapter</a:t>
                      </a:r>
                      <a:r>
                        <a:rPr lang="en-US" dirty="0"/>
                        <a:t> objects is the DbDataAdapter class.</a:t>
                      </a: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287047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07868" y="276225"/>
            <a:ext cx="11424908" cy="546100"/>
          </a:xfrm>
        </p:spPr>
        <p:txBody>
          <a:bodyPr/>
          <a:lstStyle/>
          <a:p>
            <a:r>
              <a:rPr lang="en-GB" sz="3600" dirty="0"/>
              <a:t>Connection-oriented versus Connectionless</a:t>
            </a:r>
            <a:endParaRPr lang="en-US" sz="3600" dirty="0"/>
          </a:p>
        </p:txBody>
      </p:sp>
      <p:sp>
        <p:nvSpPr>
          <p:cNvPr id="155651" name="Rectangle 3"/>
          <p:cNvSpPr>
            <a:spLocks noGrp="1" noChangeArrowheads="1"/>
          </p:cNvSpPr>
          <p:nvPr>
            <p:ph type="body" idx="1"/>
          </p:nvPr>
        </p:nvSpPr>
        <p:spPr>
          <a:xfrm>
            <a:off x="507868" y="930274"/>
            <a:ext cx="11435488" cy="4575175"/>
          </a:xfrm>
        </p:spPr>
        <p:txBody>
          <a:bodyPr/>
          <a:lstStyle/>
          <a:p>
            <a:r>
              <a:rPr lang="en-GB" sz="2000" dirty="0"/>
              <a:t>Connectionless</a:t>
            </a:r>
          </a:p>
          <a:p>
            <a:pPr lvl="1"/>
            <a:r>
              <a:rPr lang="en-GB" sz="2000" dirty="0"/>
              <a:t>No permanent connection to the data source</a:t>
            </a:r>
          </a:p>
          <a:p>
            <a:pPr lvl="1"/>
            <a:r>
              <a:rPr lang="en-GB" sz="2000" dirty="0"/>
              <a:t>Data cached in main memory</a:t>
            </a:r>
          </a:p>
          <a:p>
            <a:pPr lvl="1"/>
            <a:r>
              <a:rPr lang="en-GB" sz="2000" dirty="0"/>
              <a:t>Changes in main memory may be in conflict with </a:t>
            </a:r>
            <a:r>
              <a:rPr lang="en-GB" sz="2000" dirty="0">
                <a:sym typeface="Symbol" pitchFamily="18" charset="2"/>
              </a:rPr>
              <a:t>changes in data source</a:t>
            </a:r>
            <a:endParaRPr lang="en-GB" sz="2000" dirty="0"/>
          </a:p>
          <a:p>
            <a:pPr lvl="1"/>
            <a:r>
              <a:rPr lang="en-GB" sz="2000" dirty="0"/>
              <a:t>Intended for applications with:</a:t>
            </a:r>
          </a:p>
          <a:p>
            <a:pPr lvl="2"/>
            <a:r>
              <a:rPr lang="en-GB" sz="2000" dirty="0"/>
              <a:t>many parallel and long lasting access operations.</a:t>
            </a:r>
          </a:p>
          <a:p>
            <a:r>
              <a:rPr lang="en-GB" sz="2000" dirty="0"/>
              <a:t>Connection-oriented</a:t>
            </a:r>
          </a:p>
          <a:p>
            <a:pPr lvl="1"/>
            <a:r>
              <a:rPr lang="en-GB" sz="2000" dirty="0"/>
              <a:t>Keeps the connection to the data base alive</a:t>
            </a:r>
          </a:p>
          <a:p>
            <a:pPr lvl="1"/>
            <a:r>
              <a:rPr lang="en-GB" sz="2000" dirty="0"/>
              <a:t>Always up-to-date data</a:t>
            </a:r>
          </a:p>
          <a:p>
            <a:pPr lvl="1"/>
            <a:r>
              <a:rPr lang="en-GB" sz="2000" dirty="0"/>
              <a:t>Intended for applications with:</a:t>
            </a:r>
          </a:p>
          <a:p>
            <a:pPr lvl="2"/>
            <a:r>
              <a:rPr lang="en-GB" sz="2000" dirty="0"/>
              <a:t>short running transactions</a:t>
            </a:r>
          </a:p>
          <a:p>
            <a:pPr lvl="2"/>
            <a:r>
              <a:rPr lang="en-GB" sz="2000" dirty="0"/>
              <a:t>only a few parallel access operations</a:t>
            </a:r>
          </a:p>
          <a:p>
            <a:endParaRPr lang="en-GB" sz="2000" dirty="0"/>
          </a:p>
          <a:p>
            <a:endParaRPr lang="en-US" dirty="0"/>
          </a:p>
        </p:txBody>
      </p:sp>
    </p:spTree>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17811</TotalTime>
  <Words>1892</Words>
  <Application>Microsoft Office PowerPoint</Application>
  <PresentationFormat>Custom</PresentationFormat>
  <Paragraphs>416</Paragraphs>
  <Slides>59</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7" baseType="lpstr">
      <vt:lpstr>Arial</vt:lpstr>
      <vt:lpstr>Calibri</vt:lpstr>
      <vt:lpstr>Courier New</vt:lpstr>
      <vt:lpstr>Symbol</vt:lpstr>
      <vt:lpstr>Times New Roman</vt:lpstr>
      <vt:lpstr>Wingdings</vt:lpstr>
      <vt:lpstr>Oracle_16x9_2014_521</vt:lpstr>
      <vt:lpstr>Visio</vt:lpstr>
      <vt:lpstr>PowerPoint Presentation</vt:lpstr>
      <vt:lpstr>ADO.NET</vt:lpstr>
      <vt:lpstr>ADO.NET</vt:lpstr>
      <vt:lpstr>Data Providers</vt:lpstr>
      <vt:lpstr>.NET Framework Data Providers</vt:lpstr>
      <vt:lpstr>Comparison</vt:lpstr>
      <vt:lpstr>ADO.NET Assemblies </vt:lpstr>
      <vt:lpstr> Core Objects of .NET Framework Data Providers  </vt:lpstr>
      <vt:lpstr>Connection-oriented versus Connectionless</vt:lpstr>
      <vt:lpstr>Connection Oriented Architecture</vt:lpstr>
      <vt:lpstr>Class Hierarchy</vt:lpstr>
      <vt:lpstr>Pattern for Connection Oriented Access</vt:lpstr>
      <vt:lpstr>SQL Server Security</vt:lpstr>
      <vt:lpstr>Connection Strings</vt:lpstr>
      <vt:lpstr>Connection parameters</vt:lpstr>
      <vt:lpstr>Command</vt:lpstr>
      <vt:lpstr>Executing Commands </vt:lpstr>
      <vt:lpstr>Command Type</vt:lpstr>
      <vt:lpstr>Data Readers</vt:lpstr>
      <vt:lpstr>Execute Reader</vt:lpstr>
      <vt:lpstr>Data Reader</vt:lpstr>
      <vt:lpstr>Creating a Data reader</vt:lpstr>
      <vt:lpstr>Reading Data from  Data Reader</vt:lpstr>
      <vt:lpstr>Code</vt:lpstr>
      <vt:lpstr>Use Try…Catch…Finally</vt:lpstr>
      <vt:lpstr>Using “Using”</vt:lpstr>
      <vt:lpstr>Execute Non Query Method</vt:lpstr>
      <vt:lpstr>Execute Scalar</vt:lpstr>
      <vt:lpstr>Execute XML Reader</vt:lpstr>
      <vt:lpstr>Stored Procedures</vt:lpstr>
      <vt:lpstr>Benefits OF SP</vt:lpstr>
      <vt:lpstr>Calling Stored Procedure</vt:lpstr>
      <vt:lpstr>Using Parameters</vt:lpstr>
      <vt:lpstr>Transactions</vt:lpstr>
      <vt:lpstr>ACID</vt:lpstr>
      <vt:lpstr>Types Of Transactions </vt:lpstr>
      <vt:lpstr>Automatic Vs Manual</vt:lpstr>
      <vt:lpstr>ADO.NET Transactions</vt:lpstr>
      <vt:lpstr>Isolation Levels</vt:lpstr>
      <vt:lpstr>Connectionless</vt:lpstr>
      <vt:lpstr>Microsoft 3 Tier Arch</vt:lpstr>
      <vt:lpstr>ADO Technology Chain</vt:lpstr>
      <vt:lpstr>Dataset</vt:lpstr>
      <vt:lpstr>Dataset</vt:lpstr>
      <vt:lpstr>Creating  Data Adapter</vt:lpstr>
      <vt:lpstr>Architecture</vt:lpstr>
      <vt:lpstr>Properties Of Adapter</vt:lpstr>
      <vt:lpstr>Creating Dataset</vt:lpstr>
      <vt:lpstr>Loading Data</vt:lpstr>
      <vt:lpstr>Writing back  Changes</vt:lpstr>
      <vt:lpstr>Storing Multiple Tables</vt:lpstr>
      <vt:lpstr>Creating Relations</vt:lpstr>
      <vt:lpstr>Navigating Between  tables </vt:lpstr>
      <vt:lpstr>Data View</vt:lpstr>
      <vt:lpstr>Data Reader vs. Dataset</vt:lpstr>
      <vt:lpstr>List bound Controls</vt:lpstr>
      <vt:lpstr>Displaying Dataset Dataset </vt:lpstr>
      <vt:lpstr>Customizing the Data Grid </vt:lpstr>
      <vt:lpstr>PowerPoint Presentation</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Abhilash Reddy</cp:lastModifiedBy>
  <cp:revision>1369</cp:revision>
  <dcterms:created xsi:type="dcterms:W3CDTF">2014-05-22T00:02:59Z</dcterms:created>
  <dcterms:modified xsi:type="dcterms:W3CDTF">2016-07-15T17:53:23Z</dcterms:modified>
</cp:coreProperties>
</file>