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682" r:id="rId2"/>
    <p:sldId id="739" r:id="rId3"/>
    <p:sldId id="689" r:id="rId4"/>
    <p:sldId id="846" r:id="rId5"/>
    <p:sldId id="847" r:id="rId6"/>
    <p:sldId id="848" r:id="rId7"/>
    <p:sldId id="849" r:id="rId8"/>
    <p:sldId id="850" r:id="rId9"/>
    <p:sldId id="866" r:id="rId10"/>
    <p:sldId id="851" r:id="rId11"/>
    <p:sldId id="852" r:id="rId12"/>
    <p:sldId id="853" r:id="rId13"/>
    <p:sldId id="854" r:id="rId14"/>
    <p:sldId id="855" r:id="rId15"/>
    <p:sldId id="856" r:id="rId16"/>
    <p:sldId id="857" r:id="rId17"/>
    <p:sldId id="858" r:id="rId18"/>
    <p:sldId id="859" r:id="rId19"/>
    <p:sldId id="860" r:id="rId20"/>
    <p:sldId id="861" r:id="rId21"/>
    <p:sldId id="862" r:id="rId22"/>
    <p:sldId id="863" r:id="rId23"/>
    <p:sldId id="864" r:id="rId24"/>
    <p:sldId id="865" r:id="rId25"/>
    <p:sldId id="845" r:id="rId26"/>
  </p:sldIdLst>
  <p:sldSz cx="12188825" cy="6858000"/>
  <p:notesSz cx="6858000" cy="9144000"/>
  <p:custDataLst>
    <p:tags r:id="rId29"/>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86492" autoAdjust="0"/>
  </p:normalViewPr>
  <p:slideViewPr>
    <p:cSldViewPr snapToGrid="0">
      <p:cViewPr varScale="1">
        <p:scale>
          <a:sx n="77" d="100"/>
          <a:sy n="77" d="100"/>
        </p:scale>
        <p:origin x="603" y="54"/>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7/20/2016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7/20/2016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7/20/2016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7/20/2016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7/20/2016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7/20/2016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7/20/2016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7/20/2016</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7/20/2016</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7/20/2016</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7/20/2016</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7/20/2016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7/20/2016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7/20/2016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7/20/2016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7/20/2016</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fld id="{67355ABE-5EDE-43C8-B6D2-33C519122589}" type="slidenum">
              <a:rPr lang="en-US" altLang="en-US"/>
              <a:pPr/>
              <a:t>‹#›</a:t>
            </a:fld>
            <a:endParaRPr lang="en-US" altLang="en-US"/>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7/20/2016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7/20/2016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7/20/2016</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7/20/2016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7/20/2016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7/20/2016</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7/20/2016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7/20/2016</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 id="2147483695"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3174"/>
            <a:ext cx="11125199" cy="889000"/>
          </a:xfrm>
        </p:spPr>
        <p:txBody>
          <a:bodyPr/>
          <a:lstStyle/>
          <a:p>
            <a:pPr>
              <a:defRPr/>
            </a:pPr>
            <a:r>
              <a:rPr lang="en-US" dirty="0"/>
              <a:t>After Linq</a:t>
            </a:r>
          </a:p>
        </p:txBody>
      </p:sp>
      <p:sp>
        <p:nvSpPr>
          <p:cNvPr id="3" name="Content Placeholder 2"/>
          <p:cNvSpPr>
            <a:spLocks noGrp="1"/>
          </p:cNvSpPr>
          <p:nvPr>
            <p:ph idx="1"/>
          </p:nvPr>
        </p:nvSpPr>
        <p:spPr>
          <a:xfrm>
            <a:off x="507868" y="1006475"/>
            <a:ext cx="11435488" cy="3416300"/>
          </a:xfrm>
        </p:spPr>
        <p:txBody>
          <a:bodyPr/>
          <a:lstStyle/>
          <a:p>
            <a:pPr marL="0" indent="0">
              <a:buFont typeface="Wingdings" pitchFamily="2" charset="2"/>
              <a:buNone/>
              <a:defRPr/>
            </a:pPr>
            <a:r>
              <a:rPr lang="en-US" sz="1800" dirty="0"/>
              <a:t>// Use LINQ to find teenager students</a:t>
            </a:r>
          </a:p>
          <a:p>
            <a:pPr marL="0" indent="0">
              <a:buFont typeface="Wingdings" pitchFamily="2" charset="2"/>
              <a:buNone/>
              <a:defRPr/>
            </a:pPr>
            <a:r>
              <a:rPr lang="en-US" sz="1800" dirty="0"/>
              <a:t>Student[] </a:t>
            </a:r>
            <a:r>
              <a:rPr lang="en-US" sz="1800" dirty="0" err="1"/>
              <a:t>teenAgerStudents</a:t>
            </a:r>
            <a:r>
              <a:rPr lang="en-US" sz="1800" dirty="0"/>
              <a:t> = </a:t>
            </a:r>
            <a:r>
              <a:rPr lang="en-US" sz="1800" dirty="0" err="1"/>
              <a:t>studentArray.Where</a:t>
            </a:r>
            <a:r>
              <a:rPr lang="en-US" sz="1800" dirty="0"/>
              <a:t>(s =&gt; </a:t>
            </a:r>
            <a:r>
              <a:rPr lang="en-US" sz="1800" dirty="0" err="1"/>
              <a:t>s.age</a:t>
            </a:r>
            <a:r>
              <a:rPr lang="en-US" sz="1800" dirty="0"/>
              <a:t> &gt; 12 &amp;&amp; </a:t>
            </a:r>
            <a:r>
              <a:rPr lang="en-US" sz="1800" dirty="0" err="1"/>
              <a:t>s.age</a:t>
            </a:r>
            <a:r>
              <a:rPr lang="en-US" sz="1800" dirty="0"/>
              <a:t> &lt; 20).</a:t>
            </a:r>
            <a:r>
              <a:rPr lang="en-US" sz="1800" dirty="0" err="1"/>
              <a:t>ToArray</a:t>
            </a:r>
            <a:r>
              <a:rPr lang="en-US" sz="1800" dirty="0"/>
              <a:t>();</a:t>
            </a:r>
          </a:p>
          <a:p>
            <a:pPr marL="0" indent="0">
              <a:buFont typeface="Wingdings" pitchFamily="2" charset="2"/>
              <a:buNone/>
              <a:defRPr/>
            </a:pPr>
            <a:r>
              <a:rPr lang="en-US" sz="1800" dirty="0"/>
              <a:t>       </a:t>
            </a:r>
          </a:p>
          <a:p>
            <a:pPr marL="0" indent="0">
              <a:buFont typeface="Wingdings" pitchFamily="2" charset="2"/>
              <a:buNone/>
              <a:defRPr/>
            </a:pPr>
            <a:r>
              <a:rPr lang="en-US" sz="1800" dirty="0"/>
              <a:t>// Use LINQ to find first student whose name is Bill </a:t>
            </a:r>
          </a:p>
          <a:p>
            <a:pPr marL="0" indent="0">
              <a:buFont typeface="Wingdings" pitchFamily="2" charset="2"/>
              <a:buNone/>
              <a:defRPr/>
            </a:pPr>
            <a:r>
              <a:rPr lang="en-US" sz="1800" dirty="0"/>
              <a:t>Student bill = </a:t>
            </a:r>
            <a:r>
              <a:rPr lang="en-US" sz="1800" dirty="0" err="1"/>
              <a:t>studentArray.Where</a:t>
            </a:r>
            <a:r>
              <a:rPr lang="en-US" sz="1800" dirty="0"/>
              <a:t>(s =&gt; </a:t>
            </a:r>
            <a:r>
              <a:rPr lang="en-US" sz="1800" dirty="0" err="1"/>
              <a:t>s.StudentName</a:t>
            </a:r>
            <a:r>
              <a:rPr lang="en-US" sz="1800" dirty="0"/>
              <a:t> == "Bill").</a:t>
            </a:r>
            <a:r>
              <a:rPr lang="en-US" sz="1800" dirty="0" err="1"/>
              <a:t>FirstOrDefault</a:t>
            </a:r>
            <a:r>
              <a:rPr lang="en-US" sz="1800" dirty="0"/>
              <a:t>();</a:t>
            </a:r>
          </a:p>
          <a:p>
            <a:pPr marL="0" indent="0">
              <a:buFont typeface="Wingdings" pitchFamily="2" charset="2"/>
              <a:buNone/>
              <a:defRPr/>
            </a:pPr>
            <a:r>
              <a:rPr lang="en-US" sz="1800" dirty="0"/>
              <a:t>        </a:t>
            </a:r>
          </a:p>
          <a:p>
            <a:pPr marL="0" indent="0">
              <a:buFont typeface="Wingdings" pitchFamily="2" charset="2"/>
              <a:buNone/>
              <a:defRPr/>
            </a:pPr>
            <a:r>
              <a:rPr lang="en-US" sz="1800" dirty="0"/>
              <a:t>// Use LINQ to find student whose </a:t>
            </a:r>
            <a:r>
              <a:rPr lang="en-US" sz="1800" dirty="0" err="1"/>
              <a:t>StudentID</a:t>
            </a:r>
            <a:r>
              <a:rPr lang="en-US" sz="1800" dirty="0"/>
              <a:t> is 5</a:t>
            </a:r>
          </a:p>
          <a:p>
            <a:pPr marL="0" indent="0">
              <a:buFont typeface="Wingdings" pitchFamily="2" charset="2"/>
              <a:buNone/>
              <a:defRPr/>
            </a:pPr>
            <a:r>
              <a:rPr lang="en-US" sz="1800" dirty="0"/>
              <a:t>Student student5 = </a:t>
            </a:r>
            <a:r>
              <a:rPr lang="en-US" sz="1800" dirty="0" err="1"/>
              <a:t>studentArray.Where</a:t>
            </a:r>
            <a:r>
              <a:rPr lang="en-US" sz="1800" dirty="0"/>
              <a:t>(s =&gt; </a:t>
            </a:r>
            <a:r>
              <a:rPr lang="en-US" sz="1800" dirty="0" err="1"/>
              <a:t>s.StudentID</a:t>
            </a:r>
            <a:r>
              <a:rPr lang="en-US" sz="1800" dirty="0"/>
              <a:t> == 5).</a:t>
            </a:r>
            <a:r>
              <a:rPr lang="en-US" sz="1800" dirty="0" err="1"/>
              <a:t>FirstOrDefault</a:t>
            </a:r>
            <a:r>
              <a:rPr lang="en-US" sz="1800" dirty="0"/>
              <a:t>();</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342899"/>
            <a:ext cx="11125199" cy="495301"/>
          </a:xfrm>
        </p:spPr>
        <p:txBody>
          <a:bodyPr/>
          <a:lstStyle/>
          <a:p>
            <a:pPr>
              <a:defRPr/>
            </a:pPr>
            <a:r>
              <a:rPr lang="en-US" dirty="0"/>
              <a:t>Example</a:t>
            </a:r>
          </a:p>
        </p:txBody>
      </p:sp>
      <p:pic>
        <p:nvPicPr>
          <p:cNvPr id="12291" name="Picture 3"/>
          <p:cNvPicPr>
            <a:picLocks noChangeAspect="1"/>
          </p:cNvPicPr>
          <p:nvPr/>
        </p:nvPicPr>
        <p:blipFill>
          <a:blip r:embed="rId2" cstate="print"/>
          <a:srcRect/>
          <a:stretch>
            <a:fillRect/>
          </a:stretch>
        </p:blipFill>
        <p:spPr bwMode="auto">
          <a:xfrm>
            <a:off x="323771" y="923925"/>
            <a:ext cx="8771329" cy="4876800"/>
          </a:xfrm>
          <a:prstGeom prst="rect">
            <a:avLst/>
          </a:prstGeom>
          <a:noFill/>
          <a:ln w="9525">
            <a:noFill/>
            <a:miter lim="800000"/>
            <a:headEnd/>
            <a:tailEnd/>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76275" y="3571874"/>
            <a:ext cx="1581150" cy="733425"/>
          </a:xfrm>
          <a:prstGeom prst="rect">
            <a:avLst/>
          </a:prstGeom>
          <a:solidFill>
            <a:schemeClr val="bg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6" name="Rectangle 15"/>
          <p:cNvSpPr/>
          <p:nvPr/>
        </p:nvSpPr>
        <p:spPr>
          <a:xfrm>
            <a:off x="676275" y="1228725"/>
            <a:ext cx="1581150" cy="1990725"/>
          </a:xfrm>
          <a:prstGeom prst="rect">
            <a:avLst/>
          </a:prstGeom>
          <a:solidFill>
            <a:schemeClr val="bg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title"/>
          </p:nvPr>
        </p:nvSpPr>
        <p:spPr>
          <a:xfrm>
            <a:off x="531818" y="209550"/>
            <a:ext cx="11125199" cy="523876"/>
          </a:xfrm>
        </p:spPr>
        <p:txBody>
          <a:bodyPr/>
          <a:lstStyle/>
          <a:p>
            <a:pPr>
              <a:defRPr/>
            </a:pPr>
            <a:r>
              <a:rPr lang="en-US" dirty="0"/>
              <a:t>Pictorial Form</a:t>
            </a:r>
          </a:p>
        </p:txBody>
      </p:sp>
      <p:sp>
        <p:nvSpPr>
          <p:cNvPr id="4" name="TextBox 3"/>
          <p:cNvSpPr txBox="1"/>
          <p:nvPr/>
        </p:nvSpPr>
        <p:spPr>
          <a:xfrm>
            <a:off x="666749" y="914400"/>
            <a:ext cx="1362075" cy="266700"/>
          </a:xfrm>
          <a:prstGeom prst="rect">
            <a:avLst/>
          </a:prstGeom>
          <a:noFill/>
        </p:spPr>
        <p:txBody>
          <a:bodyPr wrap="none" lIns="0" tIns="0" rIns="0" bIns="0" rtlCol="0">
            <a:noAutofit/>
          </a:bodyPr>
          <a:lstStyle/>
          <a:p>
            <a:pPr>
              <a:lnSpc>
                <a:spcPct val="90000"/>
              </a:lnSpc>
            </a:pPr>
            <a:r>
              <a:rPr lang="en-US" sz="1600" dirty="0"/>
              <a:t>Data Source</a:t>
            </a:r>
          </a:p>
        </p:txBody>
      </p:sp>
      <p:sp>
        <p:nvSpPr>
          <p:cNvPr id="9" name="TextBox 8"/>
          <p:cNvSpPr txBox="1"/>
          <p:nvPr/>
        </p:nvSpPr>
        <p:spPr>
          <a:xfrm>
            <a:off x="657224" y="3276600"/>
            <a:ext cx="1362075" cy="266700"/>
          </a:xfrm>
          <a:prstGeom prst="rect">
            <a:avLst/>
          </a:prstGeom>
          <a:noFill/>
        </p:spPr>
        <p:txBody>
          <a:bodyPr wrap="none" lIns="0" tIns="0" rIns="0" bIns="0" rtlCol="0">
            <a:noAutofit/>
          </a:bodyPr>
          <a:lstStyle/>
          <a:p>
            <a:pPr>
              <a:lnSpc>
                <a:spcPct val="90000"/>
              </a:lnSpc>
            </a:pPr>
            <a:r>
              <a:rPr lang="en-US" sz="1600" dirty="0"/>
              <a:t>Query</a:t>
            </a:r>
          </a:p>
        </p:txBody>
      </p:sp>
      <p:sp>
        <p:nvSpPr>
          <p:cNvPr id="10" name="TextBox 9"/>
          <p:cNvSpPr txBox="1"/>
          <p:nvPr/>
        </p:nvSpPr>
        <p:spPr>
          <a:xfrm>
            <a:off x="828675" y="3638550"/>
            <a:ext cx="923925" cy="676275"/>
          </a:xfrm>
          <a:prstGeom prst="rect">
            <a:avLst/>
          </a:prstGeom>
          <a:noFill/>
        </p:spPr>
        <p:txBody>
          <a:bodyPr wrap="square" lIns="0" tIns="0" rIns="0" bIns="0" rtlCol="0">
            <a:noAutofit/>
          </a:bodyPr>
          <a:lstStyle/>
          <a:p>
            <a:pPr>
              <a:lnSpc>
                <a:spcPct val="90000"/>
              </a:lnSpc>
            </a:pPr>
            <a:r>
              <a:rPr lang="en-US" sz="1400" dirty="0"/>
              <a:t>from..</a:t>
            </a:r>
          </a:p>
          <a:p>
            <a:pPr>
              <a:lnSpc>
                <a:spcPct val="90000"/>
              </a:lnSpc>
            </a:pPr>
            <a:r>
              <a:rPr lang="en-US" sz="1400" dirty="0"/>
              <a:t>Where..</a:t>
            </a:r>
          </a:p>
          <a:p>
            <a:pPr>
              <a:lnSpc>
                <a:spcPct val="90000"/>
              </a:lnSpc>
            </a:pPr>
            <a:r>
              <a:rPr lang="en-US" sz="1400" dirty="0"/>
              <a:t>Select…</a:t>
            </a:r>
          </a:p>
        </p:txBody>
      </p:sp>
      <p:sp>
        <p:nvSpPr>
          <p:cNvPr id="11" name="TextBox 10"/>
          <p:cNvSpPr txBox="1"/>
          <p:nvPr/>
        </p:nvSpPr>
        <p:spPr>
          <a:xfrm>
            <a:off x="638174" y="4867275"/>
            <a:ext cx="1790701" cy="266700"/>
          </a:xfrm>
          <a:prstGeom prst="rect">
            <a:avLst/>
          </a:prstGeom>
          <a:noFill/>
        </p:spPr>
        <p:txBody>
          <a:bodyPr wrap="none" lIns="0" tIns="0" rIns="0" bIns="0" rtlCol="0">
            <a:noAutofit/>
          </a:bodyPr>
          <a:lstStyle/>
          <a:p>
            <a:pPr>
              <a:lnSpc>
                <a:spcPct val="90000"/>
              </a:lnSpc>
            </a:pPr>
            <a:r>
              <a:rPr lang="en-US" sz="1600" dirty="0"/>
              <a:t>Query Execution</a:t>
            </a:r>
          </a:p>
        </p:txBody>
      </p:sp>
      <p:sp>
        <p:nvSpPr>
          <p:cNvPr id="12" name="TextBox 11"/>
          <p:cNvSpPr txBox="1"/>
          <p:nvPr/>
        </p:nvSpPr>
        <p:spPr>
          <a:xfrm>
            <a:off x="2933699" y="4867275"/>
            <a:ext cx="1790701" cy="266700"/>
          </a:xfrm>
          <a:prstGeom prst="rect">
            <a:avLst/>
          </a:prstGeom>
          <a:noFill/>
        </p:spPr>
        <p:txBody>
          <a:bodyPr wrap="none" lIns="0" tIns="0" rIns="0" bIns="0" rtlCol="0">
            <a:noAutofit/>
          </a:bodyPr>
          <a:lstStyle/>
          <a:p>
            <a:pPr>
              <a:lnSpc>
                <a:spcPct val="90000"/>
              </a:lnSpc>
            </a:pPr>
            <a:r>
              <a:rPr lang="en-US" sz="1600" dirty="0"/>
              <a:t>Get data</a:t>
            </a:r>
          </a:p>
        </p:txBody>
      </p:sp>
      <p:sp>
        <p:nvSpPr>
          <p:cNvPr id="13" name="TextBox 12"/>
          <p:cNvSpPr txBox="1"/>
          <p:nvPr/>
        </p:nvSpPr>
        <p:spPr>
          <a:xfrm>
            <a:off x="647700" y="5181600"/>
            <a:ext cx="2819400" cy="304800"/>
          </a:xfrm>
          <a:prstGeom prst="rect">
            <a:avLst/>
          </a:prstGeom>
          <a:noFill/>
        </p:spPr>
        <p:txBody>
          <a:bodyPr wrap="none" lIns="0" tIns="0" rIns="0" bIns="0" rtlCol="0">
            <a:noAutofit/>
          </a:bodyPr>
          <a:lstStyle/>
          <a:p>
            <a:pPr>
              <a:lnSpc>
                <a:spcPct val="90000"/>
              </a:lnSpc>
            </a:pPr>
            <a:r>
              <a:rPr lang="en-US" sz="1400" dirty="0"/>
              <a:t>for each (</a:t>
            </a:r>
            <a:r>
              <a:rPr lang="en-US" sz="1400" dirty="0" err="1"/>
              <a:t>var</a:t>
            </a:r>
            <a:r>
              <a:rPr lang="en-US" sz="1400" dirty="0"/>
              <a:t> item in Query)</a:t>
            </a:r>
          </a:p>
        </p:txBody>
      </p:sp>
      <p:sp>
        <p:nvSpPr>
          <p:cNvPr id="14" name="TextBox 13"/>
          <p:cNvSpPr txBox="1"/>
          <p:nvPr/>
        </p:nvSpPr>
        <p:spPr>
          <a:xfrm>
            <a:off x="647700" y="5753100"/>
            <a:ext cx="2819400" cy="304800"/>
          </a:xfrm>
          <a:prstGeom prst="rect">
            <a:avLst/>
          </a:prstGeom>
          <a:noFill/>
        </p:spPr>
        <p:txBody>
          <a:bodyPr wrap="none" lIns="0" tIns="0" rIns="0" bIns="0" rtlCol="0">
            <a:noAutofit/>
          </a:bodyPr>
          <a:lstStyle/>
          <a:p>
            <a:pPr>
              <a:lnSpc>
                <a:spcPct val="90000"/>
              </a:lnSpc>
            </a:pPr>
            <a:r>
              <a:rPr lang="en-US" sz="1400" dirty="0"/>
              <a:t>Do something with item</a:t>
            </a:r>
            <a:br>
              <a:rPr lang="en-US" sz="1400" dirty="0"/>
            </a:br>
            <a:r>
              <a:rPr lang="en-US" sz="1400" dirty="0"/>
              <a:t>         Get next item</a:t>
            </a:r>
          </a:p>
        </p:txBody>
      </p:sp>
      <p:sp>
        <p:nvSpPr>
          <p:cNvPr id="5" name="Rectangle 4"/>
          <p:cNvSpPr/>
          <p:nvPr/>
        </p:nvSpPr>
        <p:spPr>
          <a:xfrm>
            <a:off x="838200" y="1352550"/>
            <a:ext cx="1285875" cy="371475"/>
          </a:xfrm>
          <a:prstGeom prst="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Item 1</a:t>
            </a:r>
          </a:p>
        </p:txBody>
      </p:sp>
      <p:sp>
        <p:nvSpPr>
          <p:cNvPr id="6" name="Rectangle 5"/>
          <p:cNvSpPr/>
          <p:nvPr/>
        </p:nvSpPr>
        <p:spPr>
          <a:xfrm>
            <a:off x="838200" y="1809750"/>
            <a:ext cx="1285875" cy="371475"/>
          </a:xfrm>
          <a:prstGeom prst="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Item 2</a:t>
            </a:r>
          </a:p>
        </p:txBody>
      </p:sp>
      <p:sp>
        <p:nvSpPr>
          <p:cNvPr id="7" name="Rectangle 6"/>
          <p:cNvSpPr/>
          <p:nvPr/>
        </p:nvSpPr>
        <p:spPr>
          <a:xfrm>
            <a:off x="838200" y="2257425"/>
            <a:ext cx="1285875" cy="371475"/>
          </a:xfrm>
          <a:prstGeom prst="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Item 3</a:t>
            </a:r>
          </a:p>
        </p:txBody>
      </p:sp>
      <p:sp>
        <p:nvSpPr>
          <p:cNvPr id="8" name="Rectangle 7"/>
          <p:cNvSpPr/>
          <p:nvPr/>
        </p:nvSpPr>
        <p:spPr>
          <a:xfrm>
            <a:off x="838200" y="2705100"/>
            <a:ext cx="1285875" cy="371475"/>
          </a:xfrm>
          <a:prstGeom prst="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Item 4</a:t>
            </a:r>
          </a:p>
        </p:txBody>
      </p:sp>
      <p:cxnSp>
        <p:nvCxnSpPr>
          <p:cNvPr id="19" name="Straight Arrow Connector 18"/>
          <p:cNvCxnSpPr/>
          <p:nvPr/>
        </p:nvCxnSpPr>
        <p:spPr>
          <a:xfrm flipV="1">
            <a:off x="2162175" y="4391025"/>
            <a:ext cx="0" cy="752475"/>
          </a:xfrm>
          <a:prstGeom prst="straightConnector1">
            <a:avLst/>
          </a:prstGeom>
          <a:ln w="19050">
            <a:solidFill>
              <a:schemeClr val="accent5"/>
            </a:solidFill>
            <a:miter lim="80000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228600"/>
            <a:ext cx="11125199" cy="523876"/>
          </a:xfrm>
        </p:spPr>
        <p:txBody>
          <a:bodyPr/>
          <a:lstStyle/>
          <a:p>
            <a:pPr>
              <a:defRPr/>
            </a:pPr>
            <a:r>
              <a:rPr lang="en-US" dirty="0"/>
              <a:t>Deferred Execution</a:t>
            </a:r>
          </a:p>
        </p:txBody>
      </p:sp>
      <p:sp>
        <p:nvSpPr>
          <p:cNvPr id="3" name="Content Placeholder 2"/>
          <p:cNvSpPr>
            <a:spLocks noGrp="1"/>
          </p:cNvSpPr>
          <p:nvPr>
            <p:ph idx="1"/>
          </p:nvPr>
        </p:nvSpPr>
        <p:spPr>
          <a:xfrm>
            <a:off x="507868" y="854076"/>
            <a:ext cx="11435488" cy="3046413"/>
          </a:xfrm>
        </p:spPr>
        <p:txBody>
          <a:bodyPr/>
          <a:lstStyle/>
          <a:p>
            <a:pPr>
              <a:defRPr/>
            </a:pPr>
            <a:r>
              <a:rPr lang="en-US" sz="2000" dirty="0"/>
              <a:t>A query variable only stores the query commands. The actual execution of the query is deferred until you iterate over the query variable in a for each statement.</a:t>
            </a:r>
          </a:p>
          <a:p>
            <a:pPr>
              <a:defRPr/>
            </a:pPr>
            <a:r>
              <a:rPr lang="en-US" sz="2000" dirty="0"/>
              <a:t>This concept is considered as deferred execution.</a:t>
            </a:r>
          </a:p>
          <a:p>
            <a:pPr>
              <a:defRPr/>
            </a:pPr>
            <a:r>
              <a:rPr lang="en-US" sz="2000" dirty="0"/>
              <a:t>Deferred execution can greatly improve performance when you have to manipulate large data collections.</a:t>
            </a:r>
          </a:p>
          <a:p>
            <a:pPr>
              <a:defRPr/>
            </a:pPr>
            <a:r>
              <a:rPr lang="en-US" sz="2000" dirty="0"/>
              <a:t>The collection results will have smaller memory foot prints.</a:t>
            </a:r>
          </a:p>
          <a:p>
            <a:pPr>
              <a:defRPr/>
            </a:pPr>
            <a:endParaRPr lang="en-US" sz="2000" dirty="0"/>
          </a:p>
          <a:p>
            <a:pPr marL="115887" indent="0">
              <a:buFont typeface="Wingdings" pitchFamily="2" charset="2"/>
              <a:buNone/>
              <a:defRPr/>
            </a:pPr>
            <a:endParaRPr lang="en-US" sz="2000" dirty="0"/>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257174"/>
            <a:ext cx="11125199" cy="552451"/>
          </a:xfrm>
        </p:spPr>
        <p:txBody>
          <a:bodyPr/>
          <a:lstStyle/>
          <a:p>
            <a:pPr>
              <a:defRPr/>
            </a:pPr>
            <a:r>
              <a:rPr lang="en-US" dirty="0"/>
              <a:t>Forcing Immediate Execution</a:t>
            </a:r>
          </a:p>
        </p:txBody>
      </p:sp>
      <p:sp>
        <p:nvSpPr>
          <p:cNvPr id="3" name="Content Placeholder 2"/>
          <p:cNvSpPr>
            <a:spLocks noGrp="1"/>
          </p:cNvSpPr>
          <p:nvPr>
            <p:ph idx="1"/>
          </p:nvPr>
        </p:nvSpPr>
        <p:spPr>
          <a:xfrm>
            <a:off x="507868" y="930275"/>
            <a:ext cx="11435488" cy="3009900"/>
          </a:xfrm>
        </p:spPr>
        <p:txBody>
          <a:bodyPr/>
          <a:lstStyle/>
          <a:p>
            <a:pPr>
              <a:defRPr/>
            </a:pPr>
            <a:r>
              <a:rPr lang="en-US" sz="2000" dirty="0"/>
              <a:t>Queries that perform aggregation functions over a range of source elements must first iterate over those elements.</a:t>
            </a:r>
          </a:p>
          <a:p>
            <a:pPr>
              <a:defRPr/>
            </a:pPr>
            <a:r>
              <a:rPr lang="en-US" sz="2000" dirty="0"/>
              <a:t>Examples of such queries are Count, Max, Average, and First. These execute without an explicit </a:t>
            </a:r>
            <a:r>
              <a:rPr lang="en-US" sz="2000" dirty="0" err="1"/>
              <a:t>foreach</a:t>
            </a:r>
            <a:r>
              <a:rPr lang="en-US" sz="2000" dirty="0"/>
              <a:t> statement because the query itself must use </a:t>
            </a:r>
            <a:r>
              <a:rPr lang="en-US" sz="2000" dirty="0" err="1"/>
              <a:t>foreach</a:t>
            </a:r>
            <a:r>
              <a:rPr lang="en-US" sz="2000" dirty="0"/>
              <a:t> in order to return a result.</a:t>
            </a:r>
          </a:p>
          <a:p>
            <a:pPr>
              <a:defRPr/>
            </a:pPr>
            <a:r>
              <a:rPr lang="en-US" sz="2000" dirty="0"/>
              <a:t>To force immediate execution of any query and cache its results, you can call the </a:t>
            </a:r>
            <a:r>
              <a:rPr lang="en-US" sz="2000" dirty="0" err="1"/>
              <a:t>ToList</a:t>
            </a:r>
            <a:r>
              <a:rPr lang="en-US" sz="2000" dirty="0"/>
              <a:t>&lt;</a:t>
            </a:r>
            <a:r>
              <a:rPr lang="en-US" sz="2000" dirty="0" err="1"/>
              <a:t>TSource</a:t>
            </a:r>
            <a:r>
              <a:rPr lang="en-US" sz="2000" dirty="0"/>
              <a:t>&gt; or </a:t>
            </a:r>
            <a:r>
              <a:rPr lang="en-US" sz="2000" dirty="0" err="1"/>
              <a:t>ToArray</a:t>
            </a:r>
            <a:r>
              <a:rPr lang="en-US" sz="2000" dirty="0"/>
              <a:t>&lt;</a:t>
            </a:r>
            <a:r>
              <a:rPr lang="en-US" sz="2000" dirty="0" err="1"/>
              <a:t>TSource</a:t>
            </a:r>
            <a:r>
              <a:rPr lang="en-US" sz="2000" dirty="0"/>
              <a:t>&gt; methods.</a:t>
            </a:r>
          </a:p>
          <a:p>
            <a:pPr lvl="1">
              <a:defRPr/>
            </a:pPr>
            <a:endParaRPr lang="en-US" sz="1600" dirty="0"/>
          </a:p>
          <a:p>
            <a:pPr lvl="2">
              <a:defRPr/>
            </a:pPr>
            <a:endParaRPr lang="en-US" sz="1200" dirty="0"/>
          </a:p>
        </p:txBody>
      </p:sp>
      <p:pic>
        <p:nvPicPr>
          <p:cNvPr id="15364" name="Picture 3"/>
          <p:cNvPicPr>
            <a:picLocks noChangeAspect="1"/>
          </p:cNvPicPr>
          <p:nvPr/>
        </p:nvPicPr>
        <p:blipFill>
          <a:blip r:embed="rId2" cstate="print"/>
          <a:srcRect t="2899"/>
          <a:stretch>
            <a:fillRect/>
          </a:stretch>
        </p:blipFill>
        <p:spPr bwMode="auto">
          <a:xfrm>
            <a:off x="904875" y="3105150"/>
            <a:ext cx="4981108" cy="1979670"/>
          </a:xfrm>
          <a:prstGeom prst="rect">
            <a:avLst/>
          </a:prstGeom>
          <a:noFill/>
          <a:ln w="9525">
            <a:noFill/>
            <a:miter lim="800000"/>
            <a:headEnd/>
            <a:tailEnd/>
          </a:ln>
        </p:spPr>
      </p:pic>
      <p:pic>
        <p:nvPicPr>
          <p:cNvPr id="15365" name="Picture 4"/>
          <p:cNvPicPr>
            <a:picLocks noChangeAspect="1"/>
          </p:cNvPicPr>
          <p:nvPr/>
        </p:nvPicPr>
        <p:blipFill>
          <a:blip r:embed="rId3" cstate="print"/>
          <a:srcRect/>
          <a:stretch>
            <a:fillRect/>
          </a:stretch>
        </p:blipFill>
        <p:spPr bwMode="auto">
          <a:xfrm>
            <a:off x="6399270" y="3197225"/>
            <a:ext cx="4049655" cy="1736725"/>
          </a:xfrm>
          <a:prstGeom prst="rect">
            <a:avLst/>
          </a:prstGeom>
          <a:noFill/>
          <a:ln w="9525">
            <a:noFill/>
            <a:miter lim="800000"/>
            <a:headEnd/>
            <a:tailEnd/>
          </a:ln>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14313"/>
            <a:ext cx="11424908" cy="641350"/>
          </a:xfrm>
        </p:spPr>
        <p:txBody>
          <a:bodyPr/>
          <a:lstStyle/>
          <a:p>
            <a:pPr>
              <a:defRPr/>
            </a:pPr>
            <a:r>
              <a:rPr lang="en-US" dirty="0"/>
              <a:t>Query Operations:</a:t>
            </a:r>
          </a:p>
        </p:txBody>
      </p:sp>
      <p:sp>
        <p:nvSpPr>
          <p:cNvPr id="3" name="Content Placeholder 2"/>
          <p:cNvSpPr txBox="1">
            <a:spLocks/>
          </p:cNvSpPr>
          <p:nvPr/>
        </p:nvSpPr>
        <p:spPr>
          <a:xfrm>
            <a:off x="507868" y="958850"/>
            <a:ext cx="3250353" cy="412750"/>
          </a:xfrm>
          <a:prstGeom prst="rect">
            <a:avLst/>
          </a:prstGeom>
        </p:spPr>
        <p:txBody>
          <a:bodyPr/>
          <a:lstStyle>
            <a:lvl1pPr marL="571500" indent="-571500" algn="l" rtl="0" eaLnBrk="0" fontAlgn="base" hangingPunct="0">
              <a:lnSpc>
                <a:spcPct val="90000"/>
              </a:lnSpc>
              <a:spcBef>
                <a:spcPct val="30000"/>
              </a:spcBef>
              <a:spcAft>
                <a:spcPct val="0"/>
              </a:spcAft>
              <a:buClr>
                <a:schemeClr val="tx2"/>
              </a:buClr>
              <a:buSzPct val="75000"/>
              <a:buFont typeface="Wingdings" panose="05000000000000000000" pitchFamily="2" charset="2"/>
              <a:buChar char="l"/>
              <a:defRPr sz="3200" b="1" kern="1200">
                <a:solidFill>
                  <a:schemeClr val="tx1"/>
                </a:solidFill>
                <a:effectLst>
                  <a:outerShdw blurRad="38100" dist="38100" dir="2700000" algn="tl">
                    <a:srgbClr val="00000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75000"/>
              <a:buFont typeface="Wingdings" panose="05000000000000000000" pitchFamily="2" charset="2"/>
              <a:buChar char="Ø"/>
              <a:defRPr sz="2800" b="1" kern="1200">
                <a:solidFill>
                  <a:schemeClr val="tx1"/>
                </a:solidFill>
                <a:effectLst>
                  <a:outerShdw blurRad="38100" dist="38100" dir="2700000" algn="tl">
                    <a:srgbClr val="000000"/>
                  </a:outerShdw>
                </a:effectLst>
                <a:latin typeface="+mn-lt"/>
                <a:ea typeface="+mn-ea"/>
                <a:cs typeface="+mn-cs"/>
              </a:defRPr>
            </a:lvl2pPr>
            <a:lvl3pPr marL="1428750" indent="-398463"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400" b="1" kern="1200">
                <a:solidFill>
                  <a:schemeClr val="tx1"/>
                </a:solidFill>
                <a:effectLst>
                  <a:outerShdw blurRad="38100" dist="38100" dir="2700000" algn="tl">
                    <a:srgbClr val="000000"/>
                  </a:outerShdw>
                </a:effectLst>
                <a:latin typeface="+mn-lt"/>
                <a:ea typeface="+mn-ea"/>
                <a:cs typeface="+mn-cs"/>
              </a:defRPr>
            </a:lvl3pPr>
            <a:lvl4pPr marL="1828800" indent="-398463"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000" b="1" kern="1200">
                <a:solidFill>
                  <a:schemeClr val="tx1"/>
                </a:solidFill>
                <a:effectLst>
                  <a:outerShdw blurRad="38100" dist="38100" dir="2700000" algn="tl">
                    <a:srgbClr val="000000"/>
                  </a:outerShdw>
                </a:effectLst>
                <a:latin typeface="+mn-lt"/>
                <a:ea typeface="+mn-ea"/>
                <a:cs typeface="+mn-cs"/>
              </a:defRPr>
            </a:lvl4pPr>
            <a:lvl5pPr marL="2227263" indent="-396875"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defRPr/>
            </a:pPr>
            <a:r>
              <a:rPr lang="en-US" sz="2000" b="0" dirty="0">
                <a:effectLst/>
              </a:rPr>
              <a:t>Filtering</a:t>
            </a:r>
          </a:p>
          <a:p>
            <a:pPr lvl="1">
              <a:buNone/>
              <a:defRPr/>
            </a:pPr>
            <a:endParaRPr lang="en-US" sz="2000" b="0" dirty="0">
              <a:effectLst/>
            </a:endParaRPr>
          </a:p>
          <a:p>
            <a:pPr lvl="2">
              <a:buNone/>
              <a:defRPr/>
            </a:pPr>
            <a:endParaRPr lang="en-US" sz="2000" b="0" dirty="0">
              <a:effectLst/>
            </a:endParaRPr>
          </a:p>
        </p:txBody>
      </p:sp>
      <p:pic>
        <p:nvPicPr>
          <p:cNvPr id="16388" name="Picture 3"/>
          <p:cNvPicPr>
            <a:picLocks noChangeAspect="1"/>
          </p:cNvPicPr>
          <p:nvPr/>
        </p:nvPicPr>
        <p:blipFill>
          <a:blip r:embed="rId2" cstate="print"/>
          <a:srcRect/>
          <a:stretch>
            <a:fillRect/>
          </a:stretch>
        </p:blipFill>
        <p:spPr bwMode="auto">
          <a:xfrm>
            <a:off x="812589" y="1371602"/>
            <a:ext cx="7505896" cy="1099614"/>
          </a:xfrm>
          <a:prstGeom prst="rect">
            <a:avLst/>
          </a:prstGeom>
          <a:noFill/>
          <a:ln w="9525">
            <a:noFill/>
            <a:miter lim="800000"/>
            <a:headEnd/>
            <a:tailEnd/>
          </a:ln>
        </p:spPr>
      </p:pic>
      <p:pic>
        <p:nvPicPr>
          <p:cNvPr id="16389" name="Picture 4"/>
          <p:cNvPicPr>
            <a:picLocks noChangeAspect="1"/>
          </p:cNvPicPr>
          <p:nvPr/>
        </p:nvPicPr>
        <p:blipFill>
          <a:blip r:embed="rId3" cstate="print"/>
          <a:srcRect/>
          <a:stretch>
            <a:fillRect/>
          </a:stretch>
        </p:blipFill>
        <p:spPr bwMode="auto">
          <a:xfrm>
            <a:off x="812589" y="2662238"/>
            <a:ext cx="7531311" cy="450237"/>
          </a:xfrm>
          <a:prstGeom prst="rect">
            <a:avLst/>
          </a:prstGeom>
          <a:noFill/>
          <a:ln w="9525">
            <a:noFill/>
            <a:miter lim="800000"/>
            <a:headEnd/>
            <a:tailEnd/>
          </a:ln>
        </p:spPr>
      </p:pic>
      <p:pic>
        <p:nvPicPr>
          <p:cNvPr id="16390" name="Picture 5"/>
          <p:cNvPicPr>
            <a:picLocks noChangeAspect="1"/>
          </p:cNvPicPr>
          <p:nvPr/>
        </p:nvPicPr>
        <p:blipFill>
          <a:blip r:embed="rId4" cstate="print"/>
          <a:srcRect/>
          <a:stretch>
            <a:fillRect/>
          </a:stretch>
        </p:blipFill>
        <p:spPr bwMode="auto">
          <a:xfrm>
            <a:off x="782964" y="3276600"/>
            <a:ext cx="7551078" cy="554136"/>
          </a:xfrm>
          <a:prstGeom prst="rect">
            <a:avLst/>
          </a:prstGeom>
          <a:noFill/>
          <a:ln w="9525">
            <a:noFill/>
            <a:miter lim="800000"/>
            <a:headEnd/>
            <a:tailEnd/>
          </a:ln>
        </p:spPr>
      </p:pic>
      <p:sp>
        <p:nvSpPr>
          <p:cNvPr id="7" name="Content Placeholder 2"/>
          <p:cNvSpPr txBox="1">
            <a:spLocks/>
          </p:cNvSpPr>
          <p:nvPr/>
        </p:nvSpPr>
        <p:spPr>
          <a:xfrm>
            <a:off x="609441" y="4005263"/>
            <a:ext cx="3250353" cy="412750"/>
          </a:xfrm>
          <a:prstGeom prst="rect">
            <a:avLst/>
          </a:prstGeom>
        </p:spPr>
        <p:txBody>
          <a:bodyPr/>
          <a:lstStyle>
            <a:lvl1pPr marL="571500" indent="-571500" algn="l" rtl="0" eaLnBrk="0" fontAlgn="base" hangingPunct="0">
              <a:lnSpc>
                <a:spcPct val="90000"/>
              </a:lnSpc>
              <a:spcBef>
                <a:spcPct val="30000"/>
              </a:spcBef>
              <a:spcAft>
                <a:spcPct val="0"/>
              </a:spcAft>
              <a:buClr>
                <a:schemeClr val="tx2"/>
              </a:buClr>
              <a:buSzPct val="75000"/>
              <a:buFont typeface="Wingdings" panose="05000000000000000000" pitchFamily="2" charset="2"/>
              <a:buChar char="l"/>
              <a:defRPr sz="3200" b="1" kern="1200">
                <a:solidFill>
                  <a:schemeClr val="tx1"/>
                </a:solidFill>
                <a:effectLst>
                  <a:outerShdw blurRad="38100" dist="38100" dir="2700000" algn="tl">
                    <a:srgbClr val="00000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75000"/>
              <a:buFont typeface="Wingdings" panose="05000000000000000000" pitchFamily="2" charset="2"/>
              <a:buChar char="Ø"/>
              <a:defRPr sz="2800" b="1" kern="1200">
                <a:solidFill>
                  <a:schemeClr val="tx1"/>
                </a:solidFill>
                <a:effectLst>
                  <a:outerShdw blurRad="38100" dist="38100" dir="2700000" algn="tl">
                    <a:srgbClr val="000000"/>
                  </a:outerShdw>
                </a:effectLst>
                <a:latin typeface="+mn-lt"/>
                <a:ea typeface="+mn-ea"/>
                <a:cs typeface="+mn-cs"/>
              </a:defRPr>
            </a:lvl2pPr>
            <a:lvl3pPr marL="1428750" indent="-398463"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400" b="1" kern="1200">
                <a:solidFill>
                  <a:schemeClr val="tx1"/>
                </a:solidFill>
                <a:effectLst>
                  <a:outerShdw blurRad="38100" dist="38100" dir="2700000" algn="tl">
                    <a:srgbClr val="000000"/>
                  </a:outerShdw>
                </a:effectLst>
                <a:latin typeface="+mn-lt"/>
                <a:ea typeface="+mn-ea"/>
                <a:cs typeface="+mn-cs"/>
              </a:defRPr>
            </a:lvl3pPr>
            <a:lvl4pPr marL="1828800" indent="-398463"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000" b="1" kern="1200">
                <a:solidFill>
                  <a:schemeClr val="tx1"/>
                </a:solidFill>
                <a:effectLst>
                  <a:outerShdw blurRad="38100" dist="38100" dir="2700000" algn="tl">
                    <a:srgbClr val="000000"/>
                  </a:outerShdw>
                </a:effectLst>
                <a:latin typeface="+mn-lt"/>
                <a:ea typeface="+mn-ea"/>
                <a:cs typeface="+mn-cs"/>
              </a:defRPr>
            </a:lvl4pPr>
            <a:lvl5pPr marL="2227263" indent="-396875"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defRPr/>
            </a:pPr>
            <a:r>
              <a:rPr lang="en-US" sz="2000" b="0" dirty="0">
                <a:effectLst/>
              </a:rPr>
              <a:t>Ordering</a:t>
            </a:r>
          </a:p>
          <a:p>
            <a:pPr lvl="1">
              <a:buNone/>
              <a:defRPr/>
            </a:pPr>
            <a:endParaRPr lang="en-US" sz="2000" b="0" dirty="0">
              <a:effectLst/>
            </a:endParaRPr>
          </a:p>
          <a:p>
            <a:pPr lvl="2">
              <a:buNone/>
              <a:defRPr/>
            </a:pPr>
            <a:endParaRPr lang="en-US" sz="2000" b="0" dirty="0">
              <a:effectLst/>
            </a:endParaRPr>
          </a:p>
        </p:txBody>
      </p:sp>
      <p:pic>
        <p:nvPicPr>
          <p:cNvPr id="16392" name="Picture 7"/>
          <p:cNvPicPr>
            <a:picLocks noChangeAspect="1"/>
          </p:cNvPicPr>
          <p:nvPr/>
        </p:nvPicPr>
        <p:blipFill>
          <a:blip r:embed="rId5" cstate="print"/>
          <a:srcRect/>
          <a:stretch>
            <a:fillRect/>
          </a:stretch>
        </p:blipFill>
        <p:spPr bwMode="auto">
          <a:xfrm>
            <a:off x="867609" y="4418014"/>
            <a:ext cx="7497424" cy="1792286"/>
          </a:xfrm>
          <a:prstGeom prst="rect">
            <a:avLst/>
          </a:prstGeom>
          <a:noFill/>
          <a:ln w="9525">
            <a:noFill/>
            <a:miter lim="800000"/>
            <a:headEnd/>
            <a:tailEnd/>
          </a:ln>
        </p:spPr>
      </p:pic>
    </p:spTree>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342900"/>
            <a:ext cx="11125199" cy="466726"/>
          </a:xfrm>
        </p:spPr>
        <p:txBody>
          <a:bodyPr/>
          <a:lstStyle/>
          <a:p>
            <a:pPr>
              <a:defRPr/>
            </a:pPr>
            <a:r>
              <a:rPr lang="en-US" dirty="0"/>
              <a:t>Query Operations:</a:t>
            </a:r>
          </a:p>
        </p:txBody>
      </p:sp>
      <p:sp>
        <p:nvSpPr>
          <p:cNvPr id="5" name="Content Placeholder 2"/>
          <p:cNvSpPr txBox="1">
            <a:spLocks/>
          </p:cNvSpPr>
          <p:nvPr/>
        </p:nvSpPr>
        <p:spPr>
          <a:xfrm>
            <a:off x="510990" y="990600"/>
            <a:ext cx="3227077" cy="412750"/>
          </a:xfrm>
          <a:prstGeom prst="rect">
            <a:avLst/>
          </a:prstGeom>
        </p:spPr>
        <p:txBody>
          <a:bodyPr/>
          <a:lstStyle>
            <a:lvl1pPr marL="571500" indent="-571500" algn="l" rtl="0" eaLnBrk="0" fontAlgn="base" hangingPunct="0">
              <a:lnSpc>
                <a:spcPct val="90000"/>
              </a:lnSpc>
              <a:spcBef>
                <a:spcPct val="30000"/>
              </a:spcBef>
              <a:spcAft>
                <a:spcPct val="0"/>
              </a:spcAft>
              <a:buClr>
                <a:schemeClr val="tx2"/>
              </a:buClr>
              <a:buSzPct val="75000"/>
              <a:buFont typeface="Wingdings" panose="05000000000000000000" pitchFamily="2" charset="2"/>
              <a:buChar char="l"/>
              <a:defRPr sz="3200" b="1" kern="1200">
                <a:solidFill>
                  <a:schemeClr val="tx1"/>
                </a:solidFill>
                <a:effectLst>
                  <a:outerShdw blurRad="38100" dist="38100" dir="2700000" algn="tl">
                    <a:srgbClr val="00000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75000"/>
              <a:buFont typeface="Wingdings" panose="05000000000000000000" pitchFamily="2" charset="2"/>
              <a:buChar char="Ø"/>
              <a:defRPr sz="2800" b="1" kern="1200">
                <a:solidFill>
                  <a:schemeClr val="tx1"/>
                </a:solidFill>
                <a:effectLst>
                  <a:outerShdw blurRad="38100" dist="38100" dir="2700000" algn="tl">
                    <a:srgbClr val="000000"/>
                  </a:outerShdw>
                </a:effectLst>
                <a:latin typeface="+mn-lt"/>
                <a:ea typeface="+mn-ea"/>
                <a:cs typeface="+mn-cs"/>
              </a:defRPr>
            </a:lvl2pPr>
            <a:lvl3pPr marL="1428750" indent="-398463"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400" b="1" kern="1200">
                <a:solidFill>
                  <a:schemeClr val="tx1"/>
                </a:solidFill>
                <a:effectLst>
                  <a:outerShdw blurRad="38100" dist="38100" dir="2700000" algn="tl">
                    <a:srgbClr val="000000"/>
                  </a:outerShdw>
                </a:effectLst>
                <a:latin typeface="+mn-lt"/>
                <a:ea typeface="+mn-ea"/>
                <a:cs typeface="+mn-cs"/>
              </a:defRPr>
            </a:lvl3pPr>
            <a:lvl4pPr marL="1828800" indent="-398463"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000" b="1" kern="1200">
                <a:solidFill>
                  <a:schemeClr val="tx1"/>
                </a:solidFill>
                <a:effectLst>
                  <a:outerShdw blurRad="38100" dist="38100" dir="2700000" algn="tl">
                    <a:srgbClr val="000000"/>
                  </a:outerShdw>
                </a:effectLst>
                <a:latin typeface="+mn-lt"/>
                <a:ea typeface="+mn-ea"/>
                <a:cs typeface="+mn-cs"/>
              </a:defRPr>
            </a:lvl4pPr>
            <a:lvl5pPr marL="2227263" indent="-396875"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defRPr/>
            </a:pPr>
            <a:r>
              <a:rPr lang="en-US" sz="2000" b="0" dirty="0">
                <a:effectLst/>
              </a:rPr>
              <a:t>Grouping</a:t>
            </a:r>
          </a:p>
          <a:p>
            <a:pPr lvl="1">
              <a:defRPr/>
            </a:pPr>
            <a:endParaRPr lang="en-US" sz="1600" b="0" dirty="0">
              <a:effectLst/>
            </a:endParaRPr>
          </a:p>
          <a:p>
            <a:pPr lvl="2">
              <a:defRPr/>
            </a:pPr>
            <a:endParaRPr lang="en-US" sz="1200" b="0" dirty="0">
              <a:effectLst/>
            </a:endParaRPr>
          </a:p>
        </p:txBody>
      </p:sp>
      <p:pic>
        <p:nvPicPr>
          <p:cNvPr id="17412" name="Picture 5"/>
          <p:cNvPicPr>
            <a:picLocks noChangeAspect="1"/>
          </p:cNvPicPr>
          <p:nvPr/>
        </p:nvPicPr>
        <p:blipFill>
          <a:blip r:embed="rId2" cstate="print"/>
          <a:srcRect/>
          <a:stretch>
            <a:fillRect/>
          </a:stretch>
        </p:blipFill>
        <p:spPr bwMode="auto">
          <a:xfrm>
            <a:off x="543888" y="1428749"/>
            <a:ext cx="8990637" cy="2771775"/>
          </a:xfrm>
          <a:prstGeom prst="rect">
            <a:avLst/>
          </a:prstGeom>
          <a:noFill/>
          <a:ln w="9525">
            <a:noFill/>
            <a:miter lim="800000"/>
            <a:headEnd/>
            <a:tailEnd/>
          </a:ln>
        </p:spPr>
      </p:pic>
      <p:pic>
        <p:nvPicPr>
          <p:cNvPr id="17413" name="Picture 6"/>
          <p:cNvPicPr>
            <a:picLocks noChangeAspect="1"/>
          </p:cNvPicPr>
          <p:nvPr/>
        </p:nvPicPr>
        <p:blipFill>
          <a:blip r:embed="rId3" cstate="print"/>
          <a:srcRect t="6973"/>
          <a:stretch>
            <a:fillRect/>
          </a:stretch>
        </p:blipFill>
        <p:spPr bwMode="auto">
          <a:xfrm>
            <a:off x="539656" y="4219575"/>
            <a:ext cx="7870919" cy="1800225"/>
          </a:xfrm>
          <a:prstGeom prst="rect">
            <a:avLst/>
          </a:prstGeom>
          <a:noFill/>
          <a:ln w="9525">
            <a:noFill/>
            <a:miter lim="800000"/>
            <a:headEnd/>
            <a:tailEnd/>
          </a:ln>
        </p:spPr>
      </p:pic>
    </p:spTree>
  </p:cSld>
  <p:clrMapOvr>
    <a:masterClrMapping/>
  </p:clrMapOvr>
  <p:transition>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390524"/>
            <a:ext cx="11125199" cy="495301"/>
          </a:xfrm>
        </p:spPr>
        <p:txBody>
          <a:bodyPr/>
          <a:lstStyle/>
          <a:p>
            <a:pPr>
              <a:defRPr/>
            </a:pPr>
            <a:r>
              <a:rPr lang="en-US" dirty="0"/>
              <a:t>Query Operations:</a:t>
            </a:r>
          </a:p>
        </p:txBody>
      </p:sp>
      <p:sp>
        <p:nvSpPr>
          <p:cNvPr id="5" name="Content Placeholder 2"/>
          <p:cNvSpPr txBox="1">
            <a:spLocks/>
          </p:cNvSpPr>
          <p:nvPr/>
        </p:nvSpPr>
        <p:spPr>
          <a:xfrm>
            <a:off x="711015" y="1123950"/>
            <a:ext cx="3227077" cy="412750"/>
          </a:xfrm>
          <a:prstGeom prst="rect">
            <a:avLst/>
          </a:prstGeom>
        </p:spPr>
        <p:txBody>
          <a:bodyPr/>
          <a:lstStyle>
            <a:lvl1pPr marL="571500" indent="-571500" algn="l" rtl="0" eaLnBrk="0" fontAlgn="base" hangingPunct="0">
              <a:lnSpc>
                <a:spcPct val="90000"/>
              </a:lnSpc>
              <a:spcBef>
                <a:spcPct val="30000"/>
              </a:spcBef>
              <a:spcAft>
                <a:spcPct val="0"/>
              </a:spcAft>
              <a:buClr>
                <a:schemeClr val="tx2"/>
              </a:buClr>
              <a:buSzPct val="75000"/>
              <a:buFont typeface="Wingdings" panose="05000000000000000000" pitchFamily="2" charset="2"/>
              <a:buChar char="l"/>
              <a:defRPr sz="3200" b="1" kern="1200">
                <a:solidFill>
                  <a:schemeClr val="tx1"/>
                </a:solidFill>
                <a:effectLst>
                  <a:outerShdw blurRad="38100" dist="38100" dir="2700000" algn="tl">
                    <a:srgbClr val="00000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75000"/>
              <a:buFont typeface="Wingdings" panose="05000000000000000000" pitchFamily="2" charset="2"/>
              <a:buChar char="Ø"/>
              <a:defRPr sz="2800" b="1" kern="1200">
                <a:solidFill>
                  <a:schemeClr val="tx1"/>
                </a:solidFill>
                <a:effectLst>
                  <a:outerShdw blurRad="38100" dist="38100" dir="2700000" algn="tl">
                    <a:srgbClr val="000000"/>
                  </a:outerShdw>
                </a:effectLst>
                <a:latin typeface="+mn-lt"/>
                <a:ea typeface="+mn-ea"/>
                <a:cs typeface="+mn-cs"/>
              </a:defRPr>
            </a:lvl2pPr>
            <a:lvl3pPr marL="1428750" indent="-398463"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400" b="1" kern="1200">
                <a:solidFill>
                  <a:schemeClr val="tx1"/>
                </a:solidFill>
                <a:effectLst>
                  <a:outerShdw blurRad="38100" dist="38100" dir="2700000" algn="tl">
                    <a:srgbClr val="000000"/>
                  </a:outerShdw>
                </a:effectLst>
                <a:latin typeface="+mn-lt"/>
                <a:ea typeface="+mn-ea"/>
                <a:cs typeface="+mn-cs"/>
              </a:defRPr>
            </a:lvl3pPr>
            <a:lvl4pPr marL="1828800" indent="-398463"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000" b="1" kern="1200">
                <a:solidFill>
                  <a:schemeClr val="tx1"/>
                </a:solidFill>
                <a:effectLst>
                  <a:outerShdw blurRad="38100" dist="38100" dir="2700000" algn="tl">
                    <a:srgbClr val="000000"/>
                  </a:outerShdw>
                </a:effectLst>
                <a:latin typeface="+mn-lt"/>
                <a:ea typeface="+mn-ea"/>
                <a:cs typeface="+mn-cs"/>
              </a:defRPr>
            </a:lvl4pPr>
            <a:lvl5pPr marL="2227263" indent="-396875"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defRPr/>
            </a:pPr>
            <a:r>
              <a:rPr lang="en-US" sz="2000" b="0" dirty="0">
                <a:effectLst/>
              </a:rPr>
              <a:t>Joining</a:t>
            </a:r>
          </a:p>
          <a:p>
            <a:pPr lvl="1">
              <a:buNone/>
              <a:defRPr/>
            </a:pPr>
            <a:endParaRPr lang="en-US" sz="2000" b="0" dirty="0">
              <a:effectLst/>
            </a:endParaRPr>
          </a:p>
          <a:p>
            <a:pPr lvl="2">
              <a:buNone/>
              <a:defRPr/>
            </a:pPr>
            <a:endParaRPr lang="en-US" sz="2000" b="0" dirty="0">
              <a:effectLst/>
            </a:endParaRPr>
          </a:p>
        </p:txBody>
      </p:sp>
      <p:pic>
        <p:nvPicPr>
          <p:cNvPr id="18436" name="Picture 5"/>
          <p:cNvPicPr>
            <a:picLocks noChangeAspect="1"/>
          </p:cNvPicPr>
          <p:nvPr/>
        </p:nvPicPr>
        <p:blipFill>
          <a:blip r:embed="rId2" cstate="print"/>
          <a:srcRect t="9290"/>
          <a:stretch>
            <a:fillRect/>
          </a:stretch>
        </p:blipFill>
        <p:spPr bwMode="auto">
          <a:xfrm>
            <a:off x="698320" y="1543050"/>
            <a:ext cx="8721905" cy="1581149"/>
          </a:xfrm>
          <a:prstGeom prst="rect">
            <a:avLst/>
          </a:prstGeom>
          <a:noFill/>
          <a:ln w="9525">
            <a:noFill/>
            <a:miter lim="800000"/>
            <a:headEnd/>
            <a:tailEnd/>
          </a:ln>
        </p:spPr>
      </p:pic>
    </p:spTree>
  </p:cSld>
  <p:clrMapOvr>
    <a:masterClrMapping/>
  </p:clrMapOvr>
  <p:transition>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457200"/>
            <a:ext cx="11125199" cy="447676"/>
          </a:xfrm>
        </p:spPr>
        <p:txBody>
          <a:bodyPr/>
          <a:lstStyle/>
          <a:p>
            <a:pPr>
              <a:defRPr/>
            </a:pPr>
            <a:r>
              <a:rPr lang="en-US" dirty="0"/>
              <a:t>LINQ To Dataset</a:t>
            </a:r>
          </a:p>
        </p:txBody>
      </p:sp>
      <p:pic>
        <p:nvPicPr>
          <p:cNvPr id="19460" name="Picture 5"/>
          <p:cNvPicPr>
            <a:picLocks noChangeAspect="1"/>
          </p:cNvPicPr>
          <p:nvPr/>
        </p:nvPicPr>
        <p:blipFill>
          <a:blip r:embed="rId2" cstate="print"/>
          <a:srcRect/>
          <a:stretch>
            <a:fillRect/>
          </a:stretch>
        </p:blipFill>
        <p:spPr bwMode="auto">
          <a:xfrm>
            <a:off x="609441" y="2085976"/>
            <a:ext cx="10153809" cy="3286124"/>
          </a:xfrm>
          <a:prstGeom prst="rect">
            <a:avLst/>
          </a:prstGeom>
          <a:noFill/>
          <a:ln w="9525">
            <a:noFill/>
            <a:miter lim="800000"/>
            <a:headEnd/>
            <a:tailEnd/>
          </a:ln>
        </p:spPr>
      </p:pic>
      <p:sp>
        <p:nvSpPr>
          <p:cNvPr id="6" name="Rectangle 3"/>
          <p:cNvSpPr txBox="1">
            <a:spLocks noChangeArrowheads="1"/>
          </p:cNvSpPr>
          <p:nvPr/>
        </p:nvSpPr>
        <p:spPr>
          <a:xfrm>
            <a:off x="460243" y="968375"/>
            <a:ext cx="11435488" cy="1146176"/>
          </a:xfrm>
          <a:prstGeom prst="rect">
            <a:avLst/>
          </a:prstGeom>
        </p:spPr>
        <p:txBody>
          <a:bodyPr/>
          <a:lstStyle/>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lang="en-US" sz="2000" dirty="0"/>
              <a:t>LINQ to </a:t>
            </a:r>
            <a:r>
              <a:rPr lang="en-US" sz="2000" dirty="0" err="1"/>
              <a:t>DataSet</a:t>
            </a:r>
            <a:r>
              <a:rPr lang="en-US" sz="2000" dirty="0"/>
              <a:t> makes it easier and faster to query over data cached in a </a:t>
            </a:r>
            <a:r>
              <a:rPr lang="en-US" sz="2000" dirty="0" err="1"/>
              <a:t>DataSet</a:t>
            </a:r>
            <a:r>
              <a:rPr lang="en-US" sz="2000" dirty="0"/>
              <a:t> object.</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lang="en-US" sz="2000" dirty="0"/>
              <a:t>The </a:t>
            </a:r>
            <a:r>
              <a:rPr lang="en-US" sz="2000" dirty="0" err="1"/>
              <a:t>DataTable</a:t>
            </a:r>
            <a:r>
              <a:rPr lang="en-US" sz="2000" dirty="0"/>
              <a:t> class does not implement either interface, so you must call the </a:t>
            </a:r>
            <a:r>
              <a:rPr lang="en-US" sz="2000" dirty="0" err="1"/>
              <a:t>AsEnumerable</a:t>
            </a:r>
            <a:r>
              <a:rPr lang="en-US" sz="2000" dirty="0"/>
              <a:t> method if you want to use the </a:t>
            </a:r>
            <a:r>
              <a:rPr lang="en-US" sz="2000" dirty="0" err="1"/>
              <a:t>DataTable</a:t>
            </a:r>
            <a:r>
              <a:rPr lang="en-US" sz="2000" dirty="0"/>
              <a:t> as a source in the From clause of a LINQ query</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trips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333375"/>
            <a:ext cx="11125199" cy="447676"/>
          </a:xfrm>
        </p:spPr>
        <p:txBody>
          <a:bodyPr/>
          <a:lstStyle/>
          <a:p>
            <a:pPr>
              <a:defRPr/>
            </a:pPr>
            <a:r>
              <a:rPr lang="en-US" dirty="0"/>
              <a:t>LINQ To XML</a:t>
            </a:r>
          </a:p>
        </p:txBody>
      </p:sp>
      <p:sp>
        <p:nvSpPr>
          <p:cNvPr id="5" name="Content Placeholder 2"/>
          <p:cNvSpPr txBox="1">
            <a:spLocks/>
          </p:cNvSpPr>
          <p:nvPr/>
        </p:nvSpPr>
        <p:spPr>
          <a:xfrm>
            <a:off x="406294" y="1066800"/>
            <a:ext cx="11435488" cy="2476500"/>
          </a:xfrm>
          <a:prstGeom prst="rect">
            <a:avLst/>
          </a:prstGeom>
        </p:spPr>
        <p:txBody>
          <a:bodyPr/>
          <a:lstStyle>
            <a:lvl1pPr marL="571500" indent="-571500" algn="l" rtl="0" eaLnBrk="0" fontAlgn="base" hangingPunct="0">
              <a:lnSpc>
                <a:spcPct val="90000"/>
              </a:lnSpc>
              <a:spcBef>
                <a:spcPct val="30000"/>
              </a:spcBef>
              <a:spcAft>
                <a:spcPct val="0"/>
              </a:spcAft>
              <a:buClr>
                <a:schemeClr val="tx2"/>
              </a:buClr>
              <a:buSzPct val="75000"/>
              <a:buFont typeface="Wingdings" panose="05000000000000000000" pitchFamily="2" charset="2"/>
              <a:buChar char="l"/>
              <a:defRPr sz="3200" b="1" kern="1200">
                <a:solidFill>
                  <a:schemeClr val="tx1"/>
                </a:solidFill>
                <a:effectLst>
                  <a:outerShdw blurRad="38100" dist="38100" dir="2700000" algn="tl">
                    <a:srgbClr val="00000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75000"/>
              <a:buFont typeface="Wingdings" panose="05000000000000000000" pitchFamily="2" charset="2"/>
              <a:buChar char="Ø"/>
              <a:defRPr sz="2800" b="1" kern="1200">
                <a:solidFill>
                  <a:schemeClr val="tx1"/>
                </a:solidFill>
                <a:effectLst>
                  <a:outerShdw blurRad="38100" dist="38100" dir="2700000" algn="tl">
                    <a:srgbClr val="000000"/>
                  </a:outerShdw>
                </a:effectLst>
                <a:latin typeface="+mn-lt"/>
                <a:ea typeface="+mn-ea"/>
                <a:cs typeface="+mn-cs"/>
              </a:defRPr>
            </a:lvl2pPr>
            <a:lvl3pPr marL="1428750" indent="-398463"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400" b="1" kern="1200">
                <a:solidFill>
                  <a:schemeClr val="tx1"/>
                </a:solidFill>
                <a:effectLst>
                  <a:outerShdw blurRad="38100" dist="38100" dir="2700000" algn="tl">
                    <a:srgbClr val="000000"/>
                  </a:outerShdw>
                </a:effectLst>
                <a:latin typeface="+mn-lt"/>
                <a:ea typeface="+mn-ea"/>
                <a:cs typeface="+mn-cs"/>
              </a:defRPr>
            </a:lvl3pPr>
            <a:lvl4pPr marL="1828800" indent="-398463"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000" b="1" kern="1200">
                <a:solidFill>
                  <a:schemeClr val="tx1"/>
                </a:solidFill>
                <a:effectLst>
                  <a:outerShdw blurRad="38100" dist="38100" dir="2700000" algn="tl">
                    <a:srgbClr val="000000"/>
                  </a:outerShdw>
                </a:effectLst>
                <a:latin typeface="+mn-lt"/>
                <a:ea typeface="+mn-ea"/>
                <a:cs typeface="+mn-cs"/>
              </a:defRPr>
            </a:lvl4pPr>
            <a:lvl5pPr marL="2227263" indent="-396875" algn="l" rtl="0" eaLnBrk="0" fontAlgn="base" hangingPunct="0">
              <a:lnSpc>
                <a:spcPct val="90000"/>
              </a:lnSpc>
              <a:spcBef>
                <a:spcPct val="30000"/>
              </a:spcBef>
              <a:spcAft>
                <a:spcPct val="0"/>
              </a:spcAft>
              <a:buClr>
                <a:schemeClr val="tx2"/>
              </a:buClr>
              <a:buSzPct val="75000"/>
              <a:buFont typeface="Wingdings" panose="05000000000000000000" pitchFamily="2" charset="2"/>
              <a:buChar char="§"/>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defRPr/>
            </a:pPr>
            <a:endParaRPr lang="en-US" sz="1200" b="0" dirty="0">
              <a:effectLst/>
            </a:endParaRPr>
          </a:p>
        </p:txBody>
      </p:sp>
      <p:sp>
        <p:nvSpPr>
          <p:cNvPr id="6" name="Rectangle 3"/>
          <p:cNvSpPr txBox="1">
            <a:spLocks noChangeArrowheads="1"/>
          </p:cNvSpPr>
          <p:nvPr/>
        </p:nvSpPr>
        <p:spPr>
          <a:xfrm>
            <a:off x="460243" y="968374"/>
            <a:ext cx="11435488" cy="2898775"/>
          </a:xfrm>
          <a:prstGeom prst="rect">
            <a:avLst/>
          </a:prstGeom>
        </p:spPr>
        <p:txBody>
          <a:bodyPr/>
          <a:lstStyle/>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lang="en-US" sz="2000" dirty="0"/>
              <a:t>LINQ to XML is a LINQ-enabled, in-memory XML programming interface that enables you to work with XML from within the .NET Framework programming languages.</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lang="en-US" sz="2000" dirty="0"/>
              <a:t>LINQ to XML is like the Document Object Model (DOM) in that it brings the XML document into memory. You can query and modify the document, and after you modify it you can save it to a file or serialize it and send it over the Internet.</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lang="en-US" sz="2000" dirty="0"/>
              <a:t>However, LINQ to XML differs from DOM: It provides a new object model that is lighter weight and easier to work with, and that takes advantage of language improvements in Visual C#.</a:t>
            </a:r>
          </a:p>
          <a:p>
            <a:pPr>
              <a:defRPr/>
            </a:pPr>
            <a:endParaRPr lang="en-US" sz="2000" dirty="0"/>
          </a:p>
          <a:p>
            <a:pPr lvl="2">
              <a:defRPr/>
            </a:pPr>
            <a:endParaRPr lang="en-US" sz="1200" dirty="0"/>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endParaRPr lang="en-US" sz="2000" dirty="0"/>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xfrm>
            <a:off x="531813" y="2247900"/>
            <a:ext cx="8763000" cy="790580"/>
          </a:xfrm>
        </p:spPr>
        <p:txBody>
          <a:bodyPr/>
          <a:lstStyle/>
          <a:p>
            <a:r>
              <a:rPr lang="en-US" altLang="en-US" dirty="0"/>
              <a:t>LINQ -  Language Integrated Query</a:t>
            </a: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22224"/>
            <a:ext cx="11125199" cy="889000"/>
          </a:xfrm>
        </p:spPr>
        <p:txBody>
          <a:bodyPr/>
          <a:lstStyle/>
          <a:p>
            <a:pPr>
              <a:defRPr/>
            </a:pPr>
            <a:r>
              <a:rPr lang="en-US" dirty="0"/>
              <a:t>Example:</a:t>
            </a:r>
          </a:p>
        </p:txBody>
      </p:sp>
      <p:pic>
        <p:nvPicPr>
          <p:cNvPr id="21508" name="Picture 3"/>
          <p:cNvPicPr>
            <a:picLocks noChangeAspect="1"/>
          </p:cNvPicPr>
          <p:nvPr/>
        </p:nvPicPr>
        <p:blipFill>
          <a:blip r:embed="rId2" cstate="print"/>
          <a:srcRect/>
          <a:stretch>
            <a:fillRect/>
          </a:stretch>
        </p:blipFill>
        <p:spPr bwMode="auto">
          <a:xfrm>
            <a:off x="793619" y="900112"/>
            <a:ext cx="5987449" cy="1566863"/>
          </a:xfrm>
          <a:prstGeom prst="rect">
            <a:avLst/>
          </a:prstGeom>
          <a:noFill/>
          <a:ln w="9525">
            <a:noFill/>
            <a:miter lim="800000"/>
            <a:headEnd/>
            <a:tailEnd/>
          </a:ln>
        </p:spPr>
      </p:pic>
      <p:pic>
        <p:nvPicPr>
          <p:cNvPr id="21509" name="Picture 4"/>
          <p:cNvPicPr>
            <a:picLocks noChangeAspect="1"/>
          </p:cNvPicPr>
          <p:nvPr/>
        </p:nvPicPr>
        <p:blipFill>
          <a:blip r:embed="rId3" cstate="print"/>
          <a:srcRect/>
          <a:stretch>
            <a:fillRect/>
          </a:stretch>
        </p:blipFill>
        <p:spPr bwMode="auto">
          <a:xfrm>
            <a:off x="798902" y="2571749"/>
            <a:ext cx="7240198" cy="2981325"/>
          </a:xfrm>
          <a:prstGeom prst="rect">
            <a:avLst/>
          </a:prstGeom>
          <a:noFill/>
          <a:ln w="9525">
            <a:noFill/>
            <a:miter lim="800000"/>
            <a:headEnd/>
            <a:tailEnd/>
          </a:ln>
        </p:spPr>
      </p:pic>
    </p:spTree>
  </p:cSld>
  <p:clrMapOvr>
    <a:masterClrMapping/>
  </p:clrMapOvr>
  <p:transition>
    <p:strips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Example: </a:t>
            </a:r>
            <a:r>
              <a:rPr lang="en-US" dirty="0" err="1"/>
              <a:t>XElement</a:t>
            </a:r>
            <a:endParaRPr lang="en-US" dirty="0"/>
          </a:p>
        </p:txBody>
      </p:sp>
      <p:pic>
        <p:nvPicPr>
          <p:cNvPr id="22531" name="Picture 2"/>
          <p:cNvPicPr>
            <a:picLocks noChangeAspect="1"/>
          </p:cNvPicPr>
          <p:nvPr/>
        </p:nvPicPr>
        <p:blipFill>
          <a:blip r:embed="rId2" cstate="print"/>
          <a:srcRect/>
          <a:stretch>
            <a:fillRect/>
          </a:stretch>
        </p:blipFill>
        <p:spPr bwMode="auto">
          <a:xfrm>
            <a:off x="609441" y="1219200"/>
            <a:ext cx="11173090" cy="3124200"/>
          </a:xfrm>
          <a:prstGeom prst="rect">
            <a:avLst/>
          </a:prstGeom>
          <a:noFill/>
          <a:ln w="9525">
            <a:noFill/>
            <a:miter lim="800000"/>
            <a:headEnd/>
            <a:tailEnd/>
          </a:ln>
        </p:spPr>
      </p:pic>
      <p:pic>
        <p:nvPicPr>
          <p:cNvPr id="22532" name="Picture 3"/>
          <p:cNvPicPr>
            <a:picLocks noChangeAspect="1"/>
          </p:cNvPicPr>
          <p:nvPr/>
        </p:nvPicPr>
        <p:blipFill>
          <a:blip r:embed="rId3" cstate="print"/>
          <a:srcRect/>
          <a:stretch>
            <a:fillRect/>
          </a:stretch>
        </p:blipFill>
        <p:spPr bwMode="auto">
          <a:xfrm>
            <a:off x="609442" y="4495801"/>
            <a:ext cx="8748021" cy="1819275"/>
          </a:xfrm>
          <a:prstGeom prst="rect">
            <a:avLst/>
          </a:prstGeom>
          <a:noFill/>
          <a:ln w="9525">
            <a:noFill/>
            <a:miter lim="800000"/>
            <a:headEnd/>
            <a:tailEnd/>
          </a:ln>
        </p:spPr>
      </p:pic>
    </p:spTree>
  </p:cSld>
  <p:clrMapOvr>
    <a:masterClrMapping/>
  </p:clrMapOvr>
  <p:transition>
    <p:strips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12699"/>
            <a:ext cx="11125199" cy="889000"/>
          </a:xfrm>
        </p:spPr>
        <p:txBody>
          <a:bodyPr/>
          <a:lstStyle/>
          <a:p>
            <a:pPr>
              <a:defRPr/>
            </a:pPr>
            <a:r>
              <a:rPr lang="en-US" dirty="0"/>
              <a:t>Example:  </a:t>
            </a:r>
            <a:r>
              <a:rPr lang="en-US" dirty="0" err="1"/>
              <a:t>XDocument</a:t>
            </a:r>
            <a:r>
              <a:rPr lang="en-US" dirty="0"/>
              <a:t>.</a:t>
            </a:r>
          </a:p>
        </p:txBody>
      </p:sp>
      <p:pic>
        <p:nvPicPr>
          <p:cNvPr id="23555" name="Picture 2"/>
          <p:cNvPicPr>
            <a:picLocks noChangeAspect="1"/>
          </p:cNvPicPr>
          <p:nvPr/>
        </p:nvPicPr>
        <p:blipFill>
          <a:blip r:embed="rId2" cstate="print"/>
          <a:srcRect/>
          <a:stretch>
            <a:fillRect/>
          </a:stretch>
        </p:blipFill>
        <p:spPr bwMode="auto">
          <a:xfrm>
            <a:off x="444394" y="1152526"/>
            <a:ext cx="8621095" cy="2924174"/>
          </a:xfrm>
          <a:prstGeom prst="rect">
            <a:avLst/>
          </a:prstGeom>
          <a:noFill/>
          <a:ln w="9525">
            <a:noFill/>
            <a:miter lim="800000"/>
            <a:headEnd/>
            <a:tailEnd/>
          </a:ln>
        </p:spPr>
      </p:pic>
      <p:pic>
        <p:nvPicPr>
          <p:cNvPr id="23556" name="Picture 3"/>
          <p:cNvPicPr>
            <a:picLocks noChangeAspect="1"/>
          </p:cNvPicPr>
          <p:nvPr/>
        </p:nvPicPr>
        <p:blipFill>
          <a:blip r:embed="rId3" cstate="print"/>
          <a:srcRect/>
          <a:stretch>
            <a:fillRect/>
          </a:stretch>
        </p:blipFill>
        <p:spPr bwMode="auto">
          <a:xfrm>
            <a:off x="453920" y="4157665"/>
            <a:ext cx="6956530" cy="1662110"/>
          </a:xfrm>
          <a:prstGeom prst="rect">
            <a:avLst/>
          </a:prstGeom>
          <a:noFill/>
          <a:ln w="9525">
            <a:noFill/>
            <a:miter lim="800000"/>
            <a:headEnd/>
            <a:tailEnd/>
          </a:ln>
        </p:spPr>
      </p:pic>
    </p:spTree>
  </p:cSld>
  <p:clrMapOvr>
    <a:masterClrMapping/>
  </p:clrMapOvr>
  <p:transition>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3174"/>
            <a:ext cx="11125199" cy="889000"/>
          </a:xfrm>
        </p:spPr>
        <p:txBody>
          <a:bodyPr/>
          <a:lstStyle/>
          <a:p>
            <a:pPr>
              <a:defRPr/>
            </a:pPr>
            <a:r>
              <a:rPr lang="en-US" dirty="0" err="1"/>
              <a:t>Xdocument</a:t>
            </a:r>
            <a:r>
              <a:rPr lang="en-US" dirty="0"/>
              <a:t> vs </a:t>
            </a:r>
            <a:r>
              <a:rPr lang="en-US" dirty="0" err="1"/>
              <a:t>XElement</a:t>
            </a:r>
            <a:endParaRPr lang="en-US" dirty="0"/>
          </a:p>
        </p:txBody>
      </p:sp>
      <p:sp>
        <p:nvSpPr>
          <p:cNvPr id="3" name="Content Placeholder 2"/>
          <p:cNvSpPr>
            <a:spLocks noGrp="1"/>
          </p:cNvSpPr>
          <p:nvPr>
            <p:ph idx="1"/>
          </p:nvPr>
        </p:nvSpPr>
        <p:spPr>
          <a:xfrm>
            <a:off x="507868" y="1006476"/>
            <a:ext cx="11435488" cy="2308225"/>
          </a:xfrm>
        </p:spPr>
        <p:txBody>
          <a:bodyPr/>
          <a:lstStyle/>
          <a:p>
            <a:pPr>
              <a:defRPr/>
            </a:pPr>
            <a:r>
              <a:rPr lang="en-US" sz="2000" dirty="0"/>
              <a:t>When you load an XML document into an </a:t>
            </a:r>
            <a:r>
              <a:rPr lang="en-US" sz="2000" dirty="0" err="1"/>
              <a:t>XElement</a:t>
            </a:r>
            <a:r>
              <a:rPr lang="en-US" sz="2000" dirty="0"/>
              <a:t> via </a:t>
            </a:r>
            <a:r>
              <a:rPr lang="en-US" sz="2000" dirty="0" err="1"/>
              <a:t>XElement.Load</a:t>
            </a:r>
            <a:r>
              <a:rPr lang="en-US" sz="2000" dirty="0"/>
              <a:t>, the </a:t>
            </a:r>
            <a:r>
              <a:rPr lang="en-US" sz="2000" dirty="0" err="1"/>
              <a:t>XElement</a:t>
            </a:r>
            <a:r>
              <a:rPr lang="en-US" sz="2000" dirty="0"/>
              <a:t> at the root of the XML tree contains the root element of the loaded document. However, when you load the same XML document into an </a:t>
            </a:r>
            <a:r>
              <a:rPr lang="en-US" sz="2000" dirty="0" err="1"/>
              <a:t>XDocument</a:t>
            </a:r>
            <a:r>
              <a:rPr lang="en-US" sz="2000" dirty="0"/>
              <a:t> via </a:t>
            </a:r>
            <a:r>
              <a:rPr lang="en-US" sz="2000" dirty="0" err="1"/>
              <a:t>XDocument.Load</a:t>
            </a:r>
            <a:r>
              <a:rPr lang="en-US" sz="2000" dirty="0"/>
              <a:t>, the root of the tree is an </a:t>
            </a:r>
            <a:r>
              <a:rPr lang="en-US" sz="2000" dirty="0" err="1"/>
              <a:t>XDocument</a:t>
            </a:r>
            <a:r>
              <a:rPr lang="en-US" sz="2000" dirty="0"/>
              <a:t> node, and the root element of the loaded document is the one allowed child </a:t>
            </a:r>
            <a:r>
              <a:rPr lang="en-US" sz="2000" dirty="0" err="1"/>
              <a:t>XElement</a:t>
            </a:r>
            <a:r>
              <a:rPr lang="en-US" sz="2000" dirty="0"/>
              <a:t> node of the </a:t>
            </a:r>
            <a:r>
              <a:rPr lang="en-US" sz="2000" dirty="0" err="1"/>
              <a:t>XDocument</a:t>
            </a:r>
            <a:r>
              <a:rPr lang="en-US" sz="2000" dirty="0"/>
              <a:t>. The LINQ to XML axes operate relative to the root node.</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12699"/>
            <a:ext cx="11125199" cy="889000"/>
          </a:xfrm>
        </p:spPr>
        <p:txBody>
          <a:bodyPr/>
          <a:lstStyle/>
          <a:p>
            <a:pPr>
              <a:defRPr/>
            </a:pPr>
            <a:r>
              <a:rPr lang="en-US" dirty="0"/>
              <a:t>LINQ Samples</a:t>
            </a:r>
          </a:p>
        </p:txBody>
      </p:sp>
      <p:sp>
        <p:nvSpPr>
          <p:cNvPr id="3" name="Content Placeholder 2"/>
          <p:cNvSpPr>
            <a:spLocks noGrp="1"/>
          </p:cNvSpPr>
          <p:nvPr>
            <p:ph idx="1"/>
          </p:nvPr>
        </p:nvSpPr>
        <p:spPr>
          <a:xfrm>
            <a:off x="507868" y="996950"/>
            <a:ext cx="11435488" cy="369888"/>
          </a:xfrm>
        </p:spPr>
        <p:txBody>
          <a:bodyPr/>
          <a:lstStyle/>
          <a:p>
            <a:pPr>
              <a:buNone/>
              <a:defRPr/>
            </a:pPr>
            <a:r>
              <a:rPr lang="en-US" sz="2000" dirty="0">
                <a:solidFill>
                  <a:srgbClr val="C00000"/>
                </a:solidFill>
              </a:rPr>
              <a:t>https://code.msdn.microsoft.com/101-LINQ-Samples-3fb9811b</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lang="en-US" smtClean="0"/>
              <a:pPr/>
              <a:t>25</a:t>
            </a:fld>
            <a:endParaRPr lang="en-US" dirty="0"/>
          </a:p>
        </p:txBody>
      </p:sp>
      <p:sp>
        <p:nvSpPr>
          <p:cNvPr id="3" name="Title 1"/>
          <p:cNvSpPr txBox="1">
            <a:spLocks/>
          </p:cNvSpPr>
          <p:nvPr/>
        </p:nvSpPr>
        <p:spPr>
          <a:xfrm>
            <a:off x="609441" y="2846388"/>
            <a:ext cx="10969943" cy="639762"/>
          </a:xfrm>
          <a:prstGeom prst="rect">
            <a:avLst/>
          </a:prstGeom>
        </p:spPr>
        <p:txBody>
          <a:bodyPr/>
          <a:lstStyle>
            <a:lvl1pPr algn="l" rtl="0" eaLnBrk="0" fontAlgn="base" hangingPunct="0">
              <a:lnSpc>
                <a:spcPct val="90000"/>
              </a:lnSpc>
              <a:spcBef>
                <a:spcPct val="0"/>
              </a:spcBef>
              <a:spcAft>
                <a:spcPct val="0"/>
              </a:spcAft>
              <a:defRPr sz="4000" b="1"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2pPr>
            <a:lvl3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3pPr>
            <a:lvl4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4pPr>
            <a:lvl5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5pPr>
            <a:lvl6pPr marL="4572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6pPr>
            <a:lvl7pPr marL="9144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7pPr>
            <a:lvl8pPr marL="13716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8pPr>
            <a:lvl9pPr marL="18288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9pPr>
          </a:lstStyle>
          <a:p>
            <a:pPr>
              <a:defRPr/>
            </a:pPr>
            <a:r>
              <a:rPr lang="en-US" sz="3600" b="0" dirty="0">
                <a:solidFill>
                  <a:schemeClr val="tx1"/>
                </a:solidFill>
                <a:effectLst/>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531818" y="111126"/>
            <a:ext cx="11125199" cy="889000"/>
          </a:xfrm>
        </p:spPr>
        <p:txBody>
          <a:bodyPr/>
          <a:lstStyle/>
          <a:p>
            <a:r>
              <a:rPr lang="en-US" dirty="0"/>
              <a:t>LINQ</a:t>
            </a:r>
          </a:p>
        </p:txBody>
      </p:sp>
      <p:sp>
        <p:nvSpPr>
          <p:cNvPr id="177155" name="Rectangle 3"/>
          <p:cNvSpPr>
            <a:spLocks noGrp="1" noChangeArrowheads="1"/>
          </p:cNvSpPr>
          <p:nvPr>
            <p:ph type="body" idx="1"/>
          </p:nvPr>
        </p:nvSpPr>
        <p:spPr>
          <a:xfrm>
            <a:off x="507868" y="1120774"/>
            <a:ext cx="11435488" cy="4346575"/>
          </a:xfrm>
        </p:spPr>
        <p:txBody>
          <a:bodyPr/>
          <a:lstStyle/>
          <a:p>
            <a:pPr>
              <a:defRPr/>
            </a:pPr>
            <a:r>
              <a:rPr lang="en-US" sz="2000" dirty="0"/>
              <a:t>LINQ stands for Language Integrated Query</a:t>
            </a:r>
          </a:p>
          <a:p>
            <a:pPr>
              <a:defRPr/>
            </a:pPr>
            <a:r>
              <a:rPr lang="en-US" sz="2000" dirty="0"/>
              <a:t>LINQ (Language Integrated Query) is uniform query syntax in C# to save and retrieve data from different sources.</a:t>
            </a:r>
          </a:p>
          <a:p>
            <a:pPr>
              <a:defRPr/>
            </a:pPr>
            <a:r>
              <a:rPr lang="en-US" sz="2000" dirty="0"/>
              <a:t>One of the central, and most important, features of LINQ is its integration of a flexible query syntax into  the C# language.</a:t>
            </a:r>
          </a:p>
          <a:p>
            <a:pPr>
              <a:defRPr/>
            </a:pPr>
            <a:r>
              <a:rPr lang="en-US" sz="2000" dirty="0"/>
              <a:t>Write queries against in-memory collections and other </a:t>
            </a:r>
            <a:r>
              <a:rPr lang="en-US" sz="2000" dirty="0" err="1"/>
              <a:t>queryable</a:t>
            </a:r>
            <a:r>
              <a:rPr lang="en-US" sz="2000" dirty="0"/>
              <a:t> sources using LINQ.</a:t>
            </a:r>
          </a:p>
          <a:p>
            <a:pPr>
              <a:defRPr/>
            </a:pPr>
            <a:r>
              <a:rPr lang="en-US" sz="2000" dirty="0"/>
              <a:t>Write data access code directly against a Microsoft SQL Server database by using LINQ to SQL</a:t>
            </a:r>
          </a:p>
          <a:p>
            <a:pPr>
              <a:defRPr/>
            </a:pPr>
            <a:r>
              <a:rPr lang="en-US" sz="2000" dirty="0"/>
              <a:t>Write data access code for XML data by using LINQ to XML</a:t>
            </a:r>
          </a:p>
          <a:p>
            <a:pPr>
              <a:defRPr/>
            </a:pPr>
            <a:r>
              <a:rPr lang="en-US" sz="2000" dirty="0"/>
              <a:t>Write common data access code across different data providers and storage schemas by using LINQ to Entities</a:t>
            </a:r>
          </a:p>
          <a:p>
            <a:pPr>
              <a:defRPr/>
            </a:pPr>
            <a:r>
              <a:rPr lang="en-US" sz="2000" dirty="0"/>
              <a:t>Write rich queries against data in a Microsoft </a:t>
            </a:r>
            <a:r>
              <a:rPr lang="en-US" sz="2000" dirty="0" err="1"/>
              <a:t>DataSet</a:t>
            </a:r>
            <a:r>
              <a:rPr lang="en-US" sz="2000" dirty="0"/>
              <a:t> by using LINQ to </a:t>
            </a:r>
            <a:r>
              <a:rPr lang="en-US" sz="2000" dirty="0" err="1"/>
              <a:t>DataSet</a:t>
            </a:r>
            <a:endParaRPr lang="en-US" sz="2000"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7868" y="209551"/>
            <a:ext cx="11173090" cy="665163"/>
          </a:xfrm>
          <a:prstGeom prst="rect">
            <a:avLst/>
          </a:prstGeom>
        </p:spPr>
        <p:txBody>
          <a:bodyPr/>
          <a:lstStyle>
            <a:lvl1pPr algn="l" rtl="0" eaLnBrk="0" fontAlgn="base" hangingPunct="0">
              <a:lnSpc>
                <a:spcPct val="90000"/>
              </a:lnSpc>
              <a:spcBef>
                <a:spcPct val="0"/>
              </a:spcBef>
              <a:spcAft>
                <a:spcPct val="0"/>
              </a:spcAft>
              <a:defRPr sz="4000" b="1"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2pPr>
            <a:lvl3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3pPr>
            <a:lvl4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4pPr>
            <a:lvl5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5pPr>
            <a:lvl6pPr marL="4572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6pPr>
            <a:lvl7pPr marL="9144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7pPr>
            <a:lvl8pPr marL="13716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8pPr>
            <a:lvl9pPr marL="18288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9pPr>
          </a:lstStyle>
          <a:p>
            <a:pPr>
              <a:defRPr/>
            </a:pPr>
            <a:r>
              <a:rPr lang="en-US" b="0" dirty="0">
                <a:solidFill>
                  <a:schemeClr val="tx1">
                    <a:lumMod val="95000"/>
                    <a:lumOff val="5000"/>
                  </a:schemeClr>
                </a:solidFill>
                <a:effectLst/>
              </a:rPr>
              <a:t>The LINQ</a:t>
            </a:r>
          </a:p>
        </p:txBody>
      </p:sp>
      <p:sp>
        <p:nvSpPr>
          <p:cNvPr id="6" name="Rounded Rectangle 5"/>
          <p:cNvSpPr/>
          <p:nvPr/>
        </p:nvSpPr>
        <p:spPr bwMode="auto">
          <a:xfrm>
            <a:off x="1345849" y="1169988"/>
            <a:ext cx="2858872" cy="825500"/>
          </a:xfrm>
          <a:prstGeom prst="roundRect">
            <a:avLst>
              <a:gd name="adj" fmla="val 8264"/>
            </a:avLst>
          </a:prstGeom>
          <a:ln>
            <a:headEnd/>
            <a:tailEnd/>
          </a:ln>
        </p:spPr>
        <p:style>
          <a:lnRef idx="1">
            <a:schemeClr val="accent5"/>
          </a:lnRef>
          <a:fillRef idx="2">
            <a:schemeClr val="accent5"/>
          </a:fillRef>
          <a:effectRef idx="1">
            <a:schemeClr val="accent5"/>
          </a:effectRef>
          <a:fontRef idx="minor">
            <a:schemeClr val="dk1"/>
          </a:fontRef>
        </p:style>
        <p:txBody>
          <a:bodyPr lIns="109728" tIns="54864" rIns="109728" bIns="54864" anchor="ctr"/>
          <a:lstStyle/>
          <a:p>
            <a:pPr algn="ctr" defTabSz="767874">
              <a:defRPr/>
            </a:pPr>
            <a:r>
              <a:rPr lang="en-US" b="1" dirty="0">
                <a:solidFill>
                  <a:schemeClr val="tx1"/>
                </a:solidFill>
                <a:latin typeface="Segoe" pitchFamily="34" charset="0"/>
              </a:rPr>
              <a:t>C#</a:t>
            </a:r>
          </a:p>
        </p:txBody>
      </p:sp>
      <p:sp>
        <p:nvSpPr>
          <p:cNvPr id="10" name="Rounded Rectangle 9"/>
          <p:cNvSpPr/>
          <p:nvPr/>
        </p:nvSpPr>
        <p:spPr bwMode="auto">
          <a:xfrm>
            <a:off x="4520022" y="1169988"/>
            <a:ext cx="2858872" cy="825500"/>
          </a:xfrm>
          <a:prstGeom prst="roundRect">
            <a:avLst>
              <a:gd name="adj" fmla="val 8264"/>
            </a:avLst>
          </a:prstGeom>
          <a:ln>
            <a:headEnd/>
            <a:tailEnd/>
          </a:ln>
        </p:spPr>
        <p:style>
          <a:lnRef idx="1">
            <a:schemeClr val="accent5"/>
          </a:lnRef>
          <a:fillRef idx="2">
            <a:schemeClr val="accent5"/>
          </a:fillRef>
          <a:effectRef idx="1">
            <a:schemeClr val="accent5"/>
          </a:effectRef>
          <a:fontRef idx="minor">
            <a:schemeClr val="dk1"/>
          </a:fontRef>
        </p:style>
        <p:txBody>
          <a:bodyPr lIns="109728" tIns="54864" rIns="109728" bIns="54864" anchor="ctr"/>
          <a:lstStyle/>
          <a:p>
            <a:pPr algn="ctr" defTabSz="767874">
              <a:defRPr/>
            </a:pPr>
            <a:r>
              <a:rPr lang="en-US" b="1" dirty="0">
                <a:solidFill>
                  <a:schemeClr val="tx1"/>
                </a:solidFill>
                <a:latin typeface="Segoe" pitchFamily="34" charset="0"/>
              </a:rPr>
              <a:t>VB</a:t>
            </a:r>
          </a:p>
        </p:txBody>
      </p:sp>
      <p:sp>
        <p:nvSpPr>
          <p:cNvPr id="14" name="Rounded Rectangle 13"/>
          <p:cNvSpPr/>
          <p:nvPr/>
        </p:nvSpPr>
        <p:spPr bwMode="auto">
          <a:xfrm>
            <a:off x="7694196" y="1169988"/>
            <a:ext cx="2858872" cy="825500"/>
          </a:xfrm>
          <a:prstGeom prst="roundRect">
            <a:avLst>
              <a:gd name="adj" fmla="val 8264"/>
            </a:avLst>
          </a:prstGeom>
          <a:ln>
            <a:headEnd/>
            <a:tailEnd/>
          </a:ln>
        </p:spPr>
        <p:style>
          <a:lnRef idx="1">
            <a:schemeClr val="accent5"/>
          </a:lnRef>
          <a:fillRef idx="2">
            <a:schemeClr val="accent5"/>
          </a:fillRef>
          <a:effectRef idx="1">
            <a:schemeClr val="accent5"/>
          </a:effectRef>
          <a:fontRef idx="minor">
            <a:schemeClr val="dk1"/>
          </a:fontRef>
        </p:style>
        <p:txBody>
          <a:bodyPr lIns="109728" tIns="54864" rIns="109728" bIns="54864" anchor="ctr"/>
          <a:lstStyle/>
          <a:p>
            <a:pPr algn="ctr" defTabSz="767874">
              <a:defRPr/>
            </a:pPr>
            <a:r>
              <a:rPr lang="en-US" b="1" dirty="0">
                <a:solidFill>
                  <a:schemeClr val="tx1"/>
                </a:solidFill>
                <a:latin typeface="Segoe" pitchFamily="34" charset="0"/>
              </a:rPr>
              <a:t>Others</a:t>
            </a:r>
          </a:p>
        </p:txBody>
      </p:sp>
      <p:sp>
        <p:nvSpPr>
          <p:cNvPr id="19" name="Rounded Rectangle 18"/>
          <p:cNvSpPr/>
          <p:nvPr/>
        </p:nvSpPr>
        <p:spPr bwMode="auto">
          <a:xfrm>
            <a:off x="738499" y="2660650"/>
            <a:ext cx="1855834" cy="1423988"/>
          </a:xfrm>
          <a:prstGeom prst="roundRect">
            <a:avLst>
              <a:gd name="adj" fmla="val 8264"/>
            </a:avLst>
          </a:prstGeom>
          <a:ln>
            <a:headEnd/>
            <a:tailEnd/>
          </a:ln>
        </p:spPr>
        <p:style>
          <a:lnRef idx="1">
            <a:schemeClr val="accent5"/>
          </a:lnRef>
          <a:fillRef idx="2">
            <a:schemeClr val="accent5"/>
          </a:fillRef>
          <a:effectRef idx="1">
            <a:schemeClr val="accent5"/>
          </a:effectRef>
          <a:fontRef idx="minor">
            <a:schemeClr val="dk1"/>
          </a:fontRef>
        </p:style>
        <p:txBody>
          <a:bodyPr lIns="109728" tIns="54864" rIns="109728" bIns="54864" anchor="ctr"/>
          <a:lstStyle/>
          <a:p>
            <a:pPr algn="ctr" defTabSz="767874">
              <a:defRPr/>
            </a:pPr>
            <a:r>
              <a:rPr lang="en-US" b="1" dirty="0">
                <a:solidFill>
                  <a:schemeClr val="tx1"/>
                </a:solidFill>
                <a:latin typeface="Segoe" pitchFamily="34" charset="0"/>
              </a:rPr>
              <a:t>LINQ to</a:t>
            </a:r>
            <a:br>
              <a:rPr lang="en-US" b="1" dirty="0">
                <a:solidFill>
                  <a:schemeClr val="tx1"/>
                </a:solidFill>
                <a:latin typeface="Segoe" pitchFamily="34" charset="0"/>
              </a:rPr>
            </a:br>
            <a:r>
              <a:rPr lang="en-US" b="1" dirty="0">
                <a:solidFill>
                  <a:schemeClr val="tx1"/>
                </a:solidFill>
                <a:latin typeface="Segoe" pitchFamily="34" charset="0"/>
              </a:rPr>
              <a:t>Objects</a:t>
            </a:r>
          </a:p>
        </p:txBody>
      </p:sp>
      <p:sp>
        <p:nvSpPr>
          <p:cNvPr id="23" name="Rounded Rectangle 22"/>
          <p:cNvSpPr/>
          <p:nvPr/>
        </p:nvSpPr>
        <p:spPr bwMode="auto">
          <a:xfrm>
            <a:off x="2833453" y="2660650"/>
            <a:ext cx="1855834" cy="1423988"/>
          </a:xfrm>
          <a:prstGeom prst="roundRect">
            <a:avLst>
              <a:gd name="adj" fmla="val 8264"/>
            </a:avLst>
          </a:prstGeom>
          <a:ln>
            <a:headEnd/>
            <a:tailEnd/>
          </a:ln>
        </p:spPr>
        <p:style>
          <a:lnRef idx="1">
            <a:schemeClr val="accent5"/>
          </a:lnRef>
          <a:fillRef idx="2">
            <a:schemeClr val="accent5"/>
          </a:fillRef>
          <a:effectRef idx="1">
            <a:schemeClr val="accent5"/>
          </a:effectRef>
          <a:fontRef idx="minor">
            <a:schemeClr val="dk1"/>
          </a:fontRef>
        </p:style>
        <p:txBody>
          <a:bodyPr lIns="109728" tIns="54864" rIns="109728" bIns="54864" anchor="ctr"/>
          <a:lstStyle/>
          <a:p>
            <a:pPr algn="ctr" defTabSz="767874">
              <a:defRPr/>
            </a:pPr>
            <a:r>
              <a:rPr lang="en-US" b="1" dirty="0">
                <a:solidFill>
                  <a:schemeClr val="tx1"/>
                </a:solidFill>
                <a:latin typeface="Segoe" pitchFamily="34" charset="0"/>
              </a:rPr>
              <a:t>LINQ to</a:t>
            </a:r>
            <a:br>
              <a:rPr lang="en-US" b="1" dirty="0">
                <a:solidFill>
                  <a:schemeClr val="tx1"/>
                </a:solidFill>
                <a:latin typeface="Segoe" pitchFamily="34" charset="0"/>
              </a:rPr>
            </a:br>
            <a:r>
              <a:rPr lang="en-US" b="1" dirty="0" err="1">
                <a:solidFill>
                  <a:schemeClr val="tx1"/>
                </a:solidFill>
                <a:latin typeface="Segoe" pitchFamily="34" charset="0"/>
              </a:rPr>
              <a:t>DataSets</a:t>
            </a:r>
            <a:endParaRPr lang="en-US" b="1" dirty="0">
              <a:solidFill>
                <a:schemeClr val="tx1"/>
              </a:solidFill>
              <a:latin typeface="Segoe" pitchFamily="34" charset="0"/>
            </a:endParaRPr>
          </a:p>
        </p:txBody>
      </p:sp>
      <p:sp>
        <p:nvSpPr>
          <p:cNvPr id="27" name="Rounded Rectangle 26"/>
          <p:cNvSpPr/>
          <p:nvPr/>
        </p:nvSpPr>
        <p:spPr bwMode="auto">
          <a:xfrm>
            <a:off x="4928408" y="2660650"/>
            <a:ext cx="1855834" cy="1423988"/>
          </a:xfrm>
          <a:prstGeom prst="roundRect">
            <a:avLst>
              <a:gd name="adj" fmla="val 8264"/>
            </a:avLst>
          </a:prstGeom>
          <a:ln>
            <a:headEnd/>
            <a:tailEnd/>
          </a:ln>
        </p:spPr>
        <p:style>
          <a:lnRef idx="1">
            <a:schemeClr val="accent5"/>
          </a:lnRef>
          <a:fillRef idx="2">
            <a:schemeClr val="accent5"/>
          </a:fillRef>
          <a:effectRef idx="1">
            <a:schemeClr val="accent5"/>
          </a:effectRef>
          <a:fontRef idx="minor">
            <a:schemeClr val="dk1"/>
          </a:fontRef>
        </p:style>
        <p:txBody>
          <a:bodyPr lIns="109728" tIns="54864" rIns="109728" bIns="54864" anchor="ctr"/>
          <a:lstStyle/>
          <a:p>
            <a:pPr algn="ctr" defTabSz="767874">
              <a:defRPr/>
            </a:pPr>
            <a:r>
              <a:rPr lang="en-US" b="1" dirty="0">
                <a:solidFill>
                  <a:schemeClr val="tx1"/>
                </a:solidFill>
                <a:latin typeface="Segoe" pitchFamily="34" charset="0"/>
              </a:rPr>
              <a:t>LINQ to</a:t>
            </a:r>
            <a:br>
              <a:rPr lang="en-US" b="1" dirty="0">
                <a:solidFill>
                  <a:schemeClr val="tx1"/>
                </a:solidFill>
                <a:latin typeface="Segoe" pitchFamily="34" charset="0"/>
              </a:rPr>
            </a:br>
            <a:r>
              <a:rPr lang="en-US" b="1" dirty="0">
                <a:solidFill>
                  <a:schemeClr val="tx1"/>
                </a:solidFill>
                <a:latin typeface="Segoe" pitchFamily="34" charset="0"/>
              </a:rPr>
              <a:t>SQL</a:t>
            </a:r>
          </a:p>
        </p:txBody>
      </p:sp>
      <p:sp>
        <p:nvSpPr>
          <p:cNvPr id="31" name="Rounded Rectangle 30"/>
          <p:cNvSpPr/>
          <p:nvPr/>
        </p:nvSpPr>
        <p:spPr bwMode="auto">
          <a:xfrm>
            <a:off x="7023362" y="2660650"/>
            <a:ext cx="1855834" cy="1423988"/>
          </a:xfrm>
          <a:prstGeom prst="roundRect">
            <a:avLst>
              <a:gd name="adj" fmla="val 8264"/>
            </a:avLst>
          </a:prstGeom>
          <a:ln>
            <a:headEnd/>
            <a:tailEnd/>
          </a:ln>
        </p:spPr>
        <p:style>
          <a:lnRef idx="1">
            <a:schemeClr val="accent5"/>
          </a:lnRef>
          <a:fillRef idx="2">
            <a:schemeClr val="accent5"/>
          </a:fillRef>
          <a:effectRef idx="1">
            <a:schemeClr val="accent5"/>
          </a:effectRef>
          <a:fontRef idx="minor">
            <a:schemeClr val="dk1"/>
          </a:fontRef>
        </p:style>
        <p:txBody>
          <a:bodyPr lIns="109728" tIns="54864" rIns="109728" bIns="54864" anchor="ctr"/>
          <a:lstStyle/>
          <a:p>
            <a:pPr algn="ctr" defTabSz="767874">
              <a:defRPr/>
            </a:pPr>
            <a:r>
              <a:rPr lang="en-US" b="1" dirty="0">
                <a:solidFill>
                  <a:schemeClr val="tx1"/>
                </a:solidFill>
                <a:latin typeface="Segoe" pitchFamily="34" charset="0"/>
              </a:rPr>
              <a:t>LINQ to</a:t>
            </a:r>
            <a:br>
              <a:rPr lang="en-US" b="1" dirty="0">
                <a:solidFill>
                  <a:schemeClr val="tx1"/>
                </a:solidFill>
                <a:latin typeface="Segoe" pitchFamily="34" charset="0"/>
              </a:rPr>
            </a:br>
            <a:r>
              <a:rPr lang="en-US" b="1" dirty="0">
                <a:solidFill>
                  <a:schemeClr val="tx1"/>
                </a:solidFill>
                <a:latin typeface="Segoe" pitchFamily="34" charset="0"/>
              </a:rPr>
              <a:t>Entities</a:t>
            </a:r>
          </a:p>
        </p:txBody>
      </p:sp>
      <p:sp>
        <p:nvSpPr>
          <p:cNvPr id="35" name="Rounded Rectangle 34"/>
          <p:cNvSpPr/>
          <p:nvPr/>
        </p:nvSpPr>
        <p:spPr bwMode="auto">
          <a:xfrm>
            <a:off x="9054833" y="2660650"/>
            <a:ext cx="1855834" cy="1423988"/>
          </a:xfrm>
          <a:prstGeom prst="roundRect">
            <a:avLst>
              <a:gd name="adj" fmla="val 8264"/>
            </a:avLst>
          </a:prstGeom>
          <a:ln>
            <a:headEnd/>
            <a:tailEnd/>
          </a:ln>
        </p:spPr>
        <p:style>
          <a:lnRef idx="1">
            <a:schemeClr val="accent5"/>
          </a:lnRef>
          <a:fillRef idx="2">
            <a:schemeClr val="accent5"/>
          </a:fillRef>
          <a:effectRef idx="1">
            <a:schemeClr val="accent5"/>
          </a:effectRef>
          <a:fontRef idx="minor">
            <a:schemeClr val="dk1"/>
          </a:fontRef>
        </p:style>
        <p:txBody>
          <a:bodyPr lIns="109728" tIns="54864" rIns="109728" bIns="54864" anchor="ctr"/>
          <a:lstStyle/>
          <a:p>
            <a:pPr algn="ctr" defTabSz="767874">
              <a:defRPr/>
            </a:pPr>
            <a:r>
              <a:rPr lang="en-US" b="1" dirty="0">
                <a:solidFill>
                  <a:schemeClr val="tx1"/>
                </a:solidFill>
                <a:latin typeface="Segoe" pitchFamily="34" charset="0"/>
              </a:rPr>
              <a:t>LINQ to</a:t>
            </a:r>
            <a:br>
              <a:rPr lang="en-US" b="1" dirty="0">
                <a:solidFill>
                  <a:schemeClr val="tx1"/>
                </a:solidFill>
                <a:latin typeface="Segoe" pitchFamily="34" charset="0"/>
              </a:rPr>
            </a:br>
            <a:r>
              <a:rPr lang="en-US" b="1" dirty="0">
                <a:solidFill>
                  <a:schemeClr val="tx1"/>
                </a:solidFill>
                <a:latin typeface="Segoe" pitchFamily="34" charset="0"/>
              </a:rPr>
              <a:t>XML</a:t>
            </a:r>
          </a:p>
        </p:txBody>
      </p:sp>
      <p:grpSp>
        <p:nvGrpSpPr>
          <p:cNvPr id="36" name="Group 5"/>
          <p:cNvGrpSpPr>
            <a:grpSpLocks/>
          </p:cNvGrpSpPr>
          <p:nvPr/>
        </p:nvGrpSpPr>
        <p:grpSpPr bwMode="auto">
          <a:xfrm>
            <a:off x="918395" y="4756151"/>
            <a:ext cx="1750028" cy="1471613"/>
            <a:chOff x="2135" y="3120"/>
            <a:chExt cx="1322" cy="1113"/>
          </a:xfrm>
        </p:grpSpPr>
        <p:sp>
          <p:nvSpPr>
            <p:cNvPr id="37" name="Oval 6"/>
            <p:cNvSpPr>
              <a:spLocks noChangeArrowheads="1"/>
            </p:cNvSpPr>
            <p:nvPr/>
          </p:nvSpPr>
          <p:spPr bwMode="auto">
            <a:xfrm>
              <a:off x="2664" y="3120"/>
              <a:ext cx="288" cy="24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defRPr/>
              </a:pPr>
              <a:endParaRPr lang="en-US">
                <a:solidFill>
                  <a:schemeClr val="tx1"/>
                </a:solidFill>
              </a:endParaRPr>
            </a:p>
          </p:txBody>
        </p:sp>
        <p:sp>
          <p:nvSpPr>
            <p:cNvPr id="38" name="Oval 7"/>
            <p:cNvSpPr>
              <a:spLocks noChangeArrowheads="1"/>
            </p:cNvSpPr>
            <p:nvPr/>
          </p:nvSpPr>
          <p:spPr bwMode="auto">
            <a:xfrm>
              <a:off x="2376" y="3497"/>
              <a:ext cx="288" cy="24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defRPr/>
              </a:pPr>
              <a:endParaRPr lang="en-US">
                <a:solidFill>
                  <a:schemeClr val="tx1"/>
                </a:solidFill>
              </a:endParaRPr>
            </a:p>
          </p:txBody>
        </p:sp>
        <p:sp>
          <p:nvSpPr>
            <p:cNvPr id="39" name="Oval 8"/>
            <p:cNvSpPr>
              <a:spLocks noChangeArrowheads="1"/>
            </p:cNvSpPr>
            <p:nvPr/>
          </p:nvSpPr>
          <p:spPr bwMode="auto">
            <a:xfrm>
              <a:off x="2952" y="3497"/>
              <a:ext cx="288" cy="24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defRPr/>
              </a:pPr>
              <a:endParaRPr lang="en-US">
                <a:solidFill>
                  <a:schemeClr val="tx1"/>
                </a:solidFill>
              </a:endParaRPr>
            </a:p>
          </p:txBody>
        </p:sp>
        <p:cxnSp>
          <p:nvCxnSpPr>
            <p:cNvPr id="40" name="AutoShape 9"/>
            <p:cNvCxnSpPr>
              <a:cxnSpLocks noChangeShapeType="1"/>
              <a:stCxn id="38" idx="7"/>
              <a:endCxn id="37" idx="3"/>
            </p:cNvCxnSpPr>
            <p:nvPr/>
          </p:nvCxnSpPr>
          <p:spPr bwMode="auto">
            <a:xfrm rot="5400000" flipH="1" flipV="1">
              <a:off x="2561" y="3386"/>
              <a:ext cx="207" cy="83"/>
            </a:xfrm>
            <a:prstGeom prst="straightConnector1">
              <a:avLst/>
            </a:prstGeom>
            <a:ln>
              <a:headEnd/>
              <a:tailEnd/>
            </a:ln>
          </p:spPr>
          <p:style>
            <a:lnRef idx="1">
              <a:schemeClr val="accent5"/>
            </a:lnRef>
            <a:fillRef idx="2">
              <a:schemeClr val="accent5"/>
            </a:fillRef>
            <a:effectRef idx="1">
              <a:schemeClr val="accent5"/>
            </a:effectRef>
            <a:fontRef idx="minor">
              <a:schemeClr val="dk1"/>
            </a:fontRef>
          </p:style>
        </p:cxnSp>
        <p:cxnSp>
          <p:nvCxnSpPr>
            <p:cNvPr id="41" name="AutoShape 10"/>
            <p:cNvCxnSpPr>
              <a:cxnSpLocks noChangeShapeType="1"/>
              <a:stCxn id="39" idx="1"/>
              <a:endCxn id="37" idx="5"/>
            </p:cNvCxnSpPr>
            <p:nvPr/>
          </p:nvCxnSpPr>
          <p:spPr bwMode="auto">
            <a:xfrm rot="16200000" flipV="1">
              <a:off x="2849" y="3386"/>
              <a:ext cx="207" cy="83"/>
            </a:xfrm>
            <a:prstGeom prst="straightConnector1">
              <a:avLst/>
            </a:prstGeom>
            <a:ln>
              <a:headEnd/>
              <a:tailEnd/>
            </a:ln>
          </p:spPr>
          <p:style>
            <a:lnRef idx="1">
              <a:schemeClr val="accent5"/>
            </a:lnRef>
            <a:fillRef idx="2">
              <a:schemeClr val="accent5"/>
            </a:fillRef>
            <a:effectRef idx="1">
              <a:schemeClr val="accent5"/>
            </a:effectRef>
            <a:fontRef idx="minor">
              <a:schemeClr val="dk1"/>
            </a:fontRef>
          </p:style>
        </p:cxnSp>
        <p:sp>
          <p:nvSpPr>
            <p:cNvPr id="42" name="Text Box 11"/>
            <p:cNvSpPr txBox="1">
              <a:spLocks noChangeArrowheads="1"/>
            </p:cNvSpPr>
            <p:nvPr/>
          </p:nvSpPr>
          <p:spPr bwMode="auto">
            <a:xfrm>
              <a:off x="2135" y="3826"/>
              <a:ext cx="1322" cy="407"/>
            </a:xfrm>
            <a:prstGeom prst="rect">
              <a:avLst/>
            </a:prstGeom>
            <a:noFill/>
            <a:ln w="12700" algn="ctr">
              <a:noFill/>
              <a:miter lim="800000"/>
              <a:headEnd/>
              <a:tailEnd/>
            </a:ln>
            <a:effectLst/>
          </p:spPr>
          <p:txBody>
            <a:bodyPr lIns="182880" tIns="137160" rIns="182880" bIns="137160">
              <a:spAutoFit/>
            </a:bodyPr>
            <a:lstStyle/>
            <a:p>
              <a:pPr algn="ctr">
                <a:defRPr/>
              </a:pPr>
              <a:r>
                <a:rPr lang="en-US" sz="1700" dirty="0"/>
                <a:t>Objects</a:t>
              </a:r>
            </a:p>
          </p:txBody>
        </p:sp>
      </p:grpSp>
      <p:grpSp>
        <p:nvGrpSpPr>
          <p:cNvPr id="43" name="Group 14"/>
          <p:cNvGrpSpPr>
            <a:grpSpLocks/>
          </p:cNvGrpSpPr>
          <p:nvPr/>
        </p:nvGrpSpPr>
        <p:grpSpPr bwMode="auto">
          <a:xfrm>
            <a:off x="9569074" y="4629151"/>
            <a:ext cx="1091916" cy="1617663"/>
            <a:chOff x="4019" y="3024"/>
            <a:chExt cx="825" cy="1223"/>
          </a:xfrm>
        </p:grpSpPr>
        <p:sp>
          <p:nvSpPr>
            <p:cNvPr id="44" name="AutoShape 15"/>
            <p:cNvSpPr>
              <a:spLocks noChangeArrowheads="1"/>
            </p:cNvSpPr>
            <p:nvPr/>
          </p:nvSpPr>
          <p:spPr bwMode="auto">
            <a:xfrm>
              <a:off x="4080" y="3024"/>
              <a:ext cx="719" cy="791"/>
            </a:xfrm>
            <a:prstGeom prst="foldedCorner">
              <a:avLst>
                <a:gd name="adj" fmla="val 12500"/>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800" dirty="0">
                  <a:solidFill>
                    <a:schemeClr val="tx1">
                      <a:lumMod val="95000"/>
                      <a:lumOff val="5000"/>
                    </a:schemeClr>
                  </a:solidFill>
                </a:rPr>
                <a:t>&lt;book&gt;</a:t>
              </a:r>
            </a:p>
            <a:p>
              <a:pPr>
                <a:defRPr/>
              </a:pPr>
              <a:r>
                <a:rPr lang="en-US" sz="800" dirty="0">
                  <a:solidFill>
                    <a:schemeClr val="tx1">
                      <a:lumMod val="95000"/>
                      <a:lumOff val="5000"/>
                    </a:schemeClr>
                  </a:solidFill>
                </a:rPr>
                <a:t>    &lt;title/&gt;</a:t>
              </a:r>
            </a:p>
            <a:p>
              <a:pPr>
                <a:defRPr/>
              </a:pPr>
              <a:r>
                <a:rPr lang="en-US" sz="800" dirty="0">
                  <a:solidFill>
                    <a:schemeClr val="tx1">
                      <a:lumMod val="95000"/>
                      <a:lumOff val="5000"/>
                    </a:schemeClr>
                  </a:solidFill>
                </a:rPr>
                <a:t>    &lt;author/&gt;</a:t>
              </a:r>
            </a:p>
            <a:p>
              <a:pPr>
                <a:defRPr/>
              </a:pPr>
              <a:r>
                <a:rPr lang="en-US" sz="800" dirty="0">
                  <a:solidFill>
                    <a:schemeClr val="tx1">
                      <a:lumMod val="95000"/>
                      <a:lumOff val="5000"/>
                    </a:schemeClr>
                  </a:solidFill>
                </a:rPr>
                <a:t>    &lt;year/&gt;</a:t>
              </a:r>
            </a:p>
            <a:p>
              <a:pPr>
                <a:defRPr/>
              </a:pPr>
              <a:r>
                <a:rPr lang="en-US" sz="800" dirty="0">
                  <a:solidFill>
                    <a:schemeClr val="tx1">
                      <a:lumMod val="95000"/>
                      <a:lumOff val="5000"/>
                    </a:schemeClr>
                  </a:solidFill>
                </a:rPr>
                <a:t>    &lt;price/&gt;</a:t>
              </a:r>
            </a:p>
            <a:p>
              <a:pPr>
                <a:defRPr/>
              </a:pPr>
              <a:r>
                <a:rPr lang="en-US" sz="800" dirty="0">
                  <a:solidFill>
                    <a:schemeClr val="tx1">
                      <a:lumMod val="95000"/>
                      <a:lumOff val="5000"/>
                    </a:schemeClr>
                  </a:solidFill>
                </a:rPr>
                <a:t>&lt;/book&gt;</a:t>
              </a:r>
            </a:p>
          </p:txBody>
        </p:sp>
        <p:sp>
          <p:nvSpPr>
            <p:cNvPr id="45" name="Text Box 16"/>
            <p:cNvSpPr txBox="1">
              <a:spLocks noChangeArrowheads="1"/>
            </p:cNvSpPr>
            <p:nvPr/>
          </p:nvSpPr>
          <p:spPr bwMode="auto">
            <a:xfrm>
              <a:off x="4019" y="3840"/>
              <a:ext cx="825" cy="407"/>
            </a:xfrm>
            <a:prstGeom prst="rect">
              <a:avLst/>
            </a:prstGeom>
            <a:noFill/>
            <a:ln w="12700" algn="ctr">
              <a:noFill/>
              <a:miter lim="800000"/>
              <a:headEnd/>
              <a:tailEnd/>
            </a:ln>
            <a:effectLst/>
          </p:spPr>
          <p:txBody>
            <a:bodyPr lIns="182880" tIns="137160" rIns="182880" bIns="137160">
              <a:spAutoFit/>
            </a:bodyPr>
            <a:lstStyle/>
            <a:p>
              <a:pPr algn="ctr">
                <a:defRPr/>
              </a:pPr>
              <a:r>
                <a:rPr lang="en-US" sz="1700" dirty="0"/>
                <a:t>XML</a:t>
              </a:r>
            </a:p>
          </p:txBody>
        </p:sp>
      </p:grpSp>
      <p:grpSp>
        <p:nvGrpSpPr>
          <p:cNvPr id="46" name="Group 21"/>
          <p:cNvGrpSpPr>
            <a:grpSpLocks/>
          </p:cNvGrpSpPr>
          <p:nvPr/>
        </p:nvGrpSpPr>
        <p:grpSpPr bwMode="auto">
          <a:xfrm>
            <a:off x="5078678" y="4692651"/>
            <a:ext cx="1841020" cy="1554163"/>
            <a:chOff x="2160" y="2976"/>
            <a:chExt cx="1392" cy="1175"/>
          </a:xfrm>
        </p:grpSpPr>
        <p:sp>
          <p:nvSpPr>
            <p:cNvPr id="47" name="AutoShape 22"/>
            <p:cNvSpPr>
              <a:spLocks noChangeArrowheads="1"/>
            </p:cNvSpPr>
            <p:nvPr/>
          </p:nvSpPr>
          <p:spPr bwMode="auto">
            <a:xfrm>
              <a:off x="2544" y="2976"/>
              <a:ext cx="624" cy="528"/>
            </a:xfrm>
            <a:prstGeom prst="flowChartMagneticDisk">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400" dirty="0">
                <a:solidFill>
                  <a:schemeClr val="tx1"/>
                </a:solidFill>
              </a:endParaRPr>
            </a:p>
          </p:txBody>
        </p:sp>
        <p:sp>
          <p:nvSpPr>
            <p:cNvPr id="48" name="AutoShape 23"/>
            <p:cNvSpPr>
              <a:spLocks noChangeArrowheads="1"/>
            </p:cNvSpPr>
            <p:nvPr/>
          </p:nvSpPr>
          <p:spPr bwMode="auto">
            <a:xfrm>
              <a:off x="2160" y="3168"/>
              <a:ext cx="624" cy="528"/>
            </a:xfrm>
            <a:prstGeom prst="flowChartMagneticDisk">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400" dirty="0">
                <a:solidFill>
                  <a:schemeClr val="tx1"/>
                </a:solidFill>
              </a:endParaRPr>
            </a:p>
          </p:txBody>
        </p:sp>
        <p:sp>
          <p:nvSpPr>
            <p:cNvPr id="49" name="Text Box 24"/>
            <p:cNvSpPr txBox="1">
              <a:spLocks noChangeArrowheads="1"/>
            </p:cNvSpPr>
            <p:nvPr/>
          </p:nvSpPr>
          <p:spPr bwMode="auto">
            <a:xfrm>
              <a:off x="2160" y="3744"/>
              <a:ext cx="1392" cy="407"/>
            </a:xfrm>
            <a:prstGeom prst="rect">
              <a:avLst/>
            </a:prstGeom>
            <a:noFill/>
            <a:ln w="12700" algn="ctr">
              <a:noFill/>
              <a:miter lim="800000"/>
              <a:headEnd/>
              <a:tailEnd/>
            </a:ln>
            <a:effectLst/>
          </p:spPr>
          <p:txBody>
            <a:bodyPr lIns="182880" tIns="137160" rIns="182880" bIns="137160">
              <a:spAutoFit/>
            </a:bodyPr>
            <a:lstStyle/>
            <a:p>
              <a:pPr algn="ctr">
                <a:defRPr/>
              </a:pPr>
              <a:r>
                <a:rPr lang="en-US" sz="1700" dirty="0"/>
                <a:t>Relational</a:t>
              </a:r>
            </a:p>
          </p:txBody>
        </p:sp>
        <p:sp>
          <p:nvSpPr>
            <p:cNvPr id="50" name="AutoShape 25"/>
            <p:cNvSpPr>
              <a:spLocks noChangeArrowheads="1"/>
            </p:cNvSpPr>
            <p:nvPr/>
          </p:nvSpPr>
          <p:spPr bwMode="auto">
            <a:xfrm>
              <a:off x="2928" y="3168"/>
              <a:ext cx="624" cy="528"/>
            </a:xfrm>
            <a:prstGeom prst="flowChartMagneticDisk">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400" dirty="0">
                <a:solidFill>
                  <a:schemeClr val="tx1"/>
                </a:solidFill>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07868" y="230188"/>
            <a:ext cx="11173090" cy="665162"/>
          </a:xfrm>
          <a:prstGeom prst="rect">
            <a:avLst/>
          </a:prstGeom>
        </p:spPr>
        <p:txBody>
          <a:bodyPr/>
          <a:lstStyle>
            <a:lvl1pPr algn="l" rtl="0" eaLnBrk="0" fontAlgn="base" hangingPunct="0">
              <a:lnSpc>
                <a:spcPct val="90000"/>
              </a:lnSpc>
              <a:spcBef>
                <a:spcPct val="0"/>
              </a:spcBef>
              <a:spcAft>
                <a:spcPct val="0"/>
              </a:spcAft>
              <a:defRPr sz="4000" b="1"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2pPr>
            <a:lvl3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3pPr>
            <a:lvl4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4pPr>
            <a:lvl5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5pPr>
            <a:lvl6pPr marL="4572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6pPr>
            <a:lvl7pPr marL="9144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7pPr>
            <a:lvl8pPr marL="13716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8pPr>
            <a:lvl9pPr marL="18288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9pPr>
          </a:lstStyle>
          <a:p>
            <a:pPr>
              <a:defRPr/>
            </a:pPr>
            <a:r>
              <a:rPr lang="en-US" sz="3600" b="0" dirty="0">
                <a:solidFill>
                  <a:schemeClr val="tx1">
                    <a:lumMod val="95000"/>
                    <a:lumOff val="5000"/>
                  </a:schemeClr>
                </a:solidFill>
                <a:effectLst/>
              </a:rPr>
              <a:t>Query Expressions</a:t>
            </a:r>
          </a:p>
        </p:txBody>
      </p:sp>
      <p:graphicFrame>
        <p:nvGraphicFramePr>
          <p:cNvPr id="5" name="Table 4"/>
          <p:cNvGraphicFramePr>
            <a:graphicFrameLocks noGrp="1"/>
          </p:cNvGraphicFramePr>
          <p:nvPr/>
        </p:nvGraphicFramePr>
        <p:xfrm>
          <a:off x="413744" y="992189"/>
          <a:ext cx="11206756" cy="4151551"/>
        </p:xfrm>
        <a:graphic>
          <a:graphicData uri="http://schemas.openxmlformats.org/drawingml/2006/table">
            <a:tbl>
              <a:tblPr/>
              <a:tblGrid>
                <a:gridCol w="1576981">
                  <a:extLst>
                    <a:ext uri="{9D8B030D-6E8A-4147-A177-3AD203B41FA5}">
                      <a16:colId xmlns:a16="http://schemas.microsoft.com/office/drawing/2014/main" val="20000"/>
                    </a:ext>
                  </a:extLst>
                </a:gridCol>
                <a:gridCol w="9629775">
                  <a:extLst>
                    <a:ext uri="{9D8B030D-6E8A-4147-A177-3AD203B41FA5}">
                      <a16:colId xmlns:a16="http://schemas.microsoft.com/office/drawing/2014/main" val="20001"/>
                    </a:ext>
                  </a:extLst>
                </a:gridCol>
              </a:tblGrid>
              <a:tr h="420642">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dirty="0">
                          <a:solidFill>
                            <a:schemeClr val="tx1">
                              <a:lumMod val="95000"/>
                              <a:lumOff val="5000"/>
                            </a:schemeClr>
                          </a:solidFill>
                          <a:effectLst/>
                          <a:latin typeface="+mn-lt"/>
                        </a:rPr>
                        <a:t>Project</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dirty="0">
                          <a:solidFill>
                            <a:schemeClr val="tx1">
                              <a:lumMod val="95000"/>
                              <a:lumOff val="5000"/>
                            </a:schemeClr>
                          </a:solidFill>
                          <a:effectLst/>
                          <a:latin typeface="+mn-lt"/>
                        </a:rPr>
                        <a:t>Select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Return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42">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a:solidFill>
                            <a:schemeClr val="tx1">
                              <a:lumMod val="95000"/>
                              <a:lumOff val="5000"/>
                            </a:schemeClr>
                          </a:solidFill>
                          <a:effectLst/>
                          <a:latin typeface="+mn-lt"/>
                        </a:rPr>
                        <a:t>Filter</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dirty="0">
                          <a:solidFill>
                            <a:schemeClr val="tx1">
                              <a:lumMod val="95000"/>
                              <a:lumOff val="5000"/>
                            </a:schemeClr>
                          </a:solidFill>
                          <a:effectLst/>
                          <a:latin typeface="+mn-lt"/>
                        </a:rPr>
                        <a:t>Where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Distinct</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42">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a:solidFill>
                            <a:schemeClr val="tx1">
                              <a:lumMod val="95000"/>
                              <a:lumOff val="5000"/>
                            </a:schemeClr>
                          </a:solidFill>
                          <a:effectLst/>
                          <a:latin typeface="+mn-lt"/>
                        </a:rPr>
                        <a:t>Test</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a:solidFill>
                            <a:schemeClr val="tx1">
                              <a:lumMod val="95000"/>
                              <a:lumOff val="5000"/>
                            </a:schemeClr>
                          </a:solidFill>
                          <a:effectLst/>
                          <a:latin typeface="+mn-lt"/>
                        </a:rPr>
                        <a:t>Any(&lt;expr&gt;), All(&lt;expr&gt;)</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42">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a:solidFill>
                            <a:schemeClr val="tx1">
                              <a:lumMod val="95000"/>
                              <a:lumOff val="5000"/>
                            </a:schemeClr>
                          </a:solidFill>
                          <a:effectLst/>
                          <a:latin typeface="+mn-lt"/>
                        </a:rPr>
                        <a:t>Join</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dirty="0">
                          <a:solidFill>
                            <a:schemeClr val="tx1">
                              <a:lumMod val="95000"/>
                              <a:lumOff val="5000"/>
                            </a:schemeClr>
                          </a:solidFill>
                          <a:effectLst/>
                          <a:latin typeface="+mn-lt"/>
                        </a:rPr>
                        <a:t>&lt;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Join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On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6455">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dirty="0">
                          <a:solidFill>
                            <a:schemeClr val="tx1">
                              <a:lumMod val="95000"/>
                              <a:lumOff val="5000"/>
                            </a:schemeClr>
                          </a:solidFill>
                          <a:effectLst/>
                          <a:latin typeface="+mn-lt"/>
                        </a:rPr>
                        <a:t>Group</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dirty="0">
                          <a:solidFill>
                            <a:schemeClr val="tx1">
                              <a:lumMod val="95000"/>
                              <a:lumOff val="5000"/>
                            </a:schemeClr>
                          </a:solidFill>
                          <a:effectLst/>
                          <a:latin typeface="+mn-lt"/>
                        </a:rPr>
                        <a:t>Group By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a:t>
                      </a:r>
                      <a:r>
                        <a:rPr kumimoji="0" lang="en-US" sz="2000" b="0" i="0" u="none" strike="noStrike" cap="none" normalizeH="0" baseline="0" dirty="0">
                          <a:solidFill>
                            <a:schemeClr val="tx1">
                              <a:lumMod val="95000"/>
                              <a:lumOff val="5000"/>
                            </a:schemeClr>
                          </a:solidFill>
                          <a:effectLst/>
                          <a:latin typeface="+mn-lt"/>
                          <a:ea typeface="+mn-ea"/>
                          <a:cs typeface="+mn-cs"/>
                        </a:rPr>
                        <a:t>Aggregate</a:t>
                      </a:r>
                      <a:r>
                        <a:rPr kumimoji="0" lang="en-US" sz="2000" b="0" i="0" u="none" strike="noStrike" cap="none" normalizeH="0" baseline="0" dirty="0">
                          <a:solidFill>
                            <a:schemeClr val="tx1">
                              <a:lumMod val="95000"/>
                              <a:lumOff val="5000"/>
                            </a:schemeClr>
                          </a:solidFill>
                          <a:effectLst/>
                          <a:latin typeface="+mn-lt"/>
                        </a:rPr>
                        <a:t>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a:t>
                      </a:r>
                    </a:p>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dirty="0">
                          <a:solidFill>
                            <a:schemeClr val="tx1">
                              <a:lumMod val="95000"/>
                              <a:lumOff val="5000"/>
                            </a:schemeClr>
                          </a:solidFill>
                          <a:effectLst/>
                          <a:latin typeface="+mn-lt"/>
                        </a:rPr>
                        <a:t>Group Join &lt;</a:t>
                      </a:r>
                      <a:r>
                        <a:rPr kumimoji="0" lang="en-US" sz="2000" b="0" i="0" u="none" strike="noStrike" cap="none" normalizeH="0" baseline="0" dirty="0" err="1">
                          <a:solidFill>
                            <a:schemeClr val="tx1">
                              <a:lumMod val="95000"/>
                              <a:lumOff val="5000"/>
                            </a:schemeClr>
                          </a:solidFill>
                          <a:effectLst/>
                          <a:latin typeface="+mn-lt"/>
                        </a:rPr>
                        <a:t>decl</a:t>
                      </a:r>
                      <a:r>
                        <a:rPr kumimoji="0" lang="en-US" sz="2000" b="0" i="0" u="none" strike="noStrike" cap="none" normalizeH="0" baseline="0" dirty="0">
                          <a:solidFill>
                            <a:schemeClr val="tx1">
                              <a:lumMod val="95000"/>
                              <a:lumOff val="5000"/>
                            </a:schemeClr>
                          </a:solidFill>
                          <a:effectLst/>
                          <a:latin typeface="+mn-lt"/>
                        </a:rPr>
                        <a:t>&gt;  On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a:t>
                      </a:r>
                      <a:r>
                        <a:rPr kumimoji="0" lang="en-US" sz="2000" b="0" i="0" u="none" strike="noStrike" cap="none" normalizeH="0" baseline="0" dirty="0">
                          <a:solidFill>
                            <a:schemeClr val="tx1">
                              <a:lumMod val="95000"/>
                              <a:lumOff val="5000"/>
                            </a:schemeClr>
                          </a:solidFill>
                          <a:effectLst/>
                          <a:latin typeface="+mn-lt"/>
                          <a:ea typeface="+mn-ea"/>
                          <a:cs typeface="+mn-cs"/>
                        </a:rPr>
                        <a:t>Aggregate</a:t>
                      </a:r>
                      <a:r>
                        <a:rPr kumimoji="0" lang="en-US" sz="2000" b="0" i="0" u="none" strike="noStrike" cap="none" normalizeH="0" baseline="0" dirty="0">
                          <a:solidFill>
                            <a:schemeClr val="tx1">
                              <a:lumMod val="95000"/>
                              <a:lumOff val="5000"/>
                            </a:schemeClr>
                          </a:solidFill>
                          <a:effectLst/>
                          <a:latin typeface="+mn-lt"/>
                        </a:rPr>
                        <a:t>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3538">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dirty="0">
                          <a:solidFill>
                            <a:schemeClr val="tx1">
                              <a:lumMod val="95000"/>
                              <a:lumOff val="5000"/>
                            </a:schemeClr>
                          </a:solidFill>
                          <a:effectLst/>
                          <a:latin typeface="+mn-lt"/>
                        </a:rPr>
                        <a:t>Aggregate</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dirty="0">
                          <a:solidFill>
                            <a:schemeClr val="tx1">
                              <a:lumMod val="95000"/>
                              <a:lumOff val="5000"/>
                            </a:schemeClr>
                          </a:solidFill>
                          <a:effectLst/>
                          <a:latin typeface="+mn-lt"/>
                        </a:rPr>
                        <a:t>Count(&lt;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Sum(&lt;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Min(&lt;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Max(&lt;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a:t>
                      </a:r>
                      <a:r>
                        <a:rPr kumimoji="0" lang="en-US" sz="2000" b="0" i="0" u="none" strike="noStrike" cap="none" normalizeH="0" baseline="0" dirty="0" err="1">
                          <a:solidFill>
                            <a:schemeClr val="tx1">
                              <a:lumMod val="95000"/>
                              <a:lumOff val="5000"/>
                            </a:schemeClr>
                          </a:solidFill>
                          <a:effectLst/>
                          <a:latin typeface="+mn-lt"/>
                        </a:rPr>
                        <a:t>Avg</a:t>
                      </a:r>
                      <a:r>
                        <a:rPr kumimoji="0" lang="en-US" sz="2000" b="0" i="0" u="none" strike="noStrike" cap="none" normalizeH="0" baseline="0" dirty="0">
                          <a:solidFill>
                            <a:schemeClr val="tx1">
                              <a:lumMod val="95000"/>
                              <a:lumOff val="5000"/>
                            </a:schemeClr>
                          </a:solidFill>
                          <a:effectLst/>
                          <a:latin typeface="+mn-lt"/>
                        </a:rPr>
                        <a:t>(&lt;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a:t>
                      </a:r>
                      <a:r>
                        <a:rPr kumimoji="0" lang="en-US" sz="2000" b="0" i="0" u="none" strike="noStrike" kern="1200" cap="none" normalizeH="0" baseline="0" dirty="0">
                          <a:solidFill>
                            <a:schemeClr val="tx1">
                              <a:lumMod val="95000"/>
                              <a:lumOff val="5000"/>
                            </a:schemeClr>
                          </a:solidFill>
                          <a:effectLst/>
                          <a:latin typeface="+mn-lt"/>
                          <a:ea typeface="+mn-ea"/>
                          <a:cs typeface="+mn-cs"/>
                        </a:rPr>
                        <a:t>Group(</a:t>
                      </a:r>
                      <a:r>
                        <a:rPr kumimoji="0" lang="en-US" sz="2000" b="0" i="0" u="none" strike="noStrike" cap="none" normalizeH="0" baseline="0" dirty="0">
                          <a:solidFill>
                            <a:schemeClr val="tx1">
                              <a:lumMod val="95000"/>
                              <a:lumOff val="5000"/>
                            </a:schemeClr>
                          </a:solidFill>
                          <a:effectLst/>
                          <a:latin typeface="+mn-lt"/>
                        </a:rPr>
                        <a:t>&lt;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a:t>
                      </a:r>
                      <a:r>
                        <a:rPr kumimoji="0" lang="en-US" sz="2000" b="0" i="0" u="none" strike="noStrike" kern="1200" cap="none" normalizeH="0" baseline="0" dirty="0">
                          <a:solidFill>
                            <a:schemeClr val="tx1">
                              <a:lumMod val="95000"/>
                              <a:lumOff val="5000"/>
                            </a:schemeClr>
                          </a:solidFill>
                          <a:effectLst/>
                          <a:latin typeface="+mn-lt"/>
                          <a:ea typeface="+mn-ea"/>
                          <a:cs typeface="+mn-cs"/>
                        </a:rPr>
                        <a:t>)…</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42">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a:solidFill>
                            <a:schemeClr val="tx1">
                              <a:lumMod val="95000"/>
                              <a:lumOff val="5000"/>
                            </a:schemeClr>
                          </a:solidFill>
                          <a:effectLst/>
                          <a:latin typeface="+mn-lt"/>
                        </a:rPr>
                        <a:t>Partition</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dirty="0">
                          <a:solidFill>
                            <a:schemeClr val="tx1">
                              <a:lumMod val="95000"/>
                              <a:lumOff val="5000"/>
                            </a:schemeClr>
                          </a:solidFill>
                          <a:effectLst/>
                          <a:latin typeface="+mn-lt"/>
                        </a:rPr>
                        <a:t>Skip [ While ]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Take [ While ]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42">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a:solidFill>
                            <a:schemeClr val="tx1">
                              <a:lumMod val="95000"/>
                              <a:lumOff val="5000"/>
                            </a:schemeClr>
                          </a:solidFill>
                          <a:effectLst/>
                          <a:latin typeface="+mn-lt"/>
                        </a:rPr>
                        <a:t>Set</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dirty="0">
                          <a:solidFill>
                            <a:schemeClr val="tx1">
                              <a:lumMod val="95000"/>
                              <a:lumOff val="5000"/>
                            </a:schemeClr>
                          </a:solidFill>
                          <a:effectLst/>
                          <a:latin typeface="+mn-lt"/>
                        </a:rPr>
                        <a:t>Union, Intersect, Except</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42">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a:solidFill>
                            <a:schemeClr val="tx1">
                              <a:lumMod val="95000"/>
                              <a:lumOff val="5000"/>
                            </a:schemeClr>
                          </a:solidFill>
                          <a:effectLst/>
                          <a:latin typeface="+mn-lt"/>
                        </a:rPr>
                        <a:t>Order</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dirty="0">
                          <a:solidFill>
                            <a:schemeClr val="tx1">
                              <a:lumMod val="95000"/>
                              <a:lumOff val="5000"/>
                            </a:schemeClr>
                          </a:solidFill>
                          <a:effectLst/>
                          <a:latin typeface="+mn-lt"/>
                        </a:rPr>
                        <a:t>Order By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 &lt;</a:t>
                      </a:r>
                      <a:r>
                        <a:rPr kumimoji="0" lang="en-US" sz="2000" b="0" i="0" u="none" strike="noStrike" cap="none" normalizeH="0" baseline="0" dirty="0" err="1">
                          <a:solidFill>
                            <a:schemeClr val="tx1">
                              <a:lumMod val="95000"/>
                              <a:lumOff val="5000"/>
                            </a:schemeClr>
                          </a:solidFill>
                          <a:effectLst/>
                          <a:latin typeface="+mn-lt"/>
                        </a:rPr>
                        <a:t>expr</a:t>
                      </a:r>
                      <a:r>
                        <a:rPr kumimoji="0" lang="en-US" sz="2000" b="0" i="0" u="none" strike="noStrike" cap="none" normalizeH="0" baseline="0" dirty="0">
                          <a:solidFill>
                            <a:schemeClr val="tx1">
                              <a:lumMod val="95000"/>
                              <a:lumOff val="5000"/>
                            </a:schemeClr>
                          </a:solidFill>
                          <a:effectLst/>
                          <a:latin typeface="+mn-lt"/>
                        </a:rPr>
                        <a:t>&gt;</a:t>
                      </a:r>
                    </a:p>
                  </a:txBody>
                  <a:tcPr marL="243777" marR="243777" marT="73141" marB="731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609441" y="274638"/>
            <a:ext cx="10969943" cy="654050"/>
          </a:xfrm>
          <a:prstGeom prst="rect">
            <a:avLst/>
          </a:prstGeom>
        </p:spPr>
        <p:txBody>
          <a:bodyPr>
            <a:normAutofit fontScale="97500"/>
          </a:bodyPr>
          <a:lstStyle>
            <a:lvl1pPr algn="l" rtl="0" eaLnBrk="0" fontAlgn="base" hangingPunct="0">
              <a:lnSpc>
                <a:spcPct val="90000"/>
              </a:lnSpc>
              <a:spcBef>
                <a:spcPct val="0"/>
              </a:spcBef>
              <a:spcAft>
                <a:spcPct val="0"/>
              </a:spcAft>
              <a:defRPr sz="4000" b="1"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2pPr>
            <a:lvl3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3pPr>
            <a:lvl4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4pPr>
            <a:lvl5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5pPr>
            <a:lvl6pPr marL="4572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6pPr>
            <a:lvl7pPr marL="9144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7pPr>
            <a:lvl8pPr marL="13716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8pPr>
            <a:lvl9pPr marL="18288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9pPr>
          </a:lstStyle>
          <a:p>
            <a:pPr>
              <a:defRPr/>
            </a:pPr>
            <a:r>
              <a:rPr lang="en-GB" b="0" dirty="0">
                <a:solidFill>
                  <a:schemeClr val="tx1">
                    <a:lumMod val="95000"/>
                    <a:lumOff val="5000"/>
                  </a:schemeClr>
                </a:solidFill>
                <a:effectLst/>
              </a:rPr>
              <a:t>Syntax Types</a:t>
            </a:r>
          </a:p>
        </p:txBody>
      </p:sp>
      <p:pic>
        <p:nvPicPr>
          <p:cNvPr id="3" name="Picture 2"/>
          <p:cNvPicPr>
            <a:picLocks noChangeAspect="1" noChangeArrowheads="1"/>
          </p:cNvPicPr>
          <p:nvPr/>
        </p:nvPicPr>
        <p:blipFill>
          <a:blip r:embed="rId2" cstate="print"/>
          <a:stretch>
            <a:fillRect/>
          </a:stretch>
        </p:blipFill>
        <p:spPr bwMode="auto">
          <a:xfrm>
            <a:off x="609461" y="1590663"/>
            <a:ext cx="6972300" cy="971550"/>
          </a:xfrm>
          <a:prstGeom prst="rect">
            <a:avLst/>
          </a:prstGeom>
          <a:noFill/>
          <a:ln>
            <a:noFill/>
          </a:ln>
        </p:spPr>
      </p:pic>
      <p:pic>
        <p:nvPicPr>
          <p:cNvPr id="4" name="Picture 3"/>
          <p:cNvPicPr>
            <a:picLocks noChangeAspect="1" noChangeArrowheads="1"/>
          </p:cNvPicPr>
          <p:nvPr/>
        </p:nvPicPr>
        <p:blipFill>
          <a:blip r:embed="rId3" cstate="print"/>
          <a:stretch>
            <a:fillRect/>
          </a:stretch>
        </p:blipFill>
        <p:spPr bwMode="auto">
          <a:xfrm>
            <a:off x="676160" y="3562355"/>
            <a:ext cx="7143750" cy="981075"/>
          </a:xfrm>
          <a:prstGeom prst="rect">
            <a:avLst/>
          </a:prstGeom>
          <a:noFill/>
          <a:ln>
            <a:noFill/>
          </a:ln>
        </p:spPr>
      </p:pic>
      <p:sp>
        <p:nvSpPr>
          <p:cNvPr id="27" name="Rectangle 26"/>
          <p:cNvSpPr/>
          <p:nvPr/>
        </p:nvSpPr>
        <p:spPr>
          <a:xfrm>
            <a:off x="647601" y="3051175"/>
            <a:ext cx="3072600" cy="400050"/>
          </a:xfrm>
          <a:prstGeom prst="rect">
            <a:avLst/>
          </a:prstGeom>
        </p:spPr>
        <p:txBody>
          <a:bodyPr>
            <a:spAutoFit/>
          </a:bodyPr>
          <a:lstStyle/>
          <a:p>
            <a:pPr>
              <a:defRPr/>
            </a:pPr>
            <a:r>
              <a:rPr lang="en-US" b="1" dirty="0">
                <a:latin typeface="Segoe" pitchFamily="34" charset="0"/>
              </a:rPr>
              <a:t>Method Syntax</a:t>
            </a:r>
            <a:endParaRPr lang="en-US" b="1" dirty="0"/>
          </a:p>
        </p:txBody>
      </p:sp>
      <p:sp>
        <p:nvSpPr>
          <p:cNvPr id="28" name="Rectangle 27"/>
          <p:cNvSpPr/>
          <p:nvPr/>
        </p:nvSpPr>
        <p:spPr>
          <a:xfrm>
            <a:off x="590476" y="1039813"/>
            <a:ext cx="3072600" cy="400050"/>
          </a:xfrm>
          <a:prstGeom prst="rect">
            <a:avLst/>
          </a:prstGeom>
        </p:spPr>
        <p:txBody>
          <a:bodyPr>
            <a:spAutoFit/>
          </a:bodyPr>
          <a:lstStyle/>
          <a:p>
            <a:pPr>
              <a:defRPr/>
            </a:pPr>
            <a:r>
              <a:rPr lang="en-US" b="1" dirty="0">
                <a:latin typeface="Segoe" pitchFamily="34" charset="0"/>
              </a:rPr>
              <a:t>Query Syntax</a:t>
            </a:r>
            <a:endParaRPr lang="en-US" b="1" dirty="0"/>
          </a:p>
        </p:txBody>
      </p:sp>
      <p:sp>
        <p:nvSpPr>
          <p:cNvPr id="8" name="Rectangle 7"/>
          <p:cNvSpPr/>
          <p:nvPr/>
        </p:nvSpPr>
        <p:spPr>
          <a:xfrm>
            <a:off x="1143000" y="3590925"/>
            <a:ext cx="95250" cy="333375"/>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424908" cy="1200150"/>
          </a:xfrm>
        </p:spPr>
        <p:txBody>
          <a:bodyPr/>
          <a:lstStyle/>
          <a:p>
            <a:pPr>
              <a:defRPr/>
            </a:pPr>
            <a:r>
              <a:rPr lang="en-US" dirty="0"/>
              <a:t>LINQ Queries</a:t>
            </a:r>
            <a:br>
              <a:rPr lang="en-US" dirty="0"/>
            </a:br>
            <a:r>
              <a:rPr lang="en-US" dirty="0"/>
              <a:t> </a:t>
            </a:r>
          </a:p>
        </p:txBody>
      </p:sp>
      <p:sp>
        <p:nvSpPr>
          <p:cNvPr id="3" name="Content Placeholder 2"/>
          <p:cNvSpPr>
            <a:spLocks noGrp="1"/>
          </p:cNvSpPr>
          <p:nvPr>
            <p:ph idx="1"/>
          </p:nvPr>
        </p:nvSpPr>
        <p:spPr>
          <a:xfrm>
            <a:off x="507868" y="990600"/>
            <a:ext cx="11435488" cy="4210050"/>
          </a:xfrm>
        </p:spPr>
        <p:txBody>
          <a:bodyPr/>
          <a:lstStyle/>
          <a:p>
            <a:pPr>
              <a:defRPr/>
            </a:pPr>
            <a:r>
              <a:rPr lang="en-US" sz="2000" dirty="0">
                <a:solidFill>
                  <a:schemeClr val="tx1">
                    <a:lumMod val="95000"/>
                    <a:lumOff val="5000"/>
                  </a:schemeClr>
                </a:solidFill>
              </a:rPr>
              <a:t>Query is an expression that retrieves data from a data source.</a:t>
            </a:r>
          </a:p>
          <a:p>
            <a:pPr>
              <a:defRPr/>
            </a:pPr>
            <a:r>
              <a:rPr lang="en-US" sz="2000" dirty="0">
                <a:solidFill>
                  <a:schemeClr val="tx1">
                    <a:lumMod val="95000"/>
                    <a:lumOff val="5000"/>
                  </a:schemeClr>
                </a:solidFill>
              </a:rPr>
              <a:t> Queries are usually expressed in a specialized query language</a:t>
            </a:r>
          </a:p>
          <a:p>
            <a:pPr>
              <a:defRPr/>
            </a:pPr>
            <a:r>
              <a:rPr lang="en-US" sz="2000" dirty="0">
                <a:solidFill>
                  <a:schemeClr val="tx1">
                    <a:lumMod val="95000"/>
                    <a:lumOff val="5000"/>
                  </a:schemeClr>
                </a:solidFill>
              </a:rPr>
              <a:t>Different languages have been developed over time for the various types of data sources, for example SQL for relational databases and XQuery for XML.</a:t>
            </a:r>
          </a:p>
          <a:p>
            <a:pPr>
              <a:defRPr/>
            </a:pPr>
            <a:r>
              <a:rPr lang="en-US" sz="2000" dirty="0">
                <a:solidFill>
                  <a:schemeClr val="tx1">
                    <a:lumMod val="95000"/>
                    <a:lumOff val="5000"/>
                  </a:schemeClr>
                </a:solidFill>
              </a:rPr>
              <a:t>LINQ offers a consistent model for working with data across various kinds of data sources and formats.</a:t>
            </a:r>
          </a:p>
          <a:p>
            <a:pPr>
              <a:defRPr/>
            </a:pPr>
            <a:r>
              <a:rPr lang="en-US" sz="2000" dirty="0">
                <a:solidFill>
                  <a:schemeClr val="tx1">
                    <a:lumMod val="95000"/>
                    <a:lumOff val="5000"/>
                  </a:schemeClr>
                </a:solidFill>
              </a:rPr>
              <a:t>All LINQ query operations consist of three distinct actions:</a:t>
            </a:r>
          </a:p>
          <a:p>
            <a:pPr lvl="1">
              <a:buFont typeface="+mj-lt"/>
              <a:buAutoNum type="arabicPeriod"/>
              <a:defRPr/>
            </a:pPr>
            <a:r>
              <a:rPr lang="en-US" sz="1600" dirty="0">
                <a:solidFill>
                  <a:schemeClr val="tx1">
                    <a:lumMod val="95000"/>
                    <a:lumOff val="5000"/>
                  </a:schemeClr>
                </a:solidFill>
              </a:rPr>
              <a:t>Obtain the data source.</a:t>
            </a:r>
          </a:p>
          <a:p>
            <a:pPr lvl="1">
              <a:buFont typeface="+mj-lt"/>
              <a:buAutoNum type="arabicPeriod"/>
              <a:defRPr/>
            </a:pPr>
            <a:r>
              <a:rPr lang="en-US" sz="1600" dirty="0">
                <a:solidFill>
                  <a:schemeClr val="tx1">
                    <a:lumMod val="95000"/>
                    <a:lumOff val="5000"/>
                  </a:schemeClr>
                </a:solidFill>
              </a:rPr>
              <a:t>Create the query.</a:t>
            </a:r>
          </a:p>
          <a:p>
            <a:pPr lvl="1">
              <a:buFont typeface="+mj-lt"/>
              <a:buAutoNum type="arabicPeriod"/>
              <a:defRPr/>
            </a:pPr>
            <a:r>
              <a:rPr lang="en-US" sz="1600" dirty="0">
                <a:solidFill>
                  <a:schemeClr val="tx1">
                    <a:lumMod val="95000"/>
                    <a:lumOff val="5000"/>
                  </a:schemeClr>
                </a:solidFill>
              </a:rPr>
              <a:t>Execute the query.</a:t>
            </a:r>
          </a:p>
          <a:p>
            <a:pPr>
              <a:defRPr/>
            </a:pPr>
            <a:r>
              <a:rPr lang="en-US" sz="2000" dirty="0">
                <a:solidFill>
                  <a:schemeClr val="tx1">
                    <a:lumMod val="95000"/>
                    <a:lumOff val="5000"/>
                  </a:schemeClr>
                </a:solidFill>
              </a:rPr>
              <a:t>Query is executed in a </a:t>
            </a:r>
            <a:r>
              <a:rPr lang="en-US" sz="2000" dirty="0" err="1">
                <a:solidFill>
                  <a:schemeClr val="tx1">
                    <a:lumMod val="95000"/>
                    <a:lumOff val="5000"/>
                  </a:schemeClr>
                </a:solidFill>
              </a:rPr>
              <a:t>foreach</a:t>
            </a:r>
            <a:r>
              <a:rPr lang="en-US" sz="2000" dirty="0">
                <a:solidFill>
                  <a:schemeClr val="tx1">
                    <a:lumMod val="95000"/>
                    <a:lumOff val="5000"/>
                  </a:schemeClr>
                </a:solidFill>
              </a:rPr>
              <a:t> statement, and </a:t>
            </a:r>
            <a:r>
              <a:rPr lang="en-US" sz="2000" dirty="0" err="1">
                <a:solidFill>
                  <a:schemeClr val="tx1">
                    <a:lumMod val="95000"/>
                    <a:lumOff val="5000"/>
                  </a:schemeClr>
                </a:solidFill>
              </a:rPr>
              <a:t>foreach</a:t>
            </a:r>
            <a:r>
              <a:rPr lang="en-US" sz="2000" dirty="0">
                <a:solidFill>
                  <a:schemeClr val="tx1">
                    <a:lumMod val="95000"/>
                    <a:lumOff val="5000"/>
                  </a:schemeClr>
                </a:solidFill>
              </a:rPr>
              <a:t> requires </a:t>
            </a:r>
            <a:r>
              <a:rPr lang="en-US" sz="2000" dirty="0" err="1">
                <a:solidFill>
                  <a:schemeClr val="tx1">
                    <a:lumMod val="95000"/>
                    <a:lumOff val="5000"/>
                  </a:schemeClr>
                </a:solidFill>
              </a:rPr>
              <a:t>IEnumerable</a:t>
            </a:r>
            <a:r>
              <a:rPr lang="en-US" sz="2000" dirty="0">
                <a:solidFill>
                  <a:schemeClr val="tx1">
                    <a:lumMod val="95000"/>
                    <a:lumOff val="5000"/>
                  </a:schemeClr>
                </a:solidFill>
              </a:rPr>
              <a:t> or </a:t>
            </a:r>
            <a:r>
              <a:rPr lang="en-US" sz="2000" dirty="0" err="1">
                <a:solidFill>
                  <a:schemeClr val="tx1">
                    <a:lumMod val="95000"/>
                    <a:lumOff val="5000"/>
                  </a:schemeClr>
                </a:solidFill>
              </a:rPr>
              <a:t>IEnumerable</a:t>
            </a:r>
            <a:r>
              <a:rPr lang="en-US" sz="2000" dirty="0">
                <a:solidFill>
                  <a:schemeClr val="tx1">
                    <a:lumMod val="95000"/>
                    <a:lumOff val="5000"/>
                  </a:schemeClr>
                </a:solidFill>
              </a:rPr>
              <a:t>&lt;T&gt;.</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1"/>
            <a:ext cx="11424908" cy="646113"/>
          </a:xfrm>
        </p:spPr>
        <p:txBody>
          <a:bodyPr/>
          <a:lstStyle/>
          <a:p>
            <a:pPr>
              <a:defRPr/>
            </a:pPr>
            <a:r>
              <a:rPr lang="en-US" dirty="0"/>
              <a:t>Before LINQ</a:t>
            </a:r>
          </a:p>
        </p:txBody>
      </p:sp>
      <p:sp>
        <p:nvSpPr>
          <p:cNvPr id="3" name="Content Placeholder 2"/>
          <p:cNvSpPr>
            <a:spLocks noGrp="1"/>
          </p:cNvSpPr>
          <p:nvPr>
            <p:ph idx="1"/>
          </p:nvPr>
        </p:nvSpPr>
        <p:spPr>
          <a:xfrm>
            <a:off x="507868" y="1114427"/>
            <a:ext cx="6226307" cy="4867274"/>
          </a:xfrm>
        </p:spPr>
        <p:txBody>
          <a:bodyPr/>
          <a:lstStyle/>
          <a:p>
            <a:pPr marL="0" indent="0">
              <a:buFont typeface="Wingdings" pitchFamily="2" charset="2"/>
              <a:buNone/>
              <a:defRPr/>
            </a:pPr>
            <a:r>
              <a:rPr lang="en-US" sz="1600" dirty="0"/>
              <a:t> class Program</a:t>
            </a:r>
          </a:p>
          <a:p>
            <a:pPr marL="0" indent="0">
              <a:buFont typeface="Wingdings" pitchFamily="2" charset="2"/>
              <a:buNone/>
              <a:defRPr/>
            </a:pPr>
            <a:r>
              <a:rPr lang="en-US" sz="1600" dirty="0"/>
              <a:t>{</a:t>
            </a:r>
          </a:p>
          <a:p>
            <a:pPr marL="0" indent="0">
              <a:buFont typeface="Wingdings" pitchFamily="2" charset="2"/>
              <a:buNone/>
              <a:defRPr/>
            </a:pPr>
            <a:r>
              <a:rPr lang="en-US" sz="1600" dirty="0"/>
              <a:t>    static void Main(string[] </a:t>
            </a:r>
            <a:r>
              <a:rPr lang="en-US" sz="1600" dirty="0" err="1"/>
              <a:t>args</a:t>
            </a:r>
            <a:r>
              <a:rPr lang="en-US" sz="1600" dirty="0"/>
              <a:t>)</a:t>
            </a:r>
          </a:p>
          <a:p>
            <a:pPr marL="0" indent="0">
              <a:buFont typeface="Wingdings" pitchFamily="2" charset="2"/>
              <a:buNone/>
              <a:defRPr/>
            </a:pPr>
            <a:r>
              <a:rPr lang="en-US" sz="1600" dirty="0"/>
              <a:t>    {</a:t>
            </a:r>
          </a:p>
          <a:p>
            <a:pPr marL="0" indent="0">
              <a:buFont typeface="Wingdings" pitchFamily="2" charset="2"/>
              <a:buNone/>
              <a:defRPr/>
            </a:pPr>
            <a:r>
              <a:rPr lang="en-US" sz="1600" dirty="0"/>
              <a:t>        Student[] </a:t>
            </a:r>
            <a:r>
              <a:rPr lang="en-US" sz="1600" dirty="0" err="1"/>
              <a:t>studentArray</a:t>
            </a:r>
            <a:r>
              <a:rPr lang="en-US" sz="1600" dirty="0"/>
              <a:t> = { </a:t>
            </a:r>
          </a:p>
          <a:p>
            <a:pPr marL="0" indent="0">
              <a:buFont typeface="Wingdings" pitchFamily="2" charset="2"/>
              <a:buNone/>
              <a:defRPr/>
            </a:pPr>
            <a:r>
              <a:rPr lang="en-US" sz="1600" dirty="0"/>
              <a:t>            new Student() { </a:t>
            </a:r>
            <a:r>
              <a:rPr lang="en-US" sz="1600" dirty="0" err="1"/>
              <a:t>StudentID</a:t>
            </a:r>
            <a:r>
              <a:rPr lang="en-US" sz="1600" dirty="0"/>
              <a:t> = 1, </a:t>
            </a:r>
            <a:r>
              <a:rPr lang="en-US" sz="1600" dirty="0" err="1"/>
              <a:t>StudentName</a:t>
            </a:r>
            <a:r>
              <a:rPr lang="en-US" sz="1600" dirty="0"/>
              <a:t> = "John", Age = 18 },</a:t>
            </a:r>
          </a:p>
          <a:p>
            <a:pPr marL="0" indent="0">
              <a:buFont typeface="Wingdings" pitchFamily="2" charset="2"/>
              <a:buNone/>
              <a:defRPr/>
            </a:pPr>
            <a:r>
              <a:rPr lang="en-US" sz="1600" dirty="0"/>
              <a:t>            new Student() { </a:t>
            </a:r>
            <a:r>
              <a:rPr lang="en-US" sz="1600" dirty="0" err="1"/>
              <a:t>StudentID</a:t>
            </a:r>
            <a:r>
              <a:rPr lang="en-US" sz="1600" dirty="0"/>
              <a:t> = 2, </a:t>
            </a:r>
            <a:r>
              <a:rPr lang="en-US" sz="1600" dirty="0" err="1"/>
              <a:t>StudentName</a:t>
            </a:r>
            <a:r>
              <a:rPr lang="en-US" sz="1600" dirty="0"/>
              <a:t> = "Steve",  Age = 21 },</a:t>
            </a:r>
          </a:p>
          <a:p>
            <a:pPr marL="0" indent="0">
              <a:buFont typeface="Wingdings" pitchFamily="2" charset="2"/>
              <a:buNone/>
              <a:defRPr/>
            </a:pPr>
            <a:r>
              <a:rPr lang="en-US" sz="1600" dirty="0"/>
              <a:t>            new Student() { </a:t>
            </a:r>
            <a:r>
              <a:rPr lang="en-US" sz="1600" dirty="0" err="1"/>
              <a:t>StudentID</a:t>
            </a:r>
            <a:r>
              <a:rPr lang="en-US" sz="1600" dirty="0"/>
              <a:t> = 3, </a:t>
            </a:r>
            <a:r>
              <a:rPr lang="en-US" sz="1600" dirty="0" err="1"/>
              <a:t>StudentName</a:t>
            </a:r>
            <a:r>
              <a:rPr lang="en-US" sz="1600" dirty="0"/>
              <a:t> = "Bill",  Age = 25 },</a:t>
            </a:r>
          </a:p>
          <a:p>
            <a:pPr marL="0" indent="0">
              <a:buFont typeface="Wingdings" pitchFamily="2" charset="2"/>
              <a:buNone/>
              <a:defRPr/>
            </a:pPr>
            <a:r>
              <a:rPr lang="en-US" sz="1600" dirty="0"/>
              <a:t>            new Student() { </a:t>
            </a:r>
            <a:r>
              <a:rPr lang="en-US" sz="1600" dirty="0" err="1"/>
              <a:t>StudentID</a:t>
            </a:r>
            <a:r>
              <a:rPr lang="en-US" sz="1600" dirty="0"/>
              <a:t> = 4, </a:t>
            </a:r>
            <a:r>
              <a:rPr lang="en-US" sz="1600" dirty="0" err="1"/>
              <a:t>StudentName</a:t>
            </a:r>
            <a:r>
              <a:rPr lang="en-US" sz="1600" dirty="0"/>
              <a:t> = "Ram" , Age = 20 },</a:t>
            </a:r>
          </a:p>
          <a:p>
            <a:pPr marL="0" indent="0">
              <a:buFont typeface="Wingdings" pitchFamily="2" charset="2"/>
              <a:buNone/>
              <a:defRPr/>
            </a:pPr>
            <a:r>
              <a:rPr lang="en-US" sz="1600" dirty="0"/>
              <a:t>            new Student() { </a:t>
            </a:r>
            <a:r>
              <a:rPr lang="en-US" sz="1600" dirty="0" err="1"/>
              <a:t>StudentID</a:t>
            </a:r>
            <a:r>
              <a:rPr lang="en-US" sz="1600" dirty="0"/>
              <a:t> = 5, </a:t>
            </a:r>
            <a:r>
              <a:rPr lang="en-US" sz="1600" dirty="0" err="1"/>
              <a:t>StudentName</a:t>
            </a:r>
            <a:r>
              <a:rPr lang="en-US" sz="1600" dirty="0"/>
              <a:t> = "Ron" , Age = 31 },</a:t>
            </a:r>
          </a:p>
          <a:p>
            <a:pPr marL="0" indent="0">
              <a:buFont typeface="Wingdings" pitchFamily="2" charset="2"/>
              <a:buNone/>
              <a:defRPr/>
            </a:pPr>
            <a:r>
              <a:rPr lang="en-US" sz="1600" dirty="0"/>
              <a:t>            new Student() { </a:t>
            </a:r>
            <a:r>
              <a:rPr lang="en-US" sz="1600" dirty="0" err="1"/>
              <a:t>StudentID</a:t>
            </a:r>
            <a:r>
              <a:rPr lang="en-US" sz="1600" dirty="0"/>
              <a:t> = 6, </a:t>
            </a:r>
            <a:r>
              <a:rPr lang="en-US" sz="1600" dirty="0" err="1"/>
              <a:t>StudentName</a:t>
            </a:r>
            <a:r>
              <a:rPr lang="en-US" sz="1600" dirty="0"/>
              <a:t> = "Chris",  Age = 17 },</a:t>
            </a:r>
          </a:p>
          <a:p>
            <a:pPr marL="0" indent="0">
              <a:buFont typeface="Wingdings" pitchFamily="2" charset="2"/>
              <a:buNone/>
              <a:defRPr/>
            </a:pPr>
            <a:r>
              <a:rPr lang="en-US" sz="1600" dirty="0"/>
              <a:t>            new Student() { </a:t>
            </a:r>
            <a:r>
              <a:rPr lang="en-US" sz="1600" dirty="0" err="1"/>
              <a:t>StudentID</a:t>
            </a:r>
            <a:r>
              <a:rPr lang="en-US" sz="1600" dirty="0"/>
              <a:t> = 7, </a:t>
            </a:r>
            <a:r>
              <a:rPr lang="en-US" sz="1600" dirty="0" err="1"/>
              <a:t>StudentName</a:t>
            </a:r>
            <a:r>
              <a:rPr lang="en-US" sz="1600" dirty="0"/>
              <a:t> = "</a:t>
            </a:r>
            <a:r>
              <a:rPr lang="en-US" sz="1600" dirty="0" err="1"/>
              <a:t>Rob",Age</a:t>
            </a:r>
            <a:r>
              <a:rPr lang="en-US" sz="1600" dirty="0"/>
              <a:t> = 19  },</a:t>
            </a:r>
          </a:p>
          <a:p>
            <a:pPr marL="0" indent="0">
              <a:buFont typeface="Wingdings" pitchFamily="2" charset="2"/>
              <a:buNone/>
              <a:defRPr/>
            </a:pPr>
            <a:r>
              <a:rPr lang="en-US" sz="1600" dirty="0"/>
              <a:t>        };</a:t>
            </a:r>
          </a:p>
        </p:txBody>
      </p:sp>
      <p:sp>
        <p:nvSpPr>
          <p:cNvPr id="7" name="Rectangle 6"/>
          <p:cNvSpPr/>
          <p:nvPr/>
        </p:nvSpPr>
        <p:spPr>
          <a:xfrm>
            <a:off x="7506838" y="2228850"/>
            <a:ext cx="4266089" cy="1524000"/>
          </a:xfrm>
          <a:prstGeom prst="rect">
            <a:avLst/>
          </a:prstGeom>
          <a:ln>
            <a:solidFill>
              <a:schemeClr val="accent5">
                <a:lumMod val="75000"/>
              </a:schemeClr>
            </a:solidFill>
          </a:ln>
        </p:spPr>
        <p:style>
          <a:lnRef idx="2">
            <a:schemeClr val="accent4"/>
          </a:lnRef>
          <a:fillRef idx="1">
            <a:schemeClr val="lt1"/>
          </a:fillRef>
          <a:effectRef idx="0">
            <a:schemeClr val="accent4"/>
          </a:effectRef>
          <a:fontRef idx="minor">
            <a:schemeClr val="dk1"/>
          </a:fontRef>
        </p:style>
        <p:txBody>
          <a:bodyPr anchor="ctr"/>
          <a:lstStyle/>
          <a:p>
            <a:pPr>
              <a:defRPr/>
            </a:pPr>
            <a:r>
              <a:rPr lang="en-US" sz="1300" dirty="0"/>
              <a:t>class Student</a:t>
            </a:r>
          </a:p>
          <a:p>
            <a:pPr>
              <a:defRPr/>
            </a:pPr>
            <a:r>
              <a:rPr lang="en-US" sz="1300" dirty="0"/>
              <a:t>{</a:t>
            </a:r>
          </a:p>
          <a:p>
            <a:pPr>
              <a:defRPr/>
            </a:pPr>
            <a:r>
              <a:rPr lang="en-US" sz="1300" dirty="0"/>
              <a:t>    public </a:t>
            </a:r>
            <a:r>
              <a:rPr lang="en-US" sz="1300" dirty="0" err="1"/>
              <a:t>int</a:t>
            </a:r>
            <a:r>
              <a:rPr lang="en-US" sz="1300" dirty="0"/>
              <a:t> </a:t>
            </a:r>
            <a:r>
              <a:rPr lang="en-US" sz="1300" dirty="0" err="1"/>
              <a:t>StudentID</a:t>
            </a:r>
            <a:r>
              <a:rPr lang="en-US" sz="1300" dirty="0"/>
              <a:t> { get; set; }</a:t>
            </a:r>
          </a:p>
          <a:p>
            <a:pPr>
              <a:defRPr/>
            </a:pPr>
            <a:r>
              <a:rPr lang="en-US" sz="1300" dirty="0"/>
              <a:t>    public String </a:t>
            </a:r>
            <a:r>
              <a:rPr lang="en-US" sz="1300" dirty="0" err="1"/>
              <a:t>StudentName</a:t>
            </a:r>
            <a:r>
              <a:rPr lang="en-US" sz="1300" dirty="0"/>
              <a:t> { get; set; }</a:t>
            </a:r>
          </a:p>
          <a:p>
            <a:pPr>
              <a:defRPr/>
            </a:pPr>
            <a:r>
              <a:rPr lang="en-US" sz="1300" dirty="0"/>
              <a:t>    public </a:t>
            </a:r>
            <a:r>
              <a:rPr lang="en-US" sz="1300" dirty="0" err="1"/>
              <a:t>int</a:t>
            </a:r>
            <a:r>
              <a:rPr lang="en-US" sz="1300" dirty="0"/>
              <a:t> Age { get; set; }</a:t>
            </a:r>
          </a:p>
          <a:p>
            <a:pPr>
              <a:defRPr/>
            </a:pPr>
            <a:r>
              <a:rPr lang="en-US" sz="1300" dirty="0"/>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868" y="561977"/>
            <a:ext cx="6226307" cy="4867274"/>
          </a:xfrm>
        </p:spPr>
        <p:txBody>
          <a:bodyPr/>
          <a:lstStyle/>
          <a:p>
            <a:pPr marL="0" indent="0">
              <a:buFont typeface="Wingdings" pitchFamily="2" charset="2"/>
              <a:buNone/>
              <a:defRPr/>
            </a:pPr>
            <a:r>
              <a:rPr lang="en-US" sz="2000" dirty="0"/>
              <a:t> Student[] students = new Student[10];</a:t>
            </a:r>
          </a:p>
          <a:p>
            <a:pPr marL="0" indent="0">
              <a:buFont typeface="Wingdings" pitchFamily="2" charset="2"/>
              <a:buNone/>
              <a:defRPr/>
            </a:pPr>
            <a:r>
              <a:rPr lang="en-US" sz="2000" dirty="0"/>
              <a:t>        </a:t>
            </a:r>
            <a:r>
              <a:rPr lang="en-US" sz="2000" dirty="0" err="1"/>
              <a:t>int</a:t>
            </a:r>
            <a:r>
              <a:rPr lang="en-US" sz="2000" dirty="0"/>
              <a:t> </a:t>
            </a:r>
            <a:r>
              <a:rPr lang="en-US" sz="2000" dirty="0" err="1"/>
              <a:t>i</a:t>
            </a:r>
            <a:r>
              <a:rPr lang="en-US" sz="2000" dirty="0"/>
              <a:t> = 0;</a:t>
            </a:r>
          </a:p>
          <a:p>
            <a:pPr marL="0" indent="0">
              <a:buFont typeface="Wingdings" pitchFamily="2" charset="2"/>
              <a:buNone/>
              <a:defRPr/>
            </a:pPr>
            <a:r>
              <a:rPr lang="en-US" sz="2000" dirty="0"/>
              <a:t>        </a:t>
            </a:r>
            <a:r>
              <a:rPr lang="en-US" sz="2000" dirty="0" err="1"/>
              <a:t>foreach</a:t>
            </a:r>
            <a:r>
              <a:rPr lang="en-US" sz="2000" dirty="0"/>
              <a:t> (Student std in </a:t>
            </a:r>
            <a:r>
              <a:rPr lang="en-US" sz="2000" dirty="0" err="1"/>
              <a:t>studentArray</a:t>
            </a:r>
            <a:r>
              <a:rPr lang="en-US" sz="2000" dirty="0"/>
              <a:t>)</a:t>
            </a:r>
          </a:p>
          <a:p>
            <a:pPr marL="0" indent="0">
              <a:buFont typeface="Wingdings" pitchFamily="2" charset="2"/>
              <a:buNone/>
              <a:defRPr/>
            </a:pPr>
            <a:r>
              <a:rPr lang="en-US" sz="2000" dirty="0"/>
              <a:t>        {</a:t>
            </a:r>
          </a:p>
          <a:p>
            <a:pPr marL="0" indent="0">
              <a:buFont typeface="Wingdings" pitchFamily="2" charset="2"/>
              <a:buNone/>
              <a:defRPr/>
            </a:pPr>
            <a:r>
              <a:rPr lang="en-US" sz="2000" dirty="0"/>
              <a:t>            if (</a:t>
            </a:r>
            <a:r>
              <a:rPr lang="en-US" sz="2000" dirty="0" err="1"/>
              <a:t>std.Age</a:t>
            </a:r>
            <a:r>
              <a:rPr lang="en-US" sz="2000" dirty="0"/>
              <a:t> &gt; 12 &amp;&amp; </a:t>
            </a:r>
            <a:r>
              <a:rPr lang="en-US" sz="2000" dirty="0" err="1"/>
              <a:t>std.Age</a:t>
            </a:r>
            <a:r>
              <a:rPr lang="en-US" sz="2000" dirty="0"/>
              <a:t> &lt; 20)</a:t>
            </a:r>
          </a:p>
          <a:p>
            <a:pPr marL="0" indent="0">
              <a:buFont typeface="Wingdings" pitchFamily="2" charset="2"/>
              <a:buNone/>
              <a:defRPr/>
            </a:pPr>
            <a:r>
              <a:rPr lang="en-US" sz="2000" dirty="0"/>
              <a:t>            {</a:t>
            </a:r>
          </a:p>
          <a:p>
            <a:pPr marL="0" indent="0">
              <a:buFont typeface="Wingdings" pitchFamily="2" charset="2"/>
              <a:buNone/>
              <a:defRPr/>
            </a:pPr>
            <a:r>
              <a:rPr lang="en-US" sz="2000" dirty="0"/>
              <a:t>                students[</a:t>
            </a:r>
            <a:r>
              <a:rPr lang="en-US" sz="2000" dirty="0" err="1"/>
              <a:t>i</a:t>
            </a:r>
            <a:r>
              <a:rPr lang="en-US" sz="2000" dirty="0"/>
              <a:t>] = std;</a:t>
            </a:r>
          </a:p>
          <a:p>
            <a:pPr marL="0" indent="0">
              <a:buFont typeface="Wingdings" pitchFamily="2" charset="2"/>
              <a:buNone/>
              <a:defRPr/>
            </a:pPr>
            <a:r>
              <a:rPr lang="en-US" sz="2000" dirty="0"/>
              <a:t>                </a:t>
            </a:r>
            <a:r>
              <a:rPr lang="en-US" sz="2000" dirty="0" err="1"/>
              <a:t>i</a:t>
            </a:r>
            <a:r>
              <a:rPr lang="en-US" sz="2000" dirty="0"/>
              <a:t>++;</a:t>
            </a:r>
          </a:p>
          <a:p>
            <a:pPr marL="0" indent="0">
              <a:buFont typeface="Wingdings" pitchFamily="2" charset="2"/>
              <a:buNone/>
              <a:defRPr/>
            </a:pPr>
            <a:r>
              <a:rPr lang="en-US" sz="2000" dirty="0"/>
              <a:t>            }</a:t>
            </a:r>
          </a:p>
          <a:p>
            <a:pPr marL="0" indent="0">
              <a:buFont typeface="Wingdings" pitchFamily="2" charset="2"/>
              <a:buNone/>
              <a:defRPr/>
            </a:pPr>
            <a:r>
              <a:rPr lang="en-US" sz="2000" dirty="0"/>
              <a:t>        }</a:t>
            </a:r>
          </a:p>
          <a:p>
            <a:pPr marL="0" indent="0">
              <a:buFont typeface="Wingdings" pitchFamily="2" charset="2"/>
              <a:buNone/>
              <a:defRPr/>
            </a:pPr>
            <a:r>
              <a:rPr lang="en-US" sz="2000" dirty="0"/>
              <a:t>    }</a:t>
            </a:r>
          </a:p>
          <a:p>
            <a:pPr marL="0" indent="0">
              <a:buFont typeface="Wingdings" pitchFamily="2" charset="2"/>
              <a:buNone/>
              <a:defRPr/>
            </a:pPr>
            <a:r>
              <a:rPr lang="en-US" sz="2000" dirty="0"/>
              <a:t>}</a:t>
            </a:r>
          </a:p>
        </p:txBody>
      </p:sp>
    </p:spTree>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14781</TotalTime>
  <Words>1196</Words>
  <Application>Microsoft Office PowerPoint</Application>
  <PresentationFormat>Custom</PresentationFormat>
  <Paragraphs>152</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Segoe</vt:lpstr>
      <vt:lpstr>Wingdings</vt:lpstr>
      <vt:lpstr>Wingdings 2</vt:lpstr>
      <vt:lpstr>Oracle_16x9_2014_521</vt:lpstr>
      <vt:lpstr>PowerPoint Presentation</vt:lpstr>
      <vt:lpstr>LINQ -  Language Integrated Query</vt:lpstr>
      <vt:lpstr>LINQ</vt:lpstr>
      <vt:lpstr>PowerPoint Presentation</vt:lpstr>
      <vt:lpstr>PowerPoint Presentation</vt:lpstr>
      <vt:lpstr>PowerPoint Presentation</vt:lpstr>
      <vt:lpstr>LINQ Queries  </vt:lpstr>
      <vt:lpstr>Before LINQ</vt:lpstr>
      <vt:lpstr>PowerPoint Presentation</vt:lpstr>
      <vt:lpstr>After Linq</vt:lpstr>
      <vt:lpstr>Example</vt:lpstr>
      <vt:lpstr>Pictorial Form</vt:lpstr>
      <vt:lpstr>Deferred Execution</vt:lpstr>
      <vt:lpstr>Forcing Immediate Execution</vt:lpstr>
      <vt:lpstr>Query Operations:</vt:lpstr>
      <vt:lpstr>Query Operations:</vt:lpstr>
      <vt:lpstr>Query Operations:</vt:lpstr>
      <vt:lpstr>LINQ To Dataset</vt:lpstr>
      <vt:lpstr>LINQ To XML</vt:lpstr>
      <vt:lpstr>Example:</vt:lpstr>
      <vt:lpstr>Example: XElement</vt:lpstr>
      <vt:lpstr>Example:  XDocument.</vt:lpstr>
      <vt:lpstr>Xdocument vs XElement</vt:lpstr>
      <vt:lpstr>LINQ Samples</vt:lpstr>
      <vt:lpstr>PowerPoint Presentation</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Abhilash Reddy</cp:lastModifiedBy>
  <cp:revision>1153</cp:revision>
  <dcterms:created xsi:type="dcterms:W3CDTF">2014-05-22T00:02:59Z</dcterms:created>
  <dcterms:modified xsi:type="dcterms:W3CDTF">2016-07-20T14:40:28Z</dcterms:modified>
</cp:coreProperties>
</file>