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handoutMasterIdLst>
    <p:handoutMasterId r:id="rId179"/>
  </p:handoutMasterIdLst>
  <p:sldIdLst>
    <p:sldId id="682" r:id="rId2"/>
    <p:sldId id="752" r:id="rId3"/>
    <p:sldId id="875" r:id="rId4"/>
    <p:sldId id="872" r:id="rId5"/>
    <p:sldId id="933" r:id="rId6"/>
    <p:sldId id="934" r:id="rId7"/>
    <p:sldId id="876" r:id="rId8"/>
    <p:sldId id="935" r:id="rId9"/>
    <p:sldId id="939" r:id="rId10"/>
    <p:sldId id="940" r:id="rId11"/>
    <p:sldId id="941" r:id="rId12"/>
    <p:sldId id="942" r:id="rId13"/>
    <p:sldId id="943" r:id="rId14"/>
    <p:sldId id="944" r:id="rId15"/>
    <p:sldId id="945" r:id="rId16"/>
    <p:sldId id="946" r:id="rId17"/>
    <p:sldId id="952" r:id="rId18"/>
    <p:sldId id="953" r:id="rId19"/>
    <p:sldId id="954" r:id="rId20"/>
    <p:sldId id="955" r:id="rId21"/>
    <p:sldId id="956" r:id="rId22"/>
    <p:sldId id="957" r:id="rId23"/>
    <p:sldId id="958" r:id="rId24"/>
    <p:sldId id="959" r:id="rId25"/>
    <p:sldId id="960" r:id="rId26"/>
    <p:sldId id="961" r:id="rId27"/>
    <p:sldId id="962" r:id="rId28"/>
    <p:sldId id="963" r:id="rId29"/>
    <p:sldId id="964" r:id="rId30"/>
    <p:sldId id="965" r:id="rId31"/>
    <p:sldId id="966" r:id="rId32"/>
    <p:sldId id="967" r:id="rId33"/>
    <p:sldId id="968" r:id="rId34"/>
    <p:sldId id="969" r:id="rId35"/>
    <p:sldId id="970" r:id="rId36"/>
    <p:sldId id="971" r:id="rId37"/>
    <p:sldId id="972" r:id="rId38"/>
    <p:sldId id="973" r:id="rId39"/>
    <p:sldId id="974" r:id="rId40"/>
    <p:sldId id="975" r:id="rId41"/>
    <p:sldId id="976" r:id="rId42"/>
    <p:sldId id="977" r:id="rId43"/>
    <p:sldId id="978" r:id="rId44"/>
    <p:sldId id="979" r:id="rId45"/>
    <p:sldId id="980" r:id="rId46"/>
    <p:sldId id="981" r:id="rId47"/>
    <p:sldId id="982" r:id="rId48"/>
    <p:sldId id="983" r:id="rId49"/>
    <p:sldId id="984" r:id="rId50"/>
    <p:sldId id="985" r:id="rId51"/>
    <p:sldId id="986" r:id="rId52"/>
    <p:sldId id="987" r:id="rId53"/>
    <p:sldId id="988" r:id="rId54"/>
    <p:sldId id="989" r:id="rId55"/>
    <p:sldId id="990" r:id="rId56"/>
    <p:sldId id="992" r:id="rId57"/>
    <p:sldId id="993" r:id="rId58"/>
    <p:sldId id="994" r:id="rId59"/>
    <p:sldId id="995" r:id="rId60"/>
    <p:sldId id="997" r:id="rId61"/>
    <p:sldId id="998" r:id="rId62"/>
    <p:sldId id="999" r:id="rId63"/>
    <p:sldId id="1000" r:id="rId64"/>
    <p:sldId id="1002" r:id="rId65"/>
    <p:sldId id="1003" r:id="rId66"/>
    <p:sldId id="1004" r:id="rId67"/>
    <p:sldId id="1005" r:id="rId68"/>
    <p:sldId id="1006" r:id="rId69"/>
    <p:sldId id="1007" r:id="rId70"/>
    <p:sldId id="1008" r:id="rId71"/>
    <p:sldId id="1009" r:id="rId72"/>
    <p:sldId id="1010" r:id="rId73"/>
    <p:sldId id="1011" r:id="rId74"/>
    <p:sldId id="1012" r:id="rId75"/>
    <p:sldId id="1013" r:id="rId76"/>
    <p:sldId id="1014" r:id="rId77"/>
    <p:sldId id="1015" r:id="rId78"/>
    <p:sldId id="1016" r:id="rId79"/>
    <p:sldId id="1017" r:id="rId80"/>
    <p:sldId id="1018" r:id="rId81"/>
    <p:sldId id="1019" r:id="rId82"/>
    <p:sldId id="1020" r:id="rId83"/>
    <p:sldId id="1021" r:id="rId84"/>
    <p:sldId id="1022" r:id="rId85"/>
    <p:sldId id="1023" r:id="rId86"/>
    <p:sldId id="1024" r:id="rId87"/>
    <p:sldId id="1025" r:id="rId88"/>
    <p:sldId id="1026" r:id="rId89"/>
    <p:sldId id="1027" r:id="rId90"/>
    <p:sldId id="1028" r:id="rId91"/>
    <p:sldId id="1029" r:id="rId92"/>
    <p:sldId id="1030" r:id="rId93"/>
    <p:sldId id="1031" r:id="rId94"/>
    <p:sldId id="1032" r:id="rId95"/>
    <p:sldId id="1033" r:id="rId96"/>
    <p:sldId id="1034" r:id="rId97"/>
    <p:sldId id="1035" r:id="rId98"/>
    <p:sldId id="1036" r:id="rId99"/>
    <p:sldId id="1037" r:id="rId100"/>
    <p:sldId id="1038" r:id="rId101"/>
    <p:sldId id="1039" r:id="rId102"/>
    <p:sldId id="1040" r:id="rId103"/>
    <p:sldId id="1041" r:id="rId104"/>
    <p:sldId id="1042" r:id="rId105"/>
    <p:sldId id="1043" r:id="rId106"/>
    <p:sldId id="1044" r:id="rId107"/>
    <p:sldId id="1045" r:id="rId108"/>
    <p:sldId id="1046" r:id="rId109"/>
    <p:sldId id="1047" r:id="rId110"/>
    <p:sldId id="1048" r:id="rId111"/>
    <p:sldId id="1049" r:id="rId112"/>
    <p:sldId id="1050" r:id="rId113"/>
    <p:sldId id="1051" r:id="rId114"/>
    <p:sldId id="1052" r:id="rId115"/>
    <p:sldId id="1053" r:id="rId116"/>
    <p:sldId id="1054" r:id="rId117"/>
    <p:sldId id="1055" r:id="rId118"/>
    <p:sldId id="1056" r:id="rId119"/>
    <p:sldId id="1057" r:id="rId120"/>
    <p:sldId id="1058" r:id="rId121"/>
    <p:sldId id="1059" r:id="rId122"/>
    <p:sldId id="1068" r:id="rId123"/>
    <p:sldId id="1069" r:id="rId124"/>
    <p:sldId id="1070" r:id="rId125"/>
    <p:sldId id="1071" r:id="rId126"/>
    <p:sldId id="1072" r:id="rId127"/>
    <p:sldId id="1073" r:id="rId128"/>
    <p:sldId id="1074" r:id="rId129"/>
    <p:sldId id="1075" r:id="rId130"/>
    <p:sldId id="1076" r:id="rId131"/>
    <p:sldId id="1079" r:id="rId132"/>
    <p:sldId id="1080" r:id="rId133"/>
    <p:sldId id="1081" r:id="rId134"/>
    <p:sldId id="1082" r:id="rId135"/>
    <p:sldId id="1083" r:id="rId136"/>
    <p:sldId id="1084" r:id="rId137"/>
    <p:sldId id="1085" r:id="rId138"/>
    <p:sldId id="1086" r:id="rId139"/>
    <p:sldId id="1087" r:id="rId140"/>
    <p:sldId id="1088" r:id="rId141"/>
    <p:sldId id="1089" r:id="rId142"/>
    <p:sldId id="1090" r:id="rId143"/>
    <p:sldId id="1091" r:id="rId144"/>
    <p:sldId id="1092" r:id="rId145"/>
    <p:sldId id="1093" r:id="rId146"/>
    <p:sldId id="1094" r:id="rId147"/>
    <p:sldId id="1095" r:id="rId148"/>
    <p:sldId id="1096" r:id="rId149"/>
    <p:sldId id="1097" r:id="rId150"/>
    <p:sldId id="1098" r:id="rId151"/>
    <p:sldId id="1099" r:id="rId152"/>
    <p:sldId id="1100" r:id="rId153"/>
    <p:sldId id="1101" r:id="rId154"/>
    <p:sldId id="1102" r:id="rId155"/>
    <p:sldId id="1103" r:id="rId156"/>
    <p:sldId id="1104" r:id="rId157"/>
    <p:sldId id="1105" r:id="rId158"/>
    <p:sldId id="1106" r:id="rId159"/>
    <p:sldId id="1107" r:id="rId160"/>
    <p:sldId id="1108" r:id="rId161"/>
    <p:sldId id="1109" r:id="rId162"/>
    <p:sldId id="1110" r:id="rId163"/>
    <p:sldId id="1126" r:id="rId164"/>
    <p:sldId id="1127" r:id="rId165"/>
    <p:sldId id="1128" r:id="rId166"/>
    <p:sldId id="1129" r:id="rId167"/>
    <p:sldId id="1130" r:id="rId168"/>
    <p:sldId id="1131" r:id="rId169"/>
    <p:sldId id="1132" r:id="rId170"/>
    <p:sldId id="1133" r:id="rId171"/>
    <p:sldId id="1134" r:id="rId172"/>
    <p:sldId id="1135" r:id="rId173"/>
    <p:sldId id="1136" r:id="rId174"/>
    <p:sldId id="1137" r:id="rId175"/>
    <p:sldId id="1138" r:id="rId176"/>
    <p:sldId id="1139" r:id="rId177"/>
  </p:sldIdLst>
  <p:sldSz cx="12188825" cy="6858000"/>
  <p:notesSz cx="6858000" cy="9144000"/>
  <p:custDataLst>
    <p:tags r:id="rId180"/>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84D9"/>
    <a:srgbClr val="FC5656"/>
    <a:srgbClr val="CAECF6"/>
    <a:srgbClr val="7F7F7F"/>
    <a:srgbClr val="D6E9F7"/>
    <a:srgbClr val="E6F1F8"/>
    <a:srgbClr val="C4EDFC"/>
    <a:srgbClr val="BEE5F8"/>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1" autoAdjust="0"/>
    <p:restoredTop sz="86413" autoAdjust="0"/>
  </p:normalViewPr>
  <p:slideViewPr>
    <p:cSldViewPr snapToGrid="0">
      <p:cViewPr varScale="1">
        <p:scale>
          <a:sx n="86" d="100"/>
          <a:sy n="86" d="100"/>
        </p:scale>
        <p:origin x="480" y="58"/>
      </p:cViewPr>
      <p:guideLst>
        <p:guide orient="horz" pos="2160"/>
        <p:guide pos="335"/>
        <p:guide orient="horz" pos="768"/>
        <p:guide pos="6466"/>
      </p:guideLst>
    </p:cSldViewPr>
  </p:slideViewPr>
  <p:outlineViewPr>
    <p:cViewPr>
      <p:scale>
        <a:sx n="33" d="100"/>
        <a:sy n="33" d="100"/>
      </p:scale>
      <p:origin x="0" y="-258306"/>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gs" Target="tags/tag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3/9/2021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We already have seen the usage of </a:t>
            </a:r>
            <a:r>
              <a:rPr lang="en-US" sz="1100" b="1" i="0" kern="1200" dirty="0">
                <a:solidFill>
                  <a:schemeClr val="tx1"/>
                </a:solidFill>
                <a:effectLst/>
                <a:latin typeface="+mn-lt"/>
                <a:ea typeface="+mn-ea"/>
                <a:cs typeface="+mn-cs"/>
              </a:rPr>
              <a:t>break</a:t>
            </a:r>
            <a:r>
              <a:rPr lang="en-US" sz="1100" b="0" i="0" kern="1200" dirty="0">
                <a:solidFill>
                  <a:schemeClr val="tx1"/>
                </a:solidFill>
                <a:effectLst/>
                <a:latin typeface="+mn-lt"/>
                <a:ea typeface="+mn-ea"/>
                <a:cs typeface="+mn-cs"/>
              </a:rPr>
              <a:t> statement inside </a:t>
            </a:r>
            <a:r>
              <a:rPr lang="en-US" sz="1100" b="1" i="0" kern="1200" dirty="0">
                <a:solidFill>
                  <a:schemeClr val="tx1"/>
                </a:solidFill>
                <a:effectLst/>
                <a:latin typeface="+mn-lt"/>
                <a:ea typeface="+mn-ea"/>
                <a:cs typeface="+mn-cs"/>
              </a:rPr>
              <a:t>a switch</a:t>
            </a:r>
            <a:r>
              <a:rPr lang="en-US" sz="1100" b="0" i="0" kern="1200" dirty="0">
                <a:solidFill>
                  <a:schemeClr val="tx1"/>
                </a:solidFill>
                <a:effectLst/>
                <a:latin typeface="+mn-lt"/>
                <a:ea typeface="+mn-ea"/>
                <a:cs typeface="+mn-cs"/>
              </a:rPr>
              <a:t> statement.</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69</a:t>
            </a:fld>
            <a:endParaRPr lang="en-US" dirty="0"/>
          </a:p>
        </p:txBody>
      </p:sp>
    </p:spTree>
    <p:extLst>
      <p:ext uri="{BB962C8B-B14F-4D97-AF65-F5344CB8AC3E}">
        <p14:creationId xmlns:p14="http://schemas.microsoft.com/office/powerpoint/2010/main" val="7684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1" rtl="0" eaLnBrk="1" fontAlgn="auto" latinLnBrk="0" hangingPunct="1">
              <a:lnSpc>
                <a:spcPct val="100000"/>
              </a:lnSpc>
              <a:spcBef>
                <a:spcPts val="600"/>
              </a:spcBef>
              <a:spcAft>
                <a:spcPts val="0"/>
              </a:spcAft>
              <a:buClrTx/>
              <a:buSzTx/>
              <a:buFontTx/>
              <a:buNone/>
              <a:tabLst/>
              <a:defRPr/>
            </a:pPr>
            <a:r>
              <a:rPr lang="en-US" dirty="0"/>
              <a:t>Line breaks are not allowed between the </a:t>
            </a:r>
            <a:r>
              <a:rPr lang="en-US" b="1" dirty="0"/>
              <a:t>‘continue’</a:t>
            </a:r>
            <a:r>
              <a:rPr lang="en-US" dirty="0"/>
              <a:t> or </a:t>
            </a:r>
            <a:r>
              <a:rPr lang="en-US" b="1" dirty="0"/>
              <a:t>‘break’</a:t>
            </a:r>
            <a:r>
              <a:rPr lang="en-US" dirty="0"/>
              <a:t> statement and its label name. Also, there should not be any other statement in between a label name and associated loop.</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72</a:t>
            </a:fld>
            <a:endParaRPr lang="en-US" dirty="0"/>
          </a:p>
        </p:txBody>
      </p:sp>
    </p:spTree>
    <p:extLst>
      <p:ext uri="{BB962C8B-B14F-4D97-AF65-F5344CB8AC3E}">
        <p14:creationId xmlns:p14="http://schemas.microsoft.com/office/powerpoint/2010/main" val="763460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Constructor is a terminology from Object Oriented Programming. You may not feel comfortable for the first time, which is OK.</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85</a:t>
            </a:fld>
            <a:endParaRPr lang="en-US" dirty="0"/>
          </a:p>
        </p:txBody>
      </p:sp>
    </p:spTree>
    <p:extLst>
      <p:ext uri="{BB962C8B-B14F-4D97-AF65-F5344CB8AC3E}">
        <p14:creationId xmlns:p14="http://schemas.microsoft.com/office/powerpoint/2010/main" val="321053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But this name does not have any significance, so it is not worthwhile.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87</a:t>
            </a:fld>
            <a:endParaRPr lang="en-US" dirty="0"/>
          </a:p>
        </p:txBody>
      </p:sp>
    </p:spTree>
    <p:extLst>
      <p:ext uri="{BB962C8B-B14F-4D97-AF65-F5344CB8AC3E}">
        <p14:creationId xmlns:p14="http://schemas.microsoft.com/office/powerpoint/2010/main" val="156947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Now your machine has a cookie called </a:t>
            </a:r>
            <a:r>
              <a:rPr lang="en-US" sz="1100" b="1" i="0" kern="1200" dirty="0">
                <a:solidFill>
                  <a:schemeClr val="tx1"/>
                </a:solidFill>
                <a:effectLst/>
                <a:latin typeface="+mn-lt"/>
                <a:ea typeface="+mn-ea"/>
                <a:cs typeface="+mn-cs"/>
              </a:rPr>
              <a:t>name</a:t>
            </a:r>
            <a:r>
              <a:rPr lang="en-US" sz="1100" b="0" i="0" kern="1200" dirty="0">
                <a:solidFill>
                  <a:schemeClr val="tx1"/>
                </a:solidFill>
                <a:effectLst/>
                <a:latin typeface="+mn-lt"/>
                <a:ea typeface="+mn-ea"/>
                <a:cs typeface="+mn-cs"/>
              </a:rPr>
              <a:t>. You can set multiple cookies using multiple key=value pairs separated by comma.</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105</a:t>
            </a:fld>
            <a:endParaRPr lang="en-US" dirty="0"/>
          </a:p>
        </p:txBody>
      </p:sp>
    </p:spTree>
    <p:extLst>
      <p:ext uri="{BB962C8B-B14F-4D97-AF65-F5344CB8AC3E}">
        <p14:creationId xmlns:p14="http://schemas.microsoft.com/office/powerpoint/2010/main" val="4259912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Note :Here </a:t>
            </a:r>
            <a:r>
              <a:rPr lang="en-US" sz="1100" b="1" i="0" kern="1200" dirty="0">
                <a:solidFill>
                  <a:schemeClr val="tx1"/>
                </a:solidFill>
                <a:effectLst/>
                <a:latin typeface="+mn-lt"/>
                <a:ea typeface="+mn-ea"/>
                <a:cs typeface="+mn-cs"/>
              </a:rPr>
              <a:t>length</a:t>
            </a:r>
            <a:r>
              <a:rPr lang="en-US" sz="1100" b="0" i="0" kern="1200" dirty="0">
                <a:solidFill>
                  <a:schemeClr val="tx1"/>
                </a:solidFill>
                <a:effectLst/>
                <a:latin typeface="+mn-lt"/>
                <a:ea typeface="+mn-ea"/>
                <a:cs typeface="+mn-cs"/>
              </a:rPr>
              <a:t> is a method of </a:t>
            </a:r>
            <a:r>
              <a:rPr lang="en-US" sz="1100" b="1" i="0" kern="1200" dirty="0">
                <a:solidFill>
                  <a:schemeClr val="tx1"/>
                </a:solidFill>
                <a:effectLst/>
                <a:latin typeface="+mn-lt"/>
                <a:ea typeface="+mn-ea"/>
                <a:cs typeface="+mn-cs"/>
              </a:rPr>
              <a:t>Array</a:t>
            </a:r>
            <a:r>
              <a:rPr lang="en-US" sz="1100" b="0" i="0" kern="1200" dirty="0">
                <a:solidFill>
                  <a:schemeClr val="tx1"/>
                </a:solidFill>
                <a:effectLst/>
                <a:latin typeface="+mn-lt"/>
                <a:ea typeface="+mn-ea"/>
                <a:cs typeface="+mn-cs"/>
              </a:rPr>
              <a:t> class which returns the length of an array. We will discuss Arrays in a separate chapter. By that time, please try to digest it.</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Note: There may be some other cookies already set on your machine. The above code will display all the cookies set on your machine.</a:t>
            </a:r>
          </a:p>
          <a:p>
            <a:br>
              <a:rPr lang="en-US" dirty="0"/>
            </a:b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107</a:t>
            </a:fld>
            <a:endParaRPr lang="en-US" dirty="0"/>
          </a:p>
        </p:txBody>
      </p:sp>
    </p:spTree>
    <p:extLst>
      <p:ext uri="{BB962C8B-B14F-4D97-AF65-F5344CB8AC3E}">
        <p14:creationId xmlns:p14="http://schemas.microsoft.com/office/powerpoint/2010/main" val="2983993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Parameters in the brackets are always optional.</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152</a:t>
            </a:fld>
            <a:endParaRPr lang="en-US" dirty="0"/>
          </a:p>
        </p:txBody>
      </p:sp>
    </p:spTree>
    <p:extLst>
      <p:ext uri="{BB962C8B-B14F-4D97-AF65-F5344CB8AC3E}">
        <p14:creationId xmlns:p14="http://schemas.microsoft.com/office/powerpoint/2010/main" val="419157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a:t>
            </a:fld>
            <a:endParaRPr lang="en-US" dirty="0"/>
          </a:p>
        </p:txBody>
      </p:sp>
    </p:spTree>
    <p:extLst>
      <p:ext uri="{BB962C8B-B14F-4D97-AF65-F5344CB8AC3E}">
        <p14:creationId xmlns:p14="http://schemas.microsoft.com/office/powerpoint/2010/main" val="61344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1" rtl="0" eaLnBrk="1" fontAlgn="auto" latinLnBrk="0" hangingPunct="1">
              <a:lnSpc>
                <a:spcPct val="100000"/>
              </a:lnSpc>
              <a:spcBef>
                <a:spcPts val="600"/>
              </a:spcBef>
              <a:spcAft>
                <a:spcPts val="0"/>
              </a:spcAft>
              <a:buClrTx/>
              <a:buSzTx/>
              <a:buFontTx/>
              <a:buNone/>
              <a:tabLst/>
              <a:defRPr/>
            </a:pPr>
            <a:r>
              <a:rPr lang="en-US" b="1" dirty="0"/>
              <a:t>Note</a:t>
            </a:r>
            <a:r>
              <a:rPr lang="en-US" dirty="0"/>
              <a:t> − It is a good programming practice to use semicolons.</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13</a:t>
            </a:fld>
            <a:endParaRPr lang="en-US" dirty="0"/>
          </a:p>
        </p:txBody>
      </p:sp>
    </p:spTree>
    <p:extLst>
      <p:ext uri="{BB962C8B-B14F-4D97-AF65-F5344CB8AC3E}">
        <p14:creationId xmlns:p14="http://schemas.microsoft.com/office/powerpoint/2010/main" val="241649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rgbClr val="000000"/>
                </a:solidFill>
                <a:effectLst/>
                <a:latin typeface="+mn-lt"/>
                <a:ea typeface="+mn-ea"/>
                <a:cs typeface="+mn-cs"/>
              </a:rPr>
              <a:t>NOTE</a:t>
            </a:r>
            <a:r>
              <a:rPr lang="en-US" sz="1100" b="0" i="0" kern="1200" dirty="0">
                <a:solidFill>
                  <a:srgbClr val="000000"/>
                </a:solidFill>
                <a:effectLst/>
                <a:latin typeface="+mn-lt"/>
                <a:ea typeface="+mn-ea"/>
                <a:cs typeface="+mn-cs"/>
              </a:rPr>
              <a:t> − Care should be taken while writing variable and function names in JavaScript.</a:t>
            </a:r>
            <a:endParaRPr lang="en-US" dirty="0">
              <a:solidFill>
                <a:srgbClr val="000000"/>
              </a:solidFill>
            </a:endParaRPr>
          </a:p>
        </p:txBody>
      </p:sp>
      <p:sp>
        <p:nvSpPr>
          <p:cNvPr id="4" name="Slide Number Placeholder 3"/>
          <p:cNvSpPr>
            <a:spLocks noGrp="1"/>
          </p:cNvSpPr>
          <p:nvPr>
            <p:ph type="sldNum" sz="quarter" idx="10"/>
          </p:nvPr>
        </p:nvSpPr>
        <p:spPr/>
        <p:txBody>
          <a:bodyPr/>
          <a:lstStyle/>
          <a:p>
            <a:fld id="{8C72D9AE-7182-4680-8F79-479C4181FF08}" type="slidenum">
              <a:rPr lang="en-US" smtClean="0"/>
              <a:pPr/>
              <a:t>14</a:t>
            </a:fld>
            <a:endParaRPr lang="en-US" dirty="0"/>
          </a:p>
        </p:txBody>
      </p:sp>
    </p:spTree>
    <p:extLst>
      <p:ext uri="{BB962C8B-B14F-4D97-AF65-F5344CB8AC3E}">
        <p14:creationId xmlns:p14="http://schemas.microsoft.com/office/powerpoint/2010/main" val="2736919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100" b="0" i="0" kern="1200" dirty="0">
                <a:solidFill>
                  <a:schemeClr val="tx1"/>
                </a:solidFill>
                <a:effectLst/>
                <a:latin typeface="+mn-lt"/>
                <a:ea typeface="+mn-ea"/>
                <a:cs typeface="+mn-cs"/>
              </a:rPr>
              <a:t>JavaScript does not make a distinction between integer values and floating-point values. All numbers in JavaScript are represented as floating-point values. JavaScript represents numbers using the 64-bit floating-point format defined by the IEEE 754 standard.</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23</a:t>
            </a:fld>
            <a:endParaRPr lang="en-US" dirty="0"/>
          </a:p>
        </p:txBody>
      </p:sp>
    </p:spTree>
    <p:extLst>
      <p:ext uri="{BB962C8B-B14F-4D97-AF65-F5344CB8AC3E}">
        <p14:creationId xmlns:p14="http://schemas.microsoft.com/office/powerpoint/2010/main" val="330851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Use the </a:t>
            </a:r>
            <a:r>
              <a:rPr lang="en-US" sz="1100" b="1" i="0" kern="1200" dirty="0" err="1">
                <a:solidFill>
                  <a:schemeClr val="tx1"/>
                </a:solidFill>
                <a:effectLst/>
                <a:latin typeface="+mn-lt"/>
                <a:ea typeface="+mn-ea"/>
                <a:cs typeface="+mn-cs"/>
              </a:rPr>
              <a:t>var</a:t>
            </a:r>
            <a:r>
              <a:rPr lang="en-US" sz="1100" b="0" i="0" kern="1200" dirty="0">
                <a:solidFill>
                  <a:schemeClr val="tx1"/>
                </a:solidFill>
                <a:effectLst/>
                <a:latin typeface="+mn-lt"/>
                <a:ea typeface="+mn-ea"/>
                <a:cs typeface="+mn-cs"/>
              </a:rPr>
              <a:t> keyword only for declaration or initialization, once for the life of any variable name in a document. You should not re-declare same variable twice.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25</a:t>
            </a:fld>
            <a:endParaRPr lang="en-US" dirty="0"/>
          </a:p>
        </p:txBody>
      </p:sp>
    </p:spTree>
    <p:extLst>
      <p:ext uri="{BB962C8B-B14F-4D97-AF65-F5344CB8AC3E}">
        <p14:creationId xmlns:p14="http://schemas.microsoft.com/office/powerpoint/2010/main" val="147051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Addition operator (+) works for Numeric as well as Strings. e.g. "a" + 10 will give "a10".</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32</a:t>
            </a:fld>
            <a:endParaRPr lang="en-US" dirty="0"/>
          </a:p>
        </p:txBody>
      </p:sp>
    </p:spTree>
    <p:extLst>
      <p:ext uri="{BB962C8B-B14F-4D97-AF65-F5344CB8AC3E}">
        <p14:creationId xmlns:p14="http://schemas.microsoft.com/office/powerpoint/2010/main" val="4196149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Same logic applies to Bitwise operators so they will become like &lt;&lt;=, &gt;&gt;=, &gt;&gt;=, &amp;=, |= and ^=.</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41</a:t>
            </a:fld>
            <a:endParaRPr lang="en-US" dirty="0"/>
          </a:p>
        </p:txBody>
      </p:sp>
    </p:spTree>
    <p:extLst>
      <p:ext uri="{BB962C8B-B14F-4D97-AF65-F5344CB8AC3E}">
        <p14:creationId xmlns:p14="http://schemas.microsoft.com/office/powerpoint/2010/main" val="302011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Don’t miss the semicolon used at the end of the do...while loop.</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61</a:t>
            </a:fld>
            <a:endParaRPr lang="en-US" dirty="0"/>
          </a:p>
        </p:txBody>
      </p:sp>
    </p:spTree>
    <p:extLst>
      <p:ext uri="{BB962C8B-B14F-4D97-AF65-F5344CB8AC3E}">
        <p14:creationId xmlns:p14="http://schemas.microsoft.com/office/powerpoint/2010/main" val="405018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3/9/2021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3/9/2021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3/9/2021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3/9/2021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3/9/2021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3/9/2021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3/9/2021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3/9/2021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9.png"/></Relationships>
</file>

<file path=ppt/slides/_rels/slide10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hyperlink" Target="https://www.tutorialspoint.com/javascript/javascript_page_refresh.htm" TargetMode="Externa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5.xml"/><Relationship Id="rId4" Type="http://schemas.openxmlformats.org/officeDocument/2006/relationships/image" Target="../media/image1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5" Type="http://schemas.openxmlformats.org/officeDocument/2006/relationships/image" Target="../media/image117.png"/><Relationship Id="rId4" Type="http://schemas.openxmlformats.org/officeDocument/2006/relationships/image" Target="../media/image11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5.xml"/><Relationship Id="rId4" Type="http://schemas.openxmlformats.org/officeDocument/2006/relationships/image" Target="../media/image142.png"/></Relationships>
</file>

<file path=ppt/slides/_rels/slide17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3.png"/><Relationship Id="rId1" Type="http://schemas.openxmlformats.org/officeDocument/2006/relationships/slideLayout" Target="../slideLayouts/slideLayout5.xml"/><Relationship Id="rId4" Type="http://schemas.openxmlformats.org/officeDocument/2006/relationships/image" Target="../media/image141.png"/></Relationships>
</file>

<file path=ppt/slides/_rels/slide17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4.png"/><Relationship Id="rId1" Type="http://schemas.openxmlformats.org/officeDocument/2006/relationships/slideLayout" Target="../slideLayouts/slideLayout5.xml"/><Relationship Id="rId5" Type="http://schemas.openxmlformats.org/officeDocument/2006/relationships/image" Target="../media/image146.png"/><Relationship Id="rId4" Type="http://schemas.openxmlformats.org/officeDocument/2006/relationships/image" Target="../media/image145.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8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3E6A-324C-485C-9D81-9E9CD2E943B6}"/>
              </a:ext>
            </a:extLst>
          </p:cNvPr>
          <p:cNvSpPr>
            <a:spLocks noGrp="1"/>
          </p:cNvSpPr>
          <p:nvPr>
            <p:ph type="title"/>
          </p:nvPr>
        </p:nvSpPr>
        <p:spPr>
          <a:xfrm>
            <a:off x="227018" y="328246"/>
            <a:ext cx="11125199" cy="568570"/>
          </a:xfrm>
        </p:spPr>
        <p:txBody>
          <a:bodyPr/>
          <a:lstStyle/>
          <a:p>
            <a:r>
              <a:rPr lang="en-US" dirty="0"/>
              <a:t>JavaScript - Syntax</a:t>
            </a:r>
          </a:p>
        </p:txBody>
      </p:sp>
      <p:sp>
        <p:nvSpPr>
          <p:cNvPr id="3" name="Text Placeholder 2">
            <a:extLst>
              <a:ext uri="{FF2B5EF4-FFF2-40B4-BE49-F238E27FC236}">
                <a16:creationId xmlns:a16="http://schemas.microsoft.com/office/drawing/2014/main" id="{A52BCB96-6953-4EAB-A73E-867A11C08F4B}"/>
              </a:ext>
            </a:extLst>
          </p:cNvPr>
          <p:cNvSpPr>
            <a:spLocks noGrp="1"/>
          </p:cNvSpPr>
          <p:nvPr>
            <p:ph type="body" sz="quarter" idx="13"/>
          </p:nvPr>
        </p:nvSpPr>
        <p:spPr>
          <a:xfrm>
            <a:off x="462500" y="1137137"/>
            <a:ext cx="11495038" cy="3962401"/>
          </a:xfrm>
        </p:spPr>
        <p:txBody>
          <a:bodyPr/>
          <a:lstStyle/>
          <a:p>
            <a:r>
              <a:rPr lang="en-US" dirty="0"/>
              <a:t>The script tag takes two important attributes −</a:t>
            </a:r>
          </a:p>
          <a:p>
            <a:r>
              <a:rPr lang="en-US" b="1" dirty="0"/>
              <a:t>Language</a:t>
            </a:r>
            <a:r>
              <a:rPr lang="en-US" dirty="0"/>
              <a:t> − This attribute specifies what scripting language you are using. Typically, its value will be </a:t>
            </a:r>
            <a:r>
              <a:rPr lang="en-US" dirty="0" err="1"/>
              <a:t>javaScript</a:t>
            </a:r>
            <a:r>
              <a:rPr lang="en-US" dirty="0"/>
              <a:t>. Although recent versions of HTML (and XHTML, its successor) have phased out the use of this attribute.</a:t>
            </a:r>
          </a:p>
          <a:p>
            <a:r>
              <a:rPr lang="en-US" b="1" dirty="0"/>
              <a:t>Type</a:t>
            </a:r>
            <a:r>
              <a:rPr lang="en-US" dirty="0"/>
              <a:t> − This attribute is what is now recommended to indicate the scripting language in use and its value should be set to "text/</a:t>
            </a:r>
            <a:r>
              <a:rPr lang="en-US" dirty="0" err="1"/>
              <a:t>javascript</a:t>
            </a:r>
            <a:r>
              <a:rPr lang="en-US" dirty="0"/>
              <a:t>".</a:t>
            </a:r>
          </a:p>
          <a:p>
            <a:r>
              <a:rPr lang="en-US" dirty="0"/>
              <a:t>So your JavaScript segment will look like −</a:t>
            </a:r>
          </a:p>
          <a:p>
            <a:endParaRPr lang="en-US" dirty="0"/>
          </a:p>
        </p:txBody>
      </p:sp>
      <p:sp>
        <p:nvSpPr>
          <p:cNvPr id="4" name="Slide Number Placeholder 3">
            <a:extLst>
              <a:ext uri="{FF2B5EF4-FFF2-40B4-BE49-F238E27FC236}">
                <a16:creationId xmlns:a16="http://schemas.microsoft.com/office/drawing/2014/main" id="{F5464356-E36F-4704-B4B4-B40A78F65ED8}"/>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5" name="Picture 4">
            <a:extLst>
              <a:ext uri="{FF2B5EF4-FFF2-40B4-BE49-F238E27FC236}">
                <a16:creationId xmlns:a16="http://schemas.microsoft.com/office/drawing/2014/main" id="{01434C26-7F01-4249-BD47-911AFE9A37D0}"/>
              </a:ext>
            </a:extLst>
          </p:cNvPr>
          <p:cNvPicPr>
            <a:picLocks noChangeAspect="1"/>
          </p:cNvPicPr>
          <p:nvPr/>
        </p:nvPicPr>
        <p:blipFill>
          <a:blip r:embed="rId2"/>
          <a:stretch>
            <a:fillRect/>
          </a:stretch>
        </p:blipFill>
        <p:spPr>
          <a:xfrm>
            <a:off x="2680797" y="4970582"/>
            <a:ext cx="5757707" cy="738554"/>
          </a:xfrm>
          <a:prstGeom prst="rect">
            <a:avLst/>
          </a:prstGeom>
        </p:spPr>
      </p:pic>
    </p:spTree>
    <p:extLst>
      <p:ext uri="{BB962C8B-B14F-4D97-AF65-F5344CB8AC3E}">
        <p14:creationId xmlns:p14="http://schemas.microsoft.com/office/powerpoint/2010/main" val="28965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E132-0555-4AA2-A473-CFC55F4D0594}"/>
              </a:ext>
            </a:extLst>
          </p:cNvPr>
          <p:cNvSpPr>
            <a:spLocks noGrp="1"/>
          </p:cNvSpPr>
          <p:nvPr>
            <p:ph type="title"/>
          </p:nvPr>
        </p:nvSpPr>
        <p:spPr>
          <a:xfrm>
            <a:off x="531818" y="750277"/>
            <a:ext cx="11125199" cy="545124"/>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3C8C1084-07F6-4DD9-9D43-4E96E7E9D76F}"/>
              </a:ext>
            </a:extLst>
          </p:cNvPr>
          <p:cNvSpPr>
            <a:spLocks noGrp="1"/>
          </p:cNvSpPr>
          <p:nvPr>
            <p:ph type="sldNum" sz="quarter" idx="12"/>
          </p:nvPr>
        </p:nvSpPr>
        <p:spPr/>
        <p:txBody>
          <a:bodyPr/>
          <a:lstStyle/>
          <a:p>
            <a:fld id="{C51EAA63-D034-42AE-91FA-B13B9518C7BE}" type="slidenum">
              <a:rPr lang="en-US" smtClean="0"/>
              <a:pPr/>
              <a:t>100</a:t>
            </a:fld>
            <a:endParaRPr lang="en-US" dirty="0"/>
          </a:p>
        </p:txBody>
      </p:sp>
      <p:graphicFrame>
        <p:nvGraphicFramePr>
          <p:cNvPr id="5" name="Table 4">
            <a:extLst>
              <a:ext uri="{FF2B5EF4-FFF2-40B4-BE49-F238E27FC236}">
                <a16:creationId xmlns:a16="http://schemas.microsoft.com/office/drawing/2014/main" id="{666127FE-2148-46D6-AA16-045CC420E904}"/>
              </a:ext>
            </a:extLst>
          </p:cNvPr>
          <p:cNvGraphicFramePr>
            <a:graphicFrameLocks noGrp="1"/>
          </p:cNvGraphicFramePr>
          <p:nvPr>
            <p:extLst>
              <p:ext uri="{D42A27DB-BD31-4B8C-83A1-F6EECF244321}">
                <p14:modId xmlns:p14="http://schemas.microsoft.com/office/powerpoint/2010/main" val="1363433258"/>
              </p:ext>
            </p:extLst>
          </p:nvPr>
        </p:nvGraphicFramePr>
        <p:xfrm>
          <a:off x="1703225" y="1845787"/>
          <a:ext cx="8125884" cy="2788920"/>
        </p:xfrm>
        <a:graphic>
          <a:graphicData uri="http://schemas.openxmlformats.org/drawingml/2006/table">
            <a:tbl>
              <a:tblPr firstRow="1" bandRow="1">
                <a:tableStyleId>{16D9F66E-5EB9-4882-86FB-DCBF35E3C3E4}</a:tableStyleId>
              </a:tblPr>
              <a:tblGrid>
                <a:gridCol w="1884037">
                  <a:extLst>
                    <a:ext uri="{9D8B030D-6E8A-4147-A177-3AD203B41FA5}">
                      <a16:colId xmlns:a16="http://schemas.microsoft.com/office/drawing/2014/main" val="1881848240"/>
                    </a:ext>
                  </a:extLst>
                </a:gridCol>
                <a:gridCol w="844061">
                  <a:extLst>
                    <a:ext uri="{9D8B030D-6E8A-4147-A177-3AD203B41FA5}">
                      <a16:colId xmlns:a16="http://schemas.microsoft.com/office/drawing/2014/main" val="4084299405"/>
                    </a:ext>
                  </a:extLst>
                </a:gridCol>
                <a:gridCol w="5397786">
                  <a:extLst>
                    <a:ext uri="{9D8B030D-6E8A-4147-A177-3AD203B41FA5}">
                      <a16:colId xmlns:a16="http://schemas.microsoft.com/office/drawing/2014/main" val="3183127943"/>
                    </a:ext>
                  </a:extLst>
                </a:gridCol>
              </a:tblGrid>
              <a:tr h="370840">
                <a:tc>
                  <a:txBody>
                    <a:bodyPr/>
                    <a:lstStyle/>
                    <a:p>
                      <a:pPr fontAlgn="t"/>
                      <a:r>
                        <a:rPr lang="en-US" dirty="0" err="1">
                          <a:effectLst/>
                        </a:rPr>
                        <a:t>ontimeupdate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changes its playing position</a:t>
                      </a:r>
                    </a:p>
                  </a:txBody>
                  <a:tcPr marL="76200" marR="76200" marT="76200" marB="76200"/>
                </a:tc>
                <a:extLst>
                  <a:ext uri="{0D108BD9-81ED-4DB2-BD59-A6C34878D82A}">
                    <a16:rowId xmlns:a16="http://schemas.microsoft.com/office/drawing/2014/main" val="2782660147"/>
                  </a:ext>
                </a:extLst>
              </a:tr>
              <a:tr h="370840">
                <a:tc>
                  <a:txBody>
                    <a:bodyPr/>
                    <a:lstStyle/>
                    <a:p>
                      <a:pPr fontAlgn="t"/>
                      <a:r>
                        <a:rPr lang="en-US">
                          <a:effectLst/>
                        </a:rPr>
                        <a:t>onundo</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document performs an undo</a:t>
                      </a:r>
                    </a:p>
                  </a:txBody>
                  <a:tcPr marL="76200" marR="76200" marT="76200" marB="76200"/>
                </a:tc>
                <a:extLst>
                  <a:ext uri="{0D108BD9-81ED-4DB2-BD59-A6C34878D82A}">
                    <a16:rowId xmlns:a16="http://schemas.microsoft.com/office/drawing/2014/main" val="3162958427"/>
                  </a:ext>
                </a:extLst>
              </a:tr>
              <a:tr h="370840">
                <a:tc>
                  <a:txBody>
                    <a:bodyPr/>
                    <a:lstStyle/>
                    <a:p>
                      <a:pPr fontAlgn="t"/>
                      <a:r>
                        <a:rPr lang="en-US">
                          <a:effectLst/>
                        </a:rPr>
                        <a:t>onunload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user leaves the document</a:t>
                      </a:r>
                    </a:p>
                  </a:txBody>
                  <a:tcPr marL="76200" marR="76200" marT="76200" marB="76200"/>
                </a:tc>
                <a:extLst>
                  <a:ext uri="{0D108BD9-81ED-4DB2-BD59-A6C34878D82A}">
                    <a16:rowId xmlns:a16="http://schemas.microsoft.com/office/drawing/2014/main" val="99823623"/>
                  </a:ext>
                </a:extLst>
              </a:tr>
              <a:tr h="370840">
                <a:tc>
                  <a:txBody>
                    <a:bodyPr/>
                    <a:lstStyle/>
                    <a:p>
                      <a:pPr fontAlgn="t"/>
                      <a:r>
                        <a:rPr lang="en-US">
                          <a:effectLst/>
                        </a:rPr>
                        <a:t>onvolumechange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changes the volume, also when volume is set to "mute"</a:t>
                      </a:r>
                    </a:p>
                  </a:txBody>
                  <a:tcPr marL="76200" marR="76200" marT="76200" marB="76200"/>
                </a:tc>
                <a:extLst>
                  <a:ext uri="{0D108BD9-81ED-4DB2-BD59-A6C34878D82A}">
                    <a16:rowId xmlns:a16="http://schemas.microsoft.com/office/drawing/2014/main" val="1777868508"/>
                  </a:ext>
                </a:extLst>
              </a:tr>
              <a:tr h="370840">
                <a:tc>
                  <a:txBody>
                    <a:bodyPr/>
                    <a:lstStyle/>
                    <a:p>
                      <a:pPr fontAlgn="t"/>
                      <a:r>
                        <a:rPr lang="en-US">
                          <a:effectLst/>
                        </a:rPr>
                        <a:t>onwaiting</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media has stopped playing, but is expected to resume</a:t>
                      </a:r>
                    </a:p>
                  </a:txBody>
                  <a:tcPr marL="76200" marR="76200" marT="76200" marB="76200"/>
                </a:tc>
                <a:extLst>
                  <a:ext uri="{0D108BD9-81ED-4DB2-BD59-A6C34878D82A}">
                    <a16:rowId xmlns:a16="http://schemas.microsoft.com/office/drawing/2014/main" val="910831494"/>
                  </a:ext>
                </a:extLst>
              </a:tr>
            </a:tbl>
          </a:graphicData>
        </a:graphic>
      </p:graphicFrame>
    </p:spTree>
    <p:extLst>
      <p:ext uri="{BB962C8B-B14F-4D97-AF65-F5344CB8AC3E}">
        <p14:creationId xmlns:p14="http://schemas.microsoft.com/office/powerpoint/2010/main" val="159980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32DA-E86B-42AC-845E-BE0978F8C996}"/>
              </a:ext>
            </a:extLst>
          </p:cNvPr>
          <p:cNvSpPr>
            <a:spLocks noGrp="1"/>
          </p:cNvSpPr>
          <p:nvPr>
            <p:ph type="title"/>
          </p:nvPr>
        </p:nvSpPr>
        <p:spPr>
          <a:xfrm>
            <a:off x="227018" y="0"/>
            <a:ext cx="11125199" cy="662355"/>
          </a:xfrm>
        </p:spPr>
        <p:txBody>
          <a:bodyPr/>
          <a:lstStyle/>
          <a:p>
            <a:r>
              <a:rPr lang="en-US" dirty="0"/>
              <a:t>What are Cookies ?</a:t>
            </a:r>
          </a:p>
        </p:txBody>
      </p:sp>
      <p:sp>
        <p:nvSpPr>
          <p:cNvPr id="3" name="Text Placeholder 2">
            <a:extLst>
              <a:ext uri="{FF2B5EF4-FFF2-40B4-BE49-F238E27FC236}">
                <a16:creationId xmlns:a16="http://schemas.microsoft.com/office/drawing/2014/main" id="{6EF27606-F025-4FE7-8D42-BF2C8F964062}"/>
              </a:ext>
            </a:extLst>
          </p:cNvPr>
          <p:cNvSpPr>
            <a:spLocks noGrp="1"/>
          </p:cNvSpPr>
          <p:nvPr>
            <p:ph type="body" sz="quarter" idx="13"/>
          </p:nvPr>
        </p:nvSpPr>
        <p:spPr>
          <a:xfrm>
            <a:off x="462500" y="879229"/>
            <a:ext cx="11401254" cy="3962401"/>
          </a:xfrm>
        </p:spPr>
        <p:txBody>
          <a:bodyPr/>
          <a:lstStyle/>
          <a:p>
            <a:pPr algn="just"/>
            <a:r>
              <a:rPr lang="en-US" dirty="0"/>
              <a:t>Web Browsers and Servers use HTTP protocol to communicate and HTTP is a stateless protocol. But for a commercial website, it is required to maintain session information among different pages. For example, one user registration ends after completing many pages. But how to maintain users' session information across all the web pages.</a:t>
            </a:r>
          </a:p>
          <a:p>
            <a:pPr algn="just"/>
            <a:r>
              <a:rPr lang="en-US" dirty="0"/>
              <a:t>In many situations, using cookies is the most efficient method of remembering and tracking preferences, purchases, commissions, and other information required for better visitor experience or site statistics.</a:t>
            </a:r>
          </a:p>
          <a:p>
            <a:endParaRPr lang="en-US" dirty="0"/>
          </a:p>
        </p:txBody>
      </p:sp>
      <p:sp>
        <p:nvSpPr>
          <p:cNvPr id="4" name="Slide Number Placeholder 3">
            <a:extLst>
              <a:ext uri="{FF2B5EF4-FFF2-40B4-BE49-F238E27FC236}">
                <a16:creationId xmlns:a16="http://schemas.microsoft.com/office/drawing/2014/main" id="{2286041A-BEE5-4E76-8331-C8E52C810414}"/>
              </a:ext>
            </a:extLst>
          </p:cNvPr>
          <p:cNvSpPr>
            <a:spLocks noGrp="1"/>
          </p:cNvSpPr>
          <p:nvPr>
            <p:ph type="sldNum" sz="quarter" idx="12"/>
          </p:nvPr>
        </p:nvSpPr>
        <p:spPr/>
        <p:txBody>
          <a:bodyPr/>
          <a:lstStyle/>
          <a:p>
            <a:fld id="{C51EAA63-D034-42AE-91FA-B13B9518C7BE}" type="slidenum">
              <a:rPr lang="en-US" smtClean="0"/>
              <a:pPr/>
              <a:t>101</a:t>
            </a:fld>
            <a:endParaRPr lang="en-US" dirty="0"/>
          </a:p>
        </p:txBody>
      </p:sp>
    </p:spTree>
    <p:extLst>
      <p:ext uri="{BB962C8B-B14F-4D97-AF65-F5344CB8AC3E}">
        <p14:creationId xmlns:p14="http://schemas.microsoft.com/office/powerpoint/2010/main" val="93085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41C8-16EF-4BC1-A349-416A13325602}"/>
              </a:ext>
            </a:extLst>
          </p:cNvPr>
          <p:cNvSpPr>
            <a:spLocks noGrp="1"/>
          </p:cNvSpPr>
          <p:nvPr>
            <p:ph type="title"/>
          </p:nvPr>
        </p:nvSpPr>
        <p:spPr>
          <a:xfrm>
            <a:off x="227018" y="304799"/>
            <a:ext cx="11125199" cy="638909"/>
          </a:xfrm>
        </p:spPr>
        <p:txBody>
          <a:bodyPr/>
          <a:lstStyle/>
          <a:p>
            <a:r>
              <a:rPr lang="en-US" dirty="0"/>
              <a:t>How It Works ?</a:t>
            </a:r>
          </a:p>
        </p:txBody>
      </p:sp>
      <p:sp>
        <p:nvSpPr>
          <p:cNvPr id="3" name="Text Placeholder 2">
            <a:extLst>
              <a:ext uri="{FF2B5EF4-FFF2-40B4-BE49-F238E27FC236}">
                <a16:creationId xmlns:a16="http://schemas.microsoft.com/office/drawing/2014/main" id="{B36A0BC4-AE27-49F6-8FBA-352D6E72DB27}"/>
              </a:ext>
            </a:extLst>
          </p:cNvPr>
          <p:cNvSpPr>
            <a:spLocks noGrp="1"/>
          </p:cNvSpPr>
          <p:nvPr>
            <p:ph type="body" sz="quarter" idx="13"/>
          </p:nvPr>
        </p:nvSpPr>
        <p:spPr>
          <a:xfrm>
            <a:off x="462500" y="1137137"/>
            <a:ext cx="11471592" cy="3962401"/>
          </a:xfrm>
        </p:spPr>
        <p:txBody>
          <a:bodyPr/>
          <a:lstStyle/>
          <a:p>
            <a:pPr algn="just"/>
            <a:r>
              <a:rPr lang="en-US" sz="2400" dirty="0"/>
              <a:t>Your 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p>
          <a:p>
            <a:pPr algn="just"/>
            <a:r>
              <a:rPr lang="en-US" sz="2400" dirty="0"/>
              <a:t>Cookies are a plain text data record of 5 variable-length fields −</a:t>
            </a:r>
          </a:p>
          <a:p>
            <a:pPr algn="just"/>
            <a:r>
              <a:rPr lang="en-US" sz="2400" b="1" dirty="0"/>
              <a:t>Expires</a:t>
            </a:r>
            <a:r>
              <a:rPr lang="en-US" sz="2400" dirty="0"/>
              <a:t> − The date the cookie will expire. If this is blank, the cookie will expire when the visitor quits the browser.</a:t>
            </a:r>
          </a:p>
          <a:p>
            <a:pPr algn="just"/>
            <a:r>
              <a:rPr lang="en-US" sz="2400" b="1" dirty="0"/>
              <a:t>Domain</a:t>
            </a:r>
            <a:r>
              <a:rPr lang="en-US" sz="2400" dirty="0"/>
              <a:t> − The domain name of your site.</a:t>
            </a:r>
          </a:p>
          <a:p>
            <a:pPr algn="just"/>
            <a:r>
              <a:rPr lang="en-US" sz="2400" b="1" dirty="0"/>
              <a:t>Path</a:t>
            </a:r>
            <a:r>
              <a:rPr lang="en-US" sz="2400" dirty="0"/>
              <a:t> − The path to the directory or web page that set the cookie. This may be blank if you want to retrieve the cookie from any directory or page.</a:t>
            </a:r>
          </a:p>
          <a:p>
            <a:endParaRPr lang="en-US" dirty="0"/>
          </a:p>
        </p:txBody>
      </p:sp>
      <p:sp>
        <p:nvSpPr>
          <p:cNvPr id="4" name="Slide Number Placeholder 3">
            <a:extLst>
              <a:ext uri="{FF2B5EF4-FFF2-40B4-BE49-F238E27FC236}">
                <a16:creationId xmlns:a16="http://schemas.microsoft.com/office/drawing/2014/main" id="{AC890001-E63E-48D7-B226-535FFDAEC5A8}"/>
              </a:ext>
            </a:extLst>
          </p:cNvPr>
          <p:cNvSpPr>
            <a:spLocks noGrp="1"/>
          </p:cNvSpPr>
          <p:nvPr>
            <p:ph type="sldNum" sz="quarter" idx="12"/>
          </p:nvPr>
        </p:nvSpPr>
        <p:spPr/>
        <p:txBody>
          <a:bodyPr/>
          <a:lstStyle/>
          <a:p>
            <a:fld id="{C51EAA63-D034-42AE-91FA-B13B9518C7BE}" type="slidenum">
              <a:rPr lang="en-US" smtClean="0"/>
              <a:pPr/>
              <a:t>102</a:t>
            </a:fld>
            <a:endParaRPr lang="en-US" dirty="0"/>
          </a:p>
        </p:txBody>
      </p:sp>
    </p:spTree>
    <p:extLst>
      <p:ext uri="{BB962C8B-B14F-4D97-AF65-F5344CB8AC3E}">
        <p14:creationId xmlns:p14="http://schemas.microsoft.com/office/powerpoint/2010/main" val="264243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F7E1-7548-411B-AC59-5D38908B14DB}"/>
              </a:ext>
            </a:extLst>
          </p:cNvPr>
          <p:cNvSpPr>
            <a:spLocks noGrp="1"/>
          </p:cNvSpPr>
          <p:nvPr>
            <p:ph type="title"/>
          </p:nvPr>
        </p:nvSpPr>
        <p:spPr>
          <a:xfrm>
            <a:off x="250465" y="325958"/>
            <a:ext cx="11125199" cy="678413"/>
          </a:xfrm>
        </p:spPr>
        <p:txBody>
          <a:bodyPr/>
          <a:lstStyle/>
          <a:p>
            <a:r>
              <a:rPr lang="en-US" dirty="0"/>
              <a:t>How It Works ?</a:t>
            </a:r>
          </a:p>
        </p:txBody>
      </p:sp>
      <p:sp>
        <p:nvSpPr>
          <p:cNvPr id="3" name="Text Placeholder 2">
            <a:extLst>
              <a:ext uri="{FF2B5EF4-FFF2-40B4-BE49-F238E27FC236}">
                <a16:creationId xmlns:a16="http://schemas.microsoft.com/office/drawing/2014/main" id="{AB906592-C4D1-44F0-AF32-869593A3FACF}"/>
              </a:ext>
            </a:extLst>
          </p:cNvPr>
          <p:cNvSpPr>
            <a:spLocks noGrp="1"/>
          </p:cNvSpPr>
          <p:nvPr>
            <p:ph type="body" sz="quarter" idx="13"/>
          </p:nvPr>
        </p:nvSpPr>
        <p:spPr>
          <a:xfrm>
            <a:off x="508371" y="1324706"/>
            <a:ext cx="11125199" cy="3962401"/>
          </a:xfrm>
        </p:spPr>
        <p:txBody>
          <a:bodyPr/>
          <a:lstStyle/>
          <a:p>
            <a:pPr algn="just"/>
            <a:r>
              <a:rPr lang="en-US" b="1" dirty="0"/>
              <a:t>Secure</a:t>
            </a:r>
            <a:r>
              <a:rPr lang="en-US" dirty="0"/>
              <a:t> − If this field contains the word "secure", then the cookie may only be retrieved with a secure server. If this field is blank, no such restriction exists.</a:t>
            </a:r>
          </a:p>
          <a:p>
            <a:pPr algn="just"/>
            <a:r>
              <a:rPr lang="en-US" b="1" dirty="0"/>
              <a:t>Name=Value</a:t>
            </a:r>
            <a:r>
              <a:rPr lang="en-US" dirty="0"/>
              <a:t> − Cookies are set and retrieved in the form of key-value pairs</a:t>
            </a:r>
          </a:p>
          <a:p>
            <a:r>
              <a:rPr lang="en-US" dirty="0"/>
              <a:t>Cookies were originally designed for CGI programming. The data contained in a cookie is automatically transmitted between the web browser and the web server, so CGI scripts on the server can read and write cookie values that are stored on the client.</a:t>
            </a:r>
          </a:p>
          <a:p>
            <a:r>
              <a:rPr lang="en-US" dirty="0"/>
              <a:t>JavaScript can also manipulate cookies using the </a:t>
            </a:r>
            <a:r>
              <a:rPr lang="en-US" b="1" dirty="0"/>
              <a:t>cookie</a:t>
            </a:r>
            <a:r>
              <a:rPr lang="en-US" dirty="0"/>
              <a:t> property of the </a:t>
            </a:r>
            <a:r>
              <a:rPr lang="en-US" b="1" dirty="0"/>
              <a:t>Document</a:t>
            </a:r>
            <a:r>
              <a:rPr lang="en-US" dirty="0"/>
              <a:t> object. JavaScript can read, create, modify, and delete the cookies that apply to the current web page.</a:t>
            </a:r>
          </a:p>
          <a:p>
            <a:endParaRPr lang="en-US" dirty="0"/>
          </a:p>
        </p:txBody>
      </p:sp>
      <p:sp>
        <p:nvSpPr>
          <p:cNvPr id="4" name="Slide Number Placeholder 3">
            <a:extLst>
              <a:ext uri="{FF2B5EF4-FFF2-40B4-BE49-F238E27FC236}">
                <a16:creationId xmlns:a16="http://schemas.microsoft.com/office/drawing/2014/main" id="{C299BFC4-FF32-4B0B-98A0-466A3C764AF6}"/>
              </a:ext>
            </a:extLst>
          </p:cNvPr>
          <p:cNvSpPr>
            <a:spLocks noGrp="1"/>
          </p:cNvSpPr>
          <p:nvPr>
            <p:ph type="sldNum" sz="quarter" idx="12"/>
          </p:nvPr>
        </p:nvSpPr>
        <p:spPr/>
        <p:txBody>
          <a:bodyPr/>
          <a:lstStyle/>
          <a:p>
            <a:fld id="{C51EAA63-D034-42AE-91FA-B13B9518C7BE}" type="slidenum">
              <a:rPr lang="en-US" smtClean="0"/>
              <a:pPr/>
              <a:t>103</a:t>
            </a:fld>
            <a:endParaRPr lang="en-US" dirty="0"/>
          </a:p>
        </p:txBody>
      </p:sp>
    </p:spTree>
    <p:extLst>
      <p:ext uri="{BB962C8B-B14F-4D97-AF65-F5344CB8AC3E}">
        <p14:creationId xmlns:p14="http://schemas.microsoft.com/office/powerpoint/2010/main" val="36734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889F-79D7-4D49-B872-AC030E36363F}"/>
              </a:ext>
            </a:extLst>
          </p:cNvPr>
          <p:cNvSpPr>
            <a:spLocks noGrp="1"/>
          </p:cNvSpPr>
          <p:nvPr>
            <p:ph type="title"/>
          </p:nvPr>
        </p:nvSpPr>
        <p:spPr>
          <a:xfrm>
            <a:off x="250464" y="281354"/>
            <a:ext cx="11125199" cy="592016"/>
          </a:xfrm>
        </p:spPr>
        <p:txBody>
          <a:bodyPr/>
          <a:lstStyle/>
          <a:p>
            <a:r>
              <a:rPr lang="en-US" dirty="0"/>
              <a:t>Storing Cookies</a:t>
            </a:r>
          </a:p>
        </p:txBody>
      </p:sp>
      <p:sp>
        <p:nvSpPr>
          <p:cNvPr id="3" name="Text Placeholder 2">
            <a:extLst>
              <a:ext uri="{FF2B5EF4-FFF2-40B4-BE49-F238E27FC236}">
                <a16:creationId xmlns:a16="http://schemas.microsoft.com/office/drawing/2014/main" id="{DA451A4D-03C5-49AF-852D-A87F1E912ECB}"/>
              </a:ext>
            </a:extLst>
          </p:cNvPr>
          <p:cNvSpPr>
            <a:spLocks noGrp="1"/>
          </p:cNvSpPr>
          <p:nvPr>
            <p:ph type="body" sz="quarter" idx="13"/>
          </p:nvPr>
        </p:nvSpPr>
        <p:spPr>
          <a:xfrm>
            <a:off x="462500" y="1043353"/>
            <a:ext cx="11377808" cy="3962401"/>
          </a:xfrm>
        </p:spPr>
        <p:txBody>
          <a:bodyPr/>
          <a:lstStyle/>
          <a:p>
            <a:r>
              <a:rPr lang="en-US" dirty="0"/>
              <a:t>The simplest way to create a cookie is to assign a string value to the </a:t>
            </a:r>
            <a:r>
              <a:rPr lang="en-US" dirty="0" err="1"/>
              <a:t>document.cookie</a:t>
            </a:r>
            <a:r>
              <a:rPr lang="en-US" dirty="0"/>
              <a:t> object, which looks like this.</a:t>
            </a:r>
          </a:p>
          <a:p>
            <a:endParaRPr lang="en-US" dirty="0"/>
          </a:p>
          <a:p>
            <a:r>
              <a:rPr lang="en-US" dirty="0"/>
              <a:t>Here the </a:t>
            </a:r>
            <a:r>
              <a:rPr lang="en-US" b="1" dirty="0"/>
              <a:t>expires</a:t>
            </a:r>
            <a:r>
              <a:rPr lang="en-US" dirty="0"/>
              <a:t> attribute is optional. If you provide this attribute with a valid date or time, then the cookie will expire on a given date or time and thereafter, the cookies' value will not be accessible.</a:t>
            </a:r>
          </a:p>
          <a:p>
            <a:r>
              <a:rPr lang="en-US" b="1" dirty="0"/>
              <a:t>Note</a:t>
            </a:r>
            <a:r>
              <a:rPr lang="en-US" dirty="0"/>
              <a:t> − Cookie values may not include semicolons, commas, or whitespace. For this reason, you may want to use the JavaScript </a:t>
            </a:r>
            <a:r>
              <a:rPr lang="en-US" b="1" dirty="0"/>
              <a:t>escape()</a:t>
            </a:r>
            <a:r>
              <a:rPr lang="en-US" dirty="0"/>
              <a:t> function to encode the value before storing it in the cookie. If you do this, you will also have to use the corresponding </a:t>
            </a:r>
            <a:r>
              <a:rPr lang="en-US" b="1" dirty="0" err="1"/>
              <a:t>unescape</a:t>
            </a:r>
            <a:r>
              <a:rPr lang="en-US" b="1" dirty="0"/>
              <a:t>()</a:t>
            </a:r>
            <a:r>
              <a:rPr lang="en-US" dirty="0"/>
              <a:t> function when you read the cookie value.</a:t>
            </a:r>
          </a:p>
          <a:p>
            <a:endParaRPr lang="en-US" dirty="0"/>
          </a:p>
        </p:txBody>
      </p:sp>
      <p:sp>
        <p:nvSpPr>
          <p:cNvPr id="4" name="Slide Number Placeholder 3">
            <a:extLst>
              <a:ext uri="{FF2B5EF4-FFF2-40B4-BE49-F238E27FC236}">
                <a16:creationId xmlns:a16="http://schemas.microsoft.com/office/drawing/2014/main" id="{1BA9EE12-675A-46E6-ADFE-3DD856676B87}"/>
              </a:ext>
            </a:extLst>
          </p:cNvPr>
          <p:cNvSpPr>
            <a:spLocks noGrp="1"/>
          </p:cNvSpPr>
          <p:nvPr>
            <p:ph type="sldNum" sz="quarter" idx="12"/>
          </p:nvPr>
        </p:nvSpPr>
        <p:spPr/>
        <p:txBody>
          <a:bodyPr/>
          <a:lstStyle/>
          <a:p>
            <a:fld id="{C51EAA63-D034-42AE-91FA-B13B9518C7BE}" type="slidenum">
              <a:rPr lang="en-US" smtClean="0"/>
              <a:pPr/>
              <a:t>104</a:t>
            </a:fld>
            <a:endParaRPr lang="en-US" dirty="0"/>
          </a:p>
        </p:txBody>
      </p:sp>
      <p:pic>
        <p:nvPicPr>
          <p:cNvPr id="5" name="Picture 4">
            <a:extLst>
              <a:ext uri="{FF2B5EF4-FFF2-40B4-BE49-F238E27FC236}">
                <a16:creationId xmlns:a16="http://schemas.microsoft.com/office/drawing/2014/main" id="{312371EA-4925-4DBE-A07D-457316CBFE36}"/>
              </a:ext>
            </a:extLst>
          </p:cNvPr>
          <p:cNvPicPr>
            <a:picLocks noChangeAspect="1"/>
          </p:cNvPicPr>
          <p:nvPr/>
        </p:nvPicPr>
        <p:blipFill>
          <a:blip r:embed="rId2"/>
          <a:stretch>
            <a:fillRect/>
          </a:stretch>
        </p:blipFill>
        <p:spPr>
          <a:xfrm>
            <a:off x="2001447" y="2006477"/>
            <a:ext cx="7512966" cy="417387"/>
          </a:xfrm>
          <a:prstGeom prst="rect">
            <a:avLst/>
          </a:prstGeom>
        </p:spPr>
      </p:pic>
    </p:spTree>
    <p:extLst>
      <p:ext uri="{BB962C8B-B14F-4D97-AF65-F5344CB8AC3E}">
        <p14:creationId xmlns:p14="http://schemas.microsoft.com/office/powerpoint/2010/main" val="266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57D9-6566-476E-B512-A445E9349E0B}"/>
              </a:ext>
            </a:extLst>
          </p:cNvPr>
          <p:cNvSpPr>
            <a:spLocks noGrp="1"/>
          </p:cNvSpPr>
          <p:nvPr>
            <p:ph type="title"/>
          </p:nvPr>
        </p:nvSpPr>
        <p:spPr>
          <a:xfrm>
            <a:off x="227018" y="328245"/>
            <a:ext cx="11125199" cy="615463"/>
          </a:xfrm>
        </p:spPr>
        <p:txBody>
          <a:bodyPr/>
          <a:lstStyle/>
          <a:p>
            <a:r>
              <a:rPr lang="en-US" dirty="0"/>
              <a:t>Example</a:t>
            </a:r>
          </a:p>
        </p:txBody>
      </p:sp>
      <p:pic>
        <p:nvPicPr>
          <p:cNvPr id="5" name="Picture 4">
            <a:extLst>
              <a:ext uri="{FF2B5EF4-FFF2-40B4-BE49-F238E27FC236}">
                <a16:creationId xmlns:a16="http://schemas.microsoft.com/office/drawing/2014/main" id="{09AF62A8-707B-4F17-8BBA-9D4227ACD850}"/>
              </a:ext>
            </a:extLst>
          </p:cNvPr>
          <p:cNvPicPr>
            <a:picLocks noChangeAspect="1"/>
          </p:cNvPicPr>
          <p:nvPr/>
        </p:nvPicPr>
        <p:blipFill>
          <a:blip r:embed="rId3"/>
          <a:stretch>
            <a:fillRect/>
          </a:stretch>
        </p:blipFill>
        <p:spPr>
          <a:xfrm>
            <a:off x="577972" y="1113325"/>
            <a:ext cx="5734050" cy="4162425"/>
          </a:xfrm>
          <a:prstGeom prst="rect">
            <a:avLst/>
          </a:prstGeom>
        </p:spPr>
      </p:pic>
      <p:sp>
        <p:nvSpPr>
          <p:cNvPr id="4" name="Slide Number Placeholder 3">
            <a:extLst>
              <a:ext uri="{FF2B5EF4-FFF2-40B4-BE49-F238E27FC236}">
                <a16:creationId xmlns:a16="http://schemas.microsoft.com/office/drawing/2014/main" id="{6FE374AE-8EC7-45D5-A6AD-88D950692DE5}"/>
              </a:ext>
            </a:extLst>
          </p:cNvPr>
          <p:cNvSpPr>
            <a:spLocks noGrp="1"/>
          </p:cNvSpPr>
          <p:nvPr>
            <p:ph type="sldNum" sz="quarter" idx="12"/>
          </p:nvPr>
        </p:nvSpPr>
        <p:spPr/>
        <p:txBody>
          <a:bodyPr/>
          <a:lstStyle/>
          <a:p>
            <a:fld id="{C51EAA63-D034-42AE-91FA-B13B9518C7BE}" type="slidenum">
              <a:rPr lang="en-US" smtClean="0"/>
              <a:pPr/>
              <a:t>105</a:t>
            </a:fld>
            <a:endParaRPr lang="en-US" dirty="0"/>
          </a:p>
        </p:txBody>
      </p:sp>
      <p:pic>
        <p:nvPicPr>
          <p:cNvPr id="6" name="Picture 5">
            <a:extLst>
              <a:ext uri="{FF2B5EF4-FFF2-40B4-BE49-F238E27FC236}">
                <a16:creationId xmlns:a16="http://schemas.microsoft.com/office/drawing/2014/main" id="{6D7621FB-4D6E-468E-BF55-0D00E4FE46AE}"/>
              </a:ext>
            </a:extLst>
          </p:cNvPr>
          <p:cNvPicPr>
            <a:picLocks noChangeAspect="1"/>
          </p:cNvPicPr>
          <p:nvPr/>
        </p:nvPicPr>
        <p:blipFill>
          <a:blip r:embed="rId4"/>
          <a:stretch>
            <a:fillRect/>
          </a:stretch>
        </p:blipFill>
        <p:spPr>
          <a:xfrm>
            <a:off x="7842444" y="2545006"/>
            <a:ext cx="2962275" cy="314325"/>
          </a:xfrm>
          <a:prstGeom prst="rect">
            <a:avLst/>
          </a:prstGeom>
        </p:spPr>
      </p:pic>
      <p:sp>
        <p:nvSpPr>
          <p:cNvPr id="7" name="TextBox 6">
            <a:extLst>
              <a:ext uri="{FF2B5EF4-FFF2-40B4-BE49-F238E27FC236}">
                <a16:creationId xmlns:a16="http://schemas.microsoft.com/office/drawing/2014/main" id="{58CCB296-38BE-4235-AE06-4E40D2C3DEF7}"/>
              </a:ext>
            </a:extLst>
          </p:cNvPr>
          <p:cNvSpPr txBox="1"/>
          <p:nvPr/>
        </p:nvSpPr>
        <p:spPr>
          <a:xfrm>
            <a:off x="9132752" y="2297723"/>
            <a:ext cx="914400" cy="247283"/>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87594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52BE-ABF5-4407-BB50-920719DE61EF}"/>
              </a:ext>
            </a:extLst>
          </p:cNvPr>
          <p:cNvSpPr>
            <a:spLocks noGrp="1"/>
          </p:cNvSpPr>
          <p:nvPr>
            <p:ph type="title"/>
          </p:nvPr>
        </p:nvSpPr>
        <p:spPr>
          <a:xfrm>
            <a:off x="250464" y="257908"/>
            <a:ext cx="11125199" cy="521678"/>
          </a:xfrm>
        </p:spPr>
        <p:txBody>
          <a:bodyPr/>
          <a:lstStyle/>
          <a:p>
            <a:r>
              <a:rPr lang="en-US" dirty="0"/>
              <a:t>Reading Cookies</a:t>
            </a:r>
          </a:p>
        </p:txBody>
      </p:sp>
      <p:sp>
        <p:nvSpPr>
          <p:cNvPr id="3" name="Text Placeholder 2">
            <a:extLst>
              <a:ext uri="{FF2B5EF4-FFF2-40B4-BE49-F238E27FC236}">
                <a16:creationId xmlns:a16="http://schemas.microsoft.com/office/drawing/2014/main" id="{DDD517DD-1C59-426F-8F7F-016F05A34DCF}"/>
              </a:ext>
            </a:extLst>
          </p:cNvPr>
          <p:cNvSpPr>
            <a:spLocks noGrp="1"/>
          </p:cNvSpPr>
          <p:nvPr>
            <p:ph type="body" sz="quarter" idx="13"/>
          </p:nvPr>
        </p:nvSpPr>
        <p:spPr>
          <a:xfrm>
            <a:off x="507809" y="973015"/>
            <a:ext cx="11473176" cy="3962401"/>
          </a:xfrm>
        </p:spPr>
        <p:txBody>
          <a:bodyPr/>
          <a:lstStyle/>
          <a:p>
            <a:pPr algn="just"/>
            <a:r>
              <a:rPr lang="en-US" dirty="0"/>
              <a:t>Reading a cookie is just as simple as writing one, because the value of the </a:t>
            </a:r>
            <a:r>
              <a:rPr lang="en-US" dirty="0" err="1"/>
              <a:t>document.cookie</a:t>
            </a:r>
            <a:r>
              <a:rPr lang="en-US" dirty="0"/>
              <a:t> object is the cookie. So you can use this string whenever you want to access the cookie. The </a:t>
            </a:r>
            <a:r>
              <a:rPr lang="en-US" dirty="0" err="1"/>
              <a:t>document.cookie</a:t>
            </a:r>
            <a:r>
              <a:rPr lang="en-US" dirty="0"/>
              <a:t> string will keep a list of name=value pairs separated by semicolons, where </a:t>
            </a:r>
            <a:r>
              <a:rPr lang="en-US" b="1" dirty="0"/>
              <a:t>name</a:t>
            </a:r>
            <a:r>
              <a:rPr lang="en-US" dirty="0"/>
              <a:t> is the name of a cookie and value is its string value.</a:t>
            </a:r>
          </a:p>
          <a:p>
            <a:pPr algn="just"/>
            <a:r>
              <a:rPr lang="en-US" dirty="0"/>
              <a:t>We can use strings' </a:t>
            </a:r>
            <a:r>
              <a:rPr lang="en-US" b="1" dirty="0"/>
              <a:t>split()</a:t>
            </a:r>
            <a:r>
              <a:rPr lang="en-US" dirty="0"/>
              <a:t> function to break a string into key and values as follows −</a:t>
            </a:r>
          </a:p>
          <a:p>
            <a:endParaRPr lang="en-US" dirty="0"/>
          </a:p>
        </p:txBody>
      </p:sp>
      <p:sp>
        <p:nvSpPr>
          <p:cNvPr id="4" name="Slide Number Placeholder 3">
            <a:extLst>
              <a:ext uri="{FF2B5EF4-FFF2-40B4-BE49-F238E27FC236}">
                <a16:creationId xmlns:a16="http://schemas.microsoft.com/office/drawing/2014/main" id="{982692E5-BEAD-43F9-961C-EB0B42F73E64}"/>
              </a:ext>
            </a:extLst>
          </p:cNvPr>
          <p:cNvSpPr>
            <a:spLocks noGrp="1"/>
          </p:cNvSpPr>
          <p:nvPr>
            <p:ph type="sldNum" sz="quarter" idx="12"/>
          </p:nvPr>
        </p:nvSpPr>
        <p:spPr/>
        <p:txBody>
          <a:bodyPr/>
          <a:lstStyle/>
          <a:p>
            <a:fld id="{C51EAA63-D034-42AE-91FA-B13B9518C7BE}" type="slidenum">
              <a:rPr lang="en-US" smtClean="0"/>
              <a:pPr/>
              <a:t>106</a:t>
            </a:fld>
            <a:endParaRPr lang="en-US" dirty="0"/>
          </a:p>
        </p:txBody>
      </p:sp>
    </p:spTree>
    <p:extLst>
      <p:ext uri="{BB962C8B-B14F-4D97-AF65-F5344CB8AC3E}">
        <p14:creationId xmlns:p14="http://schemas.microsoft.com/office/powerpoint/2010/main" val="230300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1F91-915F-4E27-94B7-B5438959A00A}"/>
              </a:ext>
            </a:extLst>
          </p:cNvPr>
          <p:cNvSpPr>
            <a:spLocks noGrp="1"/>
          </p:cNvSpPr>
          <p:nvPr>
            <p:ph type="title"/>
          </p:nvPr>
        </p:nvSpPr>
        <p:spPr>
          <a:xfrm>
            <a:off x="227018" y="281352"/>
            <a:ext cx="11125199" cy="615463"/>
          </a:xfrm>
        </p:spPr>
        <p:txBody>
          <a:bodyPr/>
          <a:lstStyle/>
          <a:p>
            <a:r>
              <a:rPr lang="en-US" dirty="0"/>
              <a:t>Example</a:t>
            </a:r>
          </a:p>
        </p:txBody>
      </p:sp>
      <p:sp>
        <p:nvSpPr>
          <p:cNvPr id="4" name="Slide Number Placeholder 3">
            <a:extLst>
              <a:ext uri="{FF2B5EF4-FFF2-40B4-BE49-F238E27FC236}">
                <a16:creationId xmlns:a16="http://schemas.microsoft.com/office/drawing/2014/main" id="{A1559F30-AD6E-4E23-8D33-724762DB023D}"/>
              </a:ext>
            </a:extLst>
          </p:cNvPr>
          <p:cNvSpPr>
            <a:spLocks noGrp="1"/>
          </p:cNvSpPr>
          <p:nvPr>
            <p:ph type="sldNum" sz="quarter" idx="12"/>
          </p:nvPr>
        </p:nvSpPr>
        <p:spPr/>
        <p:txBody>
          <a:bodyPr/>
          <a:lstStyle/>
          <a:p>
            <a:fld id="{C51EAA63-D034-42AE-91FA-B13B9518C7BE}" type="slidenum">
              <a:rPr lang="en-US" smtClean="0"/>
              <a:pPr/>
              <a:t>107</a:t>
            </a:fld>
            <a:endParaRPr lang="en-US" dirty="0"/>
          </a:p>
        </p:txBody>
      </p:sp>
      <p:pic>
        <p:nvPicPr>
          <p:cNvPr id="5" name="Picture 4">
            <a:extLst>
              <a:ext uri="{FF2B5EF4-FFF2-40B4-BE49-F238E27FC236}">
                <a16:creationId xmlns:a16="http://schemas.microsoft.com/office/drawing/2014/main" id="{35188639-4B0A-4CC4-A11C-86A724307886}"/>
              </a:ext>
            </a:extLst>
          </p:cNvPr>
          <p:cNvPicPr>
            <a:picLocks noChangeAspect="1"/>
          </p:cNvPicPr>
          <p:nvPr/>
        </p:nvPicPr>
        <p:blipFill>
          <a:blip r:embed="rId3"/>
          <a:stretch>
            <a:fillRect/>
          </a:stretch>
        </p:blipFill>
        <p:spPr>
          <a:xfrm>
            <a:off x="584198" y="1090305"/>
            <a:ext cx="6143625" cy="4686300"/>
          </a:xfrm>
          <a:prstGeom prst="rect">
            <a:avLst/>
          </a:prstGeom>
        </p:spPr>
      </p:pic>
      <p:pic>
        <p:nvPicPr>
          <p:cNvPr id="6" name="Picture 5">
            <a:extLst>
              <a:ext uri="{FF2B5EF4-FFF2-40B4-BE49-F238E27FC236}">
                <a16:creationId xmlns:a16="http://schemas.microsoft.com/office/drawing/2014/main" id="{070D8013-453E-4841-B90A-39B551FE5AB4}"/>
              </a:ext>
            </a:extLst>
          </p:cNvPr>
          <p:cNvPicPr>
            <a:picLocks noChangeAspect="1"/>
          </p:cNvPicPr>
          <p:nvPr/>
        </p:nvPicPr>
        <p:blipFill>
          <a:blip r:embed="rId4"/>
          <a:stretch>
            <a:fillRect/>
          </a:stretch>
        </p:blipFill>
        <p:spPr>
          <a:xfrm>
            <a:off x="8075807" y="2762367"/>
            <a:ext cx="2495550" cy="571500"/>
          </a:xfrm>
          <a:prstGeom prst="rect">
            <a:avLst/>
          </a:prstGeom>
        </p:spPr>
      </p:pic>
      <p:sp>
        <p:nvSpPr>
          <p:cNvPr id="7" name="TextBox 6">
            <a:extLst>
              <a:ext uri="{FF2B5EF4-FFF2-40B4-BE49-F238E27FC236}">
                <a16:creationId xmlns:a16="http://schemas.microsoft.com/office/drawing/2014/main" id="{B71D1FAE-CF1A-4604-A419-830790E5E1FE}"/>
              </a:ext>
            </a:extLst>
          </p:cNvPr>
          <p:cNvSpPr txBox="1"/>
          <p:nvPr/>
        </p:nvSpPr>
        <p:spPr>
          <a:xfrm>
            <a:off x="9132752" y="2438400"/>
            <a:ext cx="914400" cy="323967"/>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110699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28D5-AFC2-4F25-8167-996C34AD475D}"/>
              </a:ext>
            </a:extLst>
          </p:cNvPr>
          <p:cNvSpPr>
            <a:spLocks noGrp="1"/>
          </p:cNvSpPr>
          <p:nvPr>
            <p:ph type="title"/>
          </p:nvPr>
        </p:nvSpPr>
        <p:spPr>
          <a:xfrm>
            <a:off x="227018" y="375139"/>
            <a:ext cx="11125199" cy="521678"/>
          </a:xfrm>
        </p:spPr>
        <p:txBody>
          <a:bodyPr/>
          <a:lstStyle/>
          <a:p>
            <a:r>
              <a:rPr lang="en-US"/>
              <a:t>Setting Cookies Expiry Date</a:t>
            </a:r>
            <a:endParaRPr lang="en-US" dirty="0"/>
          </a:p>
        </p:txBody>
      </p:sp>
      <p:sp>
        <p:nvSpPr>
          <p:cNvPr id="3" name="Text Placeholder 2">
            <a:extLst>
              <a:ext uri="{FF2B5EF4-FFF2-40B4-BE49-F238E27FC236}">
                <a16:creationId xmlns:a16="http://schemas.microsoft.com/office/drawing/2014/main" id="{6B2C0616-3F10-4FEC-AB06-FFD634A77D61}"/>
              </a:ext>
            </a:extLst>
          </p:cNvPr>
          <p:cNvSpPr>
            <a:spLocks noGrp="1"/>
          </p:cNvSpPr>
          <p:nvPr>
            <p:ph type="body" sz="quarter" idx="13"/>
          </p:nvPr>
        </p:nvSpPr>
        <p:spPr>
          <a:xfrm>
            <a:off x="462500" y="1160583"/>
            <a:ext cx="11495038" cy="3962401"/>
          </a:xfrm>
        </p:spPr>
        <p:txBody>
          <a:bodyPr/>
          <a:lstStyle/>
          <a:p>
            <a:pPr algn="just"/>
            <a:r>
              <a:rPr lang="en-US"/>
              <a:t>We can extend the life of a cookie beyond the current browser session by setting an expiration date and saving the expiry date within the cookie. This can be done by setting the </a:t>
            </a:r>
            <a:r>
              <a:rPr lang="en-US" b="1"/>
              <a:t>‘expires’</a:t>
            </a:r>
            <a:r>
              <a:rPr lang="en-US"/>
              <a:t> attribute to a date and time.</a:t>
            </a:r>
            <a:endParaRPr lang="en-US" dirty="0"/>
          </a:p>
        </p:txBody>
      </p:sp>
      <p:sp>
        <p:nvSpPr>
          <p:cNvPr id="4" name="Slide Number Placeholder 3">
            <a:extLst>
              <a:ext uri="{FF2B5EF4-FFF2-40B4-BE49-F238E27FC236}">
                <a16:creationId xmlns:a16="http://schemas.microsoft.com/office/drawing/2014/main" id="{82B8BF2F-706E-4C6D-87EB-33B78A8C4D14}"/>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108</a:t>
            </a:fld>
            <a:endParaRPr lang="en-US" dirty="0"/>
          </a:p>
        </p:txBody>
      </p:sp>
      <p:pic>
        <p:nvPicPr>
          <p:cNvPr id="5" name="Picture 4">
            <a:extLst>
              <a:ext uri="{FF2B5EF4-FFF2-40B4-BE49-F238E27FC236}">
                <a16:creationId xmlns:a16="http://schemas.microsoft.com/office/drawing/2014/main" id="{64DED171-17FE-4E26-8132-EECE0AB9D11C}"/>
              </a:ext>
            </a:extLst>
          </p:cNvPr>
          <p:cNvPicPr>
            <a:picLocks noChangeAspect="1"/>
          </p:cNvPicPr>
          <p:nvPr/>
        </p:nvPicPr>
        <p:blipFill>
          <a:blip r:embed="rId2"/>
          <a:stretch>
            <a:fillRect/>
          </a:stretch>
        </p:blipFill>
        <p:spPr>
          <a:xfrm>
            <a:off x="504544" y="2314941"/>
            <a:ext cx="5705475" cy="4010025"/>
          </a:xfrm>
          <a:prstGeom prst="rect">
            <a:avLst/>
          </a:prstGeom>
        </p:spPr>
      </p:pic>
      <p:pic>
        <p:nvPicPr>
          <p:cNvPr id="6" name="Picture 5">
            <a:extLst>
              <a:ext uri="{FF2B5EF4-FFF2-40B4-BE49-F238E27FC236}">
                <a16:creationId xmlns:a16="http://schemas.microsoft.com/office/drawing/2014/main" id="{CDB59B6F-7239-48CA-8908-12ABA8217693}"/>
              </a:ext>
            </a:extLst>
          </p:cNvPr>
          <p:cNvPicPr>
            <a:picLocks noChangeAspect="1"/>
          </p:cNvPicPr>
          <p:nvPr/>
        </p:nvPicPr>
        <p:blipFill>
          <a:blip r:embed="rId3"/>
          <a:stretch>
            <a:fillRect/>
          </a:stretch>
        </p:blipFill>
        <p:spPr>
          <a:xfrm>
            <a:off x="6570260" y="3722444"/>
            <a:ext cx="4781957" cy="427526"/>
          </a:xfrm>
          <a:prstGeom prst="rect">
            <a:avLst/>
          </a:prstGeom>
        </p:spPr>
      </p:pic>
      <p:sp>
        <p:nvSpPr>
          <p:cNvPr id="7" name="TextBox 6">
            <a:extLst>
              <a:ext uri="{FF2B5EF4-FFF2-40B4-BE49-F238E27FC236}">
                <a16:creationId xmlns:a16="http://schemas.microsoft.com/office/drawing/2014/main" id="{6620252D-5835-4D7B-B724-B9C561BEB1A6}"/>
              </a:ext>
            </a:extLst>
          </p:cNvPr>
          <p:cNvSpPr txBox="1"/>
          <p:nvPr/>
        </p:nvSpPr>
        <p:spPr>
          <a:xfrm>
            <a:off x="8745415" y="3470031"/>
            <a:ext cx="914400" cy="252413"/>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2338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3FFB-498A-4442-8AF2-7FCF77F16865}"/>
              </a:ext>
            </a:extLst>
          </p:cNvPr>
          <p:cNvSpPr>
            <a:spLocks noGrp="1"/>
          </p:cNvSpPr>
          <p:nvPr>
            <p:ph type="title"/>
          </p:nvPr>
        </p:nvSpPr>
        <p:spPr>
          <a:xfrm>
            <a:off x="203572" y="211015"/>
            <a:ext cx="11125199" cy="709247"/>
          </a:xfrm>
        </p:spPr>
        <p:txBody>
          <a:bodyPr/>
          <a:lstStyle/>
          <a:p>
            <a:r>
              <a:rPr lang="en-US" dirty="0"/>
              <a:t>Deleting a Cookie</a:t>
            </a:r>
          </a:p>
        </p:txBody>
      </p:sp>
      <p:sp>
        <p:nvSpPr>
          <p:cNvPr id="3" name="Text Placeholder 2">
            <a:extLst>
              <a:ext uri="{FF2B5EF4-FFF2-40B4-BE49-F238E27FC236}">
                <a16:creationId xmlns:a16="http://schemas.microsoft.com/office/drawing/2014/main" id="{EE9D03EF-DBAF-4AE8-9876-9239ED875395}"/>
              </a:ext>
            </a:extLst>
          </p:cNvPr>
          <p:cNvSpPr>
            <a:spLocks noGrp="1"/>
          </p:cNvSpPr>
          <p:nvPr>
            <p:ph type="body" sz="quarter" idx="13"/>
          </p:nvPr>
        </p:nvSpPr>
        <p:spPr>
          <a:xfrm>
            <a:off x="271670" y="1090245"/>
            <a:ext cx="11685868" cy="3962401"/>
          </a:xfrm>
        </p:spPr>
        <p:txBody>
          <a:bodyPr/>
          <a:lstStyle/>
          <a:p>
            <a:pPr algn="just"/>
            <a:r>
              <a:rPr lang="en-US" dirty="0"/>
              <a:t>Sometimes you will want to delete a cookie so that subsequent attempts to read the cookie return nothing. To do this, you just need to set the expiry date to a time in the past.</a:t>
            </a:r>
          </a:p>
          <a:p>
            <a:pPr algn="just"/>
            <a:r>
              <a:rPr lang="en-US" dirty="0"/>
              <a:t>Example</a:t>
            </a:r>
          </a:p>
          <a:p>
            <a:endParaRPr lang="en-US" dirty="0"/>
          </a:p>
        </p:txBody>
      </p:sp>
      <p:sp>
        <p:nvSpPr>
          <p:cNvPr id="4" name="Slide Number Placeholder 3">
            <a:extLst>
              <a:ext uri="{FF2B5EF4-FFF2-40B4-BE49-F238E27FC236}">
                <a16:creationId xmlns:a16="http://schemas.microsoft.com/office/drawing/2014/main" id="{167EF1BC-30A8-4BB1-96C1-88F0642F192C}"/>
              </a:ext>
            </a:extLst>
          </p:cNvPr>
          <p:cNvSpPr>
            <a:spLocks noGrp="1"/>
          </p:cNvSpPr>
          <p:nvPr>
            <p:ph type="sldNum" sz="quarter" idx="12"/>
          </p:nvPr>
        </p:nvSpPr>
        <p:spPr/>
        <p:txBody>
          <a:bodyPr/>
          <a:lstStyle/>
          <a:p>
            <a:fld id="{C51EAA63-D034-42AE-91FA-B13B9518C7BE}" type="slidenum">
              <a:rPr lang="en-US" smtClean="0"/>
              <a:pPr/>
              <a:t>109</a:t>
            </a:fld>
            <a:endParaRPr lang="en-US" dirty="0"/>
          </a:p>
        </p:txBody>
      </p:sp>
      <p:pic>
        <p:nvPicPr>
          <p:cNvPr id="5" name="Picture 4">
            <a:extLst>
              <a:ext uri="{FF2B5EF4-FFF2-40B4-BE49-F238E27FC236}">
                <a16:creationId xmlns:a16="http://schemas.microsoft.com/office/drawing/2014/main" id="{358D7B3D-DEFB-47C4-A6B4-0AD5FC98832E}"/>
              </a:ext>
            </a:extLst>
          </p:cNvPr>
          <p:cNvPicPr>
            <a:picLocks noChangeAspect="1"/>
          </p:cNvPicPr>
          <p:nvPr/>
        </p:nvPicPr>
        <p:blipFill>
          <a:blip r:embed="rId2"/>
          <a:stretch>
            <a:fillRect/>
          </a:stretch>
        </p:blipFill>
        <p:spPr>
          <a:xfrm>
            <a:off x="1676278" y="2501412"/>
            <a:ext cx="5005876" cy="3711840"/>
          </a:xfrm>
          <a:prstGeom prst="rect">
            <a:avLst/>
          </a:prstGeom>
        </p:spPr>
      </p:pic>
      <p:pic>
        <p:nvPicPr>
          <p:cNvPr id="6" name="Picture 5">
            <a:extLst>
              <a:ext uri="{FF2B5EF4-FFF2-40B4-BE49-F238E27FC236}">
                <a16:creationId xmlns:a16="http://schemas.microsoft.com/office/drawing/2014/main" id="{60EDB94D-E920-4E72-8EE3-CDCF93504B10}"/>
              </a:ext>
            </a:extLst>
          </p:cNvPr>
          <p:cNvPicPr>
            <a:picLocks noChangeAspect="1"/>
          </p:cNvPicPr>
          <p:nvPr/>
        </p:nvPicPr>
        <p:blipFill>
          <a:blip r:embed="rId3"/>
          <a:stretch>
            <a:fillRect/>
          </a:stretch>
        </p:blipFill>
        <p:spPr>
          <a:xfrm>
            <a:off x="7074661" y="3403722"/>
            <a:ext cx="4497841" cy="371109"/>
          </a:xfrm>
          <a:prstGeom prst="rect">
            <a:avLst/>
          </a:prstGeom>
        </p:spPr>
      </p:pic>
      <p:sp>
        <p:nvSpPr>
          <p:cNvPr id="7" name="TextBox 6">
            <a:extLst>
              <a:ext uri="{FF2B5EF4-FFF2-40B4-BE49-F238E27FC236}">
                <a16:creationId xmlns:a16="http://schemas.microsoft.com/office/drawing/2014/main" id="{63365ECB-4BFB-4C7E-8150-54E3F82DD47B}"/>
              </a:ext>
            </a:extLst>
          </p:cNvPr>
          <p:cNvSpPr txBox="1"/>
          <p:nvPr/>
        </p:nvSpPr>
        <p:spPr>
          <a:xfrm>
            <a:off x="9132752" y="3071445"/>
            <a:ext cx="914400" cy="332277"/>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235873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D163-AC75-46C4-9FFB-D01E6C44CC0C}"/>
              </a:ext>
            </a:extLst>
          </p:cNvPr>
          <p:cNvSpPr>
            <a:spLocks noGrp="1"/>
          </p:cNvSpPr>
          <p:nvPr>
            <p:ph type="title"/>
          </p:nvPr>
        </p:nvSpPr>
        <p:spPr>
          <a:xfrm>
            <a:off x="250464" y="422030"/>
            <a:ext cx="11125199" cy="709247"/>
          </a:xfrm>
        </p:spPr>
        <p:txBody>
          <a:bodyPr/>
          <a:lstStyle/>
          <a:p>
            <a:r>
              <a:rPr lang="en-US" dirty="0"/>
              <a:t>Your First JavaScript Script</a:t>
            </a:r>
            <a:br>
              <a:rPr lang="en-US" dirty="0"/>
            </a:br>
            <a:endParaRPr lang="en-US" dirty="0"/>
          </a:p>
        </p:txBody>
      </p:sp>
      <p:sp>
        <p:nvSpPr>
          <p:cNvPr id="3" name="Text Placeholder 2">
            <a:extLst>
              <a:ext uri="{FF2B5EF4-FFF2-40B4-BE49-F238E27FC236}">
                <a16:creationId xmlns:a16="http://schemas.microsoft.com/office/drawing/2014/main" id="{B488F262-D227-4D25-9E82-B6EA3C04D063}"/>
              </a:ext>
            </a:extLst>
          </p:cNvPr>
          <p:cNvSpPr>
            <a:spLocks noGrp="1"/>
          </p:cNvSpPr>
          <p:nvPr>
            <p:ph type="body" sz="quarter" idx="13"/>
          </p:nvPr>
        </p:nvSpPr>
        <p:spPr>
          <a:xfrm>
            <a:off x="462499" y="776653"/>
            <a:ext cx="11518485" cy="3962401"/>
          </a:xfrm>
        </p:spPr>
        <p:txBody>
          <a:bodyPr/>
          <a:lstStyle/>
          <a:p>
            <a:pPr algn="just"/>
            <a:r>
              <a:rPr lang="en-US" dirty="0"/>
              <a:t>Let us take a sample example to print out "Hello World". We added an optional HTML comment that surrounds our JavaScript code. This is to save our code from a browser that does not support JavaScript. The comment ends with a "//--&gt;". Here "//" signifies a comment in JavaScript, so we add that to prevent a browser from reading the end of the HTML comment as a piece of JavaScript code. Next, we call a function </a:t>
            </a:r>
            <a:r>
              <a:rPr lang="en-US" b="1" dirty="0" err="1"/>
              <a:t>document.write</a:t>
            </a:r>
            <a:r>
              <a:rPr lang="en-US" dirty="0"/>
              <a:t> which writes a string into our HTML document.</a:t>
            </a:r>
          </a:p>
          <a:p>
            <a:pPr algn="just"/>
            <a:r>
              <a:rPr lang="en-US" dirty="0"/>
              <a:t>This function can be used to write text, HTML, or both. Take a look at the following code.</a:t>
            </a:r>
          </a:p>
          <a:p>
            <a:endParaRPr lang="en-US" dirty="0"/>
          </a:p>
        </p:txBody>
      </p:sp>
      <p:sp>
        <p:nvSpPr>
          <p:cNvPr id="4" name="Slide Number Placeholder 3">
            <a:extLst>
              <a:ext uri="{FF2B5EF4-FFF2-40B4-BE49-F238E27FC236}">
                <a16:creationId xmlns:a16="http://schemas.microsoft.com/office/drawing/2014/main" id="{4E203407-7AF6-4DF4-97F5-3BC598D17418}"/>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373957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D3FF-553C-4932-BD82-AE40AA4019CB}"/>
              </a:ext>
            </a:extLst>
          </p:cNvPr>
          <p:cNvSpPr>
            <a:spLocks noGrp="1"/>
          </p:cNvSpPr>
          <p:nvPr>
            <p:ph type="title"/>
          </p:nvPr>
        </p:nvSpPr>
        <p:spPr>
          <a:xfrm>
            <a:off x="250464" y="234462"/>
            <a:ext cx="11125199" cy="592016"/>
          </a:xfrm>
        </p:spPr>
        <p:txBody>
          <a:bodyPr/>
          <a:lstStyle/>
          <a:p>
            <a:r>
              <a:rPr lang="en-US" dirty="0"/>
              <a:t>What is Page Redirection</a:t>
            </a:r>
          </a:p>
        </p:txBody>
      </p:sp>
      <p:sp>
        <p:nvSpPr>
          <p:cNvPr id="3" name="Text Placeholder 2">
            <a:extLst>
              <a:ext uri="{FF2B5EF4-FFF2-40B4-BE49-F238E27FC236}">
                <a16:creationId xmlns:a16="http://schemas.microsoft.com/office/drawing/2014/main" id="{F2A2702F-C3EC-4999-AA4E-E8E6C0DE0052}"/>
              </a:ext>
            </a:extLst>
          </p:cNvPr>
          <p:cNvSpPr>
            <a:spLocks noGrp="1"/>
          </p:cNvSpPr>
          <p:nvPr>
            <p:ph type="body" sz="quarter" idx="13"/>
          </p:nvPr>
        </p:nvSpPr>
        <p:spPr>
          <a:xfrm>
            <a:off x="462500" y="996460"/>
            <a:ext cx="11495038" cy="3962401"/>
          </a:xfrm>
        </p:spPr>
        <p:txBody>
          <a:bodyPr/>
          <a:lstStyle/>
          <a:p>
            <a:r>
              <a:rPr lang="en-US" sz="2400" dirty="0"/>
              <a:t>You might have encountered a situation where you clicked a URL to reach a page X but internally you were directed to another page Y. It happens due to </a:t>
            </a:r>
            <a:r>
              <a:rPr lang="en-US" sz="2400" b="1" dirty="0"/>
              <a:t>page redirection</a:t>
            </a:r>
            <a:r>
              <a:rPr lang="en-US" sz="2400" dirty="0"/>
              <a:t>. This concept is different from </a:t>
            </a:r>
            <a:r>
              <a:rPr lang="en-US" sz="2400" dirty="0">
                <a:hlinkClick r:id="rId2" tooltip="JavaScript Page Refresh"/>
              </a:rPr>
              <a:t>JavaScript Page Refresh</a:t>
            </a:r>
            <a:r>
              <a:rPr lang="en-US" sz="2400" dirty="0"/>
              <a:t>.</a:t>
            </a:r>
          </a:p>
          <a:p>
            <a:r>
              <a:rPr lang="en-US" sz="2400" dirty="0"/>
              <a:t>There could be various reasons why you would like to redirect a user from the original page. We are listing down a few of the reasons −</a:t>
            </a:r>
          </a:p>
          <a:p>
            <a:pPr marL="344488" indent="-342900">
              <a:buFont typeface="Arial" panose="020B0604020202020204" pitchFamily="34" charset="0"/>
              <a:buChar char="•"/>
            </a:pPr>
            <a:r>
              <a:rPr lang="en-US" sz="2400" dirty="0"/>
              <a:t>You did not like the name of your domain and you are moving to a new one. In such a scenario, you may want to direct all your visitors to the new site. Here you can maintain your old domain but put a single page with a page redirection such that all your old domain visitors can come to your new domain.</a:t>
            </a:r>
          </a:p>
          <a:p>
            <a:pPr marL="344488" indent="-342900">
              <a:buFont typeface="Arial" panose="020B0604020202020204" pitchFamily="34" charset="0"/>
              <a:buChar char="•"/>
            </a:pPr>
            <a:r>
              <a:rPr lang="en-US" sz="2400" dirty="0"/>
              <a:t>You have built-up various pages based on browser versions or their names or may be based on different countries, then instead of using your server-side page redirection, you can use client-side page redirection to land your users on the appropriate page.</a:t>
            </a:r>
          </a:p>
          <a:p>
            <a:r>
              <a:rPr lang="en-US" sz="2400" dirty="0"/>
              <a:t>.</a:t>
            </a:r>
          </a:p>
          <a:p>
            <a:endParaRPr lang="en-US" dirty="0"/>
          </a:p>
        </p:txBody>
      </p:sp>
      <p:sp>
        <p:nvSpPr>
          <p:cNvPr id="4" name="Slide Number Placeholder 3">
            <a:extLst>
              <a:ext uri="{FF2B5EF4-FFF2-40B4-BE49-F238E27FC236}">
                <a16:creationId xmlns:a16="http://schemas.microsoft.com/office/drawing/2014/main" id="{313F3927-1B14-4E04-A09D-A51595FEDEC5}"/>
              </a:ext>
            </a:extLst>
          </p:cNvPr>
          <p:cNvSpPr>
            <a:spLocks noGrp="1"/>
          </p:cNvSpPr>
          <p:nvPr>
            <p:ph type="sldNum" sz="quarter" idx="12"/>
          </p:nvPr>
        </p:nvSpPr>
        <p:spPr/>
        <p:txBody>
          <a:bodyPr/>
          <a:lstStyle/>
          <a:p>
            <a:fld id="{C51EAA63-D034-42AE-91FA-B13B9518C7BE}" type="slidenum">
              <a:rPr lang="en-US" smtClean="0"/>
              <a:pPr/>
              <a:t>110</a:t>
            </a:fld>
            <a:endParaRPr lang="en-US" dirty="0"/>
          </a:p>
        </p:txBody>
      </p:sp>
    </p:spTree>
    <p:extLst>
      <p:ext uri="{BB962C8B-B14F-4D97-AF65-F5344CB8AC3E}">
        <p14:creationId xmlns:p14="http://schemas.microsoft.com/office/powerpoint/2010/main" val="396443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8EF7-F8C6-4AB3-9D7C-56B683668BB9}"/>
              </a:ext>
            </a:extLst>
          </p:cNvPr>
          <p:cNvSpPr>
            <a:spLocks noGrp="1"/>
          </p:cNvSpPr>
          <p:nvPr>
            <p:ph type="title"/>
          </p:nvPr>
        </p:nvSpPr>
        <p:spPr>
          <a:xfrm>
            <a:off x="271670" y="338324"/>
            <a:ext cx="11125199" cy="653682"/>
          </a:xfrm>
        </p:spPr>
        <p:txBody>
          <a:bodyPr/>
          <a:lstStyle/>
          <a:p>
            <a:r>
              <a:rPr lang="en-US" dirty="0"/>
              <a:t>What is Page Redirection</a:t>
            </a:r>
          </a:p>
        </p:txBody>
      </p:sp>
      <p:sp>
        <p:nvSpPr>
          <p:cNvPr id="3" name="Text Placeholder 2">
            <a:extLst>
              <a:ext uri="{FF2B5EF4-FFF2-40B4-BE49-F238E27FC236}">
                <a16:creationId xmlns:a16="http://schemas.microsoft.com/office/drawing/2014/main" id="{1D968123-FCA3-4B5A-9A1C-2A11B8207CCA}"/>
              </a:ext>
            </a:extLst>
          </p:cNvPr>
          <p:cNvSpPr>
            <a:spLocks noGrp="1"/>
          </p:cNvSpPr>
          <p:nvPr>
            <p:ph type="body" sz="quarter" idx="13"/>
          </p:nvPr>
        </p:nvSpPr>
        <p:spPr>
          <a:xfrm>
            <a:off x="271670" y="1629506"/>
            <a:ext cx="11615530" cy="3962401"/>
          </a:xfrm>
        </p:spPr>
        <p:txBody>
          <a:bodyPr/>
          <a:lstStyle/>
          <a:p>
            <a:pPr marL="458788" indent="-457200" algn="just">
              <a:buFont typeface="Arial" panose="020B0604020202020204" pitchFamily="34" charset="0"/>
              <a:buChar char="•"/>
            </a:pPr>
            <a:r>
              <a:rPr lang="en-US" dirty="0"/>
              <a:t>The Search Engines may have already indexed your pages. But while moving to another domain, you would not like to lose your visitors coming through search engines. So you can use client-side page redirection. But keep in mind this should not be done to fool the search engine, it could lead your site to get banned</a:t>
            </a:r>
          </a:p>
        </p:txBody>
      </p:sp>
      <p:sp>
        <p:nvSpPr>
          <p:cNvPr id="4" name="Slide Number Placeholder 3">
            <a:extLst>
              <a:ext uri="{FF2B5EF4-FFF2-40B4-BE49-F238E27FC236}">
                <a16:creationId xmlns:a16="http://schemas.microsoft.com/office/drawing/2014/main" id="{5269F799-8E07-49B4-BCF3-91D408632B11}"/>
              </a:ext>
            </a:extLst>
          </p:cNvPr>
          <p:cNvSpPr>
            <a:spLocks noGrp="1"/>
          </p:cNvSpPr>
          <p:nvPr>
            <p:ph type="sldNum" sz="quarter" idx="12"/>
          </p:nvPr>
        </p:nvSpPr>
        <p:spPr/>
        <p:txBody>
          <a:bodyPr/>
          <a:lstStyle/>
          <a:p>
            <a:fld id="{C51EAA63-D034-42AE-91FA-B13B9518C7BE}" type="slidenum">
              <a:rPr lang="en-US" smtClean="0"/>
              <a:pPr/>
              <a:t>111</a:t>
            </a:fld>
            <a:endParaRPr lang="en-US" dirty="0"/>
          </a:p>
        </p:txBody>
      </p:sp>
    </p:spTree>
    <p:extLst>
      <p:ext uri="{BB962C8B-B14F-4D97-AF65-F5344CB8AC3E}">
        <p14:creationId xmlns:p14="http://schemas.microsoft.com/office/powerpoint/2010/main" val="59872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B4A4-518D-4A46-BC5D-7C627BA5BD85}"/>
              </a:ext>
            </a:extLst>
          </p:cNvPr>
          <p:cNvSpPr>
            <a:spLocks noGrp="1"/>
          </p:cNvSpPr>
          <p:nvPr>
            <p:ph type="title"/>
          </p:nvPr>
        </p:nvSpPr>
        <p:spPr>
          <a:xfrm>
            <a:off x="250464" y="328246"/>
            <a:ext cx="11125199" cy="685801"/>
          </a:xfrm>
        </p:spPr>
        <p:txBody>
          <a:bodyPr/>
          <a:lstStyle/>
          <a:p>
            <a:r>
              <a:rPr lang="en-US" dirty="0"/>
              <a:t>How Page Re-direction Works ?</a:t>
            </a:r>
          </a:p>
        </p:txBody>
      </p:sp>
      <p:sp>
        <p:nvSpPr>
          <p:cNvPr id="3" name="Text Placeholder 2">
            <a:extLst>
              <a:ext uri="{FF2B5EF4-FFF2-40B4-BE49-F238E27FC236}">
                <a16:creationId xmlns:a16="http://schemas.microsoft.com/office/drawing/2014/main" id="{257A1F6A-D884-4822-9077-BC77105C54D3}"/>
              </a:ext>
            </a:extLst>
          </p:cNvPr>
          <p:cNvSpPr>
            <a:spLocks noGrp="1"/>
          </p:cNvSpPr>
          <p:nvPr>
            <p:ph type="body" sz="quarter" idx="13"/>
          </p:nvPr>
        </p:nvSpPr>
        <p:spPr>
          <a:xfrm>
            <a:off x="462500" y="1230922"/>
            <a:ext cx="11471592" cy="3962401"/>
          </a:xfrm>
        </p:spPr>
        <p:txBody>
          <a:bodyPr/>
          <a:lstStyle/>
          <a:p>
            <a:r>
              <a:rPr lang="en-US" dirty="0"/>
              <a:t>The implementations of Page-Redirection are as follows.</a:t>
            </a:r>
          </a:p>
          <a:p>
            <a:r>
              <a:rPr lang="en-US" b="1" dirty="0"/>
              <a:t>Example 1</a:t>
            </a:r>
          </a:p>
          <a:p>
            <a:r>
              <a:rPr lang="en-US" dirty="0"/>
              <a:t>It is quite simple to do a page redirect using JavaScript at client side. To redirect your site visitors to a new page, you just need to add a line in your head section as follows.</a:t>
            </a:r>
          </a:p>
          <a:p>
            <a:endParaRPr lang="en-US" dirty="0"/>
          </a:p>
        </p:txBody>
      </p:sp>
      <p:sp>
        <p:nvSpPr>
          <p:cNvPr id="4" name="Slide Number Placeholder 3">
            <a:extLst>
              <a:ext uri="{FF2B5EF4-FFF2-40B4-BE49-F238E27FC236}">
                <a16:creationId xmlns:a16="http://schemas.microsoft.com/office/drawing/2014/main" id="{F7AC76FE-4C90-46CD-982D-5DD7C37914FD}"/>
              </a:ext>
            </a:extLst>
          </p:cNvPr>
          <p:cNvSpPr>
            <a:spLocks noGrp="1"/>
          </p:cNvSpPr>
          <p:nvPr>
            <p:ph type="sldNum" sz="quarter" idx="12"/>
          </p:nvPr>
        </p:nvSpPr>
        <p:spPr/>
        <p:txBody>
          <a:bodyPr/>
          <a:lstStyle/>
          <a:p>
            <a:fld id="{C51EAA63-D034-42AE-91FA-B13B9518C7BE}" type="slidenum">
              <a:rPr lang="en-US" smtClean="0"/>
              <a:pPr/>
              <a:t>112</a:t>
            </a:fld>
            <a:endParaRPr lang="en-US" dirty="0"/>
          </a:p>
        </p:txBody>
      </p:sp>
      <p:sp>
        <p:nvSpPr>
          <p:cNvPr id="6" name="TextBox 5">
            <a:extLst>
              <a:ext uri="{FF2B5EF4-FFF2-40B4-BE49-F238E27FC236}">
                <a16:creationId xmlns:a16="http://schemas.microsoft.com/office/drawing/2014/main" id="{47B9E86F-FCAF-456C-AF07-5315A3A5A8F9}"/>
              </a:ext>
            </a:extLst>
          </p:cNvPr>
          <p:cNvSpPr txBox="1"/>
          <p:nvPr/>
        </p:nvSpPr>
        <p:spPr>
          <a:xfrm>
            <a:off x="9514413" y="3821723"/>
            <a:ext cx="914400" cy="304800"/>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DA439D8F-658F-42ED-9868-EE9558347ADD}"/>
              </a:ext>
            </a:extLst>
          </p:cNvPr>
          <p:cNvPicPr>
            <a:picLocks noChangeAspect="1"/>
          </p:cNvPicPr>
          <p:nvPr/>
        </p:nvPicPr>
        <p:blipFill>
          <a:blip r:embed="rId2"/>
          <a:stretch>
            <a:fillRect/>
          </a:stretch>
        </p:blipFill>
        <p:spPr>
          <a:xfrm>
            <a:off x="7722773" y="4343398"/>
            <a:ext cx="4344096" cy="633754"/>
          </a:xfrm>
          <a:prstGeom prst="rect">
            <a:avLst/>
          </a:prstGeom>
        </p:spPr>
      </p:pic>
      <p:pic>
        <p:nvPicPr>
          <p:cNvPr id="8" name="Picture 7">
            <a:extLst>
              <a:ext uri="{FF2B5EF4-FFF2-40B4-BE49-F238E27FC236}">
                <a16:creationId xmlns:a16="http://schemas.microsoft.com/office/drawing/2014/main" id="{9F55A387-13FB-4C8D-AD08-365DFD9241D8}"/>
              </a:ext>
            </a:extLst>
          </p:cNvPr>
          <p:cNvPicPr>
            <a:picLocks noChangeAspect="1"/>
          </p:cNvPicPr>
          <p:nvPr/>
        </p:nvPicPr>
        <p:blipFill>
          <a:blip r:embed="rId3"/>
          <a:stretch>
            <a:fillRect/>
          </a:stretch>
        </p:blipFill>
        <p:spPr>
          <a:xfrm>
            <a:off x="2094071" y="3392426"/>
            <a:ext cx="5495925" cy="2914650"/>
          </a:xfrm>
          <a:prstGeom prst="rect">
            <a:avLst/>
          </a:prstGeom>
        </p:spPr>
      </p:pic>
    </p:spTree>
    <p:extLst>
      <p:ext uri="{BB962C8B-B14F-4D97-AF65-F5344CB8AC3E}">
        <p14:creationId xmlns:p14="http://schemas.microsoft.com/office/powerpoint/2010/main" val="356913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97DA-1D23-4F9B-94C7-8DBBA001AB73}"/>
              </a:ext>
            </a:extLst>
          </p:cNvPr>
          <p:cNvSpPr>
            <a:spLocks noGrp="1"/>
          </p:cNvSpPr>
          <p:nvPr>
            <p:ph type="title"/>
          </p:nvPr>
        </p:nvSpPr>
        <p:spPr>
          <a:xfrm>
            <a:off x="297357" y="350050"/>
            <a:ext cx="11125199" cy="630234"/>
          </a:xfrm>
        </p:spPr>
        <p:txBody>
          <a:bodyPr/>
          <a:lstStyle/>
          <a:p>
            <a:r>
              <a:rPr lang="en-US" dirty="0"/>
              <a:t>How Page Re-direction Works ?</a:t>
            </a:r>
          </a:p>
        </p:txBody>
      </p:sp>
      <p:sp>
        <p:nvSpPr>
          <p:cNvPr id="3" name="Text Placeholder 2">
            <a:extLst>
              <a:ext uri="{FF2B5EF4-FFF2-40B4-BE49-F238E27FC236}">
                <a16:creationId xmlns:a16="http://schemas.microsoft.com/office/drawing/2014/main" id="{EEBF0FA7-DB31-4C00-AB99-67B67F5B0699}"/>
              </a:ext>
            </a:extLst>
          </p:cNvPr>
          <p:cNvSpPr>
            <a:spLocks noGrp="1"/>
          </p:cNvSpPr>
          <p:nvPr>
            <p:ph type="body" sz="quarter" idx="13"/>
          </p:nvPr>
        </p:nvSpPr>
        <p:spPr>
          <a:xfrm>
            <a:off x="418870" y="1126118"/>
            <a:ext cx="11003686" cy="3962401"/>
          </a:xfrm>
        </p:spPr>
        <p:txBody>
          <a:bodyPr/>
          <a:lstStyle/>
          <a:p>
            <a:r>
              <a:rPr lang="en-US" dirty="0"/>
              <a:t>Example 2</a:t>
            </a:r>
          </a:p>
          <a:p>
            <a:pPr algn="just"/>
            <a:r>
              <a:rPr lang="en-US" sz="2400" dirty="0"/>
              <a:t>You can show an appropriate message to your site visitors before redirecting them to a new page. This would need a bit time delay to load a new page. The following example shows how to implement the same. Here </a:t>
            </a:r>
            <a:r>
              <a:rPr lang="en-US" sz="2400" dirty="0" err="1"/>
              <a:t>setTimeout</a:t>
            </a:r>
            <a:r>
              <a:rPr lang="en-US" sz="2400" dirty="0"/>
              <a:t>() is a built-in JavaScript function which can be used to execute another function after a given time interval.</a:t>
            </a:r>
          </a:p>
          <a:p>
            <a:endParaRPr lang="en-US" dirty="0"/>
          </a:p>
        </p:txBody>
      </p:sp>
      <p:sp>
        <p:nvSpPr>
          <p:cNvPr id="4" name="Slide Number Placeholder 3">
            <a:extLst>
              <a:ext uri="{FF2B5EF4-FFF2-40B4-BE49-F238E27FC236}">
                <a16:creationId xmlns:a16="http://schemas.microsoft.com/office/drawing/2014/main" id="{D35DD29F-2F34-4E25-8030-A2E1B9D0151C}"/>
              </a:ext>
            </a:extLst>
          </p:cNvPr>
          <p:cNvSpPr>
            <a:spLocks noGrp="1"/>
          </p:cNvSpPr>
          <p:nvPr>
            <p:ph type="sldNum" sz="quarter" idx="12"/>
          </p:nvPr>
        </p:nvSpPr>
        <p:spPr/>
        <p:txBody>
          <a:bodyPr/>
          <a:lstStyle/>
          <a:p>
            <a:fld id="{C51EAA63-D034-42AE-91FA-B13B9518C7BE}" type="slidenum">
              <a:rPr lang="en-US" smtClean="0"/>
              <a:pPr/>
              <a:t>113</a:t>
            </a:fld>
            <a:endParaRPr lang="en-US" dirty="0"/>
          </a:p>
        </p:txBody>
      </p:sp>
      <p:pic>
        <p:nvPicPr>
          <p:cNvPr id="6" name="Picture 5">
            <a:extLst>
              <a:ext uri="{FF2B5EF4-FFF2-40B4-BE49-F238E27FC236}">
                <a16:creationId xmlns:a16="http://schemas.microsoft.com/office/drawing/2014/main" id="{D436250B-25F7-494A-8B93-58C1E8160122}"/>
              </a:ext>
            </a:extLst>
          </p:cNvPr>
          <p:cNvPicPr>
            <a:picLocks noChangeAspect="1"/>
          </p:cNvPicPr>
          <p:nvPr/>
        </p:nvPicPr>
        <p:blipFill>
          <a:blip r:embed="rId2"/>
          <a:stretch>
            <a:fillRect/>
          </a:stretch>
        </p:blipFill>
        <p:spPr>
          <a:xfrm>
            <a:off x="649041" y="3260158"/>
            <a:ext cx="6741689" cy="3063369"/>
          </a:xfrm>
          <a:prstGeom prst="rect">
            <a:avLst/>
          </a:prstGeom>
        </p:spPr>
      </p:pic>
      <p:sp>
        <p:nvSpPr>
          <p:cNvPr id="7" name="TextBox 6">
            <a:extLst>
              <a:ext uri="{FF2B5EF4-FFF2-40B4-BE49-F238E27FC236}">
                <a16:creationId xmlns:a16="http://schemas.microsoft.com/office/drawing/2014/main" id="{5F4BE2CA-3FA1-4A2A-B775-F4110E05D7CC}"/>
              </a:ext>
            </a:extLst>
          </p:cNvPr>
          <p:cNvSpPr txBox="1"/>
          <p:nvPr/>
        </p:nvSpPr>
        <p:spPr>
          <a:xfrm>
            <a:off x="9132752" y="3399692"/>
            <a:ext cx="914400" cy="375139"/>
          </a:xfrm>
          <a:prstGeom prst="rect">
            <a:avLst/>
          </a:prstGeom>
          <a:noFill/>
        </p:spPr>
        <p:txBody>
          <a:bodyPr wrap="none" lIns="0" tIns="0" rIns="0" bIns="0" rtlCol="0">
            <a:noAutofit/>
          </a:bodyPr>
          <a:lstStyle/>
          <a:p>
            <a:pPr>
              <a:lnSpc>
                <a:spcPct val="90000"/>
              </a:lnSpc>
            </a:pPr>
            <a:r>
              <a:rPr lang="en-US" dirty="0"/>
              <a:t>Output</a:t>
            </a:r>
          </a:p>
        </p:txBody>
      </p:sp>
      <p:pic>
        <p:nvPicPr>
          <p:cNvPr id="8" name="Picture 7">
            <a:extLst>
              <a:ext uri="{FF2B5EF4-FFF2-40B4-BE49-F238E27FC236}">
                <a16:creationId xmlns:a16="http://schemas.microsoft.com/office/drawing/2014/main" id="{191DC342-4521-43D1-9350-CCDEDE2B2228}"/>
              </a:ext>
            </a:extLst>
          </p:cNvPr>
          <p:cNvPicPr>
            <a:picLocks noChangeAspect="1"/>
          </p:cNvPicPr>
          <p:nvPr/>
        </p:nvPicPr>
        <p:blipFill>
          <a:blip r:embed="rId3"/>
          <a:stretch>
            <a:fillRect/>
          </a:stretch>
        </p:blipFill>
        <p:spPr>
          <a:xfrm>
            <a:off x="7802328" y="3920665"/>
            <a:ext cx="3850400" cy="346536"/>
          </a:xfrm>
          <a:prstGeom prst="rect">
            <a:avLst/>
          </a:prstGeom>
        </p:spPr>
      </p:pic>
    </p:spTree>
    <p:extLst>
      <p:ext uri="{BB962C8B-B14F-4D97-AF65-F5344CB8AC3E}">
        <p14:creationId xmlns:p14="http://schemas.microsoft.com/office/powerpoint/2010/main" val="257755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3E11-E871-44B0-9552-468CCBF829A3}"/>
              </a:ext>
            </a:extLst>
          </p:cNvPr>
          <p:cNvSpPr>
            <a:spLocks noGrp="1"/>
          </p:cNvSpPr>
          <p:nvPr>
            <p:ph type="title"/>
          </p:nvPr>
        </p:nvSpPr>
        <p:spPr>
          <a:xfrm>
            <a:off x="203572" y="305602"/>
            <a:ext cx="11125199" cy="734774"/>
          </a:xfrm>
        </p:spPr>
        <p:txBody>
          <a:bodyPr/>
          <a:lstStyle/>
          <a:p>
            <a:r>
              <a:rPr lang="en-US" dirty="0"/>
              <a:t>How Page Re-direction Works ?</a:t>
            </a:r>
          </a:p>
        </p:txBody>
      </p:sp>
      <p:sp>
        <p:nvSpPr>
          <p:cNvPr id="3" name="Text Placeholder 2">
            <a:extLst>
              <a:ext uri="{FF2B5EF4-FFF2-40B4-BE49-F238E27FC236}">
                <a16:creationId xmlns:a16="http://schemas.microsoft.com/office/drawing/2014/main" id="{25F1E20C-05B3-4209-A273-0F065C59A1E4}"/>
              </a:ext>
            </a:extLst>
          </p:cNvPr>
          <p:cNvSpPr>
            <a:spLocks noGrp="1"/>
          </p:cNvSpPr>
          <p:nvPr>
            <p:ph type="body" sz="quarter" idx="13"/>
          </p:nvPr>
        </p:nvSpPr>
        <p:spPr>
          <a:xfrm>
            <a:off x="489208" y="1207476"/>
            <a:ext cx="11003686" cy="3962401"/>
          </a:xfrm>
        </p:spPr>
        <p:txBody>
          <a:bodyPr/>
          <a:lstStyle/>
          <a:p>
            <a:r>
              <a:rPr lang="en-US" sz="2600" b="1" dirty="0"/>
              <a:t>Example 3</a:t>
            </a:r>
          </a:p>
          <a:p>
            <a:r>
              <a:rPr lang="en-US" sz="2600" dirty="0"/>
              <a:t>The following example shows how to redirect your site visitors onto a different page based on their browsers.</a:t>
            </a:r>
          </a:p>
        </p:txBody>
      </p:sp>
      <p:sp>
        <p:nvSpPr>
          <p:cNvPr id="4" name="Slide Number Placeholder 3">
            <a:extLst>
              <a:ext uri="{FF2B5EF4-FFF2-40B4-BE49-F238E27FC236}">
                <a16:creationId xmlns:a16="http://schemas.microsoft.com/office/drawing/2014/main" id="{D02876CA-3DEA-4ABC-81E8-DAA1B6A371FB}"/>
              </a:ext>
            </a:extLst>
          </p:cNvPr>
          <p:cNvSpPr>
            <a:spLocks noGrp="1"/>
          </p:cNvSpPr>
          <p:nvPr>
            <p:ph type="sldNum" sz="quarter" idx="12"/>
          </p:nvPr>
        </p:nvSpPr>
        <p:spPr/>
        <p:txBody>
          <a:bodyPr/>
          <a:lstStyle/>
          <a:p>
            <a:fld id="{C51EAA63-D034-42AE-91FA-B13B9518C7BE}" type="slidenum">
              <a:rPr lang="en-US" smtClean="0"/>
              <a:pPr/>
              <a:t>114</a:t>
            </a:fld>
            <a:endParaRPr lang="en-US" dirty="0"/>
          </a:p>
        </p:txBody>
      </p:sp>
      <p:pic>
        <p:nvPicPr>
          <p:cNvPr id="5" name="Picture 4">
            <a:extLst>
              <a:ext uri="{FF2B5EF4-FFF2-40B4-BE49-F238E27FC236}">
                <a16:creationId xmlns:a16="http://schemas.microsoft.com/office/drawing/2014/main" id="{4DD99DAC-0E3F-4D95-8831-56369CA1B3AF}"/>
              </a:ext>
            </a:extLst>
          </p:cNvPr>
          <p:cNvPicPr>
            <a:picLocks noChangeAspect="1"/>
          </p:cNvPicPr>
          <p:nvPr/>
        </p:nvPicPr>
        <p:blipFill>
          <a:blip r:embed="rId2"/>
          <a:stretch>
            <a:fillRect/>
          </a:stretch>
        </p:blipFill>
        <p:spPr>
          <a:xfrm>
            <a:off x="5148056" y="2294817"/>
            <a:ext cx="5052011" cy="4086472"/>
          </a:xfrm>
          <a:prstGeom prst="rect">
            <a:avLst/>
          </a:prstGeom>
        </p:spPr>
      </p:pic>
    </p:spTree>
    <p:extLst>
      <p:ext uri="{BB962C8B-B14F-4D97-AF65-F5344CB8AC3E}">
        <p14:creationId xmlns:p14="http://schemas.microsoft.com/office/powerpoint/2010/main" val="19928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6983-BD39-4DA3-85E3-29153FFB53E8}"/>
              </a:ext>
            </a:extLst>
          </p:cNvPr>
          <p:cNvSpPr>
            <a:spLocks noGrp="1"/>
          </p:cNvSpPr>
          <p:nvPr>
            <p:ph type="title"/>
          </p:nvPr>
        </p:nvSpPr>
        <p:spPr>
          <a:xfrm>
            <a:off x="180125" y="234462"/>
            <a:ext cx="11125199" cy="568570"/>
          </a:xfrm>
        </p:spPr>
        <p:txBody>
          <a:bodyPr/>
          <a:lstStyle/>
          <a:p>
            <a:r>
              <a:rPr lang="en-US" dirty="0"/>
              <a:t>Dialog Boxes</a:t>
            </a:r>
          </a:p>
        </p:txBody>
      </p:sp>
      <p:sp>
        <p:nvSpPr>
          <p:cNvPr id="3" name="Text Placeholder 2">
            <a:extLst>
              <a:ext uri="{FF2B5EF4-FFF2-40B4-BE49-F238E27FC236}">
                <a16:creationId xmlns:a16="http://schemas.microsoft.com/office/drawing/2014/main" id="{558107FF-150C-490E-9E50-691BECACF22B}"/>
              </a:ext>
            </a:extLst>
          </p:cNvPr>
          <p:cNvSpPr>
            <a:spLocks noGrp="1"/>
          </p:cNvSpPr>
          <p:nvPr>
            <p:ph type="body" sz="quarter" idx="13"/>
          </p:nvPr>
        </p:nvSpPr>
        <p:spPr>
          <a:xfrm>
            <a:off x="462500" y="1043352"/>
            <a:ext cx="11401254" cy="3962401"/>
          </a:xfrm>
        </p:spPr>
        <p:txBody>
          <a:bodyPr/>
          <a:lstStyle/>
          <a:p>
            <a:r>
              <a:rPr lang="en-US" dirty="0"/>
              <a:t>JavaScript supports three important types of dialog boxes. These dialog boxes can be used to raise and alert, or to get confirmation on any input or to have a kind of input from the users. Here we will discuss each dialog box one by one.</a:t>
            </a:r>
          </a:p>
        </p:txBody>
      </p:sp>
      <p:sp>
        <p:nvSpPr>
          <p:cNvPr id="4" name="Slide Number Placeholder 3">
            <a:extLst>
              <a:ext uri="{FF2B5EF4-FFF2-40B4-BE49-F238E27FC236}">
                <a16:creationId xmlns:a16="http://schemas.microsoft.com/office/drawing/2014/main" id="{EB924244-D1FA-41DA-A6C0-85D0ED128822}"/>
              </a:ext>
            </a:extLst>
          </p:cNvPr>
          <p:cNvSpPr>
            <a:spLocks noGrp="1"/>
          </p:cNvSpPr>
          <p:nvPr>
            <p:ph type="sldNum" sz="quarter" idx="12"/>
          </p:nvPr>
        </p:nvSpPr>
        <p:spPr/>
        <p:txBody>
          <a:bodyPr/>
          <a:lstStyle/>
          <a:p>
            <a:fld id="{C51EAA63-D034-42AE-91FA-B13B9518C7BE}" type="slidenum">
              <a:rPr lang="en-US" smtClean="0"/>
              <a:pPr/>
              <a:t>115</a:t>
            </a:fld>
            <a:endParaRPr lang="en-US" dirty="0"/>
          </a:p>
        </p:txBody>
      </p:sp>
    </p:spTree>
    <p:extLst>
      <p:ext uri="{BB962C8B-B14F-4D97-AF65-F5344CB8AC3E}">
        <p14:creationId xmlns:p14="http://schemas.microsoft.com/office/powerpoint/2010/main" val="364055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E2C0-A483-483A-8BAC-CB25A89BB52F}"/>
              </a:ext>
            </a:extLst>
          </p:cNvPr>
          <p:cNvSpPr>
            <a:spLocks noGrp="1"/>
          </p:cNvSpPr>
          <p:nvPr>
            <p:ph type="title"/>
          </p:nvPr>
        </p:nvSpPr>
        <p:spPr>
          <a:xfrm>
            <a:off x="203572" y="257906"/>
            <a:ext cx="11125199" cy="638909"/>
          </a:xfrm>
        </p:spPr>
        <p:txBody>
          <a:bodyPr/>
          <a:lstStyle/>
          <a:p>
            <a:r>
              <a:rPr lang="en-US" dirty="0"/>
              <a:t>Alert Dialog Box</a:t>
            </a:r>
          </a:p>
        </p:txBody>
      </p:sp>
      <p:sp>
        <p:nvSpPr>
          <p:cNvPr id="3" name="Text Placeholder 2">
            <a:extLst>
              <a:ext uri="{FF2B5EF4-FFF2-40B4-BE49-F238E27FC236}">
                <a16:creationId xmlns:a16="http://schemas.microsoft.com/office/drawing/2014/main" id="{3AE557B3-789C-48DF-9360-616FC439DEE4}"/>
              </a:ext>
            </a:extLst>
          </p:cNvPr>
          <p:cNvSpPr>
            <a:spLocks noGrp="1"/>
          </p:cNvSpPr>
          <p:nvPr>
            <p:ph type="body" sz="quarter" idx="13"/>
          </p:nvPr>
        </p:nvSpPr>
        <p:spPr>
          <a:xfrm>
            <a:off x="462499" y="1113691"/>
            <a:ext cx="11518485" cy="3962401"/>
          </a:xfrm>
        </p:spPr>
        <p:txBody>
          <a:bodyPr/>
          <a:lstStyle/>
          <a:p>
            <a:pPr algn="just"/>
            <a:r>
              <a:rPr lang="en-US" dirty="0"/>
              <a:t>An alert dialog box is mostly used to give a warning message to the users. For example, if one input field requires to enter some text but the user does not provide any input, then as a part of validation, you can use an alert box to give a warning message.</a:t>
            </a:r>
          </a:p>
          <a:p>
            <a:pPr algn="just"/>
            <a:r>
              <a:rPr lang="en-US" dirty="0"/>
              <a:t>Nonetheless, an alert box can still be used for friendlier messages. Alert box gives only one button "OK" to select and proceed.</a:t>
            </a:r>
          </a:p>
          <a:p>
            <a:endParaRPr lang="en-US" dirty="0"/>
          </a:p>
        </p:txBody>
      </p:sp>
      <p:sp>
        <p:nvSpPr>
          <p:cNvPr id="4" name="Slide Number Placeholder 3">
            <a:extLst>
              <a:ext uri="{FF2B5EF4-FFF2-40B4-BE49-F238E27FC236}">
                <a16:creationId xmlns:a16="http://schemas.microsoft.com/office/drawing/2014/main" id="{3B14F671-BAA8-4E44-937D-52A19832AC3F}"/>
              </a:ext>
            </a:extLst>
          </p:cNvPr>
          <p:cNvSpPr>
            <a:spLocks noGrp="1"/>
          </p:cNvSpPr>
          <p:nvPr>
            <p:ph type="sldNum" sz="quarter" idx="12"/>
          </p:nvPr>
        </p:nvSpPr>
        <p:spPr/>
        <p:txBody>
          <a:bodyPr/>
          <a:lstStyle/>
          <a:p>
            <a:fld id="{C51EAA63-D034-42AE-91FA-B13B9518C7BE}" type="slidenum">
              <a:rPr lang="en-US" smtClean="0"/>
              <a:pPr/>
              <a:t>116</a:t>
            </a:fld>
            <a:endParaRPr lang="en-US" dirty="0"/>
          </a:p>
        </p:txBody>
      </p:sp>
    </p:spTree>
    <p:extLst>
      <p:ext uri="{BB962C8B-B14F-4D97-AF65-F5344CB8AC3E}">
        <p14:creationId xmlns:p14="http://schemas.microsoft.com/office/powerpoint/2010/main" val="88399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8D04-C12F-49D3-8429-8CC03F45DAD7}"/>
              </a:ext>
            </a:extLst>
          </p:cNvPr>
          <p:cNvSpPr>
            <a:spLocks noGrp="1"/>
          </p:cNvSpPr>
          <p:nvPr>
            <p:ph type="title"/>
          </p:nvPr>
        </p:nvSpPr>
        <p:spPr>
          <a:xfrm>
            <a:off x="227018" y="211014"/>
            <a:ext cx="11125199" cy="615463"/>
          </a:xfrm>
        </p:spPr>
        <p:txBody>
          <a:bodyPr/>
          <a:lstStyle/>
          <a:p>
            <a:r>
              <a:rPr lang="en-US" dirty="0"/>
              <a:t>Example</a:t>
            </a:r>
          </a:p>
        </p:txBody>
      </p:sp>
      <p:pic>
        <p:nvPicPr>
          <p:cNvPr id="5" name="Picture 4">
            <a:extLst>
              <a:ext uri="{FF2B5EF4-FFF2-40B4-BE49-F238E27FC236}">
                <a16:creationId xmlns:a16="http://schemas.microsoft.com/office/drawing/2014/main" id="{D6D624C9-5A29-48C9-B511-64826B8A5257}"/>
              </a:ext>
            </a:extLst>
          </p:cNvPr>
          <p:cNvPicPr>
            <a:picLocks noChangeAspect="1"/>
          </p:cNvPicPr>
          <p:nvPr/>
        </p:nvPicPr>
        <p:blipFill>
          <a:blip r:embed="rId2"/>
          <a:stretch>
            <a:fillRect/>
          </a:stretch>
        </p:blipFill>
        <p:spPr>
          <a:xfrm>
            <a:off x="594090" y="1093543"/>
            <a:ext cx="5817661" cy="3684519"/>
          </a:xfrm>
          <a:prstGeom prst="rect">
            <a:avLst/>
          </a:prstGeom>
        </p:spPr>
      </p:pic>
      <p:sp>
        <p:nvSpPr>
          <p:cNvPr id="4" name="Slide Number Placeholder 3">
            <a:extLst>
              <a:ext uri="{FF2B5EF4-FFF2-40B4-BE49-F238E27FC236}">
                <a16:creationId xmlns:a16="http://schemas.microsoft.com/office/drawing/2014/main" id="{443D113B-ADFD-48F8-845D-C057DE4F9373}"/>
              </a:ext>
            </a:extLst>
          </p:cNvPr>
          <p:cNvSpPr>
            <a:spLocks noGrp="1"/>
          </p:cNvSpPr>
          <p:nvPr>
            <p:ph type="sldNum" sz="quarter" idx="12"/>
          </p:nvPr>
        </p:nvSpPr>
        <p:spPr/>
        <p:txBody>
          <a:bodyPr/>
          <a:lstStyle/>
          <a:p>
            <a:fld id="{C51EAA63-D034-42AE-91FA-B13B9518C7BE}" type="slidenum">
              <a:rPr lang="en-US" smtClean="0"/>
              <a:pPr/>
              <a:t>117</a:t>
            </a:fld>
            <a:endParaRPr lang="en-US" dirty="0"/>
          </a:p>
        </p:txBody>
      </p:sp>
      <p:pic>
        <p:nvPicPr>
          <p:cNvPr id="6" name="Picture 5">
            <a:extLst>
              <a:ext uri="{FF2B5EF4-FFF2-40B4-BE49-F238E27FC236}">
                <a16:creationId xmlns:a16="http://schemas.microsoft.com/office/drawing/2014/main" id="{AF9AB972-5245-411A-BDA5-85124939AB13}"/>
              </a:ext>
            </a:extLst>
          </p:cNvPr>
          <p:cNvPicPr>
            <a:picLocks noChangeAspect="1"/>
          </p:cNvPicPr>
          <p:nvPr/>
        </p:nvPicPr>
        <p:blipFill>
          <a:blip r:embed="rId3"/>
          <a:stretch>
            <a:fillRect/>
          </a:stretch>
        </p:blipFill>
        <p:spPr>
          <a:xfrm>
            <a:off x="7051522" y="1943099"/>
            <a:ext cx="4300695" cy="940777"/>
          </a:xfrm>
          <a:prstGeom prst="rect">
            <a:avLst/>
          </a:prstGeom>
        </p:spPr>
      </p:pic>
      <p:sp>
        <p:nvSpPr>
          <p:cNvPr id="7" name="TextBox 6">
            <a:extLst>
              <a:ext uri="{FF2B5EF4-FFF2-40B4-BE49-F238E27FC236}">
                <a16:creationId xmlns:a16="http://schemas.microsoft.com/office/drawing/2014/main" id="{1A03C60B-2FAC-4488-AA41-1F2ABA0E0A63}"/>
              </a:ext>
            </a:extLst>
          </p:cNvPr>
          <p:cNvSpPr txBox="1"/>
          <p:nvPr/>
        </p:nvSpPr>
        <p:spPr>
          <a:xfrm>
            <a:off x="8675077" y="1570892"/>
            <a:ext cx="914400" cy="372207"/>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14822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D6A5-685C-404E-BEB4-30AF98A59564}"/>
              </a:ext>
            </a:extLst>
          </p:cNvPr>
          <p:cNvSpPr>
            <a:spLocks noGrp="1"/>
          </p:cNvSpPr>
          <p:nvPr>
            <p:ph type="title"/>
          </p:nvPr>
        </p:nvSpPr>
        <p:spPr>
          <a:xfrm>
            <a:off x="273910" y="304800"/>
            <a:ext cx="11125199" cy="568570"/>
          </a:xfrm>
        </p:spPr>
        <p:txBody>
          <a:bodyPr/>
          <a:lstStyle/>
          <a:p>
            <a:r>
              <a:rPr lang="en-US" dirty="0"/>
              <a:t>Confirmation Dialog Box</a:t>
            </a:r>
          </a:p>
        </p:txBody>
      </p:sp>
      <p:sp>
        <p:nvSpPr>
          <p:cNvPr id="3" name="Text Placeholder 2">
            <a:extLst>
              <a:ext uri="{FF2B5EF4-FFF2-40B4-BE49-F238E27FC236}">
                <a16:creationId xmlns:a16="http://schemas.microsoft.com/office/drawing/2014/main" id="{6657BA83-50EF-4DD3-8A24-D86BA5930EAF}"/>
              </a:ext>
            </a:extLst>
          </p:cNvPr>
          <p:cNvSpPr>
            <a:spLocks noGrp="1"/>
          </p:cNvSpPr>
          <p:nvPr>
            <p:ph type="body" sz="quarter" idx="13"/>
          </p:nvPr>
        </p:nvSpPr>
        <p:spPr>
          <a:xfrm>
            <a:off x="653330" y="1066799"/>
            <a:ext cx="11186977" cy="3962401"/>
          </a:xfrm>
        </p:spPr>
        <p:txBody>
          <a:bodyPr/>
          <a:lstStyle/>
          <a:p>
            <a:pPr algn="just"/>
            <a:r>
              <a:rPr lang="en-US" dirty="0"/>
              <a:t>A confirmation dialog box is mostly used to take user's consent on any option. It displays a dialog box with two buttons: </a:t>
            </a:r>
            <a:r>
              <a:rPr lang="en-US" b="1" dirty="0"/>
              <a:t>Cancel</a:t>
            </a:r>
            <a:r>
              <a:rPr lang="en-US" dirty="0"/>
              <a:t>.</a:t>
            </a:r>
          </a:p>
          <a:p>
            <a:pPr algn="just"/>
            <a:r>
              <a:rPr lang="en-US" dirty="0"/>
              <a:t>If the user clicks on the OK button, the window method </a:t>
            </a:r>
            <a:r>
              <a:rPr lang="en-US" b="1" dirty="0"/>
              <a:t>confirm()</a:t>
            </a:r>
            <a:r>
              <a:rPr lang="en-US" dirty="0"/>
              <a:t> will return true. If the user clicks on the Cancel button, then </a:t>
            </a:r>
            <a:r>
              <a:rPr lang="en-US" b="1" dirty="0"/>
              <a:t>confirm()</a:t>
            </a:r>
            <a:r>
              <a:rPr lang="en-US" dirty="0"/>
              <a:t> returns false. You can use a confirmation dialog box as follows.</a:t>
            </a:r>
          </a:p>
          <a:p>
            <a:endParaRPr lang="en-US" dirty="0"/>
          </a:p>
        </p:txBody>
      </p:sp>
      <p:sp>
        <p:nvSpPr>
          <p:cNvPr id="4" name="Slide Number Placeholder 3">
            <a:extLst>
              <a:ext uri="{FF2B5EF4-FFF2-40B4-BE49-F238E27FC236}">
                <a16:creationId xmlns:a16="http://schemas.microsoft.com/office/drawing/2014/main" id="{0591EADE-1A31-45F6-84F8-18F6E28B47F3}"/>
              </a:ext>
            </a:extLst>
          </p:cNvPr>
          <p:cNvSpPr>
            <a:spLocks noGrp="1"/>
          </p:cNvSpPr>
          <p:nvPr>
            <p:ph type="sldNum" sz="quarter" idx="12"/>
          </p:nvPr>
        </p:nvSpPr>
        <p:spPr/>
        <p:txBody>
          <a:bodyPr/>
          <a:lstStyle/>
          <a:p>
            <a:fld id="{C51EAA63-D034-42AE-91FA-B13B9518C7BE}" type="slidenum">
              <a:rPr lang="en-US" smtClean="0"/>
              <a:pPr/>
              <a:t>118</a:t>
            </a:fld>
            <a:endParaRPr lang="en-US" dirty="0"/>
          </a:p>
        </p:txBody>
      </p:sp>
    </p:spTree>
    <p:extLst>
      <p:ext uri="{BB962C8B-B14F-4D97-AF65-F5344CB8AC3E}">
        <p14:creationId xmlns:p14="http://schemas.microsoft.com/office/powerpoint/2010/main" val="207410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4985-77A3-4016-A61E-2EA3780F7E59}"/>
              </a:ext>
            </a:extLst>
          </p:cNvPr>
          <p:cNvSpPr>
            <a:spLocks noGrp="1"/>
          </p:cNvSpPr>
          <p:nvPr>
            <p:ph type="title"/>
          </p:nvPr>
        </p:nvSpPr>
        <p:spPr>
          <a:xfrm>
            <a:off x="273911" y="351692"/>
            <a:ext cx="11125199" cy="545124"/>
          </a:xfrm>
        </p:spPr>
        <p:txBody>
          <a:bodyPr/>
          <a:lstStyle/>
          <a:p>
            <a:r>
              <a:rPr lang="en-US" dirty="0"/>
              <a:t>Example</a:t>
            </a:r>
          </a:p>
        </p:txBody>
      </p:sp>
      <p:sp>
        <p:nvSpPr>
          <p:cNvPr id="4" name="Slide Number Placeholder 3">
            <a:extLst>
              <a:ext uri="{FF2B5EF4-FFF2-40B4-BE49-F238E27FC236}">
                <a16:creationId xmlns:a16="http://schemas.microsoft.com/office/drawing/2014/main" id="{DC9309EB-B83B-47A1-AF9B-AEF1FA9AC602}"/>
              </a:ext>
            </a:extLst>
          </p:cNvPr>
          <p:cNvSpPr>
            <a:spLocks noGrp="1"/>
          </p:cNvSpPr>
          <p:nvPr>
            <p:ph type="sldNum" sz="quarter" idx="12"/>
          </p:nvPr>
        </p:nvSpPr>
        <p:spPr/>
        <p:txBody>
          <a:bodyPr/>
          <a:lstStyle/>
          <a:p>
            <a:fld id="{C51EAA63-D034-42AE-91FA-B13B9518C7BE}" type="slidenum">
              <a:rPr lang="en-US" smtClean="0"/>
              <a:pPr/>
              <a:t>119</a:t>
            </a:fld>
            <a:endParaRPr lang="en-US" dirty="0"/>
          </a:p>
        </p:txBody>
      </p:sp>
      <p:pic>
        <p:nvPicPr>
          <p:cNvPr id="5" name="Picture 4">
            <a:extLst>
              <a:ext uri="{FF2B5EF4-FFF2-40B4-BE49-F238E27FC236}">
                <a16:creationId xmlns:a16="http://schemas.microsoft.com/office/drawing/2014/main" id="{47D77F90-4C1D-4CC5-AF49-696976FE6870}"/>
              </a:ext>
            </a:extLst>
          </p:cNvPr>
          <p:cNvPicPr>
            <a:picLocks noChangeAspect="1"/>
          </p:cNvPicPr>
          <p:nvPr/>
        </p:nvPicPr>
        <p:blipFill>
          <a:blip r:embed="rId2"/>
          <a:stretch>
            <a:fillRect/>
          </a:stretch>
        </p:blipFill>
        <p:spPr>
          <a:xfrm>
            <a:off x="489208" y="1152217"/>
            <a:ext cx="6210674" cy="4733428"/>
          </a:xfrm>
          <a:prstGeom prst="rect">
            <a:avLst/>
          </a:prstGeom>
        </p:spPr>
      </p:pic>
      <p:pic>
        <p:nvPicPr>
          <p:cNvPr id="6" name="Picture 5">
            <a:extLst>
              <a:ext uri="{FF2B5EF4-FFF2-40B4-BE49-F238E27FC236}">
                <a16:creationId xmlns:a16="http://schemas.microsoft.com/office/drawing/2014/main" id="{D22AAC25-46A2-4B26-BDA9-275271881809}"/>
              </a:ext>
            </a:extLst>
          </p:cNvPr>
          <p:cNvPicPr>
            <a:picLocks noChangeAspect="1"/>
          </p:cNvPicPr>
          <p:nvPr/>
        </p:nvPicPr>
        <p:blipFill>
          <a:blip r:embed="rId3"/>
          <a:stretch>
            <a:fillRect/>
          </a:stretch>
        </p:blipFill>
        <p:spPr>
          <a:xfrm>
            <a:off x="7430842" y="1469414"/>
            <a:ext cx="2932357" cy="652908"/>
          </a:xfrm>
          <a:prstGeom prst="rect">
            <a:avLst/>
          </a:prstGeom>
        </p:spPr>
      </p:pic>
      <p:pic>
        <p:nvPicPr>
          <p:cNvPr id="7" name="Picture 6">
            <a:extLst>
              <a:ext uri="{FF2B5EF4-FFF2-40B4-BE49-F238E27FC236}">
                <a16:creationId xmlns:a16="http://schemas.microsoft.com/office/drawing/2014/main" id="{6849B2BD-7CDB-4C37-8C5D-98683FE47C39}"/>
              </a:ext>
            </a:extLst>
          </p:cNvPr>
          <p:cNvPicPr>
            <a:picLocks noChangeAspect="1"/>
          </p:cNvPicPr>
          <p:nvPr/>
        </p:nvPicPr>
        <p:blipFill>
          <a:blip r:embed="rId4"/>
          <a:stretch>
            <a:fillRect/>
          </a:stretch>
        </p:blipFill>
        <p:spPr>
          <a:xfrm>
            <a:off x="7694404" y="2487486"/>
            <a:ext cx="2126193" cy="414867"/>
          </a:xfrm>
          <a:prstGeom prst="rect">
            <a:avLst/>
          </a:prstGeom>
        </p:spPr>
      </p:pic>
    </p:spTree>
    <p:extLst>
      <p:ext uri="{BB962C8B-B14F-4D97-AF65-F5344CB8AC3E}">
        <p14:creationId xmlns:p14="http://schemas.microsoft.com/office/powerpoint/2010/main" val="397167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917-02C6-49ED-8EEB-9909F914E405}"/>
              </a:ext>
            </a:extLst>
          </p:cNvPr>
          <p:cNvSpPr>
            <a:spLocks noGrp="1"/>
          </p:cNvSpPr>
          <p:nvPr>
            <p:ph type="title"/>
          </p:nvPr>
        </p:nvSpPr>
        <p:spPr>
          <a:xfrm>
            <a:off x="203572" y="234460"/>
            <a:ext cx="11125199" cy="662355"/>
          </a:xfrm>
        </p:spPr>
        <p:txBody>
          <a:bodyPr/>
          <a:lstStyle/>
          <a:p>
            <a:r>
              <a:rPr lang="en-US" dirty="0"/>
              <a:t>Whitespace and Line Breaks</a:t>
            </a:r>
          </a:p>
        </p:txBody>
      </p:sp>
      <p:sp>
        <p:nvSpPr>
          <p:cNvPr id="3" name="Text Placeholder 2">
            <a:extLst>
              <a:ext uri="{FF2B5EF4-FFF2-40B4-BE49-F238E27FC236}">
                <a16:creationId xmlns:a16="http://schemas.microsoft.com/office/drawing/2014/main" id="{6A25CD69-9080-48A4-8FD5-9A0465967DA2}"/>
              </a:ext>
            </a:extLst>
          </p:cNvPr>
          <p:cNvSpPr>
            <a:spLocks noGrp="1"/>
          </p:cNvSpPr>
          <p:nvPr>
            <p:ph type="body" sz="quarter" idx="13"/>
          </p:nvPr>
        </p:nvSpPr>
        <p:spPr>
          <a:xfrm>
            <a:off x="462499" y="1113691"/>
            <a:ext cx="11307469" cy="3962401"/>
          </a:xfrm>
        </p:spPr>
        <p:txBody>
          <a:bodyPr/>
          <a:lstStyle/>
          <a:p>
            <a:pPr algn="just"/>
            <a:r>
              <a:rPr lang="en-US" dirty="0"/>
              <a:t>JavaScript ignores spaces, tabs, and newlines that appear in JavaScript programs. You can use spaces, tabs, and newlines freely in your program and you are free to format and indent your programs in a neat and consistent way that makes the code easy to read and understand.</a:t>
            </a:r>
          </a:p>
        </p:txBody>
      </p:sp>
      <p:sp>
        <p:nvSpPr>
          <p:cNvPr id="4" name="Slide Number Placeholder 3">
            <a:extLst>
              <a:ext uri="{FF2B5EF4-FFF2-40B4-BE49-F238E27FC236}">
                <a16:creationId xmlns:a16="http://schemas.microsoft.com/office/drawing/2014/main" id="{9CBC6D31-0124-46E9-8E7F-BAD6C1D57F81}"/>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335775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E8F-45EB-4CF3-AD89-007248B2848D}"/>
              </a:ext>
            </a:extLst>
          </p:cNvPr>
          <p:cNvSpPr>
            <a:spLocks noGrp="1"/>
          </p:cNvSpPr>
          <p:nvPr>
            <p:ph type="title"/>
          </p:nvPr>
        </p:nvSpPr>
        <p:spPr>
          <a:xfrm>
            <a:off x="203572" y="234462"/>
            <a:ext cx="11125199" cy="592016"/>
          </a:xfrm>
        </p:spPr>
        <p:txBody>
          <a:bodyPr/>
          <a:lstStyle/>
          <a:p>
            <a:r>
              <a:rPr lang="en-US" dirty="0"/>
              <a:t>Prompt Dialog Box</a:t>
            </a:r>
          </a:p>
        </p:txBody>
      </p:sp>
      <p:sp>
        <p:nvSpPr>
          <p:cNvPr id="3" name="Text Placeholder 2">
            <a:extLst>
              <a:ext uri="{FF2B5EF4-FFF2-40B4-BE49-F238E27FC236}">
                <a16:creationId xmlns:a16="http://schemas.microsoft.com/office/drawing/2014/main" id="{E85B0A75-4D6D-49F1-AED1-2D975F135A5B}"/>
              </a:ext>
            </a:extLst>
          </p:cNvPr>
          <p:cNvSpPr>
            <a:spLocks noGrp="1"/>
          </p:cNvSpPr>
          <p:nvPr>
            <p:ph type="body" sz="quarter" idx="13"/>
          </p:nvPr>
        </p:nvSpPr>
        <p:spPr>
          <a:xfrm>
            <a:off x="462500" y="1066799"/>
            <a:ext cx="11096454" cy="3962401"/>
          </a:xfrm>
        </p:spPr>
        <p:txBody>
          <a:bodyPr/>
          <a:lstStyle/>
          <a:p>
            <a:r>
              <a:rPr lang="en-US" dirty="0"/>
              <a:t>he prompt dialog box is very useful when you want to pop-up a text box to get user input. Thus, it enables you to interact with the user. The user needs to fill in the field and then click OK.</a:t>
            </a:r>
          </a:p>
          <a:p>
            <a:r>
              <a:rPr lang="en-US" dirty="0"/>
              <a:t>This dialog box is displayed using a method called </a:t>
            </a:r>
            <a:r>
              <a:rPr lang="en-US" b="1" dirty="0"/>
              <a:t>prompt()</a:t>
            </a:r>
            <a:r>
              <a:rPr lang="en-US" dirty="0"/>
              <a:t> which takes two parameters: (</a:t>
            </a:r>
            <a:r>
              <a:rPr lang="en-US" dirty="0" err="1"/>
              <a:t>i</a:t>
            </a:r>
            <a:r>
              <a:rPr lang="en-US" dirty="0"/>
              <a:t>) a label which you want to display in the text box and (ii) a default string to display in the text box.</a:t>
            </a:r>
          </a:p>
          <a:p>
            <a:r>
              <a:rPr lang="en-US" dirty="0"/>
              <a:t>This dialog box has two buttons: </a:t>
            </a:r>
            <a:r>
              <a:rPr lang="en-US" b="1" dirty="0"/>
              <a:t>OK</a:t>
            </a:r>
            <a:r>
              <a:rPr lang="en-US" dirty="0"/>
              <a:t> and </a:t>
            </a:r>
            <a:r>
              <a:rPr lang="en-US" b="1" dirty="0"/>
              <a:t>Cancel</a:t>
            </a:r>
            <a:r>
              <a:rPr lang="en-US" dirty="0"/>
              <a:t>. If the user clicks the OK button, the window method </a:t>
            </a:r>
            <a:r>
              <a:rPr lang="en-US" b="1" dirty="0"/>
              <a:t>prompt()</a:t>
            </a:r>
            <a:r>
              <a:rPr lang="en-US" dirty="0"/>
              <a:t> will return the entered value from the text box. If the user clicks the Cancel button, the window method </a:t>
            </a:r>
            <a:r>
              <a:rPr lang="en-US" b="1" dirty="0"/>
              <a:t>prompt()</a:t>
            </a:r>
            <a:r>
              <a:rPr lang="en-US" dirty="0"/>
              <a:t> returns </a:t>
            </a:r>
            <a:r>
              <a:rPr lang="en-US" b="1" dirty="0"/>
              <a:t>null</a:t>
            </a:r>
            <a:r>
              <a:rPr lang="en-US" dirty="0"/>
              <a:t>.</a:t>
            </a:r>
          </a:p>
          <a:p>
            <a:endParaRPr lang="en-US" dirty="0"/>
          </a:p>
        </p:txBody>
      </p:sp>
      <p:sp>
        <p:nvSpPr>
          <p:cNvPr id="4" name="Slide Number Placeholder 3">
            <a:extLst>
              <a:ext uri="{FF2B5EF4-FFF2-40B4-BE49-F238E27FC236}">
                <a16:creationId xmlns:a16="http://schemas.microsoft.com/office/drawing/2014/main" id="{14505022-69E7-4431-97DB-632D759FCE61}"/>
              </a:ext>
            </a:extLst>
          </p:cNvPr>
          <p:cNvSpPr>
            <a:spLocks noGrp="1"/>
          </p:cNvSpPr>
          <p:nvPr>
            <p:ph type="sldNum" sz="quarter" idx="12"/>
          </p:nvPr>
        </p:nvSpPr>
        <p:spPr/>
        <p:txBody>
          <a:bodyPr/>
          <a:lstStyle/>
          <a:p>
            <a:fld id="{C51EAA63-D034-42AE-91FA-B13B9518C7BE}" type="slidenum">
              <a:rPr lang="en-US" smtClean="0"/>
              <a:pPr/>
              <a:t>120</a:t>
            </a:fld>
            <a:endParaRPr lang="en-US" dirty="0"/>
          </a:p>
        </p:txBody>
      </p:sp>
    </p:spTree>
    <p:extLst>
      <p:ext uri="{BB962C8B-B14F-4D97-AF65-F5344CB8AC3E}">
        <p14:creationId xmlns:p14="http://schemas.microsoft.com/office/powerpoint/2010/main" val="223939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70F8-8419-4B05-9D8C-6E23A23784D1}"/>
              </a:ext>
            </a:extLst>
          </p:cNvPr>
          <p:cNvSpPr>
            <a:spLocks noGrp="1"/>
          </p:cNvSpPr>
          <p:nvPr>
            <p:ph type="title"/>
          </p:nvPr>
        </p:nvSpPr>
        <p:spPr>
          <a:xfrm>
            <a:off x="227018" y="375137"/>
            <a:ext cx="11125199" cy="615463"/>
          </a:xfrm>
        </p:spPr>
        <p:txBody>
          <a:bodyPr/>
          <a:lstStyle/>
          <a:p>
            <a:r>
              <a:rPr lang="en-US" dirty="0"/>
              <a:t>Example</a:t>
            </a:r>
          </a:p>
        </p:txBody>
      </p:sp>
      <p:sp>
        <p:nvSpPr>
          <p:cNvPr id="4" name="Slide Number Placeholder 3">
            <a:extLst>
              <a:ext uri="{FF2B5EF4-FFF2-40B4-BE49-F238E27FC236}">
                <a16:creationId xmlns:a16="http://schemas.microsoft.com/office/drawing/2014/main" id="{32B6A876-B8D7-4062-A222-3055C7907E2B}"/>
              </a:ext>
            </a:extLst>
          </p:cNvPr>
          <p:cNvSpPr>
            <a:spLocks noGrp="1"/>
          </p:cNvSpPr>
          <p:nvPr>
            <p:ph type="sldNum" sz="quarter" idx="12"/>
          </p:nvPr>
        </p:nvSpPr>
        <p:spPr/>
        <p:txBody>
          <a:bodyPr/>
          <a:lstStyle/>
          <a:p>
            <a:fld id="{C51EAA63-D034-42AE-91FA-B13B9518C7BE}" type="slidenum">
              <a:rPr lang="en-US" smtClean="0"/>
              <a:pPr/>
              <a:t>121</a:t>
            </a:fld>
            <a:endParaRPr lang="en-US" dirty="0"/>
          </a:p>
        </p:txBody>
      </p:sp>
      <p:pic>
        <p:nvPicPr>
          <p:cNvPr id="5" name="Picture 4">
            <a:extLst>
              <a:ext uri="{FF2B5EF4-FFF2-40B4-BE49-F238E27FC236}">
                <a16:creationId xmlns:a16="http://schemas.microsoft.com/office/drawing/2014/main" id="{315CF506-F304-4222-9397-DDFA589AF208}"/>
              </a:ext>
            </a:extLst>
          </p:cNvPr>
          <p:cNvPicPr>
            <a:picLocks noChangeAspect="1"/>
          </p:cNvPicPr>
          <p:nvPr/>
        </p:nvPicPr>
        <p:blipFill>
          <a:blip r:embed="rId2"/>
          <a:stretch>
            <a:fillRect/>
          </a:stretch>
        </p:blipFill>
        <p:spPr>
          <a:xfrm>
            <a:off x="643485" y="1308954"/>
            <a:ext cx="6326577" cy="3597897"/>
          </a:xfrm>
          <a:prstGeom prst="rect">
            <a:avLst/>
          </a:prstGeom>
        </p:spPr>
      </p:pic>
      <p:pic>
        <p:nvPicPr>
          <p:cNvPr id="6" name="Picture 5">
            <a:extLst>
              <a:ext uri="{FF2B5EF4-FFF2-40B4-BE49-F238E27FC236}">
                <a16:creationId xmlns:a16="http://schemas.microsoft.com/office/drawing/2014/main" id="{4E0EE7E3-907C-4F8F-B57E-1E96563CF718}"/>
              </a:ext>
            </a:extLst>
          </p:cNvPr>
          <p:cNvPicPr>
            <a:picLocks noChangeAspect="1"/>
          </p:cNvPicPr>
          <p:nvPr/>
        </p:nvPicPr>
        <p:blipFill>
          <a:blip r:embed="rId3"/>
          <a:stretch>
            <a:fillRect/>
          </a:stretch>
        </p:blipFill>
        <p:spPr>
          <a:xfrm>
            <a:off x="7743164" y="1308954"/>
            <a:ext cx="3163582" cy="698931"/>
          </a:xfrm>
          <a:prstGeom prst="rect">
            <a:avLst/>
          </a:prstGeom>
        </p:spPr>
      </p:pic>
      <p:pic>
        <p:nvPicPr>
          <p:cNvPr id="8" name="Picture 7">
            <a:extLst>
              <a:ext uri="{FF2B5EF4-FFF2-40B4-BE49-F238E27FC236}">
                <a16:creationId xmlns:a16="http://schemas.microsoft.com/office/drawing/2014/main" id="{50792D53-1143-4490-8549-273606CB228F}"/>
              </a:ext>
            </a:extLst>
          </p:cNvPr>
          <p:cNvPicPr>
            <a:picLocks noChangeAspect="1"/>
          </p:cNvPicPr>
          <p:nvPr/>
        </p:nvPicPr>
        <p:blipFill>
          <a:blip r:embed="rId4"/>
          <a:stretch>
            <a:fillRect/>
          </a:stretch>
        </p:blipFill>
        <p:spPr>
          <a:xfrm>
            <a:off x="7999277" y="2326239"/>
            <a:ext cx="2266950" cy="1352550"/>
          </a:xfrm>
          <a:prstGeom prst="rect">
            <a:avLst/>
          </a:prstGeom>
        </p:spPr>
      </p:pic>
      <p:pic>
        <p:nvPicPr>
          <p:cNvPr id="9" name="Picture 8">
            <a:extLst>
              <a:ext uri="{FF2B5EF4-FFF2-40B4-BE49-F238E27FC236}">
                <a16:creationId xmlns:a16="http://schemas.microsoft.com/office/drawing/2014/main" id="{0E7BC52E-2870-4BBF-9BC2-AE3B5D009C99}"/>
              </a:ext>
            </a:extLst>
          </p:cNvPr>
          <p:cNvPicPr>
            <a:picLocks noChangeAspect="1"/>
          </p:cNvPicPr>
          <p:nvPr/>
        </p:nvPicPr>
        <p:blipFill>
          <a:blip r:embed="rId5"/>
          <a:stretch>
            <a:fillRect/>
          </a:stretch>
        </p:blipFill>
        <p:spPr>
          <a:xfrm>
            <a:off x="7407462" y="4221955"/>
            <a:ext cx="3613326" cy="403348"/>
          </a:xfrm>
          <a:prstGeom prst="rect">
            <a:avLst/>
          </a:prstGeom>
        </p:spPr>
      </p:pic>
      <p:sp>
        <p:nvSpPr>
          <p:cNvPr id="10" name="TextBox 9">
            <a:extLst>
              <a:ext uri="{FF2B5EF4-FFF2-40B4-BE49-F238E27FC236}">
                <a16:creationId xmlns:a16="http://schemas.microsoft.com/office/drawing/2014/main" id="{5025964A-005C-4E0B-8FDD-3E963E7D22F0}"/>
              </a:ext>
            </a:extLst>
          </p:cNvPr>
          <p:cNvSpPr txBox="1"/>
          <p:nvPr/>
        </p:nvSpPr>
        <p:spPr>
          <a:xfrm>
            <a:off x="8866382" y="1041672"/>
            <a:ext cx="914400" cy="267282"/>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26360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38F6-2A67-4723-9D7B-BD0A58D1D54C}"/>
              </a:ext>
            </a:extLst>
          </p:cNvPr>
          <p:cNvSpPr>
            <a:spLocks noGrp="1"/>
          </p:cNvSpPr>
          <p:nvPr>
            <p:ph type="title"/>
          </p:nvPr>
        </p:nvSpPr>
        <p:spPr>
          <a:xfrm>
            <a:off x="203572" y="304800"/>
            <a:ext cx="11125199" cy="545124"/>
          </a:xfrm>
        </p:spPr>
        <p:txBody>
          <a:bodyPr/>
          <a:lstStyle/>
          <a:p>
            <a:r>
              <a:rPr lang="en-US" dirty="0"/>
              <a:t>JavaScript - Objects</a:t>
            </a:r>
          </a:p>
        </p:txBody>
      </p:sp>
      <p:sp>
        <p:nvSpPr>
          <p:cNvPr id="3" name="Text Placeholder 2">
            <a:extLst>
              <a:ext uri="{FF2B5EF4-FFF2-40B4-BE49-F238E27FC236}">
                <a16:creationId xmlns:a16="http://schemas.microsoft.com/office/drawing/2014/main" id="{1A786BD0-C3F4-4D8A-8649-FB3E2CB3E551}"/>
              </a:ext>
            </a:extLst>
          </p:cNvPr>
          <p:cNvSpPr>
            <a:spLocks noGrp="1"/>
          </p:cNvSpPr>
          <p:nvPr>
            <p:ph type="body" sz="quarter" idx="13"/>
          </p:nvPr>
        </p:nvSpPr>
        <p:spPr>
          <a:xfrm>
            <a:off x="462499" y="1019906"/>
            <a:ext cx="11518485" cy="3962401"/>
          </a:xfrm>
        </p:spPr>
        <p:txBody>
          <a:bodyPr/>
          <a:lstStyle/>
          <a:p>
            <a:pPr algn="just"/>
            <a:r>
              <a:rPr lang="en-US" sz="2500" dirty="0"/>
              <a:t>JavaScript is an Object Oriented Programming (OOP) language. A programming language can be called object-oriented if it provides four basic capabilities to developers −</a:t>
            </a:r>
          </a:p>
          <a:p>
            <a:pPr algn="just"/>
            <a:r>
              <a:rPr lang="en-US" sz="2500" b="1" dirty="0"/>
              <a:t>Encapsulation</a:t>
            </a:r>
            <a:r>
              <a:rPr lang="en-US" sz="2500" dirty="0"/>
              <a:t> − the capability to store related information, whether data or methods, together in an object.</a:t>
            </a:r>
          </a:p>
          <a:p>
            <a:pPr algn="just"/>
            <a:r>
              <a:rPr lang="en-US" sz="2500" b="1" dirty="0"/>
              <a:t>Aggregation</a:t>
            </a:r>
            <a:r>
              <a:rPr lang="en-US" sz="2500" dirty="0"/>
              <a:t> − the capability to store one object inside another object.</a:t>
            </a:r>
          </a:p>
          <a:p>
            <a:pPr algn="just"/>
            <a:r>
              <a:rPr lang="en-US" sz="2500" b="1" dirty="0"/>
              <a:t>Inheritance</a:t>
            </a:r>
            <a:r>
              <a:rPr lang="en-US" sz="2500" dirty="0"/>
              <a:t> − the capability of a class to rely upon another class (or number of classes) for some of its properties and methods.</a:t>
            </a:r>
          </a:p>
          <a:p>
            <a:pPr algn="just"/>
            <a:r>
              <a:rPr lang="en-US" sz="2500" b="1" dirty="0"/>
              <a:t>Polymorphism</a:t>
            </a:r>
            <a:r>
              <a:rPr lang="en-US" sz="2500" dirty="0"/>
              <a:t> − the capability to write one function or method that works in a variety of different ways.</a:t>
            </a:r>
          </a:p>
          <a:p>
            <a:pPr algn="just"/>
            <a:r>
              <a:rPr lang="en-US" sz="2500" dirty="0"/>
              <a:t>Objects are composed of attributes. If an attribute contains a function, it is considered to be a method of the object, otherwise the attribute is considered a property.</a:t>
            </a:r>
          </a:p>
          <a:p>
            <a:endParaRPr lang="en-US" dirty="0"/>
          </a:p>
        </p:txBody>
      </p:sp>
      <p:sp>
        <p:nvSpPr>
          <p:cNvPr id="4" name="Slide Number Placeholder 3">
            <a:extLst>
              <a:ext uri="{FF2B5EF4-FFF2-40B4-BE49-F238E27FC236}">
                <a16:creationId xmlns:a16="http://schemas.microsoft.com/office/drawing/2014/main" id="{9746054D-FCD3-4725-8860-78B286254EC2}"/>
              </a:ext>
            </a:extLst>
          </p:cNvPr>
          <p:cNvSpPr>
            <a:spLocks noGrp="1"/>
          </p:cNvSpPr>
          <p:nvPr>
            <p:ph type="sldNum" sz="quarter" idx="12"/>
          </p:nvPr>
        </p:nvSpPr>
        <p:spPr/>
        <p:txBody>
          <a:bodyPr/>
          <a:lstStyle/>
          <a:p>
            <a:fld id="{C51EAA63-D034-42AE-91FA-B13B9518C7BE}" type="slidenum">
              <a:rPr lang="en-US" smtClean="0"/>
              <a:pPr/>
              <a:t>122</a:t>
            </a:fld>
            <a:endParaRPr lang="en-US" dirty="0"/>
          </a:p>
        </p:txBody>
      </p:sp>
    </p:spTree>
    <p:extLst>
      <p:ext uri="{BB962C8B-B14F-4D97-AF65-F5344CB8AC3E}">
        <p14:creationId xmlns:p14="http://schemas.microsoft.com/office/powerpoint/2010/main" val="294970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8766-5A79-4853-A149-70B2EFD17AE1}"/>
              </a:ext>
            </a:extLst>
          </p:cNvPr>
          <p:cNvSpPr>
            <a:spLocks noGrp="1"/>
          </p:cNvSpPr>
          <p:nvPr>
            <p:ph type="title"/>
          </p:nvPr>
        </p:nvSpPr>
        <p:spPr>
          <a:xfrm>
            <a:off x="250464" y="304800"/>
            <a:ext cx="11125199" cy="568570"/>
          </a:xfrm>
        </p:spPr>
        <p:txBody>
          <a:bodyPr/>
          <a:lstStyle/>
          <a:p>
            <a:r>
              <a:rPr lang="en-US" dirty="0"/>
              <a:t>Object Properties</a:t>
            </a:r>
          </a:p>
        </p:txBody>
      </p:sp>
      <p:sp>
        <p:nvSpPr>
          <p:cNvPr id="3" name="Text Placeholder 2">
            <a:extLst>
              <a:ext uri="{FF2B5EF4-FFF2-40B4-BE49-F238E27FC236}">
                <a16:creationId xmlns:a16="http://schemas.microsoft.com/office/drawing/2014/main" id="{CAEF7CE4-764B-488F-B19B-F12ECB3C497B}"/>
              </a:ext>
            </a:extLst>
          </p:cNvPr>
          <p:cNvSpPr>
            <a:spLocks noGrp="1"/>
          </p:cNvSpPr>
          <p:nvPr>
            <p:ph type="body" sz="quarter" idx="13"/>
          </p:nvPr>
        </p:nvSpPr>
        <p:spPr>
          <a:xfrm>
            <a:off x="462500" y="1043353"/>
            <a:ext cx="11448146" cy="3962401"/>
          </a:xfrm>
        </p:spPr>
        <p:txBody>
          <a:bodyPr/>
          <a:lstStyle/>
          <a:p>
            <a:pPr algn="just"/>
            <a:r>
              <a:rPr lang="en-US" dirty="0"/>
              <a:t>Object properties can be any of the three primitive data types, or any of the abstract data types, such as another object. Object properties are usually variables that are used internally in the object's methods, but can also be globally visible variables that are used throughout the page.</a:t>
            </a:r>
          </a:p>
          <a:p>
            <a:r>
              <a:rPr lang="en-US" dirty="0"/>
              <a:t>The syntax for adding a property to an object is −</a:t>
            </a:r>
          </a:p>
          <a:p>
            <a:endParaRPr lang="en-US" dirty="0"/>
          </a:p>
          <a:p>
            <a:r>
              <a:rPr lang="en-US" b="1" dirty="0"/>
              <a:t>For example</a:t>
            </a:r>
            <a:r>
              <a:rPr lang="en-US" dirty="0"/>
              <a:t> − The following code gets the document title using the </a:t>
            </a:r>
            <a:r>
              <a:rPr lang="en-US" b="1" dirty="0"/>
              <a:t>"title"</a:t>
            </a:r>
            <a:r>
              <a:rPr lang="en-US" dirty="0"/>
              <a:t> property of the </a:t>
            </a:r>
            <a:r>
              <a:rPr lang="en-US" b="1" dirty="0"/>
              <a:t>document</a:t>
            </a:r>
            <a:r>
              <a:rPr lang="en-US" dirty="0"/>
              <a:t> object.</a:t>
            </a:r>
          </a:p>
          <a:p>
            <a:endParaRPr lang="en-US" dirty="0"/>
          </a:p>
        </p:txBody>
      </p:sp>
      <p:sp>
        <p:nvSpPr>
          <p:cNvPr id="4" name="Slide Number Placeholder 3">
            <a:extLst>
              <a:ext uri="{FF2B5EF4-FFF2-40B4-BE49-F238E27FC236}">
                <a16:creationId xmlns:a16="http://schemas.microsoft.com/office/drawing/2014/main" id="{A3309DCB-4F6D-458B-B327-7BA08470581F}"/>
              </a:ext>
            </a:extLst>
          </p:cNvPr>
          <p:cNvSpPr>
            <a:spLocks noGrp="1"/>
          </p:cNvSpPr>
          <p:nvPr>
            <p:ph type="sldNum" sz="quarter" idx="12"/>
          </p:nvPr>
        </p:nvSpPr>
        <p:spPr/>
        <p:txBody>
          <a:bodyPr/>
          <a:lstStyle/>
          <a:p>
            <a:fld id="{C51EAA63-D034-42AE-91FA-B13B9518C7BE}" type="slidenum">
              <a:rPr lang="en-US" smtClean="0"/>
              <a:pPr/>
              <a:t>123</a:t>
            </a:fld>
            <a:endParaRPr lang="en-US" dirty="0"/>
          </a:p>
        </p:txBody>
      </p:sp>
      <p:pic>
        <p:nvPicPr>
          <p:cNvPr id="5" name="Picture 4">
            <a:extLst>
              <a:ext uri="{FF2B5EF4-FFF2-40B4-BE49-F238E27FC236}">
                <a16:creationId xmlns:a16="http://schemas.microsoft.com/office/drawing/2014/main" id="{7CA6D6C7-E9E9-4D07-B5A6-299E217694F9}"/>
              </a:ext>
            </a:extLst>
          </p:cNvPr>
          <p:cNvPicPr>
            <a:picLocks noChangeAspect="1"/>
          </p:cNvPicPr>
          <p:nvPr/>
        </p:nvPicPr>
        <p:blipFill>
          <a:blip r:embed="rId2"/>
          <a:stretch>
            <a:fillRect/>
          </a:stretch>
        </p:blipFill>
        <p:spPr>
          <a:xfrm>
            <a:off x="3061432" y="5382415"/>
            <a:ext cx="4459170" cy="398585"/>
          </a:xfrm>
          <a:prstGeom prst="rect">
            <a:avLst/>
          </a:prstGeom>
        </p:spPr>
      </p:pic>
      <p:pic>
        <p:nvPicPr>
          <p:cNvPr id="6" name="Picture 5">
            <a:extLst>
              <a:ext uri="{FF2B5EF4-FFF2-40B4-BE49-F238E27FC236}">
                <a16:creationId xmlns:a16="http://schemas.microsoft.com/office/drawing/2014/main" id="{3884AC03-A6D9-48D2-B508-22AA1E7E6079}"/>
              </a:ext>
            </a:extLst>
          </p:cNvPr>
          <p:cNvPicPr>
            <a:picLocks noChangeAspect="1"/>
          </p:cNvPicPr>
          <p:nvPr/>
        </p:nvPicPr>
        <p:blipFill>
          <a:blip r:embed="rId3"/>
          <a:stretch>
            <a:fillRect/>
          </a:stretch>
        </p:blipFill>
        <p:spPr>
          <a:xfrm>
            <a:off x="2865961" y="3526081"/>
            <a:ext cx="5894204" cy="365980"/>
          </a:xfrm>
          <a:prstGeom prst="rect">
            <a:avLst/>
          </a:prstGeom>
        </p:spPr>
      </p:pic>
    </p:spTree>
    <p:extLst>
      <p:ext uri="{BB962C8B-B14F-4D97-AF65-F5344CB8AC3E}">
        <p14:creationId xmlns:p14="http://schemas.microsoft.com/office/powerpoint/2010/main" val="332771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377E-CD0A-4C5E-8A25-15C8CF590BFA}"/>
              </a:ext>
            </a:extLst>
          </p:cNvPr>
          <p:cNvSpPr>
            <a:spLocks noGrp="1"/>
          </p:cNvSpPr>
          <p:nvPr>
            <p:ph type="title"/>
          </p:nvPr>
        </p:nvSpPr>
        <p:spPr>
          <a:xfrm>
            <a:off x="227018" y="304800"/>
            <a:ext cx="11125199" cy="568570"/>
          </a:xfrm>
        </p:spPr>
        <p:txBody>
          <a:bodyPr/>
          <a:lstStyle/>
          <a:p>
            <a:r>
              <a:rPr lang="en-US" dirty="0"/>
              <a:t>Object Methods</a:t>
            </a:r>
          </a:p>
        </p:txBody>
      </p:sp>
      <p:sp>
        <p:nvSpPr>
          <p:cNvPr id="3" name="Text Placeholder 2">
            <a:extLst>
              <a:ext uri="{FF2B5EF4-FFF2-40B4-BE49-F238E27FC236}">
                <a16:creationId xmlns:a16="http://schemas.microsoft.com/office/drawing/2014/main" id="{9B58BF38-68A0-4A80-BF5E-2E0BA145D559}"/>
              </a:ext>
            </a:extLst>
          </p:cNvPr>
          <p:cNvSpPr>
            <a:spLocks noGrp="1"/>
          </p:cNvSpPr>
          <p:nvPr>
            <p:ph type="body" sz="quarter" idx="13"/>
          </p:nvPr>
        </p:nvSpPr>
        <p:spPr>
          <a:xfrm>
            <a:off x="653330" y="1066799"/>
            <a:ext cx="11233869" cy="3962401"/>
          </a:xfrm>
        </p:spPr>
        <p:txBody>
          <a:bodyPr/>
          <a:lstStyle/>
          <a:p>
            <a:pPr algn="just"/>
            <a:r>
              <a:rPr lang="en-US" dirty="0"/>
              <a:t>Methods are the functions that let the object do something or let something be done to it. There is a small difference between a function and a method – at a function is a standalone unit of statements and a method is attached to an object and can be referenced by the </a:t>
            </a:r>
            <a:r>
              <a:rPr lang="en-US" b="1" dirty="0"/>
              <a:t>this</a:t>
            </a:r>
            <a:r>
              <a:rPr lang="en-US" dirty="0"/>
              <a:t> keyword.</a:t>
            </a:r>
          </a:p>
          <a:p>
            <a:pPr algn="just"/>
            <a:r>
              <a:rPr lang="en-US" dirty="0"/>
              <a:t>Methods are useful for everything from displaying the contents of the object to the screen to performing complex mathematical operations on a group of local properties and parameters.</a:t>
            </a:r>
          </a:p>
          <a:p>
            <a:pPr algn="just"/>
            <a:r>
              <a:rPr lang="en-US" b="1" dirty="0"/>
              <a:t>For example</a:t>
            </a:r>
            <a:r>
              <a:rPr lang="en-US" dirty="0"/>
              <a:t> − Following is a simple example to show how to use the </a:t>
            </a:r>
            <a:r>
              <a:rPr lang="en-US" b="1" dirty="0"/>
              <a:t>write()</a:t>
            </a:r>
            <a:r>
              <a:rPr lang="en-US" dirty="0"/>
              <a:t> method of document object to write any content on the document.</a:t>
            </a:r>
          </a:p>
          <a:p>
            <a:endParaRPr lang="en-US" dirty="0"/>
          </a:p>
        </p:txBody>
      </p:sp>
      <p:sp>
        <p:nvSpPr>
          <p:cNvPr id="4" name="Slide Number Placeholder 3">
            <a:extLst>
              <a:ext uri="{FF2B5EF4-FFF2-40B4-BE49-F238E27FC236}">
                <a16:creationId xmlns:a16="http://schemas.microsoft.com/office/drawing/2014/main" id="{DE3F112B-0CF2-4DA6-A3A9-86BA489A91C2}"/>
              </a:ext>
            </a:extLst>
          </p:cNvPr>
          <p:cNvSpPr>
            <a:spLocks noGrp="1"/>
          </p:cNvSpPr>
          <p:nvPr>
            <p:ph type="sldNum" sz="quarter" idx="12"/>
          </p:nvPr>
        </p:nvSpPr>
        <p:spPr/>
        <p:txBody>
          <a:bodyPr/>
          <a:lstStyle/>
          <a:p>
            <a:fld id="{C51EAA63-D034-42AE-91FA-B13B9518C7BE}" type="slidenum">
              <a:rPr lang="en-US" smtClean="0"/>
              <a:pPr/>
              <a:t>124</a:t>
            </a:fld>
            <a:endParaRPr lang="en-US" dirty="0"/>
          </a:p>
        </p:txBody>
      </p:sp>
      <p:pic>
        <p:nvPicPr>
          <p:cNvPr id="5" name="Picture 4">
            <a:extLst>
              <a:ext uri="{FF2B5EF4-FFF2-40B4-BE49-F238E27FC236}">
                <a16:creationId xmlns:a16="http://schemas.microsoft.com/office/drawing/2014/main" id="{6F0A698F-1275-463F-8168-38ED08A9ECE8}"/>
              </a:ext>
            </a:extLst>
          </p:cNvPr>
          <p:cNvPicPr>
            <a:picLocks noChangeAspect="1"/>
          </p:cNvPicPr>
          <p:nvPr/>
        </p:nvPicPr>
        <p:blipFill>
          <a:blip r:embed="rId2"/>
          <a:stretch>
            <a:fillRect/>
          </a:stretch>
        </p:blipFill>
        <p:spPr>
          <a:xfrm>
            <a:off x="4012068" y="5591995"/>
            <a:ext cx="4516391" cy="401457"/>
          </a:xfrm>
          <a:prstGeom prst="rect">
            <a:avLst/>
          </a:prstGeom>
        </p:spPr>
      </p:pic>
    </p:spTree>
    <p:extLst>
      <p:ext uri="{BB962C8B-B14F-4D97-AF65-F5344CB8AC3E}">
        <p14:creationId xmlns:p14="http://schemas.microsoft.com/office/powerpoint/2010/main" val="330743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4B93-867F-47A6-BAC0-75F2C9A7B268}"/>
              </a:ext>
            </a:extLst>
          </p:cNvPr>
          <p:cNvSpPr>
            <a:spLocks noGrp="1"/>
          </p:cNvSpPr>
          <p:nvPr>
            <p:ph type="title"/>
          </p:nvPr>
        </p:nvSpPr>
        <p:spPr>
          <a:xfrm>
            <a:off x="250465" y="281353"/>
            <a:ext cx="11125199" cy="662355"/>
          </a:xfrm>
        </p:spPr>
        <p:txBody>
          <a:bodyPr/>
          <a:lstStyle/>
          <a:p>
            <a:r>
              <a:rPr lang="en-US" dirty="0"/>
              <a:t>User-Defined Objects</a:t>
            </a:r>
          </a:p>
        </p:txBody>
      </p:sp>
      <p:sp>
        <p:nvSpPr>
          <p:cNvPr id="3" name="Text Placeholder 2">
            <a:extLst>
              <a:ext uri="{FF2B5EF4-FFF2-40B4-BE49-F238E27FC236}">
                <a16:creationId xmlns:a16="http://schemas.microsoft.com/office/drawing/2014/main" id="{FA586FA8-491A-40F2-975A-6D34E5F2D6CF}"/>
              </a:ext>
            </a:extLst>
          </p:cNvPr>
          <p:cNvSpPr>
            <a:spLocks noGrp="1"/>
          </p:cNvSpPr>
          <p:nvPr>
            <p:ph type="body" sz="quarter" idx="13"/>
          </p:nvPr>
        </p:nvSpPr>
        <p:spPr>
          <a:xfrm>
            <a:off x="462500" y="1184030"/>
            <a:ext cx="11448146" cy="3962401"/>
          </a:xfrm>
        </p:spPr>
        <p:txBody>
          <a:bodyPr/>
          <a:lstStyle/>
          <a:p>
            <a:r>
              <a:rPr lang="en-US" dirty="0"/>
              <a:t>All user-defined objects and built-in objects are descendants of an object called </a:t>
            </a:r>
            <a:r>
              <a:rPr lang="en-US" b="1" dirty="0"/>
              <a:t>Object</a:t>
            </a:r>
            <a:r>
              <a:rPr lang="en-US" dirty="0"/>
              <a:t>.</a:t>
            </a:r>
          </a:p>
          <a:p>
            <a:r>
              <a:rPr lang="en-US" b="1" dirty="0"/>
              <a:t>The new Operator</a:t>
            </a:r>
          </a:p>
          <a:p>
            <a:r>
              <a:rPr lang="en-US" dirty="0"/>
              <a:t>The </a:t>
            </a:r>
            <a:r>
              <a:rPr lang="en-US" b="1" dirty="0"/>
              <a:t>new</a:t>
            </a:r>
            <a:r>
              <a:rPr lang="en-US" dirty="0"/>
              <a:t> operator is used to create an instance of an object. To create an object, the </a:t>
            </a:r>
            <a:r>
              <a:rPr lang="en-US" b="1" dirty="0"/>
              <a:t>new</a:t>
            </a:r>
            <a:r>
              <a:rPr lang="en-US" dirty="0"/>
              <a:t> operator is followed by the constructor method.</a:t>
            </a:r>
          </a:p>
          <a:p>
            <a:r>
              <a:rPr lang="en-US" dirty="0"/>
              <a:t>In the following example, the constructor methods are Object(), Array(), and Date(). These constructors are built-in JavaScript functions.</a:t>
            </a:r>
          </a:p>
          <a:p>
            <a:endParaRPr lang="en-US" dirty="0"/>
          </a:p>
        </p:txBody>
      </p:sp>
      <p:sp>
        <p:nvSpPr>
          <p:cNvPr id="4" name="Slide Number Placeholder 3">
            <a:extLst>
              <a:ext uri="{FF2B5EF4-FFF2-40B4-BE49-F238E27FC236}">
                <a16:creationId xmlns:a16="http://schemas.microsoft.com/office/drawing/2014/main" id="{54E827F3-2151-461E-B0F3-278E7F39B9B0}"/>
              </a:ext>
            </a:extLst>
          </p:cNvPr>
          <p:cNvSpPr>
            <a:spLocks noGrp="1"/>
          </p:cNvSpPr>
          <p:nvPr>
            <p:ph type="sldNum" sz="quarter" idx="12"/>
          </p:nvPr>
        </p:nvSpPr>
        <p:spPr/>
        <p:txBody>
          <a:bodyPr/>
          <a:lstStyle/>
          <a:p>
            <a:fld id="{C51EAA63-D034-42AE-91FA-B13B9518C7BE}" type="slidenum">
              <a:rPr lang="en-US" smtClean="0"/>
              <a:pPr/>
              <a:t>125</a:t>
            </a:fld>
            <a:endParaRPr lang="en-US" dirty="0"/>
          </a:p>
        </p:txBody>
      </p:sp>
      <p:pic>
        <p:nvPicPr>
          <p:cNvPr id="5" name="Picture 4">
            <a:extLst>
              <a:ext uri="{FF2B5EF4-FFF2-40B4-BE49-F238E27FC236}">
                <a16:creationId xmlns:a16="http://schemas.microsoft.com/office/drawing/2014/main" id="{061C9D9B-827E-450D-A92A-985CCA012D9A}"/>
              </a:ext>
            </a:extLst>
          </p:cNvPr>
          <p:cNvPicPr>
            <a:picLocks noChangeAspect="1"/>
          </p:cNvPicPr>
          <p:nvPr/>
        </p:nvPicPr>
        <p:blipFill>
          <a:blip r:embed="rId2"/>
          <a:stretch>
            <a:fillRect/>
          </a:stretch>
        </p:blipFill>
        <p:spPr>
          <a:xfrm>
            <a:off x="2983034" y="5146431"/>
            <a:ext cx="5267579" cy="790883"/>
          </a:xfrm>
          <a:prstGeom prst="rect">
            <a:avLst/>
          </a:prstGeom>
        </p:spPr>
      </p:pic>
    </p:spTree>
    <p:extLst>
      <p:ext uri="{BB962C8B-B14F-4D97-AF65-F5344CB8AC3E}">
        <p14:creationId xmlns:p14="http://schemas.microsoft.com/office/powerpoint/2010/main" val="41221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7968-FEB4-48F6-97F6-CC0D5A58611C}"/>
              </a:ext>
            </a:extLst>
          </p:cNvPr>
          <p:cNvSpPr>
            <a:spLocks noGrp="1"/>
          </p:cNvSpPr>
          <p:nvPr>
            <p:ph type="title"/>
          </p:nvPr>
        </p:nvSpPr>
        <p:spPr>
          <a:xfrm>
            <a:off x="273910" y="281353"/>
            <a:ext cx="11125199" cy="662355"/>
          </a:xfrm>
        </p:spPr>
        <p:txBody>
          <a:bodyPr/>
          <a:lstStyle/>
          <a:p>
            <a:r>
              <a:rPr lang="en-US" dirty="0"/>
              <a:t>The Object() Constructor</a:t>
            </a:r>
          </a:p>
        </p:txBody>
      </p:sp>
      <p:sp>
        <p:nvSpPr>
          <p:cNvPr id="3" name="Text Placeholder 2">
            <a:extLst>
              <a:ext uri="{FF2B5EF4-FFF2-40B4-BE49-F238E27FC236}">
                <a16:creationId xmlns:a16="http://schemas.microsoft.com/office/drawing/2014/main" id="{F2B23056-8C01-4E64-95EE-7438E3F57AAF}"/>
              </a:ext>
            </a:extLst>
          </p:cNvPr>
          <p:cNvSpPr>
            <a:spLocks noGrp="1"/>
          </p:cNvSpPr>
          <p:nvPr>
            <p:ph type="body" sz="quarter" idx="13"/>
          </p:nvPr>
        </p:nvSpPr>
        <p:spPr>
          <a:xfrm>
            <a:off x="462500" y="1113691"/>
            <a:ext cx="11495038" cy="3962401"/>
          </a:xfrm>
        </p:spPr>
        <p:txBody>
          <a:bodyPr/>
          <a:lstStyle/>
          <a:p>
            <a:pPr algn="just"/>
            <a:r>
              <a:rPr lang="en-US" dirty="0"/>
              <a:t>A constructor is a function that creates and initializes an object. JavaScript provides a special constructor function called </a:t>
            </a:r>
            <a:r>
              <a:rPr lang="en-US" b="1" dirty="0"/>
              <a:t>Object()</a:t>
            </a:r>
            <a:r>
              <a:rPr lang="en-US" dirty="0"/>
              <a:t> to build the object. The return value of the </a:t>
            </a:r>
            <a:r>
              <a:rPr lang="en-US" b="1" dirty="0"/>
              <a:t>Object()</a:t>
            </a:r>
            <a:r>
              <a:rPr lang="en-US" dirty="0"/>
              <a:t> constructor is assigned to a variable.</a:t>
            </a:r>
          </a:p>
          <a:p>
            <a:pPr algn="just"/>
            <a:r>
              <a:rPr lang="en-US" dirty="0"/>
              <a:t>The variable contains a reference to the new object. The properties assigned to the object are not variables and are not defined with the </a:t>
            </a:r>
            <a:r>
              <a:rPr lang="en-US" b="1" dirty="0" err="1"/>
              <a:t>var</a:t>
            </a:r>
            <a:r>
              <a:rPr lang="en-US" dirty="0"/>
              <a:t> keyword.</a:t>
            </a:r>
          </a:p>
          <a:p>
            <a:endParaRPr lang="en-US" dirty="0"/>
          </a:p>
        </p:txBody>
      </p:sp>
      <p:sp>
        <p:nvSpPr>
          <p:cNvPr id="4" name="Slide Number Placeholder 3">
            <a:extLst>
              <a:ext uri="{FF2B5EF4-FFF2-40B4-BE49-F238E27FC236}">
                <a16:creationId xmlns:a16="http://schemas.microsoft.com/office/drawing/2014/main" id="{1D5C48D6-8DEF-4F46-A0B5-BE88D705CFC2}"/>
              </a:ext>
            </a:extLst>
          </p:cNvPr>
          <p:cNvSpPr>
            <a:spLocks noGrp="1"/>
          </p:cNvSpPr>
          <p:nvPr>
            <p:ph type="sldNum" sz="quarter" idx="12"/>
          </p:nvPr>
        </p:nvSpPr>
        <p:spPr/>
        <p:txBody>
          <a:bodyPr/>
          <a:lstStyle/>
          <a:p>
            <a:fld id="{C51EAA63-D034-42AE-91FA-B13B9518C7BE}" type="slidenum">
              <a:rPr lang="en-US" smtClean="0"/>
              <a:pPr/>
              <a:t>126</a:t>
            </a:fld>
            <a:endParaRPr lang="en-US" dirty="0"/>
          </a:p>
        </p:txBody>
      </p:sp>
    </p:spTree>
    <p:extLst>
      <p:ext uri="{BB962C8B-B14F-4D97-AF65-F5344CB8AC3E}">
        <p14:creationId xmlns:p14="http://schemas.microsoft.com/office/powerpoint/2010/main" val="171515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4E29-2CC7-4D8B-91AA-067700E18EB0}"/>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13A76EFA-576B-47EC-9AB5-A1BE5A752D12}"/>
              </a:ext>
            </a:extLst>
          </p:cNvPr>
          <p:cNvSpPr>
            <a:spLocks noGrp="1"/>
          </p:cNvSpPr>
          <p:nvPr>
            <p:ph type="body" sz="quarter" idx="13"/>
          </p:nvPr>
        </p:nvSpPr>
        <p:spPr>
          <a:xfrm>
            <a:off x="653331" y="1488830"/>
            <a:ext cx="8861082" cy="3962401"/>
          </a:xfrm>
        </p:spPr>
        <p:txBody>
          <a:bodyPr/>
          <a:lstStyle/>
          <a:p>
            <a:r>
              <a:rPr lang="en-US" dirty="0"/>
              <a:t>Let demonstrates how to create an Object.</a:t>
            </a:r>
          </a:p>
        </p:txBody>
      </p:sp>
      <p:sp>
        <p:nvSpPr>
          <p:cNvPr id="4" name="Slide Number Placeholder 3">
            <a:extLst>
              <a:ext uri="{FF2B5EF4-FFF2-40B4-BE49-F238E27FC236}">
                <a16:creationId xmlns:a16="http://schemas.microsoft.com/office/drawing/2014/main" id="{E499596B-D31C-4ED4-B39A-89DFF0D407E0}"/>
              </a:ext>
            </a:extLst>
          </p:cNvPr>
          <p:cNvSpPr>
            <a:spLocks noGrp="1"/>
          </p:cNvSpPr>
          <p:nvPr>
            <p:ph type="sldNum" sz="quarter" idx="12"/>
          </p:nvPr>
        </p:nvSpPr>
        <p:spPr/>
        <p:txBody>
          <a:bodyPr/>
          <a:lstStyle/>
          <a:p>
            <a:fld id="{C51EAA63-D034-42AE-91FA-B13B9518C7BE}" type="slidenum">
              <a:rPr lang="en-US" smtClean="0"/>
              <a:pPr/>
              <a:t>127</a:t>
            </a:fld>
            <a:endParaRPr lang="en-US" dirty="0"/>
          </a:p>
        </p:txBody>
      </p:sp>
      <p:pic>
        <p:nvPicPr>
          <p:cNvPr id="5" name="Picture 4">
            <a:extLst>
              <a:ext uri="{FF2B5EF4-FFF2-40B4-BE49-F238E27FC236}">
                <a16:creationId xmlns:a16="http://schemas.microsoft.com/office/drawing/2014/main" id="{F3954D3F-041D-4537-A687-44EF8BFA6CE0}"/>
              </a:ext>
            </a:extLst>
          </p:cNvPr>
          <p:cNvPicPr>
            <a:picLocks noChangeAspect="1"/>
          </p:cNvPicPr>
          <p:nvPr/>
        </p:nvPicPr>
        <p:blipFill>
          <a:blip r:embed="rId2"/>
          <a:stretch>
            <a:fillRect/>
          </a:stretch>
        </p:blipFill>
        <p:spPr>
          <a:xfrm>
            <a:off x="865186" y="2103192"/>
            <a:ext cx="6089465" cy="3348039"/>
          </a:xfrm>
          <a:prstGeom prst="rect">
            <a:avLst/>
          </a:prstGeom>
        </p:spPr>
      </p:pic>
      <p:pic>
        <p:nvPicPr>
          <p:cNvPr id="6" name="Picture 5">
            <a:extLst>
              <a:ext uri="{FF2B5EF4-FFF2-40B4-BE49-F238E27FC236}">
                <a16:creationId xmlns:a16="http://schemas.microsoft.com/office/drawing/2014/main" id="{4CB7C271-F5B6-43DD-ABF5-F71BDB0F2818}"/>
              </a:ext>
            </a:extLst>
          </p:cNvPr>
          <p:cNvPicPr>
            <a:picLocks noChangeAspect="1"/>
          </p:cNvPicPr>
          <p:nvPr/>
        </p:nvPicPr>
        <p:blipFill>
          <a:blip r:embed="rId3"/>
          <a:stretch>
            <a:fillRect/>
          </a:stretch>
        </p:blipFill>
        <p:spPr>
          <a:xfrm>
            <a:off x="8433642" y="2816102"/>
            <a:ext cx="2585251" cy="700821"/>
          </a:xfrm>
          <a:prstGeom prst="rect">
            <a:avLst/>
          </a:prstGeom>
        </p:spPr>
      </p:pic>
      <p:sp>
        <p:nvSpPr>
          <p:cNvPr id="7" name="TextBox 6">
            <a:extLst>
              <a:ext uri="{FF2B5EF4-FFF2-40B4-BE49-F238E27FC236}">
                <a16:creationId xmlns:a16="http://schemas.microsoft.com/office/drawing/2014/main" id="{12A93F70-5FB5-4E7D-8175-C868695DD5BA}"/>
              </a:ext>
            </a:extLst>
          </p:cNvPr>
          <p:cNvSpPr txBox="1"/>
          <p:nvPr/>
        </p:nvSpPr>
        <p:spPr>
          <a:xfrm>
            <a:off x="9323582" y="2273549"/>
            <a:ext cx="914400" cy="297226"/>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98709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8F69-7C72-406A-969B-E1E5FFF08FC9}"/>
              </a:ext>
            </a:extLst>
          </p:cNvPr>
          <p:cNvSpPr>
            <a:spLocks noGrp="1"/>
          </p:cNvSpPr>
          <p:nvPr>
            <p:ph type="title"/>
          </p:nvPr>
        </p:nvSpPr>
        <p:spPr>
          <a:xfrm>
            <a:off x="227018" y="328245"/>
            <a:ext cx="11125199" cy="498232"/>
          </a:xfrm>
        </p:spPr>
        <p:txBody>
          <a:bodyPr/>
          <a:lstStyle/>
          <a:p>
            <a:r>
              <a:rPr lang="en-US" dirty="0"/>
              <a:t>Example 2</a:t>
            </a:r>
          </a:p>
        </p:txBody>
      </p:sp>
      <p:sp>
        <p:nvSpPr>
          <p:cNvPr id="3" name="Text Placeholder 2">
            <a:extLst>
              <a:ext uri="{FF2B5EF4-FFF2-40B4-BE49-F238E27FC236}">
                <a16:creationId xmlns:a16="http://schemas.microsoft.com/office/drawing/2014/main" id="{005736FA-74C2-488F-B70E-DFCC26248AB6}"/>
              </a:ext>
            </a:extLst>
          </p:cNvPr>
          <p:cNvSpPr>
            <a:spLocks noGrp="1"/>
          </p:cNvSpPr>
          <p:nvPr>
            <p:ph type="body" sz="quarter" idx="13"/>
          </p:nvPr>
        </p:nvSpPr>
        <p:spPr>
          <a:xfrm>
            <a:off x="462499" y="1019907"/>
            <a:ext cx="11330915" cy="3962401"/>
          </a:xfrm>
        </p:spPr>
        <p:txBody>
          <a:bodyPr/>
          <a:lstStyle/>
          <a:p>
            <a:pPr algn="just"/>
            <a:r>
              <a:rPr lang="en-US" dirty="0"/>
              <a:t>This example demonstrates how to create an object with a User-Defined Function. Here </a:t>
            </a:r>
            <a:r>
              <a:rPr lang="en-US" b="1" dirty="0"/>
              <a:t>this</a:t>
            </a:r>
            <a:r>
              <a:rPr lang="en-US" dirty="0"/>
              <a:t> keyword is used to refer to the object that has been passed to a function.</a:t>
            </a:r>
          </a:p>
        </p:txBody>
      </p:sp>
      <p:sp>
        <p:nvSpPr>
          <p:cNvPr id="4" name="Slide Number Placeholder 3">
            <a:extLst>
              <a:ext uri="{FF2B5EF4-FFF2-40B4-BE49-F238E27FC236}">
                <a16:creationId xmlns:a16="http://schemas.microsoft.com/office/drawing/2014/main" id="{4CF32826-A629-421D-9CCC-F0D7DAA928A9}"/>
              </a:ext>
            </a:extLst>
          </p:cNvPr>
          <p:cNvSpPr>
            <a:spLocks noGrp="1"/>
          </p:cNvSpPr>
          <p:nvPr>
            <p:ph type="sldNum" sz="quarter" idx="12"/>
          </p:nvPr>
        </p:nvSpPr>
        <p:spPr/>
        <p:txBody>
          <a:bodyPr/>
          <a:lstStyle/>
          <a:p>
            <a:fld id="{C51EAA63-D034-42AE-91FA-B13B9518C7BE}" type="slidenum">
              <a:rPr lang="en-US" smtClean="0"/>
              <a:pPr/>
              <a:t>128</a:t>
            </a:fld>
            <a:endParaRPr lang="en-US" dirty="0"/>
          </a:p>
        </p:txBody>
      </p:sp>
      <p:pic>
        <p:nvPicPr>
          <p:cNvPr id="5" name="Picture 4">
            <a:extLst>
              <a:ext uri="{FF2B5EF4-FFF2-40B4-BE49-F238E27FC236}">
                <a16:creationId xmlns:a16="http://schemas.microsoft.com/office/drawing/2014/main" id="{B4E709CD-3C1F-47E7-89E5-C4B149167819}"/>
              </a:ext>
            </a:extLst>
          </p:cNvPr>
          <p:cNvPicPr>
            <a:picLocks noChangeAspect="1"/>
          </p:cNvPicPr>
          <p:nvPr/>
        </p:nvPicPr>
        <p:blipFill>
          <a:blip r:embed="rId2"/>
          <a:stretch>
            <a:fillRect/>
          </a:stretch>
        </p:blipFill>
        <p:spPr>
          <a:xfrm>
            <a:off x="760417" y="2481628"/>
            <a:ext cx="5982986" cy="3648715"/>
          </a:xfrm>
          <a:prstGeom prst="rect">
            <a:avLst/>
          </a:prstGeom>
        </p:spPr>
      </p:pic>
      <p:sp>
        <p:nvSpPr>
          <p:cNvPr id="6" name="TextBox 5">
            <a:extLst>
              <a:ext uri="{FF2B5EF4-FFF2-40B4-BE49-F238E27FC236}">
                <a16:creationId xmlns:a16="http://schemas.microsoft.com/office/drawing/2014/main" id="{F4A991B5-C336-4656-BE5E-11F1102E1055}"/>
              </a:ext>
            </a:extLst>
          </p:cNvPr>
          <p:cNvSpPr txBox="1"/>
          <p:nvPr/>
        </p:nvSpPr>
        <p:spPr>
          <a:xfrm>
            <a:off x="7877908" y="2649415"/>
            <a:ext cx="914400" cy="304800"/>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ACE70DE5-42E5-4184-BEAC-9A4FEAD62057}"/>
              </a:ext>
            </a:extLst>
          </p:cNvPr>
          <p:cNvPicPr>
            <a:picLocks noChangeAspect="1"/>
          </p:cNvPicPr>
          <p:nvPr/>
        </p:nvPicPr>
        <p:blipFill>
          <a:blip r:embed="rId3"/>
          <a:stretch>
            <a:fillRect/>
          </a:stretch>
        </p:blipFill>
        <p:spPr>
          <a:xfrm>
            <a:off x="7877908" y="3147645"/>
            <a:ext cx="2778224" cy="682079"/>
          </a:xfrm>
          <a:prstGeom prst="rect">
            <a:avLst/>
          </a:prstGeom>
        </p:spPr>
      </p:pic>
    </p:spTree>
    <p:extLst>
      <p:ext uri="{BB962C8B-B14F-4D97-AF65-F5344CB8AC3E}">
        <p14:creationId xmlns:p14="http://schemas.microsoft.com/office/powerpoint/2010/main" val="52754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FF27-BB99-4257-BA98-DDC009BFB1D1}"/>
              </a:ext>
            </a:extLst>
          </p:cNvPr>
          <p:cNvSpPr>
            <a:spLocks noGrp="1"/>
          </p:cNvSpPr>
          <p:nvPr>
            <p:ph type="title"/>
          </p:nvPr>
        </p:nvSpPr>
        <p:spPr>
          <a:xfrm>
            <a:off x="273910" y="257908"/>
            <a:ext cx="11125199" cy="592016"/>
          </a:xfrm>
        </p:spPr>
        <p:txBody>
          <a:bodyPr/>
          <a:lstStyle/>
          <a:p>
            <a:r>
              <a:rPr lang="en-US" dirty="0"/>
              <a:t>Defining Methods for an Object</a:t>
            </a:r>
          </a:p>
        </p:txBody>
      </p:sp>
      <p:sp>
        <p:nvSpPr>
          <p:cNvPr id="3" name="Text Placeholder 2">
            <a:extLst>
              <a:ext uri="{FF2B5EF4-FFF2-40B4-BE49-F238E27FC236}">
                <a16:creationId xmlns:a16="http://schemas.microsoft.com/office/drawing/2014/main" id="{55E7C768-20BE-45B1-9676-8809B8A12300}"/>
              </a:ext>
            </a:extLst>
          </p:cNvPr>
          <p:cNvSpPr>
            <a:spLocks noGrp="1"/>
          </p:cNvSpPr>
          <p:nvPr>
            <p:ph type="body" sz="quarter" idx="13"/>
          </p:nvPr>
        </p:nvSpPr>
        <p:spPr>
          <a:xfrm>
            <a:off x="439054" y="1395045"/>
            <a:ext cx="11448146" cy="3962401"/>
          </a:xfrm>
        </p:spPr>
        <p:txBody>
          <a:bodyPr/>
          <a:lstStyle/>
          <a:p>
            <a:pPr algn="just"/>
            <a:r>
              <a:rPr lang="en-US" dirty="0"/>
              <a:t>The previous examples demonstrate how the constructor creates the object and assigns properties. But we need to complete the definition of an object by assigning methods to it.</a:t>
            </a:r>
          </a:p>
        </p:txBody>
      </p:sp>
      <p:sp>
        <p:nvSpPr>
          <p:cNvPr id="4" name="Slide Number Placeholder 3">
            <a:extLst>
              <a:ext uri="{FF2B5EF4-FFF2-40B4-BE49-F238E27FC236}">
                <a16:creationId xmlns:a16="http://schemas.microsoft.com/office/drawing/2014/main" id="{AF8B8A60-6257-4D14-9532-48477C3103F2}"/>
              </a:ext>
            </a:extLst>
          </p:cNvPr>
          <p:cNvSpPr>
            <a:spLocks noGrp="1"/>
          </p:cNvSpPr>
          <p:nvPr>
            <p:ph type="sldNum" sz="quarter" idx="12"/>
          </p:nvPr>
        </p:nvSpPr>
        <p:spPr/>
        <p:txBody>
          <a:bodyPr/>
          <a:lstStyle/>
          <a:p>
            <a:fld id="{C51EAA63-D034-42AE-91FA-B13B9518C7BE}" type="slidenum">
              <a:rPr lang="en-US" smtClean="0"/>
              <a:pPr/>
              <a:t>129</a:t>
            </a:fld>
            <a:endParaRPr lang="en-US" dirty="0"/>
          </a:p>
        </p:txBody>
      </p:sp>
    </p:spTree>
    <p:extLst>
      <p:ext uri="{BB962C8B-B14F-4D97-AF65-F5344CB8AC3E}">
        <p14:creationId xmlns:p14="http://schemas.microsoft.com/office/powerpoint/2010/main" val="232653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D1B4-B44A-44EC-9137-4F4561B80109}"/>
              </a:ext>
            </a:extLst>
          </p:cNvPr>
          <p:cNvSpPr>
            <a:spLocks noGrp="1"/>
          </p:cNvSpPr>
          <p:nvPr>
            <p:ph type="title"/>
          </p:nvPr>
        </p:nvSpPr>
        <p:spPr>
          <a:xfrm>
            <a:off x="367695" y="422030"/>
            <a:ext cx="11125199" cy="615463"/>
          </a:xfrm>
        </p:spPr>
        <p:txBody>
          <a:bodyPr/>
          <a:lstStyle/>
          <a:p>
            <a:r>
              <a:rPr lang="en-US" dirty="0"/>
              <a:t>Semicolons are Optional</a:t>
            </a:r>
          </a:p>
        </p:txBody>
      </p:sp>
      <p:sp>
        <p:nvSpPr>
          <p:cNvPr id="3" name="Text Placeholder 2">
            <a:extLst>
              <a:ext uri="{FF2B5EF4-FFF2-40B4-BE49-F238E27FC236}">
                <a16:creationId xmlns:a16="http://schemas.microsoft.com/office/drawing/2014/main" id="{51229B95-3C54-4DE6-8F5B-0CBFD246ACC8}"/>
              </a:ext>
            </a:extLst>
          </p:cNvPr>
          <p:cNvSpPr>
            <a:spLocks noGrp="1"/>
          </p:cNvSpPr>
          <p:nvPr>
            <p:ph type="body" sz="quarter" idx="13"/>
          </p:nvPr>
        </p:nvSpPr>
        <p:spPr>
          <a:xfrm>
            <a:off x="506789" y="1207476"/>
            <a:ext cx="11286626" cy="3962401"/>
          </a:xfrm>
        </p:spPr>
        <p:txBody>
          <a:bodyPr/>
          <a:lstStyle/>
          <a:p>
            <a:pPr algn="just"/>
            <a:r>
              <a:rPr lang="en-US" dirty="0"/>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p>
          <a:p>
            <a:pPr algn="just"/>
            <a:endParaRPr lang="en-US" dirty="0"/>
          </a:p>
          <a:p>
            <a:pPr algn="just"/>
            <a:endParaRPr lang="en-US" dirty="0"/>
          </a:p>
          <a:p>
            <a:pPr algn="just"/>
            <a:r>
              <a:rPr lang="en-US" dirty="0"/>
              <a:t>But when formatted in a single line as follows, you must use semicolons −</a:t>
            </a:r>
          </a:p>
          <a:p>
            <a:pPr algn="just"/>
            <a:endParaRPr lang="en-US" dirty="0"/>
          </a:p>
        </p:txBody>
      </p:sp>
      <p:sp>
        <p:nvSpPr>
          <p:cNvPr id="4" name="Slide Number Placeholder 3">
            <a:extLst>
              <a:ext uri="{FF2B5EF4-FFF2-40B4-BE49-F238E27FC236}">
                <a16:creationId xmlns:a16="http://schemas.microsoft.com/office/drawing/2014/main" id="{473A4288-3481-4088-B826-DE14A8FEC91B}"/>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7BFE2460-9675-41C3-9337-E84D6245657F}"/>
              </a:ext>
            </a:extLst>
          </p:cNvPr>
          <p:cNvPicPr>
            <a:picLocks noChangeAspect="1"/>
          </p:cNvPicPr>
          <p:nvPr/>
        </p:nvPicPr>
        <p:blipFill>
          <a:blip r:embed="rId3"/>
          <a:stretch>
            <a:fillRect/>
          </a:stretch>
        </p:blipFill>
        <p:spPr>
          <a:xfrm>
            <a:off x="3191850" y="2878014"/>
            <a:ext cx="4887491" cy="1225063"/>
          </a:xfrm>
          <a:prstGeom prst="rect">
            <a:avLst/>
          </a:prstGeom>
        </p:spPr>
      </p:pic>
      <p:pic>
        <p:nvPicPr>
          <p:cNvPr id="6" name="Picture 5">
            <a:extLst>
              <a:ext uri="{FF2B5EF4-FFF2-40B4-BE49-F238E27FC236}">
                <a16:creationId xmlns:a16="http://schemas.microsoft.com/office/drawing/2014/main" id="{4357F42D-8CDF-4E24-AB66-AFD50AF8F650}"/>
              </a:ext>
            </a:extLst>
          </p:cNvPr>
          <p:cNvPicPr>
            <a:picLocks noChangeAspect="1"/>
          </p:cNvPicPr>
          <p:nvPr/>
        </p:nvPicPr>
        <p:blipFill>
          <a:blip r:embed="rId4"/>
          <a:stretch>
            <a:fillRect/>
          </a:stretch>
        </p:blipFill>
        <p:spPr>
          <a:xfrm>
            <a:off x="3191849" y="5169877"/>
            <a:ext cx="4887491" cy="1018227"/>
          </a:xfrm>
          <a:prstGeom prst="rect">
            <a:avLst/>
          </a:prstGeom>
        </p:spPr>
      </p:pic>
    </p:spTree>
    <p:extLst>
      <p:ext uri="{BB962C8B-B14F-4D97-AF65-F5344CB8AC3E}">
        <p14:creationId xmlns:p14="http://schemas.microsoft.com/office/powerpoint/2010/main" val="48681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4F0D-D286-48DB-9F68-861831825182}"/>
              </a:ext>
            </a:extLst>
          </p:cNvPr>
          <p:cNvSpPr>
            <a:spLocks noGrp="1"/>
          </p:cNvSpPr>
          <p:nvPr>
            <p:ph type="title"/>
          </p:nvPr>
        </p:nvSpPr>
        <p:spPr>
          <a:xfrm>
            <a:off x="250464" y="351691"/>
            <a:ext cx="11125199" cy="638909"/>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94EBCC9B-0FC8-4987-A393-D77827B529C1}"/>
              </a:ext>
            </a:extLst>
          </p:cNvPr>
          <p:cNvSpPr>
            <a:spLocks noGrp="1"/>
          </p:cNvSpPr>
          <p:nvPr>
            <p:ph type="body" sz="quarter" idx="13"/>
          </p:nvPr>
        </p:nvSpPr>
        <p:spPr>
          <a:xfrm>
            <a:off x="653331" y="1207476"/>
            <a:ext cx="8861082" cy="3962401"/>
          </a:xfrm>
        </p:spPr>
        <p:txBody>
          <a:bodyPr/>
          <a:lstStyle/>
          <a:p>
            <a:r>
              <a:rPr lang="en-US" dirty="0"/>
              <a:t>it shows how to add a function along with an object.</a:t>
            </a:r>
          </a:p>
        </p:txBody>
      </p:sp>
      <p:sp>
        <p:nvSpPr>
          <p:cNvPr id="4" name="Slide Number Placeholder 3">
            <a:extLst>
              <a:ext uri="{FF2B5EF4-FFF2-40B4-BE49-F238E27FC236}">
                <a16:creationId xmlns:a16="http://schemas.microsoft.com/office/drawing/2014/main" id="{DFBDDD01-2386-4E6F-9AD6-43C0A78AB7D9}"/>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130</a:t>
            </a:fld>
            <a:endParaRPr lang="en-US" dirty="0"/>
          </a:p>
        </p:txBody>
      </p:sp>
      <p:pic>
        <p:nvPicPr>
          <p:cNvPr id="5" name="Picture 4">
            <a:extLst>
              <a:ext uri="{FF2B5EF4-FFF2-40B4-BE49-F238E27FC236}">
                <a16:creationId xmlns:a16="http://schemas.microsoft.com/office/drawing/2014/main" id="{9BAD8D36-1A4B-41BD-B4B1-B1286A41AA46}"/>
              </a:ext>
            </a:extLst>
          </p:cNvPr>
          <p:cNvPicPr>
            <a:picLocks noChangeAspect="1"/>
          </p:cNvPicPr>
          <p:nvPr/>
        </p:nvPicPr>
        <p:blipFill>
          <a:blip r:embed="rId2"/>
          <a:stretch>
            <a:fillRect/>
          </a:stretch>
        </p:blipFill>
        <p:spPr>
          <a:xfrm>
            <a:off x="653331" y="1729885"/>
            <a:ext cx="5386861" cy="4578345"/>
          </a:xfrm>
          <a:prstGeom prst="rect">
            <a:avLst/>
          </a:prstGeom>
        </p:spPr>
      </p:pic>
      <p:sp>
        <p:nvSpPr>
          <p:cNvPr id="6" name="TextBox 5">
            <a:extLst>
              <a:ext uri="{FF2B5EF4-FFF2-40B4-BE49-F238E27FC236}">
                <a16:creationId xmlns:a16="http://schemas.microsoft.com/office/drawing/2014/main" id="{FB076180-E29A-47A8-8973-3F20F439A17B}"/>
              </a:ext>
            </a:extLst>
          </p:cNvPr>
          <p:cNvSpPr txBox="1"/>
          <p:nvPr/>
        </p:nvSpPr>
        <p:spPr>
          <a:xfrm>
            <a:off x="8299938" y="2274277"/>
            <a:ext cx="914400" cy="304800"/>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E795ADD8-41FC-4341-A393-7AED2F661A52}"/>
              </a:ext>
            </a:extLst>
          </p:cNvPr>
          <p:cNvPicPr>
            <a:picLocks noChangeAspect="1"/>
          </p:cNvPicPr>
          <p:nvPr/>
        </p:nvPicPr>
        <p:blipFill>
          <a:blip r:embed="rId3"/>
          <a:stretch>
            <a:fillRect/>
          </a:stretch>
        </p:blipFill>
        <p:spPr>
          <a:xfrm>
            <a:off x="8299938" y="2795952"/>
            <a:ext cx="2713222" cy="849925"/>
          </a:xfrm>
          <a:prstGeom prst="rect">
            <a:avLst/>
          </a:prstGeom>
        </p:spPr>
      </p:pic>
    </p:spTree>
    <p:extLst>
      <p:ext uri="{BB962C8B-B14F-4D97-AF65-F5344CB8AC3E}">
        <p14:creationId xmlns:p14="http://schemas.microsoft.com/office/powerpoint/2010/main" val="359064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EEE1-7BB2-465C-9A21-443BB5D9A244}"/>
              </a:ext>
            </a:extLst>
          </p:cNvPr>
          <p:cNvSpPr>
            <a:spLocks noGrp="1"/>
          </p:cNvSpPr>
          <p:nvPr>
            <p:ph type="title"/>
          </p:nvPr>
        </p:nvSpPr>
        <p:spPr>
          <a:xfrm>
            <a:off x="180125" y="171389"/>
            <a:ext cx="11125199" cy="615463"/>
          </a:xfrm>
        </p:spPr>
        <p:txBody>
          <a:bodyPr/>
          <a:lstStyle/>
          <a:p>
            <a:r>
              <a:rPr lang="en-US" dirty="0"/>
              <a:t>JavaScript Native Objects</a:t>
            </a:r>
          </a:p>
        </p:txBody>
      </p:sp>
      <p:sp>
        <p:nvSpPr>
          <p:cNvPr id="3" name="Text Placeholder 2">
            <a:extLst>
              <a:ext uri="{FF2B5EF4-FFF2-40B4-BE49-F238E27FC236}">
                <a16:creationId xmlns:a16="http://schemas.microsoft.com/office/drawing/2014/main" id="{693C392A-E65D-49BB-A153-0B07D1EE6E90}"/>
              </a:ext>
            </a:extLst>
          </p:cNvPr>
          <p:cNvSpPr>
            <a:spLocks noGrp="1"/>
          </p:cNvSpPr>
          <p:nvPr>
            <p:ph type="body" sz="quarter" idx="13"/>
          </p:nvPr>
        </p:nvSpPr>
        <p:spPr>
          <a:xfrm>
            <a:off x="578146" y="973013"/>
            <a:ext cx="11285607" cy="3962401"/>
          </a:xfrm>
        </p:spPr>
        <p:txBody>
          <a:bodyPr/>
          <a:lstStyle/>
          <a:p>
            <a:pPr algn="just"/>
            <a:r>
              <a:rPr lang="en-US" sz="2500" dirty="0"/>
              <a:t>JavaScript has several built-in or native objects. These objects are accessible anywhere in your program and will work the same way in any browser running in any operating system.</a:t>
            </a:r>
          </a:p>
          <a:p>
            <a:pPr algn="just"/>
            <a:r>
              <a:rPr lang="en-US" sz="2500" dirty="0"/>
              <a:t>Here is the list of all important JavaScript Native Objects −</a:t>
            </a:r>
          </a:p>
          <a:p>
            <a:r>
              <a:rPr lang="en-US" sz="2500" dirty="0"/>
              <a:t>JavaScript Number Object      JavaScript Boolean Object      JavaScript String Object</a:t>
            </a:r>
          </a:p>
          <a:p>
            <a:r>
              <a:rPr lang="en-US" sz="2500" dirty="0"/>
              <a:t>JavaScript Array Object           JavaScript Date Object             JavaScript Math Object</a:t>
            </a:r>
          </a:p>
          <a:p>
            <a:r>
              <a:rPr lang="en-US" sz="2500" dirty="0"/>
              <a:t>JavaScript </a:t>
            </a:r>
            <a:r>
              <a:rPr lang="en-US" sz="2500" dirty="0" err="1"/>
              <a:t>RegExp</a:t>
            </a:r>
            <a:r>
              <a:rPr lang="en-US" sz="2500" dirty="0"/>
              <a:t> Object</a:t>
            </a:r>
          </a:p>
          <a:p>
            <a:endParaRPr lang="en-US" dirty="0"/>
          </a:p>
        </p:txBody>
      </p:sp>
      <p:sp>
        <p:nvSpPr>
          <p:cNvPr id="4" name="Slide Number Placeholder 3">
            <a:extLst>
              <a:ext uri="{FF2B5EF4-FFF2-40B4-BE49-F238E27FC236}">
                <a16:creationId xmlns:a16="http://schemas.microsoft.com/office/drawing/2014/main" id="{58934E04-7C04-485C-92AE-C87C1C46C8A7}"/>
              </a:ext>
            </a:extLst>
          </p:cNvPr>
          <p:cNvSpPr>
            <a:spLocks noGrp="1"/>
          </p:cNvSpPr>
          <p:nvPr>
            <p:ph type="sldNum" sz="quarter" idx="12"/>
          </p:nvPr>
        </p:nvSpPr>
        <p:spPr/>
        <p:txBody>
          <a:bodyPr/>
          <a:lstStyle/>
          <a:p>
            <a:fld id="{C51EAA63-D034-42AE-91FA-B13B9518C7BE}" type="slidenum">
              <a:rPr lang="en-US" smtClean="0"/>
              <a:pPr/>
              <a:t>131</a:t>
            </a:fld>
            <a:endParaRPr lang="en-US" dirty="0"/>
          </a:p>
        </p:txBody>
      </p:sp>
    </p:spTree>
    <p:extLst>
      <p:ext uri="{BB962C8B-B14F-4D97-AF65-F5344CB8AC3E}">
        <p14:creationId xmlns:p14="http://schemas.microsoft.com/office/powerpoint/2010/main" val="119208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711-561D-4DD7-8866-5026DAFBAAED}"/>
              </a:ext>
            </a:extLst>
          </p:cNvPr>
          <p:cNvSpPr>
            <a:spLocks noGrp="1"/>
          </p:cNvSpPr>
          <p:nvPr>
            <p:ph type="title"/>
          </p:nvPr>
        </p:nvSpPr>
        <p:spPr>
          <a:xfrm>
            <a:off x="180125" y="281354"/>
            <a:ext cx="11125199" cy="592016"/>
          </a:xfrm>
        </p:spPr>
        <p:txBody>
          <a:bodyPr/>
          <a:lstStyle/>
          <a:p>
            <a:r>
              <a:rPr lang="en-US" dirty="0"/>
              <a:t>JavaScript - The Number Object</a:t>
            </a:r>
          </a:p>
        </p:txBody>
      </p:sp>
      <p:sp>
        <p:nvSpPr>
          <p:cNvPr id="3" name="Text Placeholder 2">
            <a:extLst>
              <a:ext uri="{FF2B5EF4-FFF2-40B4-BE49-F238E27FC236}">
                <a16:creationId xmlns:a16="http://schemas.microsoft.com/office/drawing/2014/main" id="{1BDC5162-ECF7-4E47-8240-13A840C7EA19}"/>
              </a:ext>
            </a:extLst>
          </p:cNvPr>
          <p:cNvSpPr>
            <a:spLocks noGrp="1"/>
          </p:cNvSpPr>
          <p:nvPr>
            <p:ph type="body" sz="quarter" idx="13"/>
          </p:nvPr>
        </p:nvSpPr>
        <p:spPr>
          <a:xfrm>
            <a:off x="462500" y="1090245"/>
            <a:ext cx="11424700" cy="3962401"/>
          </a:xfrm>
        </p:spPr>
        <p:txBody>
          <a:bodyPr/>
          <a:lstStyle/>
          <a:p>
            <a:pPr algn="just"/>
            <a:r>
              <a:rPr lang="en-US" dirty="0"/>
              <a:t>The </a:t>
            </a:r>
            <a:r>
              <a:rPr lang="en-US" b="1" dirty="0"/>
              <a:t>Number</a:t>
            </a:r>
            <a:r>
              <a:rPr lang="en-US" dirty="0"/>
              <a:t> object represents numerical date, either integers or floating-point numbers. In general, you do not need to worry about </a:t>
            </a:r>
            <a:r>
              <a:rPr lang="en-US" b="1" dirty="0"/>
              <a:t>Number</a:t>
            </a:r>
            <a:r>
              <a:rPr lang="en-US" dirty="0"/>
              <a:t> objects because the browser automatically converts number literals to instances of the number class.</a:t>
            </a:r>
          </a:p>
          <a:p>
            <a:pPr algn="just"/>
            <a:r>
              <a:rPr lang="en-US" dirty="0"/>
              <a:t>Syntax</a:t>
            </a:r>
          </a:p>
          <a:p>
            <a:pPr algn="just"/>
            <a:r>
              <a:rPr lang="en-US" dirty="0"/>
              <a:t>The syntax for creating a </a:t>
            </a:r>
            <a:r>
              <a:rPr lang="en-US" b="1" dirty="0"/>
              <a:t>number</a:t>
            </a:r>
            <a:r>
              <a:rPr lang="en-US" dirty="0"/>
              <a:t> object is as follows −</a:t>
            </a:r>
          </a:p>
          <a:p>
            <a:endParaRPr lang="en-US" dirty="0"/>
          </a:p>
          <a:p>
            <a:r>
              <a:rPr lang="en-US" dirty="0"/>
              <a:t>In the place of number, if you provide any non-number argument, then the argument cannot be converted into a number, it returns </a:t>
            </a:r>
            <a:r>
              <a:rPr lang="en-US" b="1" dirty="0" err="1"/>
              <a:t>NaN</a:t>
            </a:r>
            <a:r>
              <a:rPr lang="en-US" dirty="0"/>
              <a:t> (Not-a-Number).</a:t>
            </a:r>
          </a:p>
        </p:txBody>
      </p:sp>
      <p:sp>
        <p:nvSpPr>
          <p:cNvPr id="4" name="Slide Number Placeholder 3">
            <a:extLst>
              <a:ext uri="{FF2B5EF4-FFF2-40B4-BE49-F238E27FC236}">
                <a16:creationId xmlns:a16="http://schemas.microsoft.com/office/drawing/2014/main" id="{B762C99A-55A1-461C-8F6C-0351B43CA665}"/>
              </a:ext>
            </a:extLst>
          </p:cNvPr>
          <p:cNvSpPr>
            <a:spLocks noGrp="1"/>
          </p:cNvSpPr>
          <p:nvPr>
            <p:ph type="sldNum" sz="quarter" idx="12"/>
          </p:nvPr>
        </p:nvSpPr>
        <p:spPr/>
        <p:txBody>
          <a:bodyPr/>
          <a:lstStyle/>
          <a:p>
            <a:fld id="{C51EAA63-D034-42AE-91FA-B13B9518C7BE}" type="slidenum">
              <a:rPr lang="en-US" smtClean="0"/>
              <a:pPr/>
              <a:t>132</a:t>
            </a:fld>
            <a:endParaRPr lang="en-US" dirty="0"/>
          </a:p>
        </p:txBody>
      </p:sp>
      <p:pic>
        <p:nvPicPr>
          <p:cNvPr id="5" name="Picture 4">
            <a:extLst>
              <a:ext uri="{FF2B5EF4-FFF2-40B4-BE49-F238E27FC236}">
                <a16:creationId xmlns:a16="http://schemas.microsoft.com/office/drawing/2014/main" id="{9CD36873-AA4B-47D5-99CA-B871A4DA7DE3}"/>
              </a:ext>
            </a:extLst>
          </p:cNvPr>
          <p:cNvPicPr>
            <a:picLocks noChangeAspect="1"/>
          </p:cNvPicPr>
          <p:nvPr/>
        </p:nvPicPr>
        <p:blipFill>
          <a:blip r:embed="rId2"/>
          <a:stretch>
            <a:fillRect/>
          </a:stretch>
        </p:blipFill>
        <p:spPr>
          <a:xfrm>
            <a:off x="3233405" y="4224704"/>
            <a:ext cx="5136872" cy="484611"/>
          </a:xfrm>
          <a:prstGeom prst="rect">
            <a:avLst/>
          </a:prstGeom>
        </p:spPr>
      </p:pic>
    </p:spTree>
    <p:extLst>
      <p:ext uri="{BB962C8B-B14F-4D97-AF65-F5344CB8AC3E}">
        <p14:creationId xmlns:p14="http://schemas.microsoft.com/office/powerpoint/2010/main" val="100786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2A5C-59A9-4F85-99C5-D2C5B41DAB93}"/>
              </a:ext>
            </a:extLst>
          </p:cNvPr>
          <p:cNvSpPr>
            <a:spLocks noGrp="1"/>
          </p:cNvSpPr>
          <p:nvPr>
            <p:ph type="title"/>
          </p:nvPr>
        </p:nvSpPr>
        <p:spPr>
          <a:xfrm>
            <a:off x="203572" y="328246"/>
            <a:ext cx="11125199" cy="474786"/>
          </a:xfrm>
        </p:spPr>
        <p:txBody>
          <a:bodyPr/>
          <a:lstStyle/>
          <a:p>
            <a:r>
              <a:rPr lang="en-US" dirty="0"/>
              <a:t>Number Properties</a:t>
            </a:r>
          </a:p>
        </p:txBody>
      </p:sp>
      <p:sp>
        <p:nvSpPr>
          <p:cNvPr id="3" name="Text Placeholder 2">
            <a:extLst>
              <a:ext uri="{FF2B5EF4-FFF2-40B4-BE49-F238E27FC236}">
                <a16:creationId xmlns:a16="http://schemas.microsoft.com/office/drawing/2014/main" id="{A07F9BD6-2F7B-4A0C-ACD8-D9F12750F878}"/>
              </a:ext>
            </a:extLst>
          </p:cNvPr>
          <p:cNvSpPr>
            <a:spLocks noGrp="1"/>
          </p:cNvSpPr>
          <p:nvPr>
            <p:ph type="body" sz="quarter" idx="13"/>
          </p:nvPr>
        </p:nvSpPr>
        <p:spPr>
          <a:xfrm>
            <a:off x="462500" y="996460"/>
            <a:ext cx="8861082" cy="3962401"/>
          </a:xfrm>
        </p:spPr>
        <p:txBody>
          <a:bodyPr/>
          <a:lstStyle/>
          <a:p>
            <a:r>
              <a:rPr lang="en-US" dirty="0"/>
              <a:t>Here is a list of each property and their description.</a:t>
            </a:r>
          </a:p>
        </p:txBody>
      </p:sp>
      <p:sp>
        <p:nvSpPr>
          <p:cNvPr id="4" name="Slide Number Placeholder 3">
            <a:extLst>
              <a:ext uri="{FF2B5EF4-FFF2-40B4-BE49-F238E27FC236}">
                <a16:creationId xmlns:a16="http://schemas.microsoft.com/office/drawing/2014/main" id="{364158D8-186B-4C4F-A5C2-9AFA8C94C920}"/>
              </a:ext>
            </a:extLst>
          </p:cNvPr>
          <p:cNvSpPr>
            <a:spLocks noGrp="1"/>
          </p:cNvSpPr>
          <p:nvPr>
            <p:ph type="sldNum" sz="quarter" idx="12"/>
          </p:nvPr>
        </p:nvSpPr>
        <p:spPr/>
        <p:txBody>
          <a:bodyPr/>
          <a:lstStyle/>
          <a:p>
            <a:fld id="{C51EAA63-D034-42AE-91FA-B13B9518C7BE}" type="slidenum">
              <a:rPr lang="en-US" smtClean="0"/>
              <a:pPr/>
              <a:t>133</a:t>
            </a:fld>
            <a:endParaRPr lang="en-US" dirty="0"/>
          </a:p>
        </p:txBody>
      </p:sp>
      <p:graphicFrame>
        <p:nvGraphicFramePr>
          <p:cNvPr id="5" name="Table 4">
            <a:extLst>
              <a:ext uri="{FF2B5EF4-FFF2-40B4-BE49-F238E27FC236}">
                <a16:creationId xmlns:a16="http://schemas.microsoft.com/office/drawing/2014/main" id="{7525BF45-DB40-4E3B-80C4-7119EC454281}"/>
              </a:ext>
            </a:extLst>
          </p:cNvPr>
          <p:cNvGraphicFramePr>
            <a:graphicFrameLocks noGrp="1"/>
          </p:cNvGraphicFramePr>
          <p:nvPr>
            <p:extLst>
              <p:ext uri="{D42A27DB-BD31-4B8C-83A1-F6EECF244321}">
                <p14:modId xmlns:p14="http://schemas.microsoft.com/office/powerpoint/2010/main" val="4166837373"/>
              </p:ext>
            </p:extLst>
          </p:nvPr>
        </p:nvGraphicFramePr>
        <p:xfrm>
          <a:off x="1843906" y="1385199"/>
          <a:ext cx="8378617" cy="4983480"/>
        </p:xfrm>
        <a:graphic>
          <a:graphicData uri="http://schemas.openxmlformats.org/drawingml/2006/table">
            <a:tbl>
              <a:tblPr firstRow="1" bandRow="1">
                <a:tableStyleId>{16D9F66E-5EB9-4882-86FB-DCBF35E3C3E4}</a:tableStyleId>
              </a:tblPr>
              <a:tblGrid>
                <a:gridCol w="2141940">
                  <a:extLst>
                    <a:ext uri="{9D8B030D-6E8A-4147-A177-3AD203B41FA5}">
                      <a16:colId xmlns:a16="http://schemas.microsoft.com/office/drawing/2014/main" val="702637436"/>
                    </a:ext>
                  </a:extLst>
                </a:gridCol>
                <a:gridCol w="6236677">
                  <a:extLst>
                    <a:ext uri="{9D8B030D-6E8A-4147-A177-3AD203B41FA5}">
                      <a16:colId xmlns:a16="http://schemas.microsoft.com/office/drawing/2014/main" val="2006017966"/>
                    </a:ext>
                  </a:extLst>
                </a:gridCol>
              </a:tblGrid>
              <a:tr h="392826">
                <a:tc>
                  <a:txBody>
                    <a:bodyPr/>
                    <a:lstStyle/>
                    <a:p>
                      <a:pPr algn="l" fontAlgn="t"/>
                      <a:r>
                        <a:rPr lang="en-US" dirty="0">
                          <a:effectLst/>
                        </a:rPr>
                        <a:t>Property</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4185567965"/>
                  </a:ext>
                </a:extLst>
              </a:tr>
              <a:tr h="650194">
                <a:tc>
                  <a:txBody>
                    <a:bodyPr/>
                    <a:lstStyle/>
                    <a:p>
                      <a:pPr algn="just" fontAlgn="t"/>
                      <a:r>
                        <a:rPr lang="en-US" u="none" strike="noStrike" dirty="0">
                          <a:effectLst/>
                        </a:rPr>
                        <a:t>MAX_VALUE</a:t>
                      </a:r>
                      <a:endParaRPr lang="en-US" dirty="0">
                        <a:solidFill>
                          <a:srgbClr val="000000"/>
                        </a:solidFill>
                        <a:effectLst/>
                      </a:endParaRPr>
                    </a:p>
                  </a:txBody>
                  <a:tcPr marL="76200" marR="76200" marT="76200" marB="76200"/>
                </a:tc>
                <a:tc>
                  <a:txBody>
                    <a:bodyPr/>
                    <a:lstStyle/>
                    <a:p>
                      <a:pPr fontAlgn="t"/>
                      <a:r>
                        <a:rPr lang="en-US">
                          <a:effectLst/>
                        </a:rPr>
                        <a:t>The largest possible value a number in JavaScript can have 1.7976931348623157E+308</a:t>
                      </a:r>
                    </a:p>
                  </a:txBody>
                  <a:tcPr marL="76200" marR="76200" marT="76200" marB="76200"/>
                </a:tc>
                <a:extLst>
                  <a:ext uri="{0D108BD9-81ED-4DB2-BD59-A6C34878D82A}">
                    <a16:rowId xmlns:a16="http://schemas.microsoft.com/office/drawing/2014/main" val="80782739"/>
                  </a:ext>
                </a:extLst>
              </a:tr>
              <a:tr h="650194">
                <a:tc>
                  <a:txBody>
                    <a:bodyPr/>
                    <a:lstStyle/>
                    <a:p>
                      <a:pPr algn="just" fontAlgn="t"/>
                      <a:r>
                        <a:rPr lang="en-US" u="none" strike="noStrike" dirty="0">
                          <a:effectLst/>
                        </a:rPr>
                        <a:t>MIN_VALUE</a:t>
                      </a:r>
                      <a:endParaRPr lang="en-US" dirty="0">
                        <a:solidFill>
                          <a:srgbClr val="000000"/>
                        </a:solidFill>
                        <a:effectLst/>
                      </a:endParaRPr>
                    </a:p>
                  </a:txBody>
                  <a:tcPr marL="76200" marR="76200" marT="76200" marB="76200"/>
                </a:tc>
                <a:tc>
                  <a:txBody>
                    <a:bodyPr/>
                    <a:lstStyle/>
                    <a:p>
                      <a:pPr fontAlgn="t"/>
                      <a:r>
                        <a:rPr lang="en-US">
                          <a:effectLst/>
                        </a:rPr>
                        <a:t>The smallest possible value a number in JavaScript can have 5E-324</a:t>
                      </a:r>
                    </a:p>
                  </a:txBody>
                  <a:tcPr marL="76200" marR="76200" marT="76200" marB="76200"/>
                </a:tc>
                <a:extLst>
                  <a:ext uri="{0D108BD9-81ED-4DB2-BD59-A6C34878D82A}">
                    <a16:rowId xmlns:a16="http://schemas.microsoft.com/office/drawing/2014/main" val="1156931924"/>
                  </a:ext>
                </a:extLst>
              </a:tr>
              <a:tr h="392826">
                <a:tc>
                  <a:txBody>
                    <a:bodyPr/>
                    <a:lstStyle/>
                    <a:p>
                      <a:pPr algn="just" fontAlgn="t"/>
                      <a:r>
                        <a:rPr lang="en-US" u="none" strike="noStrike" dirty="0" err="1">
                          <a:effectLst/>
                        </a:rPr>
                        <a:t>NaN</a:t>
                      </a:r>
                      <a:endParaRPr lang="en-US" dirty="0">
                        <a:solidFill>
                          <a:srgbClr val="000000"/>
                        </a:solidFill>
                        <a:effectLst/>
                      </a:endParaRPr>
                    </a:p>
                  </a:txBody>
                  <a:tcPr marL="76200" marR="76200" marT="76200" marB="76200"/>
                </a:tc>
                <a:tc>
                  <a:txBody>
                    <a:bodyPr/>
                    <a:lstStyle/>
                    <a:p>
                      <a:pPr fontAlgn="t"/>
                      <a:r>
                        <a:rPr lang="en-US">
                          <a:effectLst/>
                        </a:rPr>
                        <a:t>Equal to a value that is not a number.</a:t>
                      </a:r>
                    </a:p>
                  </a:txBody>
                  <a:tcPr marL="76200" marR="76200" marT="76200" marB="76200"/>
                </a:tc>
                <a:extLst>
                  <a:ext uri="{0D108BD9-81ED-4DB2-BD59-A6C34878D82A}">
                    <a16:rowId xmlns:a16="http://schemas.microsoft.com/office/drawing/2014/main" val="3754966448"/>
                  </a:ext>
                </a:extLst>
              </a:tr>
              <a:tr h="392826">
                <a:tc>
                  <a:txBody>
                    <a:bodyPr/>
                    <a:lstStyle/>
                    <a:p>
                      <a:pPr algn="just" fontAlgn="t"/>
                      <a:r>
                        <a:rPr lang="en-US" u="none" strike="noStrike" dirty="0">
                          <a:effectLst/>
                        </a:rPr>
                        <a:t>NEGATIVE_INFINITY</a:t>
                      </a:r>
                      <a:endParaRPr lang="en-US" dirty="0">
                        <a:solidFill>
                          <a:srgbClr val="000000"/>
                        </a:solidFill>
                        <a:effectLst/>
                      </a:endParaRPr>
                    </a:p>
                  </a:txBody>
                  <a:tcPr marL="76200" marR="76200" marT="76200" marB="76200"/>
                </a:tc>
                <a:tc>
                  <a:txBody>
                    <a:bodyPr/>
                    <a:lstStyle/>
                    <a:p>
                      <a:pPr fontAlgn="t"/>
                      <a:r>
                        <a:rPr lang="en-US">
                          <a:effectLst/>
                        </a:rPr>
                        <a:t>A value that is less than MIN_VALUE.</a:t>
                      </a:r>
                    </a:p>
                  </a:txBody>
                  <a:tcPr marL="76200" marR="76200" marT="76200" marB="76200"/>
                </a:tc>
                <a:extLst>
                  <a:ext uri="{0D108BD9-81ED-4DB2-BD59-A6C34878D82A}">
                    <a16:rowId xmlns:a16="http://schemas.microsoft.com/office/drawing/2014/main" val="2511652859"/>
                  </a:ext>
                </a:extLst>
              </a:tr>
              <a:tr h="392826">
                <a:tc>
                  <a:txBody>
                    <a:bodyPr/>
                    <a:lstStyle/>
                    <a:p>
                      <a:pPr algn="just" fontAlgn="t"/>
                      <a:r>
                        <a:rPr lang="en-US" u="none" strike="noStrike" dirty="0">
                          <a:effectLst/>
                        </a:rPr>
                        <a:t>POSITIVE_INFINITY</a:t>
                      </a:r>
                      <a:endParaRPr lang="en-US" dirty="0">
                        <a:solidFill>
                          <a:srgbClr val="000000"/>
                        </a:solidFill>
                        <a:effectLst/>
                      </a:endParaRPr>
                    </a:p>
                  </a:txBody>
                  <a:tcPr marL="76200" marR="76200" marT="76200" marB="76200"/>
                </a:tc>
                <a:tc>
                  <a:txBody>
                    <a:bodyPr/>
                    <a:lstStyle/>
                    <a:p>
                      <a:pPr fontAlgn="t"/>
                      <a:r>
                        <a:rPr lang="en-US">
                          <a:effectLst/>
                        </a:rPr>
                        <a:t>A value that is greater than MAX_VALUE</a:t>
                      </a:r>
                    </a:p>
                  </a:txBody>
                  <a:tcPr marL="76200" marR="76200" marT="76200" marB="76200"/>
                </a:tc>
                <a:extLst>
                  <a:ext uri="{0D108BD9-81ED-4DB2-BD59-A6C34878D82A}">
                    <a16:rowId xmlns:a16="http://schemas.microsoft.com/office/drawing/2014/main" val="3379023685"/>
                  </a:ext>
                </a:extLst>
              </a:tr>
              <a:tr h="907563">
                <a:tc>
                  <a:txBody>
                    <a:bodyPr/>
                    <a:lstStyle/>
                    <a:p>
                      <a:pPr algn="just" fontAlgn="t"/>
                      <a:r>
                        <a:rPr lang="en-US" u="none" strike="noStrike" dirty="0">
                          <a:effectLst/>
                        </a:rPr>
                        <a:t>prototype</a:t>
                      </a:r>
                      <a:endParaRPr lang="en-US" dirty="0">
                        <a:solidFill>
                          <a:srgbClr val="000000"/>
                        </a:solidFill>
                        <a:effectLst/>
                      </a:endParaRPr>
                    </a:p>
                  </a:txBody>
                  <a:tcPr marL="76200" marR="76200" marT="76200" marB="76200"/>
                </a:tc>
                <a:tc>
                  <a:txBody>
                    <a:bodyPr/>
                    <a:lstStyle/>
                    <a:p>
                      <a:pPr fontAlgn="t"/>
                      <a:r>
                        <a:rPr lang="en-US">
                          <a:effectLst/>
                        </a:rPr>
                        <a:t>A static property of the Number object. Use the prototype property to assign new properties and methods to the Number object in the current document</a:t>
                      </a:r>
                    </a:p>
                  </a:txBody>
                  <a:tcPr marL="76200" marR="76200" marT="76200" marB="76200"/>
                </a:tc>
                <a:extLst>
                  <a:ext uri="{0D108BD9-81ED-4DB2-BD59-A6C34878D82A}">
                    <a16:rowId xmlns:a16="http://schemas.microsoft.com/office/drawing/2014/main" val="959918848"/>
                  </a:ext>
                </a:extLst>
              </a:tr>
              <a:tr h="650194">
                <a:tc>
                  <a:txBody>
                    <a:bodyPr/>
                    <a:lstStyle/>
                    <a:p>
                      <a:pPr algn="just" fontAlgn="t"/>
                      <a:r>
                        <a:rPr lang="en-US" u="none" strike="noStrike" dirty="0">
                          <a:effectLst/>
                        </a:rPr>
                        <a:t>constructor</a:t>
                      </a:r>
                      <a:endParaRPr lang="en-US" dirty="0">
                        <a:solidFill>
                          <a:srgbClr val="000000"/>
                        </a:solidFill>
                        <a:effectLst/>
                      </a:endParaRPr>
                    </a:p>
                  </a:txBody>
                  <a:tcPr marL="76200" marR="76200" marT="76200" marB="76200"/>
                </a:tc>
                <a:tc>
                  <a:txBody>
                    <a:bodyPr/>
                    <a:lstStyle/>
                    <a:p>
                      <a:pPr fontAlgn="t"/>
                      <a:r>
                        <a:rPr lang="en-US" dirty="0">
                          <a:effectLst/>
                        </a:rPr>
                        <a:t>Returns the function that created this object's instance. By default this is the Number object.</a:t>
                      </a:r>
                    </a:p>
                  </a:txBody>
                  <a:tcPr marL="76200" marR="76200" marT="76200" marB="76200"/>
                </a:tc>
                <a:extLst>
                  <a:ext uri="{0D108BD9-81ED-4DB2-BD59-A6C34878D82A}">
                    <a16:rowId xmlns:a16="http://schemas.microsoft.com/office/drawing/2014/main" val="562569735"/>
                  </a:ext>
                </a:extLst>
              </a:tr>
            </a:tbl>
          </a:graphicData>
        </a:graphic>
      </p:graphicFrame>
    </p:spTree>
    <p:extLst>
      <p:ext uri="{BB962C8B-B14F-4D97-AF65-F5344CB8AC3E}">
        <p14:creationId xmlns:p14="http://schemas.microsoft.com/office/powerpoint/2010/main" val="268866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10A0-FF76-42E7-9AD7-34E856033710}"/>
              </a:ext>
            </a:extLst>
          </p:cNvPr>
          <p:cNvSpPr>
            <a:spLocks noGrp="1"/>
          </p:cNvSpPr>
          <p:nvPr>
            <p:ph type="title"/>
          </p:nvPr>
        </p:nvSpPr>
        <p:spPr>
          <a:xfrm>
            <a:off x="227018" y="304800"/>
            <a:ext cx="11125199" cy="568570"/>
          </a:xfrm>
        </p:spPr>
        <p:txBody>
          <a:bodyPr/>
          <a:lstStyle/>
          <a:p>
            <a:r>
              <a:rPr lang="en-US" dirty="0"/>
              <a:t>Number Methods</a:t>
            </a:r>
          </a:p>
        </p:txBody>
      </p:sp>
      <p:sp>
        <p:nvSpPr>
          <p:cNvPr id="3" name="Text Placeholder 2">
            <a:extLst>
              <a:ext uri="{FF2B5EF4-FFF2-40B4-BE49-F238E27FC236}">
                <a16:creationId xmlns:a16="http://schemas.microsoft.com/office/drawing/2014/main" id="{556FD54C-9BC8-450A-81DA-6E76D93A1A08}"/>
              </a:ext>
            </a:extLst>
          </p:cNvPr>
          <p:cNvSpPr>
            <a:spLocks noGrp="1"/>
          </p:cNvSpPr>
          <p:nvPr>
            <p:ph type="body" sz="quarter" idx="13"/>
          </p:nvPr>
        </p:nvSpPr>
        <p:spPr>
          <a:xfrm>
            <a:off x="462499" y="1043353"/>
            <a:ext cx="11330915" cy="3962401"/>
          </a:xfrm>
        </p:spPr>
        <p:txBody>
          <a:bodyPr/>
          <a:lstStyle/>
          <a:p>
            <a:r>
              <a:rPr lang="en-US" dirty="0"/>
              <a:t>The Number object contains only the default methods that are a part of every object's definition.</a:t>
            </a:r>
          </a:p>
        </p:txBody>
      </p:sp>
      <p:sp>
        <p:nvSpPr>
          <p:cNvPr id="4" name="Slide Number Placeholder 3">
            <a:extLst>
              <a:ext uri="{FF2B5EF4-FFF2-40B4-BE49-F238E27FC236}">
                <a16:creationId xmlns:a16="http://schemas.microsoft.com/office/drawing/2014/main" id="{A50412BE-15F3-40E9-8BD5-BA7DBA7344BB}"/>
              </a:ext>
            </a:extLst>
          </p:cNvPr>
          <p:cNvSpPr>
            <a:spLocks noGrp="1"/>
          </p:cNvSpPr>
          <p:nvPr>
            <p:ph type="sldNum" sz="quarter" idx="12"/>
          </p:nvPr>
        </p:nvSpPr>
        <p:spPr/>
        <p:txBody>
          <a:bodyPr/>
          <a:lstStyle/>
          <a:p>
            <a:fld id="{C51EAA63-D034-42AE-91FA-B13B9518C7BE}" type="slidenum">
              <a:rPr lang="en-US" smtClean="0"/>
              <a:pPr/>
              <a:t>134</a:t>
            </a:fld>
            <a:endParaRPr lang="en-US" dirty="0"/>
          </a:p>
        </p:txBody>
      </p:sp>
      <p:graphicFrame>
        <p:nvGraphicFramePr>
          <p:cNvPr id="5" name="Table 4">
            <a:extLst>
              <a:ext uri="{FF2B5EF4-FFF2-40B4-BE49-F238E27FC236}">
                <a16:creationId xmlns:a16="http://schemas.microsoft.com/office/drawing/2014/main" id="{D864A576-B9A1-4E1F-8F2A-C38C6FF1A12E}"/>
              </a:ext>
            </a:extLst>
          </p:cNvPr>
          <p:cNvGraphicFramePr>
            <a:graphicFrameLocks noGrp="1"/>
          </p:cNvGraphicFramePr>
          <p:nvPr>
            <p:extLst>
              <p:ext uri="{D42A27DB-BD31-4B8C-83A1-F6EECF244321}">
                <p14:modId xmlns:p14="http://schemas.microsoft.com/office/powerpoint/2010/main" val="4243117219"/>
              </p:ext>
            </p:extLst>
          </p:nvPr>
        </p:nvGraphicFramePr>
        <p:xfrm>
          <a:off x="3414794" y="1658218"/>
          <a:ext cx="8125884" cy="4541520"/>
        </p:xfrm>
        <a:graphic>
          <a:graphicData uri="http://schemas.openxmlformats.org/drawingml/2006/table">
            <a:tbl>
              <a:tblPr firstRow="1" bandRow="1">
                <a:tableStyleId>{16D9F66E-5EB9-4882-86FB-DCBF35E3C3E4}</a:tableStyleId>
              </a:tblPr>
              <a:tblGrid>
                <a:gridCol w="1743360">
                  <a:extLst>
                    <a:ext uri="{9D8B030D-6E8A-4147-A177-3AD203B41FA5}">
                      <a16:colId xmlns:a16="http://schemas.microsoft.com/office/drawing/2014/main" val="1899452613"/>
                    </a:ext>
                  </a:extLst>
                </a:gridCol>
                <a:gridCol w="6382524">
                  <a:extLst>
                    <a:ext uri="{9D8B030D-6E8A-4147-A177-3AD203B41FA5}">
                      <a16:colId xmlns:a16="http://schemas.microsoft.com/office/drawing/2014/main" val="1732924566"/>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369077003"/>
                  </a:ext>
                </a:extLst>
              </a:tr>
              <a:tr h="370840">
                <a:tc>
                  <a:txBody>
                    <a:bodyPr/>
                    <a:lstStyle/>
                    <a:p>
                      <a:pPr algn="just" fontAlgn="t"/>
                      <a:r>
                        <a:rPr lang="en-US" u="none" strike="noStrike" dirty="0" err="1">
                          <a:effectLst/>
                        </a:rPr>
                        <a:t>toExponential</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Forces a number to display in exponential notation, even if the number is in the range in which JavaScript normally uses standard notation.</a:t>
                      </a:r>
                    </a:p>
                  </a:txBody>
                  <a:tcPr marL="76200" marR="76200" marT="76200" marB="76200"/>
                </a:tc>
                <a:extLst>
                  <a:ext uri="{0D108BD9-81ED-4DB2-BD59-A6C34878D82A}">
                    <a16:rowId xmlns:a16="http://schemas.microsoft.com/office/drawing/2014/main" val="3890679527"/>
                  </a:ext>
                </a:extLst>
              </a:tr>
              <a:tr h="370840">
                <a:tc>
                  <a:txBody>
                    <a:bodyPr/>
                    <a:lstStyle/>
                    <a:p>
                      <a:pPr algn="just" fontAlgn="t"/>
                      <a:r>
                        <a:rPr lang="en-US" u="none" strike="noStrike" dirty="0" err="1">
                          <a:effectLst/>
                        </a:rPr>
                        <a:t>toFixed</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Formats a number with a specific number of digits to the right of the decimal.</a:t>
                      </a:r>
                    </a:p>
                  </a:txBody>
                  <a:tcPr marL="76200" marR="76200" marT="76200" marB="76200"/>
                </a:tc>
                <a:extLst>
                  <a:ext uri="{0D108BD9-81ED-4DB2-BD59-A6C34878D82A}">
                    <a16:rowId xmlns:a16="http://schemas.microsoft.com/office/drawing/2014/main" val="3520586949"/>
                  </a:ext>
                </a:extLst>
              </a:tr>
              <a:tr h="370840">
                <a:tc>
                  <a:txBody>
                    <a:bodyPr/>
                    <a:lstStyle/>
                    <a:p>
                      <a:pPr algn="just" fontAlgn="t"/>
                      <a:r>
                        <a:rPr lang="en-US" u="none" strike="noStrike" dirty="0" err="1">
                          <a:effectLst/>
                        </a:rPr>
                        <a:t>toLocaleString</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a string value version of the current number in a format that may vary according to a browser's local settings.</a:t>
                      </a:r>
                    </a:p>
                  </a:txBody>
                  <a:tcPr marL="76200" marR="76200" marT="76200" marB="76200"/>
                </a:tc>
                <a:extLst>
                  <a:ext uri="{0D108BD9-81ED-4DB2-BD59-A6C34878D82A}">
                    <a16:rowId xmlns:a16="http://schemas.microsoft.com/office/drawing/2014/main" val="1369798659"/>
                  </a:ext>
                </a:extLst>
              </a:tr>
              <a:tr h="370840">
                <a:tc>
                  <a:txBody>
                    <a:bodyPr/>
                    <a:lstStyle/>
                    <a:p>
                      <a:pPr algn="just" fontAlgn="t"/>
                      <a:r>
                        <a:rPr lang="en-US" u="none" strike="noStrike" dirty="0" err="1">
                          <a:effectLst/>
                        </a:rPr>
                        <a:t>toPrecision</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Defines how many total digits (including digits to the left and right of the decimal) to display of a number.</a:t>
                      </a:r>
                    </a:p>
                  </a:txBody>
                  <a:tcPr marL="76200" marR="76200" marT="76200" marB="76200"/>
                </a:tc>
                <a:extLst>
                  <a:ext uri="{0D108BD9-81ED-4DB2-BD59-A6C34878D82A}">
                    <a16:rowId xmlns:a16="http://schemas.microsoft.com/office/drawing/2014/main" val="2007671515"/>
                  </a:ext>
                </a:extLst>
              </a:tr>
              <a:tr h="370840">
                <a:tc>
                  <a:txBody>
                    <a:bodyPr/>
                    <a:lstStyle/>
                    <a:p>
                      <a:pPr algn="just" fontAlgn="t"/>
                      <a:r>
                        <a:rPr lang="en-US" u="none" strike="noStrike" dirty="0" err="1">
                          <a:effectLst/>
                        </a:rPr>
                        <a:t>toString</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string representation of the number's value.</a:t>
                      </a:r>
                    </a:p>
                  </a:txBody>
                  <a:tcPr marL="76200" marR="76200" marT="76200" marB="76200"/>
                </a:tc>
                <a:extLst>
                  <a:ext uri="{0D108BD9-81ED-4DB2-BD59-A6C34878D82A}">
                    <a16:rowId xmlns:a16="http://schemas.microsoft.com/office/drawing/2014/main" val="1531781674"/>
                  </a:ext>
                </a:extLst>
              </a:tr>
              <a:tr h="370840">
                <a:tc>
                  <a:txBody>
                    <a:bodyPr/>
                    <a:lstStyle/>
                    <a:p>
                      <a:pPr algn="just" fontAlgn="t"/>
                      <a:r>
                        <a:rPr lang="en-US" u="none" strike="noStrike" dirty="0" err="1">
                          <a:effectLst/>
                        </a:rPr>
                        <a:t>valueOf</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number's value.</a:t>
                      </a:r>
                    </a:p>
                  </a:txBody>
                  <a:tcPr marL="76200" marR="76200" marT="76200" marB="76200"/>
                </a:tc>
                <a:extLst>
                  <a:ext uri="{0D108BD9-81ED-4DB2-BD59-A6C34878D82A}">
                    <a16:rowId xmlns:a16="http://schemas.microsoft.com/office/drawing/2014/main" val="3113447235"/>
                  </a:ext>
                </a:extLst>
              </a:tr>
            </a:tbl>
          </a:graphicData>
        </a:graphic>
      </p:graphicFrame>
    </p:spTree>
    <p:extLst>
      <p:ext uri="{BB962C8B-B14F-4D97-AF65-F5344CB8AC3E}">
        <p14:creationId xmlns:p14="http://schemas.microsoft.com/office/powerpoint/2010/main" val="190518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9BA8-A5C7-478B-B114-8921D9B398BE}"/>
              </a:ext>
            </a:extLst>
          </p:cNvPr>
          <p:cNvSpPr>
            <a:spLocks noGrp="1"/>
          </p:cNvSpPr>
          <p:nvPr>
            <p:ph type="title"/>
          </p:nvPr>
        </p:nvSpPr>
        <p:spPr>
          <a:xfrm>
            <a:off x="273911" y="383813"/>
            <a:ext cx="11125199" cy="638909"/>
          </a:xfrm>
        </p:spPr>
        <p:txBody>
          <a:bodyPr/>
          <a:lstStyle/>
          <a:p>
            <a:r>
              <a:rPr lang="en-US" dirty="0"/>
              <a:t>JavaScript - The Boolean Object</a:t>
            </a:r>
          </a:p>
        </p:txBody>
      </p:sp>
      <p:sp>
        <p:nvSpPr>
          <p:cNvPr id="3" name="Text Placeholder 2">
            <a:extLst>
              <a:ext uri="{FF2B5EF4-FFF2-40B4-BE49-F238E27FC236}">
                <a16:creationId xmlns:a16="http://schemas.microsoft.com/office/drawing/2014/main" id="{13F22E00-A112-4981-B0E0-FEB3AE5CAB27}"/>
              </a:ext>
            </a:extLst>
          </p:cNvPr>
          <p:cNvSpPr>
            <a:spLocks noGrp="1"/>
          </p:cNvSpPr>
          <p:nvPr>
            <p:ph type="body" sz="quarter" idx="13"/>
          </p:nvPr>
        </p:nvSpPr>
        <p:spPr>
          <a:xfrm>
            <a:off x="582993" y="1230923"/>
            <a:ext cx="11003686" cy="3962401"/>
          </a:xfrm>
        </p:spPr>
        <p:txBody>
          <a:bodyPr/>
          <a:lstStyle/>
          <a:p>
            <a:r>
              <a:rPr lang="en-US" dirty="0"/>
              <a:t>The </a:t>
            </a:r>
            <a:r>
              <a:rPr lang="en-US" b="1" dirty="0"/>
              <a:t>Boolean</a:t>
            </a:r>
            <a:r>
              <a:rPr lang="en-US" dirty="0"/>
              <a:t> object represents two values, either "true" or "false". If </a:t>
            </a:r>
            <a:r>
              <a:rPr lang="en-US" i="1" dirty="0"/>
              <a:t>value</a:t>
            </a:r>
            <a:r>
              <a:rPr lang="en-US" dirty="0"/>
              <a:t> parameter is omitted or is 0, -0, null, false, </a:t>
            </a:r>
            <a:r>
              <a:rPr lang="en-US" b="1" dirty="0" err="1"/>
              <a:t>NaN</a:t>
            </a:r>
            <a:r>
              <a:rPr lang="en-US" b="1" dirty="0"/>
              <a:t>,</a:t>
            </a:r>
            <a:r>
              <a:rPr lang="en-US" dirty="0"/>
              <a:t> undefined, or the empty string (""), the object has an initial value of false.</a:t>
            </a:r>
          </a:p>
          <a:p>
            <a:r>
              <a:rPr lang="en-US" dirty="0"/>
              <a:t>Syntax</a:t>
            </a:r>
          </a:p>
          <a:p>
            <a:r>
              <a:rPr lang="en-US" dirty="0"/>
              <a:t>Use the following syntax to create a </a:t>
            </a:r>
            <a:r>
              <a:rPr lang="en-US" b="1" dirty="0" err="1"/>
              <a:t>boolean</a:t>
            </a:r>
            <a:r>
              <a:rPr lang="en-US" dirty="0"/>
              <a:t> object.</a:t>
            </a:r>
          </a:p>
          <a:p>
            <a:endParaRPr lang="en-US" dirty="0"/>
          </a:p>
        </p:txBody>
      </p:sp>
      <p:sp>
        <p:nvSpPr>
          <p:cNvPr id="4" name="Slide Number Placeholder 3">
            <a:extLst>
              <a:ext uri="{FF2B5EF4-FFF2-40B4-BE49-F238E27FC236}">
                <a16:creationId xmlns:a16="http://schemas.microsoft.com/office/drawing/2014/main" id="{E6EF1EBC-6AAF-4A47-80F3-325F96679D78}"/>
              </a:ext>
            </a:extLst>
          </p:cNvPr>
          <p:cNvSpPr>
            <a:spLocks noGrp="1"/>
          </p:cNvSpPr>
          <p:nvPr>
            <p:ph type="sldNum" sz="quarter" idx="12"/>
          </p:nvPr>
        </p:nvSpPr>
        <p:spPr/>
        <p:txBody>
          <a:bodyPr/>
          <a:lstStyle/>
          <a:p>
            <a:fld id="{C51EAA63-D034-42AE-91FA-B13B9518C7BE}" type="slidenum">
              <a:rPr lang="en-US" smtClean="0"/>
              <a:pPr/>
              <a:t>135</a:t>
            </a:fld>
            <a:endParaRPr lang="en-US" dirty="0"/>
          </a:p>
        </p:txBody>
      </p:sp>
      <p:pic>
        <p:nvPicPr>
          <p:cNvPr id="5" name="Picture 4">
            <a:extLst>
              <a:ext uri="{FF2B5EF4-FFF2-40B4-BE49-F238E27FC236}">
                <a16:creationId xmlns:a16="http://schemas.microsoft.com/office/drawing/2014/main" id="{DC79E9BD-637E-4BDB-8943-B70C55345F25}"/>
              </a:ext>
            </a:extLst>
          </p:cNvPr>
          <p:cNvPicPr>
            <a:picLocks noChangeAspect="1"/>
          </p:cNvPicPr>
          <p:nvPr/>
        </p:nvPicPr>
        <p:blipFill>
          <a:blip r:embed="rId2"/>
          <a:stretch>
            <a:fillRect/>
          </a:stretch>
        </p:blipFill>
        <p:spPr>
          <a:xfrm>
            <a:off x="3851653" y="3999767"/>
            <a:ext cx="4466365" cy="384663"/>
          </a:xfrm>
          <a:prstGeom prst="rect">
            <a:avLst/>
          </a:prstGeom>
        </p:spPr>
      </p:pic>
    </p:spTree>
    <p:extLst>
      <p:ext uri="{BB962C8B-B14F-4D97-AF65-F5344CB8AC3E}">
        <p14:creationId xmlns:p14="http://schemas.microsoft.com/office/powerpoint/2010/main" val="180773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A804-7F59-4DE8-AE71-57523702C81B}"/>
              </a:ext>
            </a:extLst>
          </p:cNvPr>
          <p:cNvSpPr>
            <a:spLocks noGrp="1"/>
          </p:cNvSpPr>
          <p:nvPr>
            <p:ph type="title"/>
          </p:nvPr>
        </p:nvSpPr>
        <p:spPr>
          <a:xfrm>
            <a:off x="203572" y="257906"/>
            <a:ext cx="11125199" cy="662355"/>
          </a:xfrm>
        </p:spPr>
        <p:txBody>
          <a:bodyPr/>
          <a:lstStyle/>
          <a:p>
            <a:r>
              <a:rPr lang="en-US" dirty="0"/>
              <a:t>Boolean Properties</a:t>
            </a:r>
          </a:p>
        </p:txBody>
      </p:sp>
      <p:sp>
        <p:nvSpPr>
          <p:cNvPr id="3" name="Text Placeholder 2">
            <a:extLst>
              <a:ext uri="{FF2B5EF4-FFF2-40B4-BE49-F238E27FC236}">
                <a16:creationId xmlns:a16="http://schemas.microsoft.com/office/drawing/2014/main" id="{5EAC8B55-0DCC-4691-9200-88F15E419BAB}"/>
              </a:ext>
            </a:extLst>
          </p:cNvPr>
          <p:cNvSpPr>
            <a:spLocks noGrp="1"/>
          </p:cNvSpPr>
          <p:nvPr>
            <p:ph type="body" sz="quarter" idx="13"/>
          </p:nvPr>
        </p:nvSpPr>
        <p:spPr>
          <a:xfrm>
            <a:off x="462500" y="1137138"/>
            <a:ext cx="8861082" cy="3962401"/>
          </a:xfrm>
        </p:spPr>
        <p:txBody>
          <a:bodyPr/>
          <a:lstStyle/>
          <a:p>
            <a:r>
              <a:rPr lang="en-US" dirty="0"/>
              <a:t>Here is a list of the properties of Boolean object −</a:t>
            </a:r>
          </a:p>
        </p:txBody>
      </p:sp>
      <p:sp>
        <p:nvSpPr>
          <p:cNvPr id="4" name="Slide Number Placeholder 3">
            <a:extLst>
              <a:ext uri="{FF2B5EF4-FFF2-40B4-BE49-F238E27FC236}">
                <a16:creationId xmlns:a16="http://schemas.microsoft.com/office/drawing/2014/main" id="{32B5AE32-446A-4CC6-9553-E99584E4DC6D}"/>
              </a:ext>
            </a:extLst>
          </p:cNvPr>
          <p:cNvSpPr>
            <a:spLocks noGrp="1"/>
          </p:cNvSpPr>
          <p:nvPr>
            <p:ph type="sldNum" sz="quarter" idx="12"/>
          </p:nvPr>
        </p:nvSpPr>
        <p:spPr/>
        <p:txBody>
          <a:bodyPr/>
          <a:lstStyle/>
          <a:p>
            <a:fld id="{C51EAA63-D034-42AE-91FA-B13B9518C7BE}" type="slidenum">
              <a:rPr lang="en-US" smtClean="0"/>
              <a:pPr/>
              <a:t>136</a:t>
            </a:fld>
            <a:endParaRPr lang="en-US" dirty="0"/>
          </a:p>
        </p:txBody>
      </p:sp>
      <p:graphicFrame>
        <p:nvGraphicFramePr>
          <p:cNvPr id="5" name="Table 4">
            <a:extLst>
              <a:ext uri="{FF2B5EF4-FFF2-40B4-BE49-F238E27FC236}">
                <a16:creationId xmlns:a16="http://schemas.microsoft.com/office/drawing/2014/main" id="{A33D34C0-7E37-4F25-99BC-B51E20F03743}"/>
              </a:ext>
            </a:extLst>
          </p:cNvPr>
          <p:cNvGraphicFramePr>
            <a:graphicFrameLocks noGrp="1"/>
          </p:cNvGraphicFramePr>
          <p:nvPr>
            <p:extLst>
              <p:ext uri="{D42A27DB-BD31-4B8C-83A1-F6EECF244321}">
                <p14:modId xmlns:p14="http://schemas.microsoft.com/office/powerpoint/2010/main" val="2531824506"/>
              </p:ext>
            </p:extLst>
          </p:nvPr>
        </p:nvGraphicFramePr>
        <p:xfrm>
          <a:off x="1890794" y="2021058"/>
          <a:ext cx="8125884" cy="2194560"/>
        </p:xfrm>
        <a:graphic>
          <a:graphicData uri="http://schemas.openxmlformats.org/drawingml/2006/table">
            <a:tbl>
              <a:tblPr firstRow="1" bandRow="1">
                <a:tableStyleId>{16D9F66E-5EB9-4882-86FB-DCBF35E3C3E4}</a:tableStyleId>
              </a:tblPr>
              <a:tblGrid>
                <a:gridCol w="4062942">
                  <a:extLst>
                    <a:ext uri="{9D8B030D-6E8A-4147-A177-3AD203B41FA5}">
                      <a16:colId xmlns:a16="http://schemas.microsoft.com/office/drawing/2014/main" val="2956467217"/>
                    </a:ext>
                  </a:extLst>
                </a:gridCol>
                <a:gridCol w="4062942">
                  <a:extLst>
                    <a:ext uri="{9D8B030D-6E8A-4147-A177-3AD203B41FA5}">
                      <a16:colId xmlns:a16="http://schemas.microsoft.com/office/drawing/2014/main" val="2149018804"/>
                    </a:ext>
                  </a:extLst>
                </a:gridCol>
              </a:tblGrid>
              <a:tr h="370840">
                <a:tc>
                  <a:txBody>
                    <a:bodyPr/>
                    <a:lstStyle/>
                    <a:p>
                      <a:pPr algn="l" fontAlgn="t"/>
                      <a:r>
                        <a:rPr lang="en-US" dirty="0">
                          <a:effectLst/>
                        </a:rPr>
                        <a:t>Property</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296574027"/>
                  </a:ext>
                </a:extLst>
              </a:tr>
              <a:tr h="370840">
                <a:tc>
                  <a:txBody>
                    <a:bodyPr/>
                    <a:lstStyle/>
                    <a:p>
                      <a:pPr algn="just" fontAlgn="t"/>
                      <a:r>
                        <a:rPr lang="en-US" b="1" u="none" strike="noStrike" dirty="0">
                          <a:solidFill>
                            <a:srgbClr val="313131"/>
                          </a:solidFill>
                          <a:effectLst/>
                        </a:rPr>
                        <a:t>constructor</a:t>
                      </a:r>
                      <a:endParaRPr lang="en-US" dirty="0">
                        <a:solidFill>
                          <a:srgbClr val="000000"/>
                        </a:solidFill>
                        <a:effectLst/>
                      </a:endParaRPr>
                    </a:p>
                  </a:txBody>
                  <a:tcPr marL="76200" marR="76200" marT="76200" marB="76200"/>
                </a:tc>
                <a:tc>
                  <a:txBody>
                    <a:bodyPr/>
                    <a:lstStyle/>
                    <a:p>
                      <a:pPr fontAlgn="t"/>
                      <a:r>
                        <a:rPr lang="en-US">
                          <a:effectLst/>
                        </a:rPr>
                        <a:t>Returns a reference to the Boolean function that created the object.</a:t>
                      </a:r>
                    </a:p>
                  </a:txBody>
                  <a:tcPr marL="76200" marR="76200" marT="76200" marB="76200"/>
                </a:tc>
                <a:extLst>
                  <a:ext uri="{0D108BD9-81ED-4DB2-BD59-A6C34878D82A}">
                    <a16:rowId xmlns:a16="http://schemas.microsoft.com/office/drawing/2014/main" val="3697995920"/>
                  </a:ext>
                </a:extLst>
              </a:tr>
              <a:tr h="370840">
                <a:tc>
                  <a:txBody>
                    <a:bodyPr/>
                    <a:lstStyle/>
                    <a:p>
                      <a:pPr algn="just" fontAlgn="t"/>
                      <a:r>
                        <a:rPr lang="en-US" b="1" u="none" strike="noStrike" dirty="0">
                          <a:solidFill>
                            <a:srgbClr val="313131"/>
                          </a:solidFill>
                          <a:effectLst/>
                        </a:rPr>
                        <a:t>prototype</a:t>
                      </a:r>
                      <a:endParaRPr lang="en-US" dirty="0">
                        <a:solidFill>
                          <a:srgbClr val="000000"/>
                        </a:solidFill>
                        <a:effectLst/>
                      </a:endParaRPr>
                    </a:p>
                  </a:txBody>
                  <a:tcPr marL="76200" marR="76200" marT="76200" marB="76200"/>
                </a:tc>
                <a:tc>
                  <a:txBody>
                    <a:bodyPr/>
                    <a:lstStyle/>
                    <a:p>
                      <a:pPr fontAlgn="t"/>
                      <a:r>
                        <a:rPr lang="en-US" dirty="0">
                          <a:effectLst/>
                        </a:rPr>
                        <a:t>The prototype property allows you to add properties and methods to an object.</a:t>
                      </a:r>
                    </a:p>
                  </a:txBody>
                  <a:tcPr marL="76200" marR="76200" marT="76200" marB="76200"/>
                </a:tc>
                <a:extLst>
                  <a:ext uri="{0D108BD9-81ED-4DB2-BD59-A6C34878D82A}">
                    <a16:rowId xmlns:a16="http://schemas.microsoft.com/office/drawing/2014/main" val="1671722774"/>
                  </a:ext>
                </a:extLst>
              </a:tr>
            </a:tbl>
          </a:graphicData>
        </a:graphic>
      </p:graphicFrame>
    </p:spTree>
    <p:extLst>
      <p:ext uri="{BB962C8B-B14F-4D97-AF65-F5344CB8AC3E}">
        <p14:creationId xmlns:p14="http://schemas.microsoft.com/office/powerpoint/2010/main" val="425368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E653-E58B-4285-8A36-65164E20E2ED}"/>
              </a:ext>
            </a:extLst>
          </p:cNvPr>
          <p:cNvSpPr>
            <a:spLocks noGrp="1"/>
          </p:cNvSpPr>
          <p:nvPr>
            <p:ph type="title"/>
          </p:nvPr>
        </p:nvSpPr>
        <p:spPr/>
        <p:txBody>
          <a:bodyPr/>
          <a:lstStyle/>
          <a:p>
            <a:r>
              <a:rPr lang="en-US" dirty="0"/>
              <a:t>Boolean Method</a:t>
            </a:r>
          </a:p>
        </p:txBody>
      </p:sp>
      <p:sp>
        <p:nvSpPr>
          <p:cNvPr id="3" name="Text Placeholder 2">
            <a:extLst>
              <a:ext uri="{FF2B5EF4-FFF2-40B4-BE49-F238E27FC236}">
                <a16:creationId xmlns:a16="http://schemas.microsoft.com/office/drawing/2014/main" id="{EA4CBAD9-1483-4C73-A60F-A9E4FED56BB3}"/>
              </a:ext>
            </a:extLst>
          </p:cNvPr>
          <p:cNvSpPr>
            <a:spLocks noGrp="1"/>
          </p:cNvSpPr>
          <p:nvPr>
            <p:ph type="body" sz="quarter" idx="13"/>
          </p:nvPr>
        </p:nvSpPr>
        <p:spPr>
          <a:xfrm>
            <a:off x="653330" y="1488830"/>
            <a:ext cx="10624269" cy="3962401"/>
          </a:xfrm>
        </p:spPr>
        <p:txBody>
          <a:bodyPr/>
          <a:lstStyle/>
          <a:p>
            <a:r>
              <a:rPr lang="en-US" dirty="0"/>
              <a:t>Here is a list of the methods of Boolean object and their description.</a:t>
            </a:r>
          </a:p>
        </p:txBody>
      </p:sp>
      <p:sp>
        <p:nvSpPr>
          <p:cNvPr id="4" name="Slide Number Placeholder 3">
            <a:extLst>
              <a:ext uri="{FF2B5EF4-FFF2-40B4-BE49-F238E27FC236}">
                <a16:creationId xmlns:a16="http://schemas.microsoft.com/office/drawing/2014/main" id="{DA97FFCB-281F-483C-AE31-8C140A76CE12}"/>
              </a:ext>
            </a:extLst>
          </p:cNvPr>
          <p:cNvSpPr>
            <a:spLocks noGrp="1"/>
          </p:cNvSpPr>
          <p:nvPr>
            <p:ph type="sldNum" sz="quarter" idx="12"/>
          </p:nvPr>
        </p:nvSpPr>
        <p:spPr/>
        <p:txBody>
          <a:bodyPr/>
          <a:lstStyle/>
          <a:p>
            <a:fld id="{C51EAA63-D034-42AE-91FA-B13B9518C7BE}" type="slidenum">
              <a:rPr lang="en-US" smtClean="0"/>
              <a:pPr/>
              <a:t>137</a:t>
            </a:fld>
            <a:endParaRPr lang="en-US" dirty="0"/>
          </a:p>
        </p:txBody>
      </p:sp>
      <p:graphicFrame>
        <p:nvGraphicFramePr>
          <p:cNvPr id="5" name="Table 4">
            <a:extLst>
              <a:ext uri="{FF2B5EF4-FFF2-40B4-BE49-F238E27FC236}">
                <a16:creationId xmlns:a16="http://schemas.microsoft.com/office/drawing/2014/main" id="{51406A99-4CB6-4D4A-83D9-F7DF6C526CBE}"/>
              </a:ext>
            </a:extLst>
          </p:cNvPr>
          <p:cNvGraphicFramePr>
            <a:graphicFrameLocks noGrp="1"/>
          </p:cNvGraphicFramePr>
          <p:nvPr>
            <p:extLst>
              <p:ext uri="{D42A27DB-BD31-4B8C-83A1-F6EECF244321}">
                <p14:modId xmlns:p14="http://schemas.microsoft.com/office/powerpoint/2010/main" val="1604013569"/>
              </p:ext>
            </p:extLst>
          </p:nvPr>
        </p:nvGraphicFramePr>
        <p:xfrm>
          <a:off x="1902522" y="2483300"/>
          <a:ext cx="8125884" cy="2346960"/>
        </p:xfrm>
        <a:graphic>
          <a:graphicData uri="http://schemas.openxmlformats.org/drawingml/2006/table">
            <a:tbl>
              <a:tblPr firstRow="1" bandRow="1">
                <a:tableStyleId>{16D9F66E-5EB9-4882-86FB-DCBF35E3C3E4}</a:tableStyleId>
              </a:tblPr>
              <a:tblGrid>
                <a:gridCol w="1462006">
                  <a:extLst>
                    <a:ext uri="{9D8B030D-6E8A-4147-A177-3AD203B41FA5}">
                      <a16:colId xmlns:a16="http://schemas.microsoft.com/office/drawing/2014/main" val="3846675174"/>
                    </a:ext>
                  </a:extLst>
                </a:gridCol>
                <a:gridCol w="6663878">
                  <a:extLst>
                    <a:ext uri="{9D8B030D-6E8A-4147-A177-3AD203B41FA5}">
                      <a16:colId xmlns:a16="http://schemas.microsoft.com/office/drawing/2014/main" val="2324253091"/>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698345090"/>
                  </a:ext>
                </a:extLst>
              </a:tr>
              <a:tr h="370840">
                <a:tc>
                  <a:txBody>
                    <a:bodyPr/>
                    <a:lstStyle/>
                    <a:p>
                      <a:pPr algn="just" fontAlgn="t"/>
                      <a:r>
                        <a:rPr lang="en-US" b="1" u="none" strike="noStrike" dirty="0" err="1">
                          <a:solidFill>
                            <a:srgbClr val="313131"/>
                          </a:solidFill>
                          <a:effectLst/>
                        </a:rPr>
                        <a:t>toSource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a string containing the source of the Boolean object; you can use this string to create an equivalent object.</a:t>
                      </a:r>
                    </a:p>
                  </a:txBody>
                  <a:tcPr marL="76200" marR="76200" marT="76200" marB="76200"/>
                </a:tc>
                <a:extLst>
                  <a:ext uri="{0D108BD9-81ED-4DB2-BD59-A6C34878D82A}">
                    <a16:rowId xmlns:a16="http://schemas.microsoft.com/office/drawing/2014/main" val="1355421473"/>
                  </a:ext>
                </a:extLst>
              </a:tr>
              <a:tr h="370840">
                <a:tc>
                  <a:txBody>
                    <a:bodyPr/>
                    <a:lstStyle/>
                    <a:p>
                      <a:pPr algn="just" fontAlgn="t"/>
                      <a:r>
                        <a:rPr lang="en-US" b="1" u="none" strike="noStrike" dirty="0" err="1">
                          <a:solidFill>
                            <a:srgbClr val="313131"/>
                          </a:solidFill>
                          <a:effectLst/>
                        </a:rPr>
                        <a:t>toString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a string of either "true" or "false" depending upon the value of the object.</a:t>
                      </a:r>
                    </a:p>
                  </a:txBody>
                  <a:tcPr marL="76200" marR="76200" marT="76200" marB="76200"/>
                </a:tc>
                <a:extLst>
                  <a:ext uri="{0D108BD9-81ED-4DB2-BD59-A6C34878D82A}">
                    <a16:rowId xmlns:a16="http://schemas.microsoft.com/office/drawing/2014/main" val="2986060072"/>
                  </a:ext>
                </a:extLst>
              </a:tr>
              <a:tr h="370840">
                <a:tc>
                  <a:txBody>
                    <a:bodyPr/>
                    <a:lstStyle/>
                    <a:p>
                      <a:pPr algn="just" fontAlgn="t"/>
                      <a:r>
                        <a:rPr lang="en-US" b="1" u="none" strike="noStrike" dirty="0" err="1">
                          <a:solidFill>
                            <a:srgbClr val="313131"/>
                          </a:solidFill>
                          <a:effectLst/>
                        </a:rPr>
                        <a:t>valueOf</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primitive value of the Boolean object.</a:t>
                      </a:r>
                    </a:p>
                  </a:txBody>
                  <a:tcPr marL="76200" marR="76200" marT="76200" marB="76200"/>
                </a:tc>
                <a:extLst>
                  <a:ext uri="{0D108BD9-81ED-4DB2-BD59-A6C34878D82A}">
                    <a16:rowId xmlns:a16="http://schemas.microsoft.com/office/drawing/2014/main" val="1701176370"/>
                  </a:ext>
                </a:extLst>
              </a:tr>
            </a:tbl>
          </a:graphicData>
        </a:graphic>
      </p:graphicFrame>
    </p:spTree>
    <p:extLst>
      <p:ext uri="{BB962C8B-B14F-4D97-AF65-F5344CB8AC3E}">
        <p14:creationId xmlns:p14="http://schemas.microsoft.com/office/powerpoint/2010/main" val="151921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7138-2CAD-425F-BCE8-915CFCEB60AF}"/>
              </a:ext>
            </a:extLst>
          </p:cNvPr>
          <p:cNvSpPr>
            <a:spLocks noGrp="1"/>
          </p:cNvSpPr>
          <p:nvPr>
            <p:ph type="title"/>
          </p:nvPr>
        </p:nvSpPr>
        <p:spPr>
          <a:xfrm>
            <a:off x="180126" y="288622"/>
            <a:ext cx="11125199" cy="662355"/>
          </a:xfrm>
        </p:spPr>
        <p:txBody>
          <a:bodyPr/>
          <a:lstStyle/>
          <a:p>
            <a:r>
              <a:rPr lang="en-US" dirty="0"/>
              <a:t>JavaScript - The Strings Object</a:t>
            </a:r>
          </a:p>
        </p:txBody>
      </p:sp>
      <p:sp>
        <p:nvSpPr>
          <p:cNvPr id="3" name="Text Placeholder 2">
            <a:extLst>
              <a:ext uri="{FF2B5EF4-FFF2-40B4-BE49-F238E27FC236}">
                <a16:creationId xmlns:a16="http://schemas.microsoft.com/office/drawing/2014/main" id="{0704DDE6-0DB4-45BD-966B-6B449ABDB07D}"/>
              </a:ext>
            </a:extLst>
          </p:cNvPr>
          <p:cNvSpPr>
            <a:spLocks noGrp="1"/>
          </p:cNvSpPr>
          <p:nvPr>
            <p:ph type="body" sz="quarter" idx="13"/>
          </p:nvPr>
        </p:nvSpPr>
        <p:spPr>
          <a:xfrm>
            <a:off x="418869" y="1254369"/>
            <a:ext cx="11257315" cy="3962401"/>
          </a:xfrm>
        </p:spPr>
        <p:txBody>
          <a:bodyPr/>
          <a:lstStyle/>
          <a:p>
            <a:pPr algn="just"/>
            <a:r>
              <a:rPr lang="en-US" sz="2700" dirty="0"/>
              <a:t>The </a:t>
            </a:r>
            <a:r>
              <a:rPr lang="en-US" sz="2700" b="1" dirty="0"/>
              <a:t>String</a:t>
            </a:r>
            <a:r>
              <a:rPr lang="en-US" sz="2700" dirty="0"/>
              <a:t> object lets you work with a series of characters; it wraps </a:t>
            </a:r>
            <a:r>
              <a:rPr lang="en-US" sz="2700" dirty="0" err="1"/>
              <a:t>Javascript's</a:t>
            </a:r>
            <a:r>
              <a:rPr lang="en-US" sz="2700" dirty="0"/>
              <a:t> string primitive data type with a number of helper methods.</a:t>
            </a:r>
          </a:p>
          <a:p>
            <a:pPr algn="just"/>
            <a:r>
              <a:rPr lang="en-US" sz="2700" dirty="0"/>
              <a:t>As JavaScript automatically converts between string primitives and String objects, you can call any of the helper methods of the String object on a string primitive.</a:t>
            </a:r>
          </a:p>
          <a:p>
            <a:pPr algn="just"/>
            <a:r>
              <a:rPr lang="en-US" sz="2700" dirty="0"/>
              <a:t>Syntax</a:t>
            </a:r>
          </a:p>
          <a:p>
            <a:pPr algn="just"/>
            <a:r>
              <a:rPr lang="en-US" sz="2700" dirty="0"/>
              <a:t>Use the following syntax to create a String object −</a:t>
            </a:r>
          </a:p>
          <a:p>
            <a:pPr algn="just"/>
            <a:endParaRPr lang="en-US" sz="2700" dirty="0"/>
          </a:p>
          <a:p>
            <a:pPr algn="just"/>
            <a:r>
              <a:rPr lang="en-US" sz="2700" dirty="0"/>
              <a:t>The </a:t>
            </a:r>
            <a:r>
              <a:rPr lang="en-US" sz="2700" b="1" dirty="0"/>
              <a:t>String</a:t>
            </a:r>
            <a:r>
              <a:rPr lang="en-US" sz="2700" dirty="0"/>
              <a:t> parameter is a series of characters that has been properly encoded.</a:t>
            </a:r>
          </a:p>
          <a:p>
            <a:endParaRPr lang="en-US" dirty="0"/>
          </a:p>
        </p:txBody>
      </p:sp>
      <p:sp>
        <p:nvSpPr>
          <p:cNvPr id="4" name="Slide Number Placeholder 3">
            <a:extLst>
              <a:ext uri="{FF2B5EF4-FFF2-40B4-BE49-F238E27FC236}">
                <a16:creationId xmlns:a16="http://schemas.microsoft.com/office/drawing/2014/main" id="{6C1546F2-7E14-4215-9634-12CA9E4DAA00}"/>
              </a:ext>
            </a:extLst>
          </p:cNvPr>
          <p:cNvSpPr>
            <a:spLocks noGrp="1"/>
          </p:cNvSpPr>
          <p:nvPr>
            <p:ph type="sldNum" sz="quarter" idx="12"/>
          </p:nvPr>
        </p:nvSpPr>
        <p:spPr/>
        <p:txBody>
          <a:bodyPr/>
          <a:lstStyle/>
          <a:p>
            <a:fld id="{C51EAA63-D034-42AE-91FA-B13B9518C7BE}" type="slidenum">
              <a:rPr lang="en-US" smtClean="0"/>
              <a:pPr/>
              <a:t>138</a:t>
            </a:fld>
            <a:endParaRPr lang="en-US" dirty="0"/>
          </a:p>
        </p:txBody>
      </p:sp>
      <p:pic>
        <p:nvPicPr>
          <p:cNvPr id="5" name="Picture 4">
            <a:extLst>
              <a:ext uri="{FF2B5EF4-FFF2-40B4-BE49-F238E27FC236}">
                <a16:creationId xmlns:a16="http://schemas.microsoft.com/office/drawing/2014/main" id="{6FA26B3F-9DEE-4D0A-A0F1-885BA1081E4E}"/>
              </a:ext>
            </a:extLst>
          </p:cNvPr>
          <p:cNvPicPr>
            <a:picLocks noChangeAspect="1"/>
          </p:cNvPicPr>
          <p:nvPr/>
        </p:nvPicPr>
        <p:blipFill>
          <a:blip r:embed="rId2"/>
          <a:stretch>
            <a:fillRect/>
          </a:stretch>
        </p:blipFill>
        <p:spPr>
          <a:xfrm>
            <a:off x="3624733" y="4969176"/>
            <a:ext cx="4845586" cy="468928"/>
          </a:xfrm>
          <a:prstGeom prst="rect">
            <a:avLst/>
          </a:prstGeom>
        </p:spPr>
      </p:pic>
    </p:spTree>
    <p:extLst>
      <p:ext uri="{BB962C8B-B14F-4D97-AF65-F5344CB8AC3E}">
        <p14:creationId xmlns:p14="http://schemas.microsoft.com/office/powerpoint/2010/main" val="196571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3ADA-2A2B-43C0-9EE7-A1512DD7D342}"/>
              </a:ext>
            </a:extLst>
          </p:cNvPr>
          <p:cNvSpPr>
            <a:spLocks noGrp="1"/>
          </p:cNvSpPr>
          <p:nvPr>
            <p:ph type="title"/>
          </p:nvPr>
        </p:nvSpPr>
        <p:spPr>
          <a:xfrm>
            <a:off x="250464" y="351691"/>
            <a:ext cx="11125199" cy="662355"/>
          </a:xfrm>
        </p:spPr>
        <p:txBody>
          <a:bodyPr/>
          <a:lstStyle/>
          <a:p>
            <a:r>
              <a:rPr lang="en-US" dirty="0"/>
              <a:t>String Properties</a:t>
            </a:r>
          </a:p>
        </p:txBody>
      </p:sp>
      <p:sp>
        <p:nvSpPr>
          <p:cNvPr id="4" name="Slide Number Placeholder 3">
            <a:extLst>
              <a:ext uri="{FF2B5EF4-FFF2-40B4-BE49-F238E27FC236}">
                <a16:creationId xmlns:a16="http://schemas.microsoft.com/office/drawing/2014/main" id="{F86B290B-2BA3-402D-8B63-86F8BFAB7EDC}"/>
              </a:ext>
            </a:extLst>
          </p:cNvPr>
          <p:cNvSpPr>
            <a:spLocks noGrp="1"/>
          </p:cNvSpPr>
          <p:nvPr>
            <p:ph type="sldNum" sz="quarter" idx="12"/>
          </p:nvPr>
        </p:nvSpPr>
        <p:spPr/>
        <p:txBody>
          <a:bodyPr/>
          <a:lstStyle/>
          <a:p>
            <a:fld id="{C51EAA63-D034-42AE-91FA-B13B9518C7BE}" type="slidenum">
              <a:rPr lang="en-US" smtClean="0"/>
              <a:pPr/>
              <a:t>139</a:t>
            </a:fld>
            <a:endParaRPr lang="en-US" dirty="0"/>
          </a:p>
        </p:txBody>
      </p:sp>
      <p:graphicFrame>
        <p:nvGraphicFramePr>
          <p:cNvPr id="5" name="Table 4">
            <a:extLst>
              <a:ext uri="{FF2B5EF4-FFF2-40B4-BE49-F238E27FC236}">
                <a16:creationId xmlns:a16="http://schemas.microsoft.com/office/drawing/2014/main" id="{ADB192A1-7DA9-4C19-97F4-AA4576A896FF}"/>
              </a:ext>
            </a:extLst>
          </p:cNvPr>
          <p:cNvGraphicFramePr>
            <a:graphicFrameLocks noGrp="1"/>
          </p:cNvGraphicFramePr>
          <p:nvPr>
            <p:extLst>
              <p:ext uri="{D42A27DB-BD31-4B8C-83A1-F6EECF244321}">
                <p14:modId xmlns:p14="http://schemas.microsoft.com/office/powerpoint/2010/main" val="531189876"/>
              </p:ext>
            </p:extLst>
          </p:nvPr>
        </p:nvGraphicFramePr>
        <p:xfrm>
          <a:off x="1750121" y="1723408"/>
          <a:ext cx="8125884" cy="2346960"/>
        </p:xfrm>
        <a:graphic>
          <a:graphicData uri="http://schemas.openxmlformats.org/drawingml/2006/table">
            <a:tbl>
              <a:tblPr firstRow="1" bandRow="1">
                <a:tableStyleId>{16D9F66E-5EB9-4882-86FB-DCBF35E3C3E4}</a:tableStyleId>
              </a:tblPr>
              <a:tblGrid>
                <a:gridCol w="1548763">
                  <a:extLst>
                    <a:ext uri="{9D8B030D-6E8A-4147-A177-3AD203B41FA5}">
                      <a16:colId xmlns:a16="http://schemas.microsoft.com/office/drawing/2014/main" val="4116121917"/>
                    </a:ext>
                  </a:extLst>
                </a:gridCol>
                <a:gridCol w="6577121">
                  <a:extLst>
                    <a:ext uri="{9D8B030D-6E8A-4147-A177-3AD203B41FA5}">
                      <a16:colId xmlns:a16="http://schemas.microsoft.com/office/drawing/2014/main" val="3809227547"/>
                    </a:ext>
                  </a:extLst>
                </a:gridCol>
              </a:tblGrid>
              <a:tr h="370840">
                <a:tc>
                  <a:txBody>
                    <a:bodyPr/>
                    <a:lstStyle/>
                    <a:p>
                      <a:pPr algn="l" fontAlgn="t"/>
                      <a:r>
                        <a:rPr lang="en-US" dirty="0">
                          <a:effectLst/>
                        </a:rPr>
                        <a:t>Property</a:t>
                      </a:r>
                    </a:p>
                  </a:txBody>
                  <a:tcPr marL="762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3502312121"/>
                  </a:ext>
                </a:extLst>
              </a:tr>
              <a:tr h="370840">
                <a:tc>
                  <a:txBody>
                    <a:bodyPr/>
                    <a:lstStyle/>
                    <a:p>
                      <a:pPr algn="just" fontAlgn="t"/>
                      <a:r>
                        <a:rPr lang="en-US" u="none" strike="noStrike" dirty="0">
                          <a:effectLst/>
                        </a:rPr>
                        <a:t>constructor</a:t>
                      </a:r>
                      <a:endParaRPr lang="en-US" dirty="0">
                        <a:solidFill>
                          <a:srgbClr val="000000"/>
                        </a:solidFill>
                        <a:effectLst/>
                      </a:endParaRPr>
                    </a:p>
                  </a:txBody>
                  <a:tcPr marL="76200" marR="76200" marT="76200" marB="76200"/>
                </a:tc>
                <a:tc>
                  <a:txBody>
                    <a:bodyPr/>
                    <a:lstStyle/>
                    <a:p>
                      <a:pPr fontAlgn="t"/>
                      <a:r>
                        <a:rPr lang="en-US">
                          <a:effectLst/>
                        </a:rPr>
                        <a:t>Returns a reference to the String function that created the object.</a:t>
                      </a:r>
                    </a:p>
                  </a:txBody>
                  <a:tcPr marL="76200" marR="76200" marT="76200" marB="76200"/>
                </a:tc>
                <a:extLst>
                  <a:ext uri="{0D108BD9-81ED-4DB2-BD59-A6C34878D82A}">
                    <a16:rowId xmlns:a16="http://schemas.microsoft.com/office/drawing/2014/main" val="299617912"/>
                  </a:ext>
                </a:extLst>
              </a:tr>
              <a:tr h="370840">
                <a:tc>
                  <a:txBody>
                    <a:bodyPr/>
                    <a:lstStyle/>
                    <a:p>
                      <a:pPr algn="just" fontAlgn="t"/>
                      <a:r>
                        <a:rPr lang="en-US" u="none" strike="noStrike" dirty="0">
                          <a:effectLst/>
                        </a:rPr>
                        <a:t>length</a:t>
                      </a:r>
                      <a:endParaRPr lang="en-US" dirty="0">
                        <a:solidFill>
                          <a:srgbClr val="000000"/>
                        </a:solidFill>
                        <a:effectLst/>
                      </a:endParaRPr>
                    </a:p>
                  </a:txBody>
                  <a:tcPr marL="76200" marR="76200" marT="76200" marB="76200"/>
                </a:tc>
                <a:tc>
                  <a:txBody>
                    <a:bodyPr/>
                    <a:lstStyle/>
                    <a:p>
                      <a:pPr fontAlgn="t"/>
                      <a:r>
                        <a:rPr lang="en-US">
                          <a:effectLst/>
                        </a:rPr>
                        <a:t>Returns the length of the string.</a:t>
                      </a:r>
                    </a:p>
                  </a:txBody>
                  <a:tcPr marL="76200" marR="76200" marT="76200" marB="76200"/>
                </a:tc>
                <a:extLst>
                  <a:ext uri="{0D108BD9-81ED-4DB2-BD59-A6C34878D82A}">
                    <a16:rowId xmlns:a16="http://schemas.microsoft.com/office/drawing/2014/main" val="3083256034"/>
                  </a:ext>
                </a:extLst>
              </a:tr>
              <a:tr h="370840">
                <a:tc>
                  <a:txBody>
                    <a:bodyPr/>
                    <a:lstStyle/>
                    <a:p>
                      <a:pPr algn="just" fontAlgn="t"/>
                      <a:r>
                        <a:rPr lang="en-US" u="none" strike="noStrike" dirty="0">
                          <a:effectLst/>
                        </a:rPr>
                        <a:t>prototype</a:t>
                      </a:r>
                      <a:endParaRPr lang="en-US" dirty="0">
                        <a:solidFill>
                          <a:srgbClr val="000000"/>
                        </a:solidFill>
                        <a:effectLst/>
                      </a:endParaRPr>
                    </a:p>
                  </a:txBody>
                  <a:tcPr marL="76200" marR="76200" marT="76200" marB="76200"/>
                </a:tc>
                <a:tc>
                  <a:txBody>
                    <a:bodyPr/>
                    <a:lstStyle/>
                    <a:p>
                      <a:pPr fontAlgn="t"/>
                      <a:r>
                        <a:rPr lang="en-US" dirty="0">
                          <a:effectLst/>
                        </a:rPr>
                        <a:t>The prototype property allows you to add properties and methods to an object.</a:t>
                      </a:r>
                    </a:p>
                  </a:txBody>
                  <a:tcPr marL="76200" marR="76200" marT="76200" marB="76200"/>
                </a:tc>
                <a:extLst>
                  <a:ext uri="{0D108BD9-81ED-4DB2-BD59-A6C34878D82A}">
                    <a16:rowId xmlns:a16="http://schemas.microsoft.com/office/drawing/2014/main" val="466309271"/>
                  </a:ext>
                </a:extLst>
              </a:tr>
            </a:tbl>
          </a:graphicData>
        </a:graphic>
      </p:graphicFrame>
    </p:spTree>
    <p:extLst>
      <p:ext uri="{BB962C8B-B14F-4D97-AF65-F5344CB8AC3E}">
        <p14:creationId xmlns:p14="http://schemas.microsoft.com/office/powerpoint/2010/main" val="226861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60B0-84FB-4597-8541-5DC4A7D21892}"/>
              </a:ext>
            </a:extLst>
          </p:cNvPr>
          <p:cNvSpPr>
            <a:spLocks noGrp="1"/>
          </p:cNvSpPr>
          <p:nvPr>
            <p:ph type="title"/>
          </p:nvPr>
        </p:nvSpPr>
        <p:spPr>
          <a:xfrm>
            <a:off x="227018" y="281352"/>
            <a:ext cx="11125199" cy="615463"/>
          </a:xfrm>
        </p:spPr>
        <p:txBody>
          <a:bodyPr/>
          <a:lstStyle/>
          <a:p>
            <a:r>
              <a:rPr lang="en-US" dirty="0"/>
              <a:t>Case Sensitivity</a:t>
            </a:r>
          </a:p>
        </p:txBody>
      </p:sp>
      <p:sp>
        <p:nvSpPr>
          <p:cNvPr id="3" name="Text Placeholder 2">
            <a:extLst>
              <a:ext uri="{FF2B5EF4-FFF2-40B4-BE49-F238E27FC236}">
                <a16:creationId xmlns:a16="http://schemas.microsoft.com/office/drawing/2014/main" id="{EFD87959-A52E-429D-9CE2-F353145F5AD7}"/>
              </a:ext>
            </a:extLst>
          </p:cNvPr>
          <p:cNvSpPr>
            <a:spLocks noGrp="1"/>
          </p:cNvSpPr>
          <p:nvPr>
            <p:ph type="body" sz="quarter" idx="13"/>
          </p:nvPr>
        </p:nvSpPr>
        <p:spPr>
          <a:xfrm>
            <a:off x="462500" y="1090245"/>
            <a:ext cx="11495038" cy="3962401"/>
          </a:xfrm>
        </p:spPr>
        <p:txBody>
          <a:bodyPr/>
          <a:lstStyle/>
          <a:p>
            <a:pPr algn="just"/>
            <a:r>
              <a:rPr lang="en-US" dirty="0"/>
              <a:t>JavaScript is a case-sensitive language. This means that the language keywords, variables, function names, and any other identifiers must always be typed with a consistent capitalization of letters.</a:t>
            </a:r>
          </a:p>
          <a:p>
            <a:pPr algn="just"/>
            <a:r>
              <a:rPr lang="en-US" dirty="0"/>
              <a:t>So the identifiers </a:t>
            </a:r>
            <a:r>
              <a:rPr lang="en-US" b="1" dirty="0"/>
              <a:t>Time</a:t>
            </a:r>
            <a:r>
              <a:rPr lang="en-US" dirty="0"/>
              <a:t> and </a:t>
            </a:r>
            <a:r>
              <a:rPr lang="en-US" b="1" dirty="0"/>
              <a:t>TIME</a:t>
            </a:r>
            <a:r>
              <a:rPr lang="en-US" dirty="0"/>
              <a:t> will convey different meanings in JavaScript.</a:t>
            </a:r>
          </a:p>
          <a:p>
            <a:endParaRPr lang="en-US" dirty="0"/>
          </a:p>
        </p:txBody>
      </p:sp>
      <p:sp>
        <p:nvSpPr>
          <p:cNvPr id="4" name="Slide Number Placeholder 3">
            <a:extLst>
              <a:ext uri="{FF2B5EF4-FFF2-40B4-BE49-F238E27FC236}">
                <a16:creationId xmlns:a16="http://schemas.microsoft.com/office/drawing/2014/main" id="{D03E3854-86E0-4F5D-BF51-62605CAA34D0}"/>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80182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809E-652E-49B1-B937-BB608F745B31}"/>
              </a:ext>
            </a:extLst>
          </p:cNvPr>
          <p:cNvSpPr>
            <a:spLocks noGrp="1"/>
          </p:cNvSpPr>
          <p:nvPr>
            <p:ph type="title"/>
          </p:nvPr>
        </p:nvSpPr>
        <p:spPr>
          <a:xfrm>
            <a:off x="297356" y="20747"/>
            <a:ext cx="11125199" cy="685801"/>
          </a:xfrm>
        </p:spPr>
        <p:txBody>
          <a:bodyPr/>
          <a:lstStyle/>
          <a:p>
            <a:r>
              <a:rPr lang="en-US" dirty="0"/>
              <a:t>String Methods</a:t>
            </a:r>
          </a:p>
        </p:txBody>
      </p:sp>
      <p:sp>
        <p:nvSpPr>
          <p:cNvPr id="3" name="Text Placeholder 2">
            <a:extLst>
              <a:ext uri="{FF2B5EF4-FFF2-40B4-BE49-F238E27FC236}">
                <a16:creationId xmlns:a16="http://schemas.microsoft.com/office/drawing/2014/main" id="{092396C8-812E-4F79-852F-2A8307913BF0}"/>
              </a:ext>
            </a:extLst>
          </p:cNvPr>
          <p:cNvSpPr>
            <a:spLocks noGrp="1"/>
          </p:cNvSpPr>
          <p:nvPr>
            <p:ph type="body" sz="quarter" idx="13"/>
          </p:nvPr>
        </p:nvSpPr>
        <p:spPr>
          <a:xfrm>
            <a:off x="359355" y="841247"/>
            <a:ext cx="11330915" cy="3962401"/>
          </a:xfrm>
        </p:spPr>
        <p:txBody>
          <a:bodyPr/>
          <a:lstStyle/>
          <a:p>
            <a:r>
              <a:rPr lang="en-US" dirty="0"/>
              <a:t>Here is a list of the methods available in String object along with their description.</a:t>
            </a:r>
          </a:p>
        </p:txBody>
      </p:sp>
      <p:sp>
        <p:nvSpPr>
          <p:cNvPr id="4" name="Slide Number Placeholder 3">
            <a:extLst>
              <a:ext uri="{FF2B5EF4-FFF2-40B4-BE49-F238E27FC236}">
                <a16:creationId xmlns:a16="http://schemas.microsoft.com/office/drawing/2014/main" id="{9DEEA459-11DF-4E52-887B-B19DF616B9A5}"/>
              </a:ext>
            </a:extLst>
          </p:cNvPr>
          <p:cNvSpPr>
            <a:spLocks noGrp="1"/>
          </p:cNvSpPr>
          <p:nvPr>
            <p:ph type="sldNum" sz="quarter" idx="12"/>
          </p:nvPr>
        </p:nvSpPr>
        <p:spPr/>
        <p:txBody>
          <a:bodyPr/>
          <a:lstStyle/>
          <a:p>
            <a:fld id="{C51EAA63-D034-42AE-91FA-B13B9518C7BE}" type="slidenum">
              <a:rPr lang="en-US" smtClean="0"/>
              <a:pPr/>
              <a:t>140</a:t>
            </a:fld>
            <a:endParaRPr lang="en-US" dirty="0"/>
          </a:p>
        </p:txBody>
      </p:sp>
      <p:graphicFrame>
        <p:nvGraphicFramePr>
          <p:cNvPr id="5" name="Table 4">
            <a:extLst>
              <a:ext uri="{FF2B5EF4-FFF2-40B4-BE49-F238E27FC236}">
                <a16:creationId xmlns:a16="http://schemas.microsoft.com/office/drawing/2014/main" id="{D57A4B91-9E8F-48B6-B52E-DF68E9634E1E}"/>
              </a:ext>
            </a:extLst>
          </p:cNvPr>
          <p:cNvGraphicFramePr>
            <a:graphicFrameLocks noGrp="1"/>
          </p:cNvGraphicFramePr>
          <p:nvPr>
            <p:extLst>
              <p:ext uri="{D42A27DB-BD31-4B8C-83A1-F6EECF244321}">
                <p14:modId xmlns:p14="http://schemas.microsoft.com/office/powerpoint/2010/main" val="804565122"/>
              </p:ext>
            </p:extLst>
          </p:nvPr>
        </p:nvGraphicFramePr>
        <p:xfrm>
          <a:off x="2383168" y="1335962"/>
          <a:ext cx="8125884" cy="4983480"/>
        </p:xfrm>
        <a:graphic>
          <a:graphicData uri="http://schemas.openxmlformats.org/drawingml/2006/table">
            <a:tbl>
              <a:tblPr firstRow="1" bandRow="1">
                <a:tableStyleId>{16D9F66E-5EB9-4882-86FB-DCBF35E3C3E4}</a:tableStyleId>
              </a:tblPr>
              <a:tblGrid>
                <a:gridCol w="1907483">
                  <a:extLst>
                    <a:ext uri="{9D8B030D-6E8A-4147-A177-3AD203B41FA5}">
                      <a16:colId xmlns:a16="http://schemas.microsoft.com/office/drawing/2014/main" val="3340527440"/>
                    </a:ext>
                  </a:extLst>
                </a:gridCol>
                <a:gridCol w="6218401">
                  <a:extLst>
                    <a:ext uri="{9D8B030D-6E8A-4147-A177-3AD203B41FA5}">
                      <a16:colId xmlns:a16="http://schemas.microsoft.com/office/drawing/2014/main" val="3450010289"/>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721956179"/>
                  </a:ext>
                </a:extLst>
              </a:tr>
              <a:tr h="370840">
                <a:tc>
                  <a:txBody>
                    <a:bodyPr/>
                    <a:lstStyle/>
                    <a:p>
                      <a:pPr algn="just" fontAlgn="t"/>
                      <a:r>
                        <a:rPr lang="en-US" u="none" strike="noStrike" dirty="0" err="1">
                          <a:effectLst/>
                        </a:rPr>
                        <a:t>charAt</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character at the specified index.</a:t>
                      </a:r>
                    </a:p>
                  </a:txBody>
                  <a:tcPr marL="76200" marR="76200" marT="76200" marB="76200"/>
                </a:tc>
                <a:extLst>
                  <a:ext uri="{0D108BD9-81ED-4DB2-BD59-A6C34878D82A}">
                    <a16:rowId xmlns:a16="http://schemas.microsoft.com/office/drawing/2014/main" val="3939789417"/>
                  </a:ext>
                </a:extLst>
              </a:tr>
              <a:tr h="370840">
                <a:tc>
                  <a:txBody>
                    <a:bodyPr/>
                    <a:lstStyle/>
                    <a:p>
                      <a:pPr algn="just" fontAlgn="t"/>
                      <a:r>
                        <a:rPr lang="en-US" u="none" strike="noStrike" dirty="0" err="1">
                          <a:effectLst/>
                        </a:rPr>
                        <a:t>charCodeAt</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a number indicating the Unicode value of the character at the given index.</a:t>
                      </a:r>
                    </a:p>
                  </a:txBody>
                  <a:tcPr marL="76200" marR="76200" marT="76200" marB="76200"/>
                </a:tc>
                <a:extLst>
                  <a:ext uri="{0D108BD9-81ED-4DB2-BD59-A6C34878D82A}">
                    <a16:rowId xmlns:a16="http://schemas.microsoft.com/office/drawing/2014/main" val="3622245696"/>
                  </a:ext>
                </a:extLst>
              </a:tr>
              <a:tr h="370840">
                <a:tc>
                  <a:txBody>
                    <a:bodyPr/>
                    <a:lstStyle/>
                    <a:p>
                      <a:pPr algn="just" fontAlgn="t"/>
                      <a:r>
                        <a:rPr lang="en-US" u="none" strike="noStrike" dirty="0" err="1">
                          <a:effectLst/>
                        </a:rPr>
                        <a:t>concat</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Combines the text of two strings and returns a new string.</a:t>
                      </a:r>
                    </a:p>
                  </a:txBody>
                  <a:tcPr marL="76200" marR="76200" marT="76200" marB="76200"/>
                </a:tc>
                <a:extLst>
                  <a:ext uri="{0D108BD9-81ED-4DB2-BD59-A6C34878D82A}">
                    <a16:rowId xmlns:a16="http://schemas.microsoft.com/office/drawing/2014/main" val="1352456935"/>
                  </a:ext>
                </a:extLst>
              </a:tr>
              <a:tr h="370840">
                <a:tc>
                  <a:txBody>
                    <a:bodyPr/>
                    <a:lstStyle/>
                    <a:p>
                      <a:pPr algn="just" fontAlgn="t"/>
                      <a:r>
                        <a:rPr lang="en-US" u="none" strike="noStrike" dirty="0" err="1">
                          <a:effectLst/>
                        </a:rPr>
                        <a:t>indexOf</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index within the calling String object of the first occurrence of the specified value, or -1 if not found.</a:t>
                      </a:r>
                    </a:p>
                  </a:txBody>
                  <a:tcPr marL="76200" marR="76200" marT="76200" marB="76200"/>
                </a:tc>
                <a:extLst>
                  <a:ext uri="{0D108BD9-81ED-4DB2-BD59-A6C34878D82A}">
                    <a16:rowId xmlns:a16="http://schemas.microsoft.com/office/drawing/2014/main" val="1359717043"/>
                  </a:ext>
                </a:extLst>
              </a:tr>
              <a:tr h="370840">
                <a:tc>
                  <a:txBody>
                    <a:bodyPr/>
                    <a:lstStyle/>
                    <a:p>
                      <a:pPr algn="just" fontAlgn="t"/>
                      <a:r>
                        <a:rPr lang="en-US" u="none" strike="noStrike" dirty="0" err="1">
                          <a:effectLst/>
                        </a:rPr>
                        <a:t>lastIndexOf</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index within the calling String object of the last occurrence of the specified value, or -1 if not found.</a:t>
                      </a:r>
                    </a:p>
                  </a:txBody>
                  <a:tcPr marL="76200" marR="76200" marT="76200" marB="76200"/>
                </a:tc>
                <a:extLst>
                  <a:ext uri="{0D108BD9-81ED-4DB2-BD59-A6C34878D82A}">
                    <a16:rowId xmlns:a16="http://schemas.microsoft.com/office/drawing/2014/main" val="2509071716"/>
                  </a:ext>
                </a:extLst>
              </a:tr>
              <a:tr h="370840">
                <a:tc>
                  <a:txBody>
                    <a:bodyPr/>
                    <a:lstStyle/>
                    <a:p>
                      <a:pPr algn="just" fontAlgn="t"/>
                      <a:r>
                        <a:rPr lang="en-US" u="none" strike="noStrike" dirty="0" err="1">
                          <a:effectLst/>
                        </a:rPr>
                        <a:t>localeCompare</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a number indicating whether a reference string comes before or after or is the same as the given string in sort order.</a:t>
                      </a:r>
                    </a:p>
                  </a:txBody>
                  <a:tcPr marL="76200" marR="76200" marT="76200" marB="76200"/>
                </a:tc>
                <a:extLst>
                  <a:ext uri="{0D108BD9-81ED-4DB2-BD59-A6C34878D82A}">
                    <a16:rowId xmlns:a16="http://schemas.microsoft.com/office/drawing/2014/main" val="1697990693"/>
                  </a:ext>
                </a:extLst>
              </a:tr>
              <a:tr h="370840">
                <a:tc>
                  <a:txBody>
                    <a:bodyPr/>
                    <a:lstStyle/>
                    <a:p>
                      <a:pPr algn="just" fontAlgn="t"/>
                      <a:r>
                        <a:rPr lang="en-US" u="none" strike="noStrike" dirty="0">
                          <a:effectLst/>
                        </a:rPr>
                        <a:t>match()</a:t>
                      </a:r>
                      <a:endParaRPr lang="en-US" dirty="0">
                        <a:solidFill>
                          <a:srgbClr val="000000"/>
                        </a:solidFill>
                        <a:effectLst/>
                      </a:endParaRPr>
                    </a:p>
                  </a:txBody>
                  <a:tcPr marL="76200" marR="76200" marT="76200" marB="76200"/>
                </a:tc>
                <a:tc>
                  <a:txBody>
                    <a:bodyPr/>
                    <a:lstStyle/>
                    <a:p>
                      <a:pPr fontAlgn="t"/>
                      <a:r>
                        <a:rPr lang="en-US" dirty="0">
                          <a:effectLst/>
                        </a:rPr>
                        <a:t>Used to match a regular expression against a string.</a:t>
                      </a:r>
                    </a:p>
                  </a:txBody>
                  <a:tcPr marL="76200" marR="76200" marT="76200" marB="76200"/>
                </a:tc>
                <a:extLst>
                  <a:ext uri="{0D108BD9-81ED-4DB2-BD59-A6C34878D82A}">
                    <a16:rowId xmlns:a16="http://schemas.microsoft.com/office/drawing/2014/main" val="2036200012"/>
                  </a:ext>
                </a:extLst>
              </a:tr>
            </a:tbl>
          </a:graphicData>
        </a:graphic>
      </p:graphicFrame>
    </p:spTree>
    <p:extLst>
      <p:ext uri="{BB962C8B-B14F-4D97-AF65-F5344CB8AC3E}">
        <p14:creationId xmlns:p14="http://schemas.microsoft.com/office/powerpoint/2010/main" val="238536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45F0-189D-46BC-8FC7-4A6561D8FB97}"/>
              </a:ext>
            </a:extLst>
          </p:cNvPr>
          <p:cNvSpPr>
            <a:spLocks noGrp="1"/>
          </p:cNvSpPr>
          <p:nvPr>
            <p:ph type="title"/>
          </p:nvPr>
        </p:nvSpPr>
        <p:spPr>
          <a:xfrm>
            <a:off x="203571" y="164123"/>
            <a:ext cx="11125199" cy="568570"/>
          </a:xfrm>
        </p:spPr>
        <p:txBody>
          <a:bodyPr/>
          <a:lstStyle/>
          <a:p>
            <a:r>
              <a:rPr lang="en-US" dirty="0"/>
              <a:t>String Methods</a:t>
            </a:r>
          </a:p>
        </p:txBody>
      </p:sp>
      <p:sp>
        <p:nvSpPr>
          <p:cNvPr id="4" name="Slide Number Placeholder 3">
            <a:extLst>
              <a:ext uri="{FF2B5EF4-FFF2-40B4-BE49-F238E27FC236}">
                <a16:creationId xmlns:a16="http://schemas.microsoft.com/office/drawing/2014/main" id="{058A3A10-0891-4ABB-8D5B-8885075FA04A}"/>
              </a:ext>
            </a:extLst>
          </p:cNvPr>
          <p:cNvSpPr>
            <a:spLocks noGrp="1"/>
          </p:cNvSpPr>
          <p:nvPr>
            <p:ph type="sldNum" sz="quarter" idx="12"/>
          </p:nvPr>
        </p:nvSpPr>
        <p:spPr/>
        <p:txBody>
          <a:bodyPr/>
          <a:lstStyle/>
          <a:p>
            <a:fld id="{C51EAA63-D034-42AE-91FA-B13B9518C7BE}" type="slidenum">
              <a:rPr lang="en-US" smtClean="0"/>
              <a:pPr/>
              <a:t>141</a:t>
            </a:fld>
            <a:endParaRPr lang="en-US" dirty="0"/>
          </a:p>
        </p:txBody>
      </p:sp>
      <p:graphicFrame>
        <p:nvGraphicFramePr>
          <p:cNvPr id="5" name="Table 4">
            <a:extLst>
              <a:ext uri="{FF2B5EF4-FFF2-40B4-BE49-F238E27FC236}">
                <a16:creationId xmlns:a16="http://schemas.microsoft.com/office/drawing/2014/main" id="{97A4CBD9-33B7-4194-9ADB-13DBE44E77C6}"/>
              </a:ext>
            </a:extLst>
          </p:cNvPr>
          <p:cNvGraphicFramePr>
            <a:graphicFrameLocks noGrp="1"/>
          </p:cNvGraphicFramePr>
          <p:nvPr>
            <p:extLst>
              <p:ext uri="{D42A27DB-BD31-4B8C-83A1-F6EECF244321}">
                <p14:modId xmlns:p14="http://schemas.microsoft.com/office/powerpoint/2010/main" val="4047856097"/>
              </p:ext>
            </p:extLst>
          </p:nvPr>
        </p:nvGraphicFramePr>
        <p:xfrm>
          <a:off x="1889902" y="939370"/>
          <a:ext cx="8125884" cy="5410200"/>
        </p:xfrm>
        <a:graphic>
          <a:graphicData uri="http://schemas.openxmlformats.org/drawingml/2006/table">
            <a:tbl>
              <a:tblPr firstRow="1" bandRow="1">
                <a:tableStyleId>{16D9F66E-5EB9-4882-86FB-DCBF35E3C3E4}</a:tableStyleId>
              </a:tblPr>
              <a:tblGrid>
                <a:gridCol w="2283514">
                  <a:extLst>
                    <a:ext uri="{9D8B030D-6E8A-4147-A177-3AD203B41FA5}">
                      <a16:colId xmlns:a16="http://schemas.microsoft.com/office/drawing/2014/main" val="2602353071"/>
                    </a:ext>
                  </a:extLst>
                </a:gridCol>
                <a:gridCol w="5842370">
                  <a:extLst>
                    <a:ext uri="{9D8B030D-6E8A-4147-A177-3AD203B41FA5}">
                      <a16:colId xmlns:a16="http://schemas.microsoft.com/office/drawing/2014/main" val="1785309112"/>
                    </a:ext>
                  </a:extLst>
                </a:gridCol>
              </a:tblGrid>
              <a:tr h="370840">
                <a:tc>
                  <a:txBody>
                    <a:bodyPr/>
                    <a:lstStyle/>
                    <a:p>
                      <a:pPr algn="just" fontAlgn="t"/>
                      <a:r>
                        <a:rPr lang="en-US" u="none" strike="noStrike" dirty="0">
                          <a:effectLst/>
                        </a:rPr>
                        <a:t>replace()</a:t>
                      </a:r>
                      <a:endParaRPr lang="en-US" dirty="0">
                        <a:solidFill>
                          <a:srgbClr val="000000"/>
                        </a:solidFill>
                        <a:effectLst/>
                      </a:endParaRPr>
                    </a:p>
                  </a:txBody>
                  <a:tcPr marL="76200" marR="76200" marT="76200" marB="76200"/>
                </a:tc>
                <a:tc>
                  <a:txBody>
                    <a:bodyPr/>
                    <a:lstStyle/>
                    <a:p>
                      <a:pPr fontAlgn="t"/>
                      <a:r>
                        <a:rPr lang="en-US" dirty="0">
                          <a:effectLst/>
                        </a:rPr>
                        <a:t>Used to find a match between a regular expression and a string, and to replace the matched substring with a new substring.</a:t>
                      </a:r>
                    </a:p>
                  </a:txBody>
                  <a:tcPr marL="76200" marR="76200" marT="76200" marB="76200"/>
                </a:tc>
                <a:extLst>
                  <a:ext uri="{0D108BD9-81ED-4DB2-BD59-A6C34878D82A}">
                    <a16:rowId xmlns:a16="http://schemas.microsoft.com/office/drawing/2014/main" val="2981581417"/>
                  </a:ext>
                </a:extLst>
              </a:tr>
              <a:tr h="370840">
                <a:tc>
                  <a:txBody>
                    <a:bodyPr/>
                    <a:lstStyle/>
                    <a:p>
                      <a:pPr algn="just" fontAlgn="t"/>
                      <a:r>
                        <a:rPr lang="en-US" u="none" strike="noStrike" dirty="0">
                          <a:effectLst/>
                        </a:rPr>
                        <a:t>search()</a:t>
                      </a:r>
                      <a:endParaRPr lang="en-US" dirty="0">
                        <a:solidFill>
                          <a:srgbClr val="000000"/>
                        </a:solidFill>
                        <a:effectLst/>
                      </a:endParaRPr>
                    </a:p>
                  </a:txBody>
                  <a:tcPr marL="76200" marR="76200" marT="76200" marB="76200"/>
                </a:tc>
                <a:tc>
                  <a:txBody>
                    <a:bodyPr/>
                    <a:lstStyle/>
                    <a:p>
                      <a:pPr fontAlgn="t"/>
                      <a:r>
                        <a:rPr lang="en-US">
                          <a:effectLst/>
                        </a:rPr>
                        <a:t>Executes the search for a match between a regular expression and a specified string.</a:t>
                      </a:r>
                    </a:p>
                  </a:txBody>
                  <a:tcPr marL="76200" marR="76200" marT="76200" marB="76200"/>
                </a:tc>
                <a:extLst>
                  <a:ext uri="{0D108BD9-81ED-4DB2-BD59-A6C34878D82A}">
                    <a16:rowId xmlns:a16="http://schemas.microsoft.com/office/drawing/2014/main" val="3755534987"/>
                  </a:ext>
                </a:extLst>
              </a:tr>
              <a:tr h="370840">
                <a:tc>
                  <a:txBody>
                    <a:bodyPr/>
                    <a:lstStyle/>
                    <a:p>
                      <a:pPr algn="just" fontAlgn="t"/>
                      <a:r>
                        <a:rPr lang="en-US" u="none" strike="noStrike" dirty="0">
                          <a:effectLst/>
                        </a:rPr>
                        <a:t>slice()</a:t>
                      </a:r>
                      <a:endParaRPr lang="en-US" dirty="0">
                        <a:solidFill>
                          <a:srgbClr val="000000"/>
                        </a:solidFill>
                        <a:effectLst/>
                      </a:endParaRPr>
                    </a:p>
                  </a:txBody>
                  <a:tcPr marL="76200" marR="76200" marT="76200" marB="76200"/>
                </a:tc>
                <a:tc>
                  <a:txBody>
                    <a:bodyPr/>
                    <a:lstStyle/>
                    <a:p>
                      <a:pPr fontAlgn="t"/>
                      <a:r>
                        <a:rPr lang="en-US">
                          <a:effectLst/>
                        </a:rPr>
                        <a:t>Extracts a section of a string and returns a new string.</a:t>
                      </a:r>
                    </a:p>
                  </a:txBody>
                  <a:tcPr marL="76200" marR="76200" marT="76200" marB="76200"/>
                </a:tc>
                <a:extLst>
                  <a:ext uri="{0D108BD9-81ED-4DB2-BD59-A6C34878D82A}">
                    <a16:rowId xmlns:a16="http://schemas.microsoft.com/office/drawing/2014/main" val="3946637759"/>
                  </a:ext>
                </a:extLst>
              </a:tr>
              <a:tr h="370840">
                <a:tc>
                  <a:txBody>
                    <a:bodyPr/>
                    <a:lstStyle/>
                    <a:p>
                      <a:pPr algn="just" fontAlgn="t"/>
                      <a:r>
                        <a:rPr lang="en-US" u="none" strike="noStrike" dirty="0">
                          <a:effectLst/>
                        </a:rPr>
                        <a:t>split()</a:t>
                      </a:r>
                      <a:endParaRPr lang="en-US" dirty="0">
                        <a:solidFill>
                          <a:srgbClr val="000000"/>
                        </a:solidFill>
                        <a:effectLst/>
                      </a:endParaRPr>
                    </a:p>
                  </a:txBody>
                  <a:tcPr marL="76200" marR="76200" marT="76200" marB="76200"/>
                </a:tc>
                <a:tc>
                  <a:txBody>
                    <a:bodyPr/>
                    <a:lstStyle/>
                    <a:p>
                      <a:pPr fontAlgn="t"/>
                      <a:r>
                        <a:rPr lang="en-US">
                          <a:effectLst/>
                        </a:rPr>
                        <a:t>Splits a String object into an array of strings by separating the string into substrings.</a:t>
                      </a:r>
                    </a:p>
                  </a:txBody>
                  <a:tcPr marL="76200" marR="76200" marT="76200" marB="76200"/>
                </a:tc>
                <a:extLst>
                  <a:ext uri="{0D108BD9-81ED-4DB2-BD59-A6C34878D82A}">
                    <a16:rowId xmlns:a16="http://schemas.microsoft.com/office/drawing/2014/main" val="1530901487"/>
                  </a:ext>
                </a:extLst>
              </a:tr>
              <a:tr h="370840">
                <a:tc>
                  <a:txBody>
                    <a:bodyPr/>
                    <a:lstStyle/>
                    <a:p>
                      <a:pPr algn="just" fontAlgn="t"/>
                      <a:r>
                        <a:rPr lang="en-US" u="none" strike="noStrike" dirty="0" err="1">
                          <a:effectLst/>
                        </a:rPr>
                        <a:t>substr</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characters in a string beginning at the specified location through the specified number of characters.</a:t>
                      </a:r>
                    </a:p>
                  </a:txBody>
                  <a:tcPr marL="76200" marR="76200" marT="76200" marB="76200"/>
                </a:tc>
                <a:extLst>
                  <a:ext uri="{0D108BD9-81ED-4DB2-BD59-A6C34878D82A}">
                    <a16:rowId xmlns:a16="http://schemas.microsoft.com/office/drawing/2014/main" val="613577263"/>
                  </a:ext>
                </a:extLst>
              </a:tr>
              <a:tr h="370840">
                <a:tc>
                  <a:txBody>
                    <a:bodyPr/>
                    <a:lstStyle/>
                    <a:p>
                      <a:pPr algn="just" fontAlgn="t"/>
                      <a:r>
                        <a:rPr lang="en-US" u="none" strike="noStrike" dirty="0">
                          <a:effectLst/>
                        </a:rPr>
                        <a:t>substring()</a:t>
                      </a:r>
                      <a:endParaRPr lang="en-US" dirty="0">
                        <a:solidFill>
                          <a:srgbClr val="000000"/>
                        </a:solidFill>
                        <a:effectLst/>
                      </a:endParaRPr>
                    </a:p>
                  </a:txBody>
                  <a:tcPr marL="76200" marR="76200" marT="76200" marB="76200"/>
                </a:tc>
                <a:tc>
                  <a:txBody>
                    <a:bodyPr/>
                    <a:lstStyle/>
                    <a:p>
                      <a:pPr fontAlgn="t"/>
                      <a:r>
                        <a:rPr lang="en-US">
                          <a:effectLst/>
                        </a:rPr>
                        <a:t>Returns the characters in a string between two indexes into the string.</a:t>
                      </a:r>
                    </a:p>
                  </a:txBody>
                  <a:tcPr marL="76200" marR="76200" marT="76200" marB="76200"/>
                </a:tc>
                <a:extLst>
                  <a:ext uri="{0D108BD9-81ED-4DB2-BD59-A6C34878D82A}">
                    <a16:rowId xmlns:a16="http://schemas.microsoft.com/office/drawing/2014/main" val="3085716304"/>
                  </a:ext>
                </a:extLst>
              </a:tr>
              <a:tr h="370840">
                <a:tc>
                  <a:txBody>
                    <a:bodyPr/>
                    <a:lstStyle/>
                    <a:p>
                      <a:pPr algn="just" fontAlgn="t"/>
                      <a:r>
                        <a:rPr lang="en-US" u="none" strike="noStrike" dirty="0" err="1">
                          <a:effectLst/>
                        </a:rPr>
                        <a:t>toLocaleLowerCase</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The characters within a string are converted to lower case while respecting the current locale.</a:t>
                      </a:r>
                    </a:p>
                  </a:txBody>
                  <a:tcPr marL="76200" marR="76200" marT="76200" marB="76200"/>
                </a:tc>
                <a:extLst>
                  <a:ext uri="{0D108BD9-81ED-4DB2-BD59-A6C34878D82A}">
                    <a16:rowId xmlns:a16="http://schemas.microsoft.com/office/drawing/2014/main" val="2039245407"/>
                  </a:ext>
                </a:extLst>
              </a:tr>
            </a:tbl>
          </a:graphicData>
        </a:graphic>
      </p:graphicFrame>
    </p:spTree>
    <p:extLst>
      <p:ext uri="{BB962C8B-B14F-4D97-AF65-F5344CB8AC3E}">
        <p14:creationId xmlns:p14="http://schemas.microsoft.com/office/powerpoint/2010/main" val="213839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4D1-E1AF-4540-AEDB-079D849BC982}"/>
              </a:ext>
            </a:extLst>
          </p:cNvPr>
          <p:cNvSpPr>
            <a:spLocks noGrp="1"/>
          </p:cNvSpPr>
          <p:nvPr>
            <p:ph type="title"/>
          </p:nvPr>
        </p:nvSpPr>
        <p:spPr>
          <a:xfrm>
            <a:off x="180126" y="187568"/>
            <a:ext cx="11125199" cy="615463"/>
          </a:xfrm>
        </p:spPr>
        <p:txBody>
          <a:bodyPr/>
          <a:lstStyle/>
          <a:p>
            <a:r>
              <a:rPr lang="en-US" dirty="0"/>
              <a:t>String Methods</a:t>
            </a:r>
          </a:p>
        </p:txBody>
      </p:sp>
      <p:sp>
        <p:nvSpPr>
          <p:cNvPr id="4" name="Slide Number Placeholder 3">
            <a:extLst>
              <a:ext uri="{FF2B5EF4-FFF2-40B4-BE49-F238E27FC236}">
                <a16:creationId xmlns:a16="http://schemas.microsoft.com/office/drawing/2014/main" id="{1F634C08-6398-4DB2-B240-288EE687FFAF}"/>
              </a:ext>
            </a:extLst>
          </p:cNvPr>
          <p:cNvSpPr>
            <a:spLocks noGrp="1"/>
          </p:cNvSpPr>
          <p:nvPr>
            <p:ph type="sldNum" sz="quarter" idx="12"/>
          </p:nvPr>
        </p:nvSpPr>
        <p:spPr/>
        <p:txBody>
          <a:bodyPr/>
          <a:lstStyle/>
          <a:p>
            <a:fld id="{C51EAA63-D034-42AE-91FA-B13B9518C7BE}" type="slidenum">
              <a:rPr lang="en-US" smtClean="0"/>
              <a:pPr/>
              <a:t>142</a:t>
            </a:fld>
            <a:endParaRPr lang="en-US" dirty="0"/>
          </a:p>
        </p:txBody>
      </p:sp>
      <p:graphicFrame>
        <p:nvGraphicFramePr>
          <p:cNvPr id="5" name="Table 4">
            <a:extLst>
              <a:ext uri="{FF2B5EF4-FFF2-40B4-BE49-F238E27FC236}">
                <a16:creationId xmlns:a16="http://schemas.microsoft.com/office/drawing/2014/main" id="{A1AE59F1-B178-46DC-95BA-9EE3CCD7113C}"/>
              </a:ext>
            </a:extLst>
          </p:cNvPr>
          <p:cNvGraphicFramePr>
            <a:graphicFrameLocks noGrp="1"/>
          </p:cNvGraphicFramePr>
          <p:nvPr>
            <p:extLst>
              <p:ext uri="{D42A27DB-BD31-4B8C-83A1-F6EECF244321}">
                <p14:modId xmlns:p14="http://schemas.microsoft.com/office/powerpoint/2010/main" val="2084989057"/>
              </p:ext>
            </p:extLst>
          </p:nvPr>
        </p:nvGraphicFramePr>
        <p:xfrm>
          <a:off x="1388529" y="1438420"/>
          <a:ext cx="8125884" cy="3078480"/>
        </p:xfrm>
        <a:graphic>
          <a:graphicData uri="http://schemas.openxmlformats.org/drawingml/2006/table">
            <a:tbl>
              <a:tblPr firstRow="1" bandRow="1">
                <a:tableStyleId>{16D9F66E-5EB9-4882-86FB-DCBF35E3C3E4}</a:tableStyleId>
              </a:tblPr>
              <a:tblGrid>
                <a:gridCol w="2610867">
                  <a:extLst>
                    <a:ext uri="{9D8B030D-6E8A-4147-A177-3AD203B41FA5}">
                      <a16:colId xmlns:a16="http://schemas.microsoft.com/office/drawing/2014/main" val="1165546809"/>
                    </a:ext>
                  </a:extLst>
                </a:gridCol>
                <a:gridCol w="5515017">
                  <a:extLst>
                    <a:ext uri="{9D8B030D-6E8A-4147-A177-3AD203B41FA5}">
                      <a16:colId xmlns:a16="http://schemas.microsoft.com/office/drawing/2014/main" val="4060149088"/>
                    </a:ext>
                  </a:extLst>
                </a:gridCol>
              </a:tblGrid>
              <a:tr h="370840">
                <a:tc>
                  <a:txBody>
                    <a:bodyPr/>
                    <a:lstStyle/>
                    <a:p>
                      <a:pPr algn="just" fontAlgn="t"/>
                      <a:r>
                        <a:rPr lang="en-US" b="1" u="none" strike="noStrike" dirty="0" err="1">
                          <a:solidFill>
                            <a:srgbClr val="313131"/>
                          </a:solidFill>
                          <a:effectLst/>
                        </a:rPr>
                        <a:t>toLocaleUpperCase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The characters within a string are converted to upper case while respecting the current locale.</a:t>
                      </a:r>
                    </a:p>
                  </a:txBody>
                  <a:tcPr marL="76200" marR="76200" marT="76200" marB="76200"/>
                </a:tc>
                <a:extLst>
                  <a:ext uri="{0D108BD9-81ED-4DB2-BD59-A6C34878D82A}">
                    <a16:rowId xmlns:a16="http://schemas.microsoft.com/office/drawing/2014/main" val="2587469242"/>
                  </a:ext>
                </a:extLst>
              </a:tr>
              <a:tr h="383160">
                <a:tc>
                  <a:txBody>
                    <a:bodyPr/>
                    <a:lstStyle/>
                    <a:p>
                      <a:pPr algn="just" fontAlgn="t"/>
                      <a:r>
                        <a:rPr lang="en-US" b="1" u="none" strike="noStrike" dirty="0" err="1">
                          <a:solidFill>
                            <a:srgbClr val="313131"/>
                          </a:solidFill>
                          <a:effectLst/>
                        </a:rPr>
                        <a:t>toLowerCase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calling string value converted to lower case.</a:t>
                      </a:r>
                    </a:p>
                  </a:txBody>
                  <a:tcPr marL="76200" marR="76200" marT="76200" marB="76200"/>
                </a:tc>
                <a:extLst>
                  <a:ext uri="{0D108BD9-81ED-4DB2-BD59-A6C34878D82A}">
                    <a16:rowId xmlns:a16="http://schemas.microsoft.com/office/drawing/2014/main" val="2783679953"/>
                  </a:ext>
                </a:extLst>
              </a:tr>
              <a:tr h="370840">
                <a:tc>
                  <a:txBody>
                    <a:bodyPr/>
                    <a:lstStyle/>
                    <a:p>
                      <a:pPr algn="just" fontAlgn="t"/>
                      <a:r>
                        <a:rPr lang="en-US" b="1" u="none" strike="noStrike" dirty="0" err="1">
                          <a:solidFill>
                            <a:srgbClr val="313131"/>
                          </a:solidFill>
                          <a:effectLst/>
                        </a:rPr>
                        <a:t>toString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a string representing the specified object.</a:t>
                      </a:r>
                    </a:p>
                  </a:txBody>
                  <a:tcPr marL="76200" marR="76200" marT="76200" marB="76200"/>
                </a:tc>
                <a:extLst>
                  <a:ext uri="{0D108BD9-81ED-4DB2-BD59-A6C34878D82A}">
                    <a16:rowId xmlns:a16="http://schemas.microsoft.com/office/drawing/2014/main" val="1546988955"/>
                  </a:ext>
                </a:extLst>
              </a:tr>
              <a:tr h="370840">
                <a:tc>
                  <a:txBody>
                    <a:bodyPr/>
                    <a:lstStyle/>
                    <a:p>
                      <a:pPr algn="just" fontAlgn="t"/>
                      <a:r>
                        <a:rPr lang="en-US" b="1" u="none" strike="noStrike" dirty="0" err="1">
                          <a:solidFill>
                            <a:srgbClr val="313131"/>
                          </a:solidFill>
                          <a:effectLst/>
                        </a:rPr>
                        <a:t>toUpperCase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calling string value converted to uppercase.</a:t>
                      </a:r>
                    </a:p>
                  </a:txBody>
                  <a:tcPr marL="76200" marR="76200" marT="76200" marB="76200"/>
                </a:tc>
                <a:extLst>
                  <a:ext uri="{0D108BD9-81ED-4DB2-BD59-A6C34878D82A}">
                    <a16:rowId xmlns:a16="http://schemas.microsoft.com/office/drawing/2014/main" val="3543147210"/>
                  </a:ext>
                </a:extLst>
              </a:tr>
              <a:tr h="370840">
                <a:tc>
                  <a:txBody>
                    <a:bodyPr/>
                    <a:lstStyle/>
                    <a:p>
                      <a:pPr algn="just" fontAlgn="t"/>
                      <a:r>
                        <a:rPr lang="en-US" b="1" u="none" strike="noStrike" dirty="0" err="1">
                          <a:solidFill>
                            <a:srgbClr val="313131"/>
                          </a:solidFill>
                          <a:effectLst/>
                        </a:rPr>
                        <a:t>valueOf</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primitive value of the specified object.</a:t>
                      </a:r>
                    </a:p>
                  </a:txBody>
                  <a:tcPr marL="76200" marR="76200" marT="76200" marB="76200"/>
                </a:tc>
                <a:extLst>
                  <a:ext uri="{0D108BD9-81ED-4DB2-BD59-A6C34878D82A}">
                    <a16:rowId xmlns:a16="http://schemas.microsoft.com/office/drawing/2014/main" val="3369730521"/>
                  </a:ext>
                </a:extLst>
              </a:tr>
            </a:tbl>
          </a:graphicData>
        </a:graphic>
      </p:graphicFrame>
    </p:spTree>
    <p:extLst>
      <p:ext uri="{BB962C8B-B14F-4D97-AF65-F5344CB8AC3E}">
        <p14:creationId xmlns:p14="http://schemas.microsoft.com/office/powerpoint/2010/main" val="392688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64F9-D806-41AE-8358-91A78AF4BCCE}"/>
              </a:ext>
            </a:extLst>
          </p:cNvPr>
          <p:cNvSpPr>
            <a:spLocks noGrp="1"/>
          </p:cNvSpPr>
          <p:nvPr>
            <p:ph type="title"/>
          </p:nvPr>
        </p:nvSpPr>
        <p:spPr>
          <a:xfrm>
            <a:off x="180126" y="187568"/>
            <a:ext cx="11125199" cy="638909"/>
          </a:xfrm>
        </p:spPr>
        <p:txBody>
          <a:bodyPr/>
          <a:lstStyle/>
          <a:p>
            <a:r>
              <a:rPr lang="en-US" dirty="0"/>
              <a:t>String HTML Wrappers</a:t>
            </a:r>
          </a:p>
        </p:txBody>
      </p:sp>
      <p:sp>
        <p:nvSpPr>
          <p:cNvPr id="3" name="Text Placeholder 2">
            <a:extLst>
              <a:ext uri="{FF2B5EF4-FFF2-40B4-BE49-F238E27FC236}">
                <a16:creationId xmlns:a16="http://schemas.microsoft.com/office/drawing/2014/main" id="{E24E2D5B-85E7-494A-80CF-42ADF3855FCA}"/>
              </a:ext>
            </a:extLst>
          </p:cNvPr>
          <p:cNvSpPr>
            <a:spLocks noGrp="1"/>
          </p:cNvSpPr>
          <p:nvPr>
            <p:ph type="body" sz="quarter" idx="13"/>
          </p:nvPr>
        </p:nvSpPr>
        <p:spPr>
          <a:xfrm>
            <a:off x="271670" y="1019907"/>
            <a:ext cx="11545192" cy="3962401"/>
          </a:xfrm>
        </p:spPr>
        <p:txBody>
          <a:bodyPr/>
          <a:lstStyle/>
          <a:p>
            <a:r>
              <a:rPr lang="en-US" dirty="0"/>
              <a:t>Here is a list of the methods that return a copy of the string wrapped inside an appropriate HTML tag.</a:t>
            </a:r>
          </a:p>
        </p:txBody>
      </p:sp>
      <p:sp>
        <p:nvSpPr>
          <p:cNvPr id="4" name="Slide Number Placeholder 3">
            <a:extLst>
              <a:ext uri="{FF2B5EF4-FFF2-40B4-BE49-F238E27FC236}">
                <a16:creationId xmlns:a16="http://schemas.microsoft.com/office/drawing/2014/main" id="{B122833F-6308-4780-AF66-6FE630EE657C}"/>
              </a:ext>
            </a:extLst>
          </p:cNvPr>
          <p:cNvSpPr>
            <a:spLocks noGrp="1"/>
          </p:cNvSpPr>
          <p:nvPr>
            <p:ph type="sldNum" sz="quarter" idx="12"/>
          </p:nvPr>
        </p:nvSpPr>
        <p:spPr/>
        <p:txBody>
          <a:bodyPr/>
          <a:lstStyle/>
          <a:p>
            <a:fld id="{C51EAA63-D034-42AE-91FA-B13B9518C7BE}" type="slidenum">
              <a:rPr lang="en-US" smtClean="0"/>
              <a:pPr/>
              <a:t>143</a:t>
            </a:fld>
            <a:endParaRPr lang="en-US" dirty="0"/>
          </a:p>
        </p:txBody>
      </p:sp>
      <p:graphicFrame>
        <p:nvGraphicFramePr>
          <p:cNvPr id="5" name="Table 4">
            <a:extLst>
              <a:ext uri="{FF2B5EF4-FFF2-40B4-BE49-F238E27FC236}">
                <a16:creationId xmlns:a16="http://schemas.microsoft.com/office/drawing/2014/main" id="{59CE543C-0467-44B4-8A1F-5970BBF4DE72}"/>
              </a:ext>
            </a:extLst>
          </p:cNvPr>
          <p:cNvGraphicFramePr>
            <a:graphicFrameLocks noGrp="1"/>
          </p:cNvGraphicFramePr>
          <p:nvPr>
            <p:extLst>
              <p:ext uri="{D42A27DB-BD31-4B8C-83A1-F6EECF244321}">
                <p14:modId xmlns:p14="http://schemas.microsoft.com/office/powerpoint/2010/main" val="2051203650"/>
              </p:ext>
            </p:extLst>
          </p:nvPr>
        </p:nvGraphicFramePr>
        <p:xfrm>
          <a:off x="3690978" y="1540987"/>
          <a:ext cx="8125884" cy="4693920"/>
        </p:xfrm>
        <a:graphic>
          <a:graphicData uri="http://schemas.openxmlformats.org/drawingml/2006/table">
            <a:tbl>
              <a:tblPr firstRow="1" bandRow="1">
                <a:tableStyleId>{16D9F66E-5EB9-4882-86FB-DCBF35E3C3E4}</a:tableStyleId>
              </a:tblPr>
              <a:tblGrid>
                <a:gridCol w="1274436">
                  <a:extLst>
                    <a:ext uri="{9D8B030D-6E8A-4147-A177-3AD203B41FA5}">
                      <a16:colId xmlns:a16="http://schemas.microsoft.com/office/drawing/2014/main" val="22413520"/>
                    </a:ext>
                  </a:extLst>
                </a:gridCol>
                <a:gridCol w="6851448">
                  <a:extLst>
                    <a:ext uri="{9D8B030D-6E8A-4147-A177-3AD203B41FA5}">
                      <a16:colId xmlns:a16="http://schemas.microsoft.com/office/drawing/2014/main" val="4039199535"/>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1360026795"/>
                  </a:ext>
                </a:extLst>
              </a:tr>
              <a:tr h="370840">
                <a:tc>
                  <a:txBody>
                    <a:bodyPr/>
                    <a:lstStyle/>
                    <a:p>
                      <a:pPr algn="just" fontAlgn="t"/>
                      <a:r>
                        <a:rPr lang="en-US" u="none" strike="noStrike" dirty="0">
                          <a:effectLst/>
                        </a:rPr>
                        <a:t>anchor()</a:t>
                      </a:r>
                      <a:endParaRPr lang="en-US" dirty="0">
                        <a:solidFill>
                          <a:srgbClr val="000000"/>
                        </a:solidFill>
                        <a:effectLst/>
                      </a:endParaRPr>
                    </a:p>
                  </a:txBody>
                  <a:tcPr marL="76200" marR="76200" marT="76200" marB="76200"/>
                </a:tc>
                <a:tc>
                  <a:txBody>
                    <a:bodyPr/>
                    <a:lstStyle/>
                    <a:p>
                      <a:pPr fontAlgn="t"/>
                      <a:r>
                        <a:rPr lang="en-US">
                          <a:effectLst/>
                        </a:rPr>
                        <a:t>Creates an HTML anchor that is used as a hypertext target.</a:t>
                      </a:r>
                    </a:p>
                  </a:txBody>
                  <a:tcPr marL="76200" marR="76200" marT="76200" marB="76200"/>
                </a:tc>
                <a:extLst>
                  <a:ext uri="{0D108BD9-81ED-4DB2-BD59-A6C34878D82A}">
                    <a16:rowId xmlns:a16="http://schemas.microsoft.com/office/drawing/2014/main" val="122233699"/>
                  </a:ext>
                </a:extLst>
              </a:tr>
              <a:tr h="370840">
                <a:tc>
                  <a:txBody>
                    <a:bodyPr/>
                    <a:lstStyle/>
                    <a:p>
                      <a:pPr algn="just" fontAlgn="t"/>
                      <a:r>
                        <a:rPr lang="en-US" u="none" strike="noStrike" dirty="0">
                          <a:effectLst/>
                        </a:rPr>
                        <a:t>big()</a:t>
                      </a:r>
                      <a:endParaRPr lang="en-US" dirty="0">
                        <a:solidFill>
                          <a:srgbClr val="000000"/>
                        </a:solidFill>
                        <a:effectLst/>
                      </a:endParaRPr>
                    </a:p>
                  </a:txBody>
                  <a:tcPr marL="76200" marR="76200" marT="76200" marB="76200"/>
                </a:tc>
                <a:tc>
                  <a:txBody>
                    <a:bodyPr/>
                    <a:lstStyle/>
                    <a:p>
                      <a:pPr fontAlgn="t"/>
                      <a:r>
                        <a:rPr lang="en-US">
                          <a:effectLst/>
                        </a:rPr>
                        <a:t>Creates a string to be displayed in a big font as if it were in a &lt;big&gt; tag.</a:t>
                      </a:r>
                    </a:p>
                  </a:txBody>
                  <a:tcPr marL="76200" marR="76200" marT="76200" marB="76200"/>
                </a:tc>
                <a:extLst>
                  <a:ext uri="{0D108BD9-81ED-4DB2-BD59-A6C34878D82A}">
                    <a16:rowId xmlns:a16="http://schemas.microsoft.com/office/drawing/2014/main" val="1377415453"/>
                  </a:ext>
                </a:extLst>
              </a:tr>
              <a:tr h="370840">
                <a:tc>
                  <a:txBody>
                    <a:bodyPr/>
                    <a:lstStyle/>
                    <a:p>
                      <a:pPr algn="just" fontAlgn="t"/>
                      <a:r>
                        <a:rPr lang="en-US" u="none" strike="noStrike" dirty="0">
                          <a:effectLst/>
                        </a:rPr>
                        <a:t>blink()</a:t>
                      </a:r>
                      <a:endParaRPr lang="en-US" dirty="0">
                        <a:solidFill>
                          <a:srgbClr val="000000"/>
                        </a:solidFill>
                        <a:effectLst/>
                      </a:endParaRPr>
                    </a:p>
                  </a:txBody>
                  <a:tcPr marL="76200" marR="76200" marT="76200" marB="76200"/>
                </a:tc>
                <a:tc>
                  <a:txBody>
                    <a:bodyPr/>
                    <a:lstStyle/>
                    <a:p>
                      <a:pPr fontAlgn="t"/>
                      <a:r>
                        <a:rPr lang="en-US">
                          <a:effectLst/>
                        </a:rPr>
                        <a:t>Creates a string to blink as if it were in a &lt;blink&gt; tag.</a:t>
                      </a:r>
                    </a:p>
                  </a:txBody>
                  <a:tcPr marL="76200" marR="76200" marT="76200" marB="76200"/>
                </a:tc>
                <a:extLst>
                  <a:ext uri="{0D108BD9-81ED-4DB2-BD59-A6C34878D82A}">
                    <a16:rowId xmlns:a16="http://schemas.microsoft.com/office/drawing/2014/main" val="1097038043"/>
                  </a:ext>
                </a:extLst>
              </a:tr>
              <a:tr h="370840">
                <a:tc>
                  <a:txBody>
                    <a:bodyPr/>
                    <a:lstStyle/>
                    <a:p>
                      <a:pPr algn="just" fontAlgn="t"/>
                      <a:r>
                        <a:rPr lang="en-US" u="none" strike="noStrike" dirty="0">
                          <a:effectLst/>
                        </a:rPr>
                        <a:t>bold()</a:t>
                      </a:r>
                      <a:endParaRPr lang="en-US" dirty="0">
                        <a:solidFill>
                          <a:srgbClr val="000000"/>
                        </a:solidFill>
                        <a:effectLst/>
                      </a:endParaRPr>
                    </a:p>
                  </a:txBody>
                  <a:tcPr marL="76200" marR="76200" marT="76200" marB="76200"/>
                </a:tc>
                <a:tc>
                  <a:txBody>
                    <a:bodyPr/>
                    <a:lstStyle/>
                    <a:p>
                      <a:pPr fontAlgn="t"/>
                      <a:r>
                        <a:rPr lang="en-US">
                          <a:effectLst/>
                        </a:rPr>
                        <a:t>Creates a string to be displayed as bold as if it were in a &lt;b&gt; tag.</a:t>
                      </a:r>
                    </a:p>
                  </a:txBody>
                  <a:tcPr marL="76200" marR="76200" marT="76200" marB="76200"/>
                </a:tc>
                <a:extLst>
                  <a:ext uri="{0D108BD9-81ED-4DB2-BD59-A6C34878D82A}">
                    <a16:rowId xmlns:a16="http://schemas.microsoft.com/office/drawing/2014/main" val="991563859"/>
                  </a:ext>
                </a:extLst>
              </a:tr>
              <a:tr h="370840">
                <a:tc>
                  <a:txBody>
                    <a:bodyPr/>
                    <a:lstStyle/>
                    <a:p>
                      <a:pPr algn="just" fontAlgn="t"/>
                      <a:r>
                        <a:rPr lang="en-US" u="none" strike="noStrike" dirty="0">
                          <a:effectLst/>
                        </a:rPr>
                        <a:t>fixed()</a:t>
                      </a:r>
                      <a:endParaRPr lang="en-US" dirty="0">
                        <a:solidFill>
                          <a:srgbClr val="000000"/>
                        </a:solidFill>
                        <a:effectLst/>
                      </a:endParaRPr>
                    </a:p>
                  </a:txBody>
                  <a:tcPr marL="76200" marR="76200" marT="76200" marB="76200"/>
                </a:tc>
                <a:tc>
                  <a:txBody>
                    <a:bodyPr/>
                    <a:lstStyle/>
                    <a:p>
                      <a:pPr fontAlgn="t"/>
                      <a:r>
                        <a:rPr lang="en-US">
                          <a:effectLst/>
                        </a:rPr>
                        <a:t>Causes a string to be displayed in fixed-pitch font as if it were in a &lt;tt&gt; tag</a:t>
                      </a:r>
                    </a:p>
                  </a:txBody>
                  <a:tcPr marL="76200" marR="76200" marT="76200" marB="76200"/>
                </a:tc>
                <a:extLst>
                  <a:ext uri="{0D108BD9-81ED-4DB2-BD59-A6C34878D82A}">
                    <a16:rowId xmlns:a16="http://schemas.microsoft.com/office/drawing/2014/main" val="2726929262"/>
                  </a:ext>
                </a:extLst>
              </a:tr>
              <a:tr h="370840">
                <a:tc>
                  <a:txBody>
                    <a:bodyPr/>
                    <a:lstStyle/>
                    <a:p>
                      <a:pPr algn="just" fontAlgn="t"/>
                      <a:r>
                        <a:rPr lang="en-US" u="none" strike="noStrike" dirty="0" err="1">
                          <a:effectLst/>
                        </a:rPr>
                        <a:t>fontcolor</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Causes a string to be displayed in the specified color as if it were in a &lt;font color="color"&gt; tag.</a:t>
                      </a:r>
                    </a:p>
                  </a:txBody>
                  <a:tcPr marL="76200" marR="76200" marT="76200" marB="76200"/>
                </a:tc>
                <a:extLst>
                  <a:ext uri="{0D108BD9-81ED-4DB2-BD59-A6C34878D82A}">
                    <a16:rowId xmlns:a16="http://schemas.microsoft.com/office/drawing/2014/main" val="820483506"/>
                  </a:ext>
                </a:extLst>
              </a:tr>
              <a:tr h="370840">
                <a:tc>
                  <a:txBody>
                    <a:bodyPr/>
                    <a:lstStyle/>
                    <a:p>
                      <a:pPr algn="just" fontAlgn="t"/>
                      <a:r>
                        <a:rPr lang="en-US" u="none" strike="noStrike" dirty="0" err="1">
                          <a:effectLst/>
                        </a:rPr>
                        <a:t>fontsize</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Causes a string to be displayed in the specified font size as if it were in a &lt;font size="size"&gt; tag.</a:t>
                      </a:r>
                    </a:p>
                  </a:txBody>
                  <a:tcPr marL="76200" marR="76200" marT="76200" marB="76200"/>
                </a:tc>
                <a:extLst>
                  <a:ext uri="{0D108BD9-81ED-4DB2-BD59-A6C34878D82A}">
                    <a16:rowId xmlns:a16="http://schemas.microsoft.com/office/drawing/2014/main" val="3599704262"/>
                  </a:ext>
                </a:extLst>
              </a:tr>
            </a:tbl>
          </a:graphicData>
        </a:graphic>
      </p:graphicFrame>
    </p:spTree>
    <p:extLst>
      <p:ext uri="{BB962C8B-B14F-4D97-AF65-F5344CB8AC3E}">
        <p14:creationId xmlns:p14="http://schemas.microsoft.com/office/powerpoint/2010/main" val="400842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3A4-7BB6-49EC-9D1C-CA47B2DAC56D}"/>
              </a:ext>
            </a:extLst>
          </p:cNvPr>
          <p:cNvSpPr>
            <a:spLocks noGrp="1"/>
          </p:cNvSpPr>
          <p:nvPr>
            <p:ph type="title"/>
          </p:nvPr>
        </p:nvSpPr>
        <p:spPr>
          <a:xfrm>
            <a:off x="227018" y="375137"/>
            <a:ext cx="11125199" cy="615463"/>
          </a:xfrm>
        </p:spPr>
        <p:txBody>
          <a:bodyPr/>
          <a:lstStyle/>
          <a:p>
            <a:r>
              <a:rPr lang="en-US" dirty="0"/>
              <a:t>String HTML Wrappers</a:t>
            </a:r>
          </a:p>
        </p:txBody>
      </p:sp>
      <p:sp>
        <p:nvSpPr>
          <p:cNvPr id="4" name="Slide Number Placeholder 3">
            <a:extLst>
              <a:ext uri="{FF2B5EF4-FFF2-40B4-BE49-F238E27FC236}">
                <a16:creationId xmlns:a16="http://schemas.microsoft.com/office/drawing/2014/main" id="{CBF59B1A-A68D-4157-AE93-FDDFF15E7089}"/>
              </a:ext>
            </a:extLst>
          </p:cNvPr>
          <p:cNvSpPr>
            <a:spLocks noGrp="1"/>
          </p:cNvSpPr>
          <p:nvPr>
            <p:ph type="sldNum" sz="quarter" idx="12"/>
          </p:nvPr>
        </p:nvSpPr>
        <p:spPr/>
        <p:txBody>
          <a:bodyPr/>
          <a:lstStyle/>
          <a:p>
            <a:fld id="{C51EAA63-D034-42AE-91FA-B13B9518C7BE}" type="slidenum">
              <a:rPr lang="en-US" smtClean="0"/>
              <a:pPr/>
              <a:t>144</a:t>
            </a:fld>
            <a:endParaRPr lang="en-US" dirty="0"/>
          </a:p>
        </p:txBody>
      </p:sp>
      <p:graphicFrame>
        <p:nvGraphicFramePr>
          <p:cNvPr id="5" name="Table 4">
            <a:extLst>
              <a:ext uri="{FF2B5EF4-FFF2-40B4-BE49-F238E27FC236}">
                <a16:creationId xmlns:a16="http://schemas.microsoft.com/office/drawing/2014/main" id="{C7229E32-CF5F-4470-8035-7A5B52A009FE}"/>
              </a:ext>
            </a:extLst>
          </p:cNvPr>
          <p:cNvGraphicFramePr>
            <a:graphicFrameLocks noGrp="1"/>
          </p:cNvGraphicFramePr>
          <p:nvPr>
            <p:extLst>
              <p:ext uri="{D42A27DB-BD31-4B8C-83A1-F6EECF244321}">
                <p14:modId xmlns:p14="http://schemas.microsoft.com/office/powerpoint/2010/main" val="1033635504"/>
              </p:ext>
            </p:extLst>
          </p:nvPr>
        </p:nvGraphicFramePr>
        <p:xfrm>
          <a:off x="1726675" y="1537248"/>
          <a:ext cx="8125884" cy="3810000"/>
        </p:xfrm>
        <a:graphic>
          <a:graphicData uri="http://schemas.openxmlformats.org/drawingml/2006/table">
            <a:tbl>
              <a:tblPr firstRow="1" bandRow="1">
                <a:tableStyleId>{16D9F66E-5EB9-4882-86FB-DCBF35E3C3E4}</a:tableStyleId>
              </a:tblPr>
              <a:tblGrid>
                <a:gridCol w="1063421">
                  <a:extLst>
                    <a:ext uri="{9D8B030D-6E8A-4147-A177-3AD203B41FA5}">
                      <a16:colId xmlns:a16="http://schemas.microsoft.com/office/drawing/2014/main" val="1264685293"/>
                    </a:ext>
                  </a:extLst>
                </a:gridCol>
                <a:gridCol w="7062463">
                  <a:extLst>
                    <a:ext uri="{9D8B030D-6E8A-4147-A177-3AD203B41FA5}">
                      <a16:colId xmlns:a16="http://schemas.microsoft.com/office/drawing/2014/main" val="876184233"/>
                    </a:ext>
                  </a:extLst>
                </a:gridCol>
              </a:tblGrid>
              <a:tr h="370840">
                <a:tc>
                  <a:txBody>
                    <a:bodyPr/>
                    <a:lstStyle/>
                    <a:p>
                      <a:pPr algn="just" fontAlgn="t"/>
                      <a:r>
                        <a:rPr lang="en-US" u="none" strike="noStrike" dirty="0">
                          <a:effectLst/>
                        </a:rPr>
                        <a:t>italics()</a:t>
                      </a:r>
                      <a:endParaRPr lang="en-US" dirty="0">
                        <a:solidFill>
                          <a:srgbClr val="000000"/>
                        </a:solidFill>
                        <a:effectLst/>
                      </a:endParaRPr>
                    </a:p>
                  </a:txBody>
                  <a:tcPr marL="76200" marR="76200" marT="76200" marB="76200"/>
                </a:tc>
                <a:tc>
                  <a:txBody>
                    <a:bodyPr/>
                    <a:lstStyle/>
                    <a:p>
                      <a:pPr fontAlgn="t"/>
                      <a:r>
                        <a:rPr lang="en-US" dirty="0">
                          <a:effectLst/>
                        </a:rPr>
                        <a:t>Causes a string to be italic, as if it were in an &lt;</a:t>
                      </a:r>
                      <a:r>
                        <a:rPr lang="en-US" dirty="0" err="1">
                          <a:effectLst/>
                        </a:rPr>
                        <a:t>i</a:t>
                      </a:r>
                      <a:r>
                        <a:rPr lang="en-US" dirty="0">
                          <a:effectLst/>
                        </a:rPr>
                        <a:t>&gt; tag.</a:t>
                      </a:r>
                    </a:p>
                  </a:txBody>
                  <a:tcPr marL="76200" marR="76200" marT="76200" marB="76200"/>
                </a:tc>
                <a:extLst>
                  <a:ext uri="{0D108BD9-81ED-4DB2-BD59-A6C34878D82A}">
                    <a16:rowId xmlns:a16="http://schemas.microsoft.com/office/drawing/2014/main" val="582997946"/>
                  </a:ext>
                </a:extLst>
              </a:tr>
              <a:tr h="370840">
                <a:tc>
                  <a:txBody>
                    <a:bodyPr/>
                    <a:lstStyle/>
                    <a:p>
                      <a:pPr algn="just" fontAlgn="t"/>
                      <a:r>
                        <a:rPr lang="en-US" u="none" strike="noStrike" dirty="0">
                          <a:effectLst/>
                        </a:rPr>
                        <a:t>link()</a:t>
                      </a:r>
                      <a:endParaRPr lang="en-US" dirty="0">
                        <a:solidFill>
                          <a:srgbClr val="000000"/>
                        </a:solidFill>
                        <a:effectLst/>
                      </a:endParaRPr>
                    </a:p>
                  </a:txBody>
                  <a:tcPr marL="76200" marR="76200" marT="76200" marB="76200"/>
                </a:tc>
                <a:tc>
                  <a:txBody>
                    <a:bodyPr/>
                    <a:lstStyle/>
                    <a:p>
                      <a:pPr fontAlgn="t"/>
                      <a:r>
                        <a:rPr lang="en-US">
                          <a:effectLst/>
                        </a:rPr>
                        <a:t>Creates an HTML hypertext link that requests another URL.</a:t>
                      </a:r>
                    </a:p>
                  </a:txBody>
                  <a:tcPr marL="76200" marR="76200" marT="76200" marB="76200"/>
                </a:tc>
                <a:extLst>
                  <a:ext uri="{0D108BD9-81ED-4DB2-BD59-A6C34878D82A}">
                    <a16:rowId xmlns:a16="http://schemas.microsoft.com/office/drawing/2014/main" val="3559382674"/>
                  </a:ext>
                </a:extLst>
              </a:tr>
              <a:tr h="370840">
                <a:tc>
                  <a:txBody>
                    <a:bodyPr/>
                    <a:lstStyle/>
                    <a:p>
                      <a:pPr algn="just" fontAlgn="t"/>
                      <a:r>
                        <a:rPr lang="en-US" u="none" strike="noStrike" dirty="0">
                          <a:effectLst/>
                        </a:rPr>
                        <a:t>small()</a:t>
                      </a:r>
                      <a:endParaRPr lang="en-US" dirty="0">
                        <a:solidFill>
                          <a:srgbClr val="000000"/>
                        </a:solidFill>
                        <a:effectLst/>
                      </a:endParaRPr>
                    </a:p>
                  </a:txBody>
                  <a:tcPr marL="76200" marR="76200" marT="76200" marB="76200"/>
                </a:tc>
                <a:tc>
                  <a:txBody>
                    <a:bodyPr/>
                    <a:lstStyle/>
                    <a:p>
                      <a:pPr fontAlgn="t"/>
                      <a:r>
                        <a:rPr lang="en-US" dirty="0">
                          <a:effectLst/>
                        </a:rPr>
                        <a:t>Causes a string to be displayed in a small font, as if it were in a &lt;small&gt; tag.</a:t>
                      </a:r>
                    </a:p>
                  </a:txBody>
                  <a:tcPr marL="76200" marR="76200" marT="76200" marB="76200"/>
                </a:tc>
                <a:extLst>
                  <a:ext uri="{0D108BD9-81ED-4DB2-BD59-A6C34878D82A}">
                    <a16:rowId xmlns:a16="http://schemas.microsoft.com/office/drawing/2014/main" val="569256020"/>
                  </a:ext>
                </a:extLst>
              </a:tr>
              <a:tr h="370840">
                <a:tc>
                  <a:txBody>
                    <a:bodyPr/>
                    <a:lstStyle/>
                    <a:p>
                      <a:pPr algn="just" fontAlgn="t"/>
                      <a:r>
                        <a:rPr lang="en-US" u="none" strike="noStrike" dirty="0">
                          <a:effectLst/>
                        </a:rPr>
                        <a:t>strike()</a:t>
                      </a:r>
                      <a:endParaRPr lang="en-US" dirty="0">
                        <a:solidFill>
                          <a:srgbClr val="000000"/>
                        </a:solidFill>
                        <a:effectLst/>
                      </a:endParaRPr>
                    </a:p>
                  </a:txBody>
                  <a:tcPr marL="76200" marR="76200" marT="76200" marB="76200"/>
                </a:tc>
                <a:tc>
                  <a:txBody>
                    <a:bodyPr/>
                    <a:lstStyle/>
                    <a:p>
                      <a:pPr fontAlgn="t"/>
                      <a:r>
                        <a:rPr lang="en-US">
                          <a:effectLst/>
                        </a:rPr>
                        <a:t>Causes a string to be displayed as struck-out text, as if it were in a &lt;strike&gt; tag.</a:t>
                      </a:r>
                    </a:p>
                  </a:txBody>
                  <a:tcPr marL="76200" marR="76200" marT="76200" marB="76200"/>
                </a:tc>
                <a:extLst>
                  <a:ext uri="{0D108BD9-81ED-4DB2-BD59-A6C34878D82A}">
                    <a16:rowId xmlns:a16="http://schemas.microsoft.com/office/drawing/2014/main" val="3488844254"/>
                  </a:ext>
                </a:extLst>
              </a:tr>
              <a:tr h="370840">
                <a:tc>
                  <a:txBody>
                    <a:bodyPr/>
                    <a:lstStyle/>
                    <a:p>
                      <a:pPr algn="just" fontAlgn="t"/>
                      <a:r>
                        <a:rPr lang="en-US" u="none" strike="noStrike" dirty="0">
                          <a:effectLst/>
                        </a:rPr>
                        <a:t>sub()</a:t>
                      </a:r>
                      <a:endParaRPr lang="en-US" dirty="0">
                        <a:solidFill>
                          <a:srgbClr val="000000"/>
                        </a:solidFill>
                        <a:effectLst/>
                      </a:endParaRPr>
                    </a:p>
                  </a:txBody>
                  <a:tcPr marL="76200" marR="76200" marT="76200" marB="76200"/>
                </a:tc>
                <a:tc>
                  <a:txBody>
                    <a:bodyPr/>
                    <a:lstStyle/>
                    <a:p>
                      <a:pPr fontAlgn="t"/>
                      <a:r>
                        <a:rPr lang="en-US">
                          <a:effectLst/>
                        </a:rPr>
                        <a:t>Causes a string to be displayed as a subscript, as if it were in a &lt;sub&gt; tag</a:t>
                      </a:r>
                    </a:p>
                  </a:txBody>
                  <a:tcPr marL="76200" marR="76200" marT="76200" marB="76200"/>
                </a:tc>
                <a:extLst>
                  <a:ext uri="{0D108BD9-81ED-4DB2-BD59-A6C34878D82A}">
                    <a16:rowId xmlns:a16="http://schemas.microsoft.com/office/drawing/2014/main" val="377059524"/>
                  </a:ext>
                </a:extLst>
              </a:tr>
              <a:tr h="370840">
                <a:tc>
                  <a:txBody>
                    <a:bodyPr/>
                    <a:lstStyle/>
                    <a:p>
                      <a:pPr algn="just" fontAlgn="t"/>
                      <a:r>
                        <a:rPr lang="en-US" u="none" strike="noStrike" dirty="0">
                          <a:effectLst/>
                        </a:rPr>
                        <a:t>sup()</a:t>
                      </a:r>
                      <a:endParaRPr lang="en-US" dirty="0">
                        <a:solidFill>
                          <a:srgbClr val="000000"/>
                        </a:solidFill>
                        <a:effectLst/>
                      </a:endParaRPr>
                    </a:p>
                  </a:txBody>
                  <a:tcPr marL="76200" marR="76200" marT="76200" marB="76200"/>
                </a:tc>
                <a:tc>
                  <a:txBody>
                    <a:bodyPr/>
                    <a:lstStyle/>
                    <a:p>
                      <a:pPr fontAlgn="t"/>
                      <a:r>
                        <a:rPr lang="en-US" dirty="0">
                          <a:effectLst/>
                        </a:rPr>
                        <a:t>Causes a string to be displayed as a superscript, as if it were in a &lt;sup&gt; tag</a:t>
                      </a:r>
                    </a:p>
                  </a:txBody>
                  <a:tcPr marL="76200" marR="76200" marT="76200" marB="76200"/>
                </a:tc>
                <a:extLst>
                  <a:ext uri="{0D108BD9-81ED-4DB2-BD59-A6C34878D82A}">
                    <a16:rowId xmlns:a16="http://schemas.microsoft.com/office/drawing/2014/main" val="4260226404"/>
                  </a:ext>
                </a:extLst>
              </a:tr>
            </a:tbl>
          </a:graphicData>
        </a:graphic>
      </p:graphicFrame>
    </p:spTree>
    <p:extLst>
      <p:ext uri="{BB962C8B-B14F-4D97-AF65-F5344CB8AC3E}">
        <p14:creationId xmlns:p14="http://schemas.microsoft.com/office/powerpoint/2010/main" val="38138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7E03-81EE-4FB4-AB78-76C044BA356A}"/>
              </a:ext>
            </a:extLst>
          </p:cNvPr>
          <p:cNvSpPr>
            <a:spLocks noGrp="1"/>
          </p:cNvSpPr>
          <p:nvPr>
            <p:ph type="title"/>
          </p:nvPr>
        </p:nvSpPr>
        <p:spPr>
          <a:xfrm>
            <a:off x="250465" y="257908"/>
            <a:ext cx="11125199" cy="545124"/>
          </a:xfrm>
        </p:spPr>
        <p:txBody>
          <a:bodyPr/>
          <a:lstStyle/>
          <a:p>
            <a:r>
              <a:rPr lang="en-US" dirty="0"/>
              <a:t>JavaScript - The Arrays Object</a:t>
            </a:r>
          </a:p>
        </p:txBody>
      </p:sp>
      <p:sp>
        <p:nvSpPr>
          <p:cNvPr id="3" name="Text Placeholder 2">
            <a:extLst>
              <a:ext uri="{FF2B5EF4-FFF2-40B4-BE49-F238E27FC236}">
                <a16:creationId xmlns:a16="http://schemas.microsoft.com/office/drawing/2014/main" id="{30064966-509E-4C0A-AAF6-528B398903A3}"/>
              </a:ext>
            </a:extLst>
          </p:cNvPr>
          <p:cNvSpPr>
            <a:spLocks noGrp="1"/>
          </p:cNvSpPr>
          <p:nvPr>
            <p:ph type="body" sz="quarter" idx="13"/>
          </p:nvPr>
        </p:nvSpPr>
        <p:spPr>
          <a:xfrm>
            <a:off x="462500" y="1066799"/>
            <a:ext cx="11448146" cy="3962401"/>
          </a:xfrm>
        </p:spPr>
        <p:txBody>
          <a:bodyPr/>
          <a:lstStyle/>
          <a:p>
            <a:pPr algn="just"/>
            <a:r>
              <a:rPr lang="en-US" dirty="0"/>
              <a:t>The </a:t>
            </a:r>
            <a:r>
              <a:rPr lang="en-US" b="1" dirty="0"/>
              <a:t>Array</a:t>
            </a:r>
            <a:r>
              <a:rPr lang="en-US" dirty="0"/>
              <a:t> object lets you store multiple values in a single variable. It stores a fixed-size sequential collection of elements of the same type. An array is used to store a collection of data, but it is often more useful to think of an array as a collection of variables of the same type.</a:t>
            </a:r>
          </a:p>
          <a:p>
            <a:pPr algn="just"/>
            <a:r>
              <a:rPr lang="en-US" b="1" dirty="0"/>
              <a:t>Syntax</a:t>
            </a:r>
          </a:p>
          <a:p>
            <a:pPr algn="just"/>
            <a:r>
              <a:rPr lang="en-US" dirty="0"/>
              <a:t>Use the following syntax to create an </a:t>
            </a:r>
            <a:r>
              <a:rPr lang="en-US" b="1" dirty="0"/>
              <a:t>Array</a:t>
            </a:r>
            <a:r>
              <a:rPr lang="en-US" dirty="0"/>
              <a:t> object −</a:t>
            </a:r>
          </a:p>
          <a:p>
            <a:pPr algn="just"/>
            <a:endParaRPr lang="en-US" dirty="0"/>
          </a:p>
          <a:p>
            <a:pPr algn="just"/>
            <a:r>
              <a:rPr lang="en-US" dirty="0"/>
              <a:t>The </a:t>
            </a:r>
            <a:r>
              <a:rPr lang="en-US" b="1" dirty="0"/>
              <a:t>Array</a:t>
            </a:r>
            <a:r>
              <a:rPr lang="en-US" dirty="0"/>
              <a:t> parameter is a list of strings or integers. When you specify a single numeric parameter with the Array constructor, you specify the initial length of the array. The maximum length allowed for an array is 4,294,967,295.</a:t>
            </a:r>
          </a:p>
          <a:p>
            <a:endParaRPr lang="en-US" dirty="0"/>
          </a:p>
        </p:txBody>
      </p:sp>
      <p:sp>
        <p:nvSpPr>
          <p:cNvPr id="4" name="Slide Number Placeholder 3">
            <a:extLst>
              <a:ext uri="{FF2B5EF4-FFF2-40B4-BE49-F238E27FC236}">
                <a16:creationId xmlns:a16="http://schemas.microsoft.com/office/drawing/2014/main" id="{0396F571-7F00-4C14-84AB-6B03831F12FA}"/>
              </a:ext>
            </a:extLst>
          </p:cNvPr>
          <p:cNvSpPr>
            <a:spLocks noGrp="1"/>
          </p:cNvSpPr>
          <p:nvPr>
            <p:ph type="sldNum" sz="quarter" idx="12"/>
          </p:nvPr>
        </p:nvSpPr>
        <p:spPr/>
        <p:txBody>
          <a:bodyPr/>
          <a:lstStyle/>
          <a:p>
            <a:fld id="{C51EAA63-D034-42AE-91FA-B13B9518C7BE}" type="slidenum">
              <a:rPr lang="en-US" smtClean="0"/>
              <a:pPr/>
              <a:t>145</a:t>
            </a:fld>
            <a:endParaRPr lang="en-US" dirty="0"/>
          </a:p>
        </p:txBody>
      </p:sp>
      <p:pic>
        <p:nvPicPr>
          <p:cNvPr id="5" name="Picture 4">
            <a:extLst>
              <a:ext uri="{FF2B5EF4-FFF2-40B4-BE49-F238E27FC236}">
                <a16:creationId xmlns:a16="http://schemas.microsoft.com/office/drawing/2014/main" id="{116EBEB0-700C-4330-B712-94B121D5D3A6}"/>
              </a:ext>
            </a:extLst>
          </p:cNvPr>
          <p:cNvPicPr>
            <a:picLocks noChangeAspect="1"/>
          </p:cNvPicPr>
          <p:nvPr/>
        </p:nvPicPr>
        <p:blipFill>
          <a:blip r:embed="rId2"/>
          <a:stretch>
            <a:fillRect/>
          </a:stretch>
        </p:blipFill>
        <p:spPr>
          <a:xfrm>
            <a:off x="1642976" y="4285883"/>
            <a:ext cx="9087193" cy="403348"/>
          </a:xfrm>
          <a:prstGeom prst="rect">
            <a:avLst/>
          </a:prstGeom>
        </p:spPr>
      </p:pic>
    </p:spTree>
    <p:extLst>
      <p:ext uri="{BB962C8B-B14F-4D97-AF65-F5344CB8AC3E}">
        <p14:creationId xmlns:p14="http://schemas.microsoft.com/office/powerpoint/2010/main" val="4801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5D76-71AC-4577-B518-F43CE494EEA3}"/>
              </a:ext>
            </a:extLst>
          </p:cNvPr>
          <p:cNvSpPr>
            <a:spLocks noGrp="1"/>
          </p:cNvSpPr>
          <p:nvPr>
            <p:ph type="title"/>
          </p:nvPr>
        </p:nvSpPr>
        <p:spPr>
          <a:xfrm>
            <a:off x="250464" y="139033"/>
            <a:ext cx="11125199" cy="770912"/>
          </a:xfrm>
        </p:spPr>
        <p:txBody>
          <a:bodyPr/>
          <a:lstStyle/>
          <a:p>
            <a:r>
              <a:rPr lang="en-US" dirty="0"/>
              <a:t>JavaScript - The Arrays Object</a:t>
            </a:r>
          </a:p>
        </p:txBody>
      </p:sp>
      <p:sp>
        <p:nvSpPr>
          <p:cNvPr id="3" name="Text Placeholder 2">
            <a:extLst>
              <a:ext uri="{FF2B5EF4-FFF2-40B4-BE49-F238E27FC236}">
                <a16:creationId xmlns:a16="http://schemas.microsoft.com/office/drawing/2014/main" id="{ECF6BEE2-E5A9-4BA4-BEC8-AF32289F4D35}"/>
              </a:ext>
            </a:extLst>
          </p:cNvPr>
          <p:cNvSpPr>
            <a:spLocks noGrp="1"/>
          </p:cNvSpPr>
          <p:nvPr>
            <p:ph type="body" sz="quarter" idx="13"/>
          </p:nvPr>
        </p:nvSpPr>
        <p:spPr>
          <a:xfrm>
            <a:off x="461478" y="1113691"/>
            <a:ext cx="11125199" cy="3962401"/>
          </a:xfrm>
        </p:spPr>
        <p:txBody>
          <a:bodyPr/>
          <a:lstStyle/>
          <a:p>
            <a:r>
              <a:rPr lang="en-US" dirty="0"/>
              <a:t>We can create array by simply assigning values as follows −</a:t>
            </a:r>
          </a:p>
          <a:p>
            <a:endParaRPr lang="en-US" dirty="0"/>
          </a:p>
          <a:p>
            <a:r>
              <a:rPr lang="en-US" dirty="0"/>
              <a:t>You will use ordinal numbers to access and to set values inside an array as follows.</a:t>
            </a:r>
          </a:p>
        </p:txBody>
      </p:sp>
      <p:sp>
        <p:nvSpPr>
          <p:cNvPr id="4" name="Slide Number Placeholder 3">
            <a:extLst>
              <a:ext uri="{FF2B5EF4-FFF2-40B4-BE49-F238E27FC236}">
                <a16:creationId xmlns:a16="http://schemas.microsoft.com/office/drawing/2014/main" id="{E22116F4-4022-4A12-90B1-AFE53AA239A1}"/>
              </a:ext>
            </a:extLst>
          </p:cNvPr>
          <p:cNvSpPr>
            <a:spLocks noGrp="1"/>
          </p:cNvSpPr>
          <p:nvPr>
            <p:ph type="sldNum" sz="quarter" idx="12"/>
          </p:nvPr>
        </p:nvSpPr>
        <p:spPr/>
        <p:txBody>
          <a:bodyPr/>
          <a:lstStyle/>
          <a:p>
            <a:fld id="{C51EAA63-D034-42AE-91FA-B13B9518C7BE}" type="slidenum">
              <a:rPr lang="en-US" smtClean="0"/>
              <a:pPr/>
              <a:t>146</a:t>
            </a:fld>
            <a:endParaRPr lang="en-US" dirty="0"/>
          </a:p>
        </p:txBody>
      </p:sp>
      <p:pic>
        <p:nvPicPr>
          <p:cNvPr id="5" name="Picture 4">
            <a:extLst>
              <a:ext uri="{FF2B5EF4-FFF2-40B4-BE49-F238E27FC236}">
                <a16:creationId xmlns:a16="http://schemas.microsoft.com/office/drawing/2014/main" id="{90518537-427F-43A4-9783-27D97BE3608D}"/>
              </a:ext>
            </a:extLst>
          </p:cNvPr>
          <p:cNvPicPr>
            <a:picLocks noChangeAspect="1"/>
          </p:cNvPicPr>
          <p:nvPr/>
        </p:nvPicPr>
        <p:blipFill>
          <a:blip r:embed="rId2"/>
          <a:stretch>
            <a:fillRect/>
          </a:stretch>
        </p:blipFill>
        <p:spPr>
          <a:xfrm>
            <a:off x="1820802" y="1781908"/>
            <a:ext cx="7502780" cy="375139"/>
          </a:xfrm>
          <a:prstGeom prst="rect">
            <a:avLst/>
          </a:prstGeom>
        </p:spPr>
      </p:pic>
      <p:pic>
        <p:nvPicPr>
          <p:cNvPr id="6" name="Picture 5">
            <a:extLst>
              <a:ext uri="{FF2B5EF4-FFF2-40B4-BE49-F238E27FC236}">
                <a16:creationId xmlns:a16="http://schemas.microsoft.com/office/drawing/2014/main" id="{4560F3A5-B0D7-4336-A9C2-012C783B71EE}"/>
              </a:ext>
            </a:extLst>
          </p:cNvPr>
          <p:cNvPicPr>
            <a:picLocks noChangeAspect="1"/>
          </p:cNvPicPr>
          <p:nvPr/>
        </p:nvPicPr>
        <p:blipFill>
          <a:blip r:embed="rId3"/>
          <a:stretch>
            <a:fillRect/>
          </a:stretch>
        </p:blipFill>
        <p:spPr>
          <a:xfrm>
            <a:off x="3142395" y="3167612"/>
            <a:ext cx="4317634" cy="897915"/>
          </a:xfrm>
          <a:prstGeom prst="rect">
            <a:avLst/>
          </a:prstGeom>
        </p:spPr>
      </p:pic>
    </p:spTree>
    <p:extLst>
      <p:ext uri="{BB962C8B-B14F-4D97-AF65-F5344CB8AC3E}">
        <p14:creationId xmlns:p14="http://schemas.microsoft.com/office/powerpoint/2010/main" val="12338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5032-C957-4DC3-988C-24CA22EE7A38}"/>
              </a:ext>
            </a:extLst>
          </p:cNvPr>
          <p:cNvSpPr>
            <a:spLocks noGrp="1"/>
          </p:cNvSpPr>
          <p:nvPr>
            <p:ph type="title"/>
          </p:nvPr>
        </p:nvSpPr>
        <p:spPr>
          <a:xfrm>
            <a:off x="203572" y="211016"/>
            <a:ext cx="11125199" cy="592016"/>
          </a:xfrm>
        </p:spPr>
        <p:txBody>
          <a:bodyPr/>
          <a:lstStyle/>
          <a:p>
            <a:r>
              <a:rPr lang="en-US" dirty="0"/>
              <a:t>Array Properties</a:t>
            </a:r>
          </a:p>
        </p:txBody>
      </p:sp>
      <p:sp>
        <p:nvSpPr>
          <p:cNvPr id="3" name="Text Placeholder 2">
            <a:extLst>
              <a:ext uri="{FF2B5EF4-FFF2-40B4-BE49-F238E27FC236}">
                <a16:creationId xmlns:a16="http://schemas.microsoft.com/office/drawing/2014/main" id="{44E0D4E0-D990-4576-9947-F45C1406F2F7}"/>
              </a:ext>
            </a:extLst>
          </p:cNvPr>
          <p:cNvSpPr>
            <a:spLocks noGrp="1"/>
          </p:cNvSpPr>
          <p:nvPr>
            <p:ph type="body" sz="quarter" idx="13"/>
          </p:nvPr>
        </p:nvSpPr>
        <p:spPr>
          <a:xfrm>
            <a:off x="462500" y="1043353"/>
            <a:ext cx="11377808" cy="3962401"/>
          </a:xfrm>
        </p:spPr>
        <p:txBody>
          <a:bodyPr/>
          <a:lstStyle/>
          <a:p>
            <a:r>
              <a:rPr lang="en-US" dirty="0"/>
              <a:t>Here is a list of the properties of the Array object along with their description.</a:t>
            </a:r>
          </a:p>
        </p:txBody>
      </p:sp>
      <p:sp>
        <p:nvSpPr>
          <p:cNvPr id="4" name="Slide Number Placeholder 3">
            <a:extLst>
              <a:ext uri="{FF2B5EF4-FFF2-40B4-BE49-F238E27FC236}">
                <a16:creationId xmlns:a16="http://schemas.microsoft.com/office/drawing/2014/main" id="{E4B917E6-E13A-479E-8227-25A345A755C0}"/>
              </a:ext>
            </a:extLst>
          </p:cNvPr>
          <p:cNvSpPr>
            <a:spLocks noGrp="1"/>
          </p:cNvSpPr>
          <p:nvPr>
            <p:ph type="sldNum" sz="quarter" idx="12"/>
          </p:nvPr>
        </p:nvSpPr>
        <p:spPr/>
        <p:txBody>
          <a:bodyPr/>
          <a:lstStyle/>
          <a:p>
            <a:fld id="{C51EAA63-D034-42AE-91FA-B13B9518C7BE}" type="slidenum">
              <a:rPr lang="en-US" smtClean="0"/>
              <a:pPr/>
              <a:t>147</a:t>
            </a:fld>
            <a:endParaRPr lang="en-US" dirty="0"/>
          </a:p>
        </p:txBody>
      </p:sp>
      <p:graphicFrame>
        <p:nvGraphicFramePr>
          <p:cNvPr id="5" name="Table 4">
            <a:extLst>
              <a:ext uri="{FF2B5EF4-FFF2-40B4-BE49-F238E27FC236}">
                <a16:creationId xmlns:a16="http://schemas.microsoft.com/office/drawing/2014/main" id="{D53EF2C5-E2C5-40FE-9985-EC9B0D7EE4CC}"/>
              </a:ext>
            </a:extLst>
          </p:cNvPr>
          <p:cNvGraphicFramePr>
            <a:graphicFrameLocks noGrp="1"/>
          </p:cNvGraphicFramePr>
          <p:nvPr>
            <p:extLst>
              <p:ext uri="{D42A27DB-BD31-4B8C-83A1-F6EECF244321}">
                <p14:modId xmlns:p14="http://schemas.microsoft.com/office/powerpoint/2010/main" val="2135674069"/>
              </p:ext>
            </p:extLst>
          </p:nvPr>
        </p:nvGraphicFramePr>
        <p:xfrm>
          <a:off x="2088462" y="1658218"/>
          <a:ext cx="8125884" cy="4389120"/>
        </p:xfrm>
        <a:graphic>
          <a:graphicData uri="http://schemas.openxmlformats.org/drawingml/2006/table">
            <a:tbl>
              <a:tblPr firstRow="1" bandRow="1">
                <a:tableStyleId>{16D9F66E-5EB9-4882-86FB-DCBF35E3C3E4}</a:tableStyleId>
              </a:tblPr>
              <a:tblGrid>
                <a:gridCol w="4062942">
                  <a:extLst>
                    <a:ext uri="{9D8B030D-6E8A-4147-A177-3AD203B41FA5}">
                      <a16:colId xmlns:a16="http://schemas.microsoft.com/office/drawing/2014/main" val="1676387658"/>
                    </a:ext>
                  </a:extLst>
                </a:gridCol>
                <a:gridCol w="4062942">
                  <a:extLst>
                    <a:ext uri="{9D8B030D-6E8A-4147-A177-3AD203B41FA5}">
                      <a16:colId xmlns:a16="http://schemas.microsoft.com/office/drawing/2014/main" val="36713680"/>
                    </a:ext>
                  </a:extLst>
                </a:gridCol>
              </a:tblGrid>
              <a:tr h="370840">
                <a:tc>
                  <a:txBody>
                    <a:bodyPr/>
                    <a:lstStyle/>
                    <a:p>
                      <a:pPr algn="l" fontAlgn="t"/>
                      <a:r>
                        <a:rPr lang="en-US" dirty="0">
                          <a:effectLst/>
                        </a:rPr>
                        <a:t>Property</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935994518"/>
                  </a:ext>
                </a:extLst>
              </a:tr>
              <a:tr h="370840">
                <a:tc>
                  <a:txBody>
                    <a:bodyPr/>
                    <a:lstStyle/>
                    <a:p>
                      <a:pPr algn="just" fontAlgn="t"/>
                      <a:r>
                        <a:rPr lang="en-US" u="none" strike="noStrike" dirty="0">
                          <a:effectLst/>
                        </a:rPr>
                        <a:t>Constructor</a:t>
                      </a:r>
                      <a:endParaRPr lang="en-US" dirty="0">
                        <a:solidFill>
                          <a:srgbClr val="000000"/>
                        </a:solidFill>
                        <a:effectLst/>
                      </a:endParaRPr>
                    </a:p>
                  </a:txBody>
                  <a:tcPr marL="76200" marR="76200" marT="76200" marB="76200"/>
                </a:tc>
                <a:tc>
                  <a:txBody>
                    <a:bodyPr/>
                    <a:lstStyle/>
                    <a:p>
                      <a:pPr fontAlgn="t"/>
                      <a:r>
                        <a:rPr lang="en-US">
                          <a:effectLst/>
                        </a:rPr>
                        <a:t>Returns a reference to the array function that created the object.</a:t>
                      </a:r>
                    </a:p>
                  </a:txBody>
                  <a:tcPr marL="76200" marR="76200" marT="76200" marB="76200"/>
                </a:tc>
                <a:extLst>
                  <a:ext uri="{0D108BD9-81ED-4DB2-BD59-A6C34878D82A}">
                    <a16:rowId xmlns:a16="http://schemas.microsoft.com/office/drawing/2014/main" val="1539582426"/>
                  </a:ext>
                </a:extLst>
              </a:tr>
              <a:tr h="370840">
                <a:tc>
                  <a:txBody>
                    <a:bodyPr/>
                    <a:lstStyle/>
                    <a:p>
                      <a:pPr fontAlgn="t"/>
                      <a:r>
                        <a:rPr lang="en-US" dirty="0">
                          <a:effectLst/>
                        </a:rPr>
                        <a:t>Index</a:t>
                      </a:r>
                    </a:p>
                  </a:txBody>
                  <a:tcPr marL="76200" marR="76200" marT="76200" marB="76200"/>
                </a:tc>
                <a:tc>
                  <a:txBody>
                    <a:bodyPr/>
                    <a:lstStyle/>
                    <a:p>
                      <a:pPr fontAlgn="t"/>
                      <a:r>
                        <a:rPr lang="en-US">
                          <a:effectLst/>
                        </a:rPr>
                        <a:t>The property represents the zero-based index of the match in the string</a:t>
                      </a:r>
                    </a:p>
                  </a:txBody>
                  <a:tcPr marL="76200" marR="76200" marT="76200" marB="76200"/>
                </a:tc>
                <a:extLst>
                  <a:ext uri="{0D108BD9-81ED-4DB2-BD59-A6C34878D82A}">
                    <a16:rowId xmlns:a16="http://schemas.microsoft.com/office/drawing/2014/main" val="108524447"/>
                  </a:ext>
                </a:extLst>
              </a:tr>
              <a:tr h="370840">
                <a:tc>
                  <a:txBody>
                    <a:bodyPr/>
                    <a:lstStyle/>
                    <a:p>
                      <a:pPr fontAlgn="t"/>
                      <a:r>
                        <a:rPr lang="en-US" dirty="0">
                          <a:effectLst/>
                        </a:rPr>
                        <a:t>Input</a:t>
                      </a:r>
                    </a:p>
                  </a:txBody>
                  <a:tcPr marL="76200" marR="76200" marT="76200" marB="76200"/>
                </a:tc>
                <a:tc>
                  <a:txBody>
                    <a:bodyPr/>
                    <a:lstStyle/>
                    <a:p>
                      <a:pPr fontAlgn="t"/>
                      <a:r>
                        <a:rPr lang="en-US">
                          <a:effectLst/>
                        </a:rPr>
                        <a:t>This property is only present in arrays created by regular expression matches.</a:t>
                      </a:r>
                    </a:p>
                  </a:txBody>
                  <a:tcPr marL="76200" marR="76200" marT="76200" marB="76200"/>
                </a:tc>
                <a:extLst>
                  <a:ext uri="{0D108BD9-81ED-4DB2-BD59-A6C34878D82A}">
                    <a16:rowId xmlns:a16="http://schemas.microsoft.com/office/drawing/2014/main" val="2459126095"/>
                  </a:ext>
                </a:extLst>
              </a:tr>
              <a:tr h="370840">
                <a:tc>
                  <a:txBody>
                    <a:bodyPr/>
                    <a:lstStyle/>
                    <a:p>
                      <a:pPr algn="just" fontAlgn="t"/>
                      <a:r>
                        <a:rPr lang="en-US" u="none" strike="noStrike" dirty="0">
                          <a:effectLst/>
                        </a:rPr>
                        <a:t>Length</a:t>
                      </a:r>
                      <a:endParaRPr lang="en-US" dirty="0">
                        <a:solidFill>
                          <a:srgbClr val="000000"/>
                        </a:solidFill>
                        <a:effectLst/>
                      </a:endParaRPr>
                    </a:p>
                  </a:txBody>
                  <a:tcPr marL="76200" marR="76200" marT="76200" marB="76200"/>
                </a:tc>
                <a:tc>
                  <a:txBody>
                    <a:bodyPr/>
                    <a:lstStyle/>
                    <a:p>
                      <a:pPr fontAlgn="t"/>
                      <a:r>
                        <a:rPr lang="en-US">
                          <a:effectLst/>
                        </a:rPr>
                        <a:t>Reflects the number of elements in an array.</a:t>
                      </a:r>
                    </a:p>
                  </a:txBody>
                  <a:tcPr marL="76200" marR="76200" marT="76200" marB="76200"/>
                </a:tc>
                <a:extLst>
                  <a:ext uri="{0D108BD9-81ED-4DB2-BD59-A6C34878D82A}">
                    <a16:rowId xmlns:a16="http://schemas.microsoft.com/office/drawing/2014/main" val="341315158"/>
                  </a:ext>
                </a:extLst>
              </a:tr>
              <a:tr h="370840">
                <a:tc>
                  <a:txBody>
                    <a:bodyPr/>
                    <a:lstStyle/>
                    <a:p>
                      <a:pPr algn="just" fontAlgn="t"/>
                      <a:r>
                        <a:rPr lang="en-US" u="none" strike="noStrike" dirty="0">
                          <a:effectLst/>
                        </a:rPr>
                        <a:t>prototype</a:t>
                      </a:r>
                      <a:endParaRPr lang="en-US" dirty="0">
                        <a:solidFill>
                          <a:srgbClr val="000000"/>
                        </a:solidFill>
                        <a:effectLst/>
                      </a:endParaRPr>
                    </a:p>
                  </a:txBody>
                  <a:tcPr marL="76200" marR="76200" marT="76200" marB="76200"/>
                </a:tc>
                <a:tc>
                  <a:txBody>
                    <a:bodyPr/>
                    <a:lstStyle/>
                    <a:p>
                      <a:pPr fontAlgn="t"/>
                      <a:r>
                        <a:rPr lang="en-US" dirty="0">
                          <a:effectLst/>
                        </a:rPr>
                        <a:t>The prototype property allows you to add properties and methods to an object.</a:t>
                      </a:r>
                    </a:p>
                  </a:txBody>
                  <a:tcPr marL="76200" marR="76200" marT="76200" marB="76200"/>
                </a:tc>
                <a:extLst>
                  <a:ext uri="{0D108BD9-81ED-4DB2-BD59-A6C34878D82A}">
                    <a16:rowId xmlns:a16="http://schemas.microsoft.com/office/drawing/2014/main" val="535516370"/>
                  </a:ext>
                </a:extLst>
              </a:tr>
            </a:tbl>
          </a:graphicData>
        </a:graphic>
      </p:graphicFrame>
    </p:spTree>
    <p:extLst>
      <p:ext uri="{BB962C8B-B14F-4D97-AF65-F5344CB8AC3E}">
        <p14:creationId xmlns:p14="http://schemas.microsoft.com/office/powerpoint/2010/main" val="301749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237D-5CC1-467A-BD20-72297FEAE7F9}"/>
              </a:ext>
            </a:extLst>
          </p:cNvPr>
          <p:cNvSpPr>
            <a:spLocks noGrp="1"/>
          </p:cNvSpPr>
          <p:nvPr>
            <p:ph type="title"/>
          </p:nvPr>
        </p:nvSpPr>
        <p:spPr>
          <a:xfrm>
            <a:off x="227018" y="211016"/>
            <a:ext cx="11125199" cy="568570"/>
          </a:xfrm>
        </p:spPr>
        <p:txBody>
          <a:bodyPr/>
          <a:lstStyle/>
          <a:p>
            <a:r>
              <a:rPr lang="en-US" dirty="0"/>
              <a:t>Array Methods</a:t>
            </a:r>
          </a:p>
        </p:txBody>
      </p:sp>
      <p:sp>
        <p:nvSpPr>
          <p:cNvPr id="4" name="Slide Number Placeholder 3">
            <a:extLst>
              <a:ext uri="{FF2B5EF4-FFF2-40B4-BE49-F238E27FC236}">
                <a16:creationId xmlns:a16="http://schemas.microsoft.com/office/drawing/2014/main" id="{1E2F3557-2664-4100-AEB9-6D257A70CA30}"/>
              </a:ext>
            </a:extLst>
          </p:cNvPr>
          <p:cNvSpPr>
            <a:spLocks noGrp="1"/>
          </p:cNvSpPr>
          <p:nvPr>
            <p:ph type="sldNum" sz="quarter" idx="12"/>
          </p:nvPr>
        </p:nvSpPr>
        <p:spPr/>
        <p:txBody>
          <a:bodyPr/>
          <a:lstStyle/>
          <a:p>
            <a:fld id="{C51EAA63-D034-42AE-91FA-B13B9518C7BE}" type="slidenum">
              <a:rPr lang="en-US" smtClean="0"/>
              <a:pPr/>
              <a:t>148</a:t>
            </a:fld>
            <a:endParaRPr lang="en-US" dirty="0"/>
          </a:p>
        </p:txBody>
      </p:sp>
      <p:graphicFrame>
        <p:nvGraphicFramePr>
          <p:cNvPr id="5" name="Table 4">
            <a:extLst>
              <a:ext uri="{FF2B5EF4-FFF2-40B4-BE49-F238E27FC236}">
                <a16:creationId xmlns:a16="http://schemas.microsoft.com/office/drawing/2014/main" id="{5DC036A3-D385-4901-B7F9-E610FC475348}"/>
              </a:ext>
            </a:extLst>
          </p:cNvPr>
          <p:cNvGraphicFramePr>
            <a:graphicFrameLocks noGrp="1"/>
          </p:cNvGraphicFramePr>
          <p:nvPr>
            <p:extLst>
              <p:ext uri="{D42A27DB-BD31-4B8C-83A1-F6EECF244321}">
                <p14:modId xmlns:p14="http://schemas.microsoft.com/office/powerpoint/2010/main" val="3608966164"/>
              </p:ext>
            </p:extLst>
          </p:nvPr>
        </p:nvGraphicFramePr>
        <p:xfrm>
          <a:off x="1726675" y="1176177"/>
          <a:ext cx="8125884" cy="4983480"/>
        </p:xfrm>
        <a:graphic>
          <a:graphicData uri="http://schemas.openxmlformats.org/drawingml/2006/table">
            <a:tbl>
              <a:tblPr firstRow="1" bandRow="1">
                <a:tableStyleId>{16D9F66E-5EB9-4882-86FB-DCBF35E3C3E4}</a:tableStyleId>
              </a:tblPr>
              <a:tblGrid>
                <a:gridCol w="1579237">
                  <a:extLst>
                    <a:ext uri="{9D8B030D-6E8A-4147-A177-3AD203B41FA5}">
                      <a16:colId xmlns:a16="http://schemas.microsoft.com/office/drawing/2014/main" val="932152184"/>
                    </a:ext>
                  </a:extLst>
                </a:gridCol>
                <a:gridCol w="6546647">
                  <a:extLst>
                    <a:ext uri="{9D8B030D-6E8A-4147-A177-3AD203B41FA5}">
                      <a16:colId xmlns:a16="http://schemas.microsoft.com/office/drawing/2014/main" val="2943489684"/>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493740751"/>
                  </a:ext>
                </a:extLst>
              </a:tr>
              <a:tr h="370840">
                <a:tc>
                  <a:txBody>
                    <a:bodyPr/>
                    <a:lstStyle/>
                    <a:p>
                      <a:pPr algn="just" fontAlgn="t"/>
                      <a:r>
                        <a:rPr lang="en-US" b="1" u="none" strike="noStrike" dirty="0" err="1">
                          <a:solidFill>
                            <a:srgbClr val="313131"/>
                          </a:solidFill>
                          <a:effectLst/>
                        </a:rPr>
                        <a:t>concat</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a new array comprised of this array joined with other array(s) and/or value(s).</a:t>
                      </a:r>
                    </a:p>
                  </a:txBody>
                  <a:tcPr marL="76200" marR="76200" marT="76200" marB="76200"/>
                </a:tc>
                <a:extLst>
                  <a:ext uri="{0D108BD9-81ED-4DB2-BD59-A6C34878D82A}">
                    <a16:rowId xmlns:a16="http://schemas.microsoft.com/office/drawing/2014/main" val="2274041813"/>
                  </a:ext>
                </a:extLst>
              </a:tr>
              <a:tr h="370840">
                <a:tc>
                  <a:txBody>
                    <a:bodyPr/>
                    <a:lstStyle/>
                    <a:p>
                      <a:pPr algn="just" fontAlgn="t"/>
                      <a:r>
                        <a:rPr lang="en-US" b="1" u="none" strike="noStrike" dirty="0">
                          <a:solidFill>
                            <a:srgbClr val="313131"/>
                          </a:solidFill>
                          <a:effectLst/>
                        </a:rPr>
                        <a:t>every()</a:t>
                      </a:r>
                      <a:endParaRPr lang="en-US" dirty="0">
                        <a:solidFill>
                          <a:srgbClr val="000000"/>
                        </a:solidFill>
                        <a:effectLst/>
                      </a:endParaRPr>
                    </a:p>
                  </a:txBody>
                  <a:tcPr marL="76200" marR="76200" marT="76200" marB="76200"/>
                </a:tc>
                <a:tc>
                  <a:txBody>
                    <a:bodyPr/>
                    <a:lstStyle/>
                    <a:p>
                      <a:pPr fontAlgn="t"/>
                      <a:r>
                        <a:rPr lang="en-US">
                          <a:effectLst/>
                        </a:rPr>
                        <a:t>Returns true if every element in this array satisfies the provided testing function.</a:t>
                      </a:r>
                    </a:p>
                  </a:txBody>
                  <a:tcPr marL="76200" marR="76200" marT="76200" marB="76200"/>
                </a:tc>
                <a:extLst>
                  <a:ext uri="{0D108BD9-81ED-4DB2-BD59-A6C34878D82A}">
                    <a16:rowId xmlns:a16="http://schemas.microsoft.com/office/drawing/2014/main" val="663119380"/>
                  </a:ext>
                </a:extLst>
              </a:tr>
              <a:tr h="370840">
                <a:tc>
                  <a:txBody>
                    <a:bodyPr/>
                    <a:lstStyle/>
                    <a:p>
                      <a:pPr algn="just" fontAlgn="t"/>
                      <a:r>
                        <a:rPr lang="en-US" b="1" u="none" strike="noStrike" dirty="0">
                          <a:solidFill>
                            <a:srgbClr val="313131"/>
                          </a:solidFill>
                          <a:effectLst/>
                        </a:rPr>
                        <a:t>filter()</a:t>
                      </a:r>
                      <a:endParaRPr lang="en-US" dirty="0">
                        <a:solidFill>
                          <a:srgbClr val="000000"/>
                        </a:solidFill>
                        <a:effectLst/>
                      </a:endParaRPr>
                    </a:p>
                  </a:txBody>
                  <a:tcPr marL="76200" marR="76200" marT="76200" marB="76200"/>
                </a:tc>
                <a:tc>
                  <a:txBody>
                    <a:bodyPr/>
                    <a:lstStyle/>
                    <a:p>
                      <a:pPr fontAlgn="t"/>
                      <a:r>
                        <a:rPr lang="en-US">
                          <a:effectLst/>
                        </a:rPr>
                        <a:t>Creates a new array with all of the elements of this array for which the provided filtering function returns true.</a:t>
                      </a:r>
                    </a:p>
                  </a:txBody>
                  <a:tcPr marL="76200" marR="76200" marT="76200" marB="76200"/>
                </a:tc>
                <a:extLst>
                  <a:ext uri="{0D108BD9-81ED-4DB2-BD59-A6C34878D82A}">
                    <a16:rowId xmlns:a16="http://schemas.microsoft.com/office/drawing/2014/main" val="2117049974"/>
                  </a:ext>
                </a:extLst>
              </a:tr>
              <a:tr h="370840">
                <a:tc>
                  <a:txBody>
                    <a:bodyPr/>
                    <a:lstStyle/>
                    <a:p>
                      <a:pPr algn="just" fontAlgn="t"/>
                      <a:r>
                        <a:rPr lang="en-US" b="1" u="none" strike="noStrike" dirty="0" err="1">
                          <a:solidFill>
                            <a:srgbClr val="313131"/>
                          </a:solidFill>
                          <a:effectLst/>
                        </a:rPr>
                        <a:t>forEach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Calls a function for each element in the array.</a:t>
                      </a:r>
                    </a:p>
                  </a:txBody>
                  <a:tcPr marL="76200" marR="76200" marT="76200" marB="76200"/>
                </a:tc>
                <a:extLst>
                  <a:ext uri="{0D108BD9-81ED-4DB2-BD59-A6C34878D82A}">
                    <a16:rowId xmlns:a16="http://schemas.microsoft.com/office/drawing/2014/main" val="2905971283"/>
                  </a:ext>
                </a:extLst>
              </a:tr>
              <a:tr h="370840">
                <a:tc>
                  <a:txBody>
                    <a:bodyPr/>
                    <a:lstStyle/>
                    <a:p>
                      <a:pPr algn="just" fontAlgn="t"/>
                      <a:r>
                        <a:rPr lang="en-US" b="1" u="none" strike="noStrike" dirty="0" err="1">
                          <a:solidFill>
                            <a:srgbClr val="313131"/>
                          </a:solidFill>
                          <a:effectLst/>
                        </a:rPr>
                        <a:t>indexOf</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first (least) index of an element within the array equal to the specified value, or -1 if none is found.</a:t>
                      </a:r>
                    </a:p>
                  </a:txBody>
                  <a:tcPr marL="76200" marR="76200" marT="76200" marB="76200"/>
                </a:tc>
                <a:extLst>
                  <a:ext uri="{0D108BD9-81ED-4DB2-BD59-A6C34878D82A}">
                    <a16:rowId xmlns:a16="http://schemas.microsoft.com/office/drawing/2014/main" val="2406830097"/>
                  </a:ext>
                </a:extLst>
              </a:tr>
              <a:tr h="370840">
                <a:tc>
                  <a:txBody>
                    <a:bodyPr/>
                    <a:lstStyle/>
                    <a:p>
                      <a:pPr algn="just" fontAlgn="t"/>
                      <a:r>
                        <a:rPr lang="en-US" b="1" u="none" strike="noStrike" dirty="0">
                          <a:solidFill>
                            <a:srgbClr val="313131"/>
                          </a:solidFill>
                          <a:effectLst/>
                        </a:rPr>
                        <a:t>join()</a:t>
                      </a:r>
                      <a:endParaRPr lang="en-US" dirty="0">
                        <a:solidFill>
                          <a:srgbClr val="000000"/>
                        </a:solidFill>
                        <a:effectLst/>
                      </a:endParaRPr>
                    </a:p>
                  </a:txBody>
                  <a:tcPr marL="76200" marR="76200" marT="76200" marB="76200"/>
                </a:tc>
                <a:tc>
                  <a:txBody>
                    <a:bodyPr/>
                    <a:lstStyle/>
                    <a:p>
                      <a:pPr fontAlgn="t"/>
                      <a:r>
                        <a:rPr lang="en-US">
                          <a:effectLst/>
                        </a:rPr>
                        <a:t>Joins all elements of an array into a string.</a:t>
                      </a:r>
                    </a:p>
                  </a:txBody>
                  <a:tcPr marL="76200" marR="76200" marT="76200" marB="76200"/>
                </a:tc>
                <a:extLst>
                  <a:ext uri="{0D108BD9-81ED-4DB2-BD59-A6C34878D82A}">
                    <a16:rowId xmlns:a16="http://schemas.microsoft.com/office/drawing/2014/main" val="1451976799"/>
                  </a:ext>
                </a:extLst>
              </a:tr>
              <a:tr h="370840">
                <a:tc>
                  <a:txBody>
                    <a:bodyPr/>
                    <a:lstStyle/>
                    <a:p>
                      <a:pPr algn="just" fontAlgn="t"/>
                      <a:r>
                        <a:rPr lang="en-US" b="1" u="none" strike="noStrike" dirty="0" err="1">
                          <a:solidFill>
                            <a:srgbClr val="313131"/>
                          </a:solidFill>
                          <a:effectLst/>
                        </a:rPr>
                        <a:t>lastIndexOf</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last (greatest) index of an element within the array equal to the specified value, or -1 if none is found.</a:t>
                      </a:r>
                    </a:p>
                  </a:txBody>
                  <a:tcPr marL="76200" marR="76200" marT="76200" marB="76200"/>
                </a:tc>
                <a:extLst>
                  <a:ext uri="{0D108BD9-81ED-4DB2-BD59-A6C34878D82A}">
                    <a16:rowId xmlns:a16="http://schemas.microsoft.com/office/drawing/2014/main" val="2489741506"/>
                  </a:ext>
                </a:extLst>
              </a:tr>
            </a:tbl>
          </a:graphicData>
        </a:graphic>
      </p:graphicFrame>
    </p:spTree>
    <p:extLst>
      <p:ext uri="{BB962C8B-B14F-4D97-AF65-F5344CB8AC3E}">
        <p14:creationId xmlns:p14="http://schemas.microsoft.com/office/powerpoint/2010/main" val="22004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63CD-16FE-4781-A004-98B6CF134E7F}"/>
              </a:ext>
            </a:extLst>
          </p:cNvPr>
          <p:cNvSpPr>
            <a:spLocks noGrp="1"/>
          </p:cNvSpPr>
          <p:nvPr>
            <p:ph type="title"/>
          </p:nvPr>
        </p:nvSpPr>
        <p:spPr>
          <a:xfrm>
            <a:off x="250464" y="16987"/>
            <a:ext cx="11125199" cy="575029"/>
          </a:xfrm>
        </p:spPr>
        <p:txBody>
          <a:bodyPr/>
          <a:lstStyle/>
          <a:p>
            <a:r>
              <a:rPr lang="en-US" dirty="0"/>
              <a:t>Array Methods</a:t>
            </a:r>
          </a:p>
        </p:txBody>
      </p:sp>
      <p:sp>
        <p:nvSpPr>
          <p:cNvPr id="4" name="Slide Number Placeholder 3">
            <a:extLst>
              <a:ext uri="{FF2B5EF4-FFF2-40B4-BE49-F238E27FC236}">
                <a16:creationId xmlns:a16="http://schemas.microsoft.com/office/drawing/2014/main" id="{70C7D930-B0D5-4226-9565-BCDB7BF4F3F2}"/>
              </a:ext>
            </a:extLst>
          </p:cNvPr>
          <p:cNvSpPr>
            <a:spLocks noGrp="1"/>
          </p:cNvSpPr>
          <p:nvPr>
            <p:ph type="sldNum" sz="quarter" idx="12"/>
          </p:nvPr>
        </p:nvSpPr>
        <p:spPr/>
        <p:txBody>
          <a:bodyPr/>
          <a:lstStyle/>
          <a:p>
            <a:fld id="{C51EAA63-D034-42AE-91FA-B13B9518C7BE}" type="slidenum">
              <a:rPr lang="en-US" smtClean="0"/>
              <a:pPr/>
              <a:t>149</a:t>
            </a:fld>
            <a:endParaRPr lang="en-US" dirty="0"/>
          </a:p>
        </p:txBody>
      </p:sp>
      <p:graphicFrame>
        <p:nvGraphicFramePr>
          <p:cNvPr id="5" name="Table 4">
            <a:extLst>
              <a:ext uri="{FF2B5EF4-FFF2-40B4-BE49-F238E27FC236}">
                <a16:creationId xmlns:a16="http://schemas.microsoft.com/office/drawing/2014/main" id="{921AF903-1C78-48EB-8766-1425CBCAD41E}"/>
              </a:ext>
            </a:extLst>
          </p:cNvPr>
          <p:cNvGraphicFramePr>
            <a:graphicFrameLocks noGrp="1"/>
          </p:cNvGraphicFramePr>
          <p:nvPr>
            <p:extLst>
              <p:ext uri="{D42A27DB-BD31-4B8C-83A1-F6EECF244321}">
                <p14:modId xmlns:p14="http://schemas.microsoft.com/office/powerpoint/2010/main" val="3011137390"/>
              </p:ext>
            </p:extLst>
          </p:nvPr>
        </p:nvGraphicFramePr>
        <p:xfrm>
          <a:off x="2031471" y="720372"/>
          <a:ext cx="8125884" cy="5562600"/>
        </p:xfrm>
        <a:graphic>
          <a:graphicData uri="http://schemas.openxmlformats.org/drawingml/2006/table">
            <a:tbl>
              <a:tblPr firstRow="1" bandRow="1">
                <a:tableStyleId>{16D9F66E-5EB9-4882-86FB-DCBF35E3C3E4}</a:tableStyleId>
              </a:tblPr>
              <a:tblGrid>
                <a:gridCol w="1508898">
                  <a:extLst>
                    <a:ext uri="{9D8B030D-6E8A-4147-A177-3AD203B41FA5}">
                      <a16:colId xmlns:a16="http://schemas.microsoft.com/office/drawing/2014/main" val="3131924575"/>
                    </a:ext>
                  </a:extLst>
                </a:gridCol>
                <a:gridCol w="6616986">
                  <a:extLst>
                    <a:ext uri="{9D8B030D-6E8A-4147-A177-3AD203B41FA5}">
                      <a16:colId xmlns:a16="http://schemas.microsoft.com/office/drawing/2014/main" val="614454384"/>
                    </a:ext>
                  </a:extLst>
                </a:gridCol>
              </a:tblGrid>
              <a:tr h="370840">
                <a:tc>
                  <a:txBody>
                    <a:bodyPr/>
                    <a:lstStyle/>
                    <a:p>
                      <a:pPr algn="just" fontAlgn="t"/>
                      <a:r>
                        <a:rPr lang="en-US" b="0" u="none" strike="noStrike" dirty="0">
                          <a:effectLst/>
                        </a:rPr>
                        <a:t>map()</a:t>
                      </a:r>
                      <a:endParaRPr lang="en-US" b="0" dirty="0">
                        <a:solidFill>
                          <a:srgbClr val="000000"/>
                        </a:solidFill>
                        <a:effectLst/>
                      </a:endParaRPr>
                    </a:p>
                  </a:txBody>
                  <a:tcPr marL="76200" marR="76200" marT="76200" marB="76200"/>
                </a:tc>
                <a:tc>
                  <a:txBody>
                    <a:bodyPr/>
                    <a:lstStyle/>
                    <a:p>
                      <a:pPr fontAlgn="t"/>
                      <a:r>
                        <a:rPr lang="en-US" b="0" dirty="0">
                          <a:effectLst/>
                        </a:rPr>
                        <a:t>Creates a new array with the results of calling a provided function on every element in this array.</a:t>
                      </a:r>
                    </a:p>
                  </a:txBody>
                  <a:tcPr marL="76200" marR="76200" marT="76200" marB="76200"/>
                </a:tc>
                <a:extLst>
                  <a:ext uri="{0D108BD9-81ED-4DB2-BD59-A6C34878D82A}">
                    <a16:rowId xmlns:a16="http://schemas.microsoft.com/office/drawing/2014/main" val="1800041251"/>
                  </a:ext>
                </a:extLst>
              </a:tr>
              <a:tr h="370840">
                <a:tc>
                  <a:txBody>
                    <a:bodyPr/>
                    <a:lstStyle/>
                    <a:p>
                      <a:pPr algn="just" fontAlgn="t"/>
                      <a:r>
                        <a:rPr lang="en-US" u="none" strike="noStrike" dirty="0">
                          <a:effectLst/>
                        </a:rPr>
                        <a:t>pop()</a:t>
                      </a:r>
                      <a:endParaRPr lang="en-US" dirty="0">
                        <a:solidFill>
                          <a:srgbClr val="000000"/>
                        </a:solidFill>
                        <a:effectLst/>
                      </a:endParaRPr>
                    </a:p>
                  </a:txBody>
                  <a:tcPr marL="76200" marR="76200" marT="76200" marB="76200"/>
                </a:tc>
                <a:tc>
                  <a:txBody>
                    <a:bodyPr/>
                    <a:lstStyle/>
                    <a:p>
                      <a:pPr fontAlgn="t"/>
                      <a:r>
                        <a:rPr lang="en-US">
                          <a:effectLst/>
                        </a:rPr>
                        <a:t>Removes the last element from an array and returns that element.</a:t>
                      </a:r>
                    </a:p>
                  </a:txBody>
                  <a:tcPr marL="76200" marR="76200" marT="76200" marB="76200"/>
                </a:tc>
                <a:extLst>
                  <a:ext uri="{0D108BD9-81ED-4DB2-BD59-A6C34878D82A}">
                    <a16:rowId xmlns:a16="http://schemas.microsoft.com/office/drawing/2014/main" val="3776325338"/>
                  </a:ext>
                </a:extLst>
              </a:tr>
              <a:tr h="370840">
                <a:tc>
                  <a:txBody>
                    <a:bodyPr/>
                    <a:lstStyle/>
                    <a:p>
                      <a:pPr algn="just" fontAlgn="t"/>
                      <a:r>
                        <a:rPr lang="en-US" u="none" strike="noStrike" dirty="0">
                          <a:effectLst/>
                        </a:rPr>
                        <a:t>push()</a:t>
                      </a:r>
                      <a:endParaRPr lang="en-US" dirty="0">
                        <a:solidFill>
                          <a:srgbClr val="000000"/>
                        </a:solidFill>
                        <a:effectLst/>
                      </a:endParaRPr>
                    </a:p>
                  </a:txBody>
                  <a:tcPr marL="76200" marR="76200" marT="76200" marB="76200"/>
                </a:tc>
                <a:tc>
                  <a:txBody>
                    <a:bodyPr/>
                    <a:lstStyle/>
                    <a:p>
                      <a:pPr fontAlgn="t"/>
                      <a:r>
                        <a:rPr lang="en-US">
                          <a:effectLst/>
                        </a:rPr>
                        <a:t>Adds one or more elements to the end of an array and returns the new length of the array.</a:t>
                      </a:r>
                    </a:p>
                  </a:txBody>
                  <a:tcPr marL="76200" marR="76200" marT="76200" marB="76200"/>
                </a:tc>
                <a:extLst>
                  <a:ext uri="{0D108BD9-81ED-4DB2-BD59-A6C34878D82A}">
                    <a16:rowId xmlns:a16="http://schemas.microsoft.com/office/drawing/2014/main" val="3099127147"/>
                  </a:ext>
                </a:extLst>
              </a:tr>
              <a:tr h="370840">
                <a:tc>
                  <a:txBody>
                    <a:bodyPr/>
                    <a:lstStyle/>
                    <a:p>
                      <a:pPr algn="just" fontAlgn="t"/>
                      <a:r>
                        <a:rPr lang="en-US" u="none" strike="noStrike" dirty="0">
                          <a:effectLst/>
                        </a:rPr>
                        <a:t>reduce()</a:t>
                      </a:r>
                      <a:endParaRPr lang="en-US" dirty="0">
                        <a:solidFill>
                          <a:srgbClr val="000000"/>
                        </a:solidFill>
                        <a:effectLst/>
                      </a:endParaRPr>
                    </a:p>
                  </a:txBody>
                  <a:tcPr marL="76200" marR="76200" marT="76200" marB="76200"/>
                </a:tc>
                <a:tc>
                  <a:txBody>
                    <a:bodyPr/>
                    <a:lstStyle/>
                    <a:p>
                      <a:pPr fontAlgn="t"/>
                      <a:r>
                        <a:rPr lang="en-US">
                          <a:effectLst/>
                        </a:rPr>
                        <a:t>Apply a function simultaneously against two values of the array (from left-to-right) as to reduce it to a single value.</a:t>
                      </a:r>
                    </a:p>
                  </a:txBody>
                  <a:tcPr marL="76200" marR="76200" marT="76200" marB="76200"/>
                </a:tc>
                <a:extLst>
                  <a:ext uri="{0D108BD9-81ED-4DB2-BD59-A6C34878D82A}">
                    <a16:rowId xmlns:a16="http://schemas.microsoft.com/office/drawing/2014/main" val="1286801700"/>
                  </a:ext>
                </a:extLst>
              </a:tr>
              <a:tr h="370840">
                <a:tc>
                  <a:txBody>
                    <a:bodyPr/>
                    <a:lstStyle/>
                    <a:p>
                      <a:pPr algn="just" fontAlgn="t"/>
                      <a:r>
                        <a:rPr lang="en-US" u="none" strike="noStrike" dirty="0" err="1">
                          <a:effectLst/>
                        </a:rPr>
                        <a:t>reduceRight</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Apply a function simultaneously against two values of the array (from right-to-left) as to reduce it to a single value.</a:t>
                      </a:r>
                    </a:p>
                  </a:txBody>
                  <a:tcPr marL="76200" marR="76200" marT="76200" marB="76200"/>
                </a:tc>
                <a:extLst>
                  <a:ext uri="{0D108BD9-81ED-4DB2-BD59-A6C34878D82A}">
                    <a16:rowId xmlns:a16="http://schemas.microsoft.com/office/drawing/2014/main" val="4009297001"/>
                  </a:ext>
                </a:extLst>
              </a:tr>
              <a:tr h="370840">
                <a:tc>
                  <a:txBody>
                    <a:bodyPr/>
                    <a:lstStyle/>
                    <a:p>
                      <a:pPr algn="just" fontAlgn="t"/>
                      <a:r>
                        <a:rPr lang="en-US" u="none" strike="noStrike" dirty="0">
                          <a:effectLst/>
                        </a:rPr>
                        <a:t>reverse()</a:t>
                      </a:r>
                      <a:endParaRPr lang="en-US" dirty="0">
                        <a:solidFill>
                          <a:srgbClr val="000000"/>
                        </a:solidFill>
                        <a:effectLst/>
                      </a:endParaRPr>
                    </a:p>
                  </a:txBody>
                  <a:tcPr marL="76200" marR="76200" marT="76200" marB="76200"/>
                </a:tc>
                <a:tc>
                  <a:txBody>
                    <a:bodyPr/>
                    <a:lstStyle/>
                    <a:p>
                      <a:pPr fontAlgn="t"/>
                      <a:r>
                        <a:rPr lang="en-US">
                          <a:effectLst/>
                        </a:rPr>
                        <a:t>Reverses the order of the elements of an array -- the first becomes the last, and the last becomes the first.</a:t>
                      </a:r>
                    </a:p>
                  </a:txBody>
                  <a:tcPr marL="76200" marR="76200" marT="76200" marB="76200"/>
                </a:tc>
                <a:extLst>
                  <a:ext uri="{0D108BD9-81ED-4DB2-BD59-A6C34878D82A}">
                    <a16:rowId xmlns:a16="http://schemas.microsoft.com/office/drawing/2014/main" val="1331825716"/>
                  </a:ext>
                </a:extLst>
              </a:tr>
              <a:tr h="370840">
                <a:tc>
                  <a:txBody>
                    <a:bodyPr/>
                    <a:lstStyle/>
                    <a:p>
                      <a:pPr algn="just" fontAlgn="t"/>
                      <a:r>
                        <a:rPr lang="en-US" u="none" strike="noStrike" dirty="0">
                          <a:effectLst/>
                        </a:rPr>
                        <a:t>shift()</a:t>
                      </a:r>
                      <a:endParaRPr lang="en-US" dirty="0">
                        <a:solidFill>
                          <a:srgbClr val="000000"/>
                        </a:solidFill>
                        <a:effectLst/>
                      </a:endParaRPr>
                    </a:p>
                  </a:txBody>
                  <a:tcPr marL="76200" marR="76200" marT="76200" marB="76200"/>
                </a:tc>
                <a:tc>
                  <a:txBody>
                    <a:bodyPr/>
                    <a:lstStyle/>
                    <a:p>
                      <a:pPr fontAlgn="t"/>
                      <a:r>
                        <a:rPr lang="en-US">
                          <a:effectLst/>
                        </a:rPr>
                        <a:t>Removes the first element from an array and returns that element.</a:t>
                      </a:r>
                    </a:p>
                  </a:txBody>
                  <a:tcPr marL="76200" marR="76200" marT="76200" marB="76200"/>
                </a:tc>
                <a:extLst>
                  <a:ext uri="{0D108BD9-81ED-4DB2-BD59-A6C34878D82A}">
                    <a16:rowId xmlns:a16="http://schemas.microsoft.com/office/drawing/2014/main" val="1446366329"/>
                  </a:ext>
                </a:extLst>
              </a:tr>
              <a:tr h="370840">
                <a:tc>
                  <a:txBody>
                    <a:bodyPr/>
                    <a:lstStyle/>
                    <a:p>
                      <a:pPr algn="just" fontAlgn="t"/>
                      <a:r>
                        <a:rPr lang="en-US" u="none" strike="noStrike" dirty="0">
                          <a:effectLst/>
                        </a:rPr>
                        <a:t>slice()</a:t>
                      </a:r>
                      <a:endParaRPr lang="en-US" dirty="0">
                        <a:solidFill>
                          <a:srgbClr val="000000"/>
                        </a:solidFill>
                        <a:effectLst/>
                      </a:endParaRPr>
                    </a:p>
                  </a:txBody>
                  <a:tcPr marL="76200" marR="76200" marT="76200" marB="76200"/>
                </a:tc>
                <a:tc>
                  <a:txBody>
                    <a:bodyPr/>
                    <a:lstStyle/>
                    <a:p>
                      <a:pPr fontAlgn="t"/>
                      <a:r>
                        <a:rPr lang="en-US" dirty="0">
                          <a:effectLst/>
                        </a:rPr>
                        <a:t>Extracts a section of an array and returns a new array.</a:t>
                      </a:r>
                    </a:p>
                  </a:txBody>
                  <a:tcPr marL="76200" marR="76200" marT="76200" marB="76200"/>
                </a:tc>
                <a:extLst>
                  <a:ext uri="{0D108BD9-81ED-4DB2-BD59-A6C34878D82A}">
                    <a16:rowId xmlns:a16="http://schemas.microsoft.com/office/drawing/2014/main" val="2273008627"/>
                  </a:ext>
                </a:extLst>
              </a:tr>
            </a:tbl>
          </a:graphicData>
        </a:graphic>
      </p:graphicFrame>
    </p:spTree>
    <p:extLst>
      <p:ext uri="{BB962C8B-B14F-4D97-AF65-F5344CB8AC3E}">
        <p14:creationId xmlns:p14="http://schemas.microsoft.com/office/powerpoint/2010/main" val="209773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299E-EFE5-44BB-B479-8F6D20EC0482}"/>
              </a:ext>
            </a:extLst>
          </p:cNvPr>
          <p:cNvSpPr>
            <a:spLocks noGrp="1"/>
          </p:cNvSpPr>
          <p:nvPr>
            <p:ph type="title"/>
          </p:nvPr>
        </p:nvSpPr>
        <p:spPr>
          <a:xfrm>
            <a:off x="203572" y="234462"/>
            <a:ext cx="11125199" cy="592016"/>
          </a:xfrm>
        </p:spPr>
        <p:txBody>
          <a:bodyPr/>
          <a:lstStyle/>
          <a:p>
            <a:r>
              <a:rPr lang="en-US" dirty="0"/>
              <a:t>Comments in JavaScript</a:t>
            </a:r>
          </a:p>
        </p:txBody>
      </p:sp>
      <p:sp>
        <p:nvSpPr>
          <p:cNvPr id="3" name="Text Placeholder 2">
            <a:extLst>
              <a:ext uri="{FF2B5EF4-FFF2-40B4-BE49-F238E27FC236}">
                <a16:creationId xmlns:a16="http://schemas.microsoft.com/office/drawing/2014/main" id="{F44B4361-1115-41F9-B7D5-529810F4DCCB}"/>
              </a:ext>
            </a:extLst>
          </p:cNvPr>
          <p:cNvSpPr>
            <a:spLocks noGrp="1"/>
          </p:cNvSpPr>
          <p:nvPr>
            <p:ph type="body" sz="quarter" idx="13"/>
          </p:nvPr>
        </p:nvSpPr>
        <p:spPr>
          <a:xfrm>
            <a:off x="390578" y="1019906"/>
            <a:ext cx="11496621" cy="3962401"/>
          </a:xfrm>
        </p:spPr>
        <p:txBody>
          <a:bodyPr/>
          <a:lstStyle/>
          <a:p>
            <a:r>
              <a:rPr lang="en-US" dirty="0"/>
              <a:t>JavaScript supports both C-style and C++-style comments, Thus −</a:t>
            </a:r>
          </a:p>
          <a:p>
            <a:pPr marL="458788" indent="-457200">
              <a:buFont typeface="Arial" panose="020B0604020202020204" pitchFamily="34" charset="0"/>
              <a:buChar char="•"/>
            </a:pPr>
            <a:r>
              <a:rPr lang="en-US" dirty="0"/>
              <a:t>Any text between a // and the end of a line is treated as a comment and is ignored by JavaScript.</a:t>
            </a:r>
          </a:p>
          <a:p>
            <a:pPr marL="458788" indent="-457200">
              <a:buFont typeface="Arial" panose="020B0604020202020204" pitchFamily="34" charset="0"/>
              <a:buChar char="•"/>
            </a:pPr>
            <a:r>
              <a:rPr lang="en-US" dirty="0"/>
              <a:t>Any text between the characters /* and */ is treated as a comment. This may span multiple lines.</a:t>
            </a:r>
          </a:p>
          <a:p>
            <a:pPr marL="458788" indent="-457200">
              <a:buFont typeface="Arial" panose="020B0604020202020204" pitchFamily="34" charset="0"/>
              <a:buChar char="•"/>
            </a:pPr>
            <a:r>
              <a:rPr lang="en-US" dirty="0"/>
              <a:t>JavaScript also recognizes the HTML comment opening sequence &lt;!--. JavaScript treats this as a single-line comment, just as it does the // comment.</a:t>
            </a:r>
          </a:p>
          <a:p>
            <a:pPr marL="458788" indent="-457200">
              <a:buFont typeface="Arial" panose="020B0604020202020204" pitchFamily="34" charset="0"/>
              <a:buChar char="•"/>
            </a:pPr>
            <a:r>
              <a:rPr lang="en-US" dirty="0"/>
              <a:t>The HTML comment closing sequence --&gt; is not recognized by JavaScript so it should be written as //--&gt;.</a:t>
            </a:r>
          </a:p>
          <a:p>
            <a:endParaRPr lang="en-US" dirty="0"/>
          </a:p>
        </p:txBody>
      </p:sp>
      <p:sp>
        <p:nvSpPr>
          <p:cNvPr id="4" name="Slide Number Placeholder 3">
            <a:extLst>
              <a:ext uri="{FF2B5EF4-FFF2-40B4-BE49-F238E27FC236}">
                <a16:creationId xmlns:a16="http://schemas.microsoft.com/office/drawing/2014/main" id="{C9C5D5B0-5A80-461B-A81A-2FEAD74618B2}"/>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355296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56F0-E3EA-4F32-9051-CF7ABE8D51F0}"/>
              </a:ext>
            </a:extLst>
          </p:cNvPr>
          <p:cNvSpPr>
            <a:spLocks noGrp="1"/>
          </p:cNvSpPr>
          <p:nvPr>
            <p:ph type="title"/>
          </p:nvPr>
        </p:nvSpPr>
        <p:spPr>
          <a:xfrm>
            <a:off x="227018" y="304798"/>
            <a:ext cx="11125199" cy="615463"/>
          </a:xfrm>
        </p:spPr>
        <p:txBody>
          <a:bodyPr/>
          <a:lstStyle/>
          <a:p>
            <a:r>
              <a:rPr lang="en-US" dirty="0"/>
              <a:t>Array Methods</a:t>
            </a:r>
          </a:p>
        </p:txBody>
      </p:sp>
      <p:sp>
        <p:nvSpPr>
          <p:cNvPr id="4" name="Slide Number Placeholder 3">
            <a:extLst>
              <a:ext uri="{FF2B5EF4-FFF2-40B4-BE49-F238E27FC236}">
                <a16:creationId xmlns:a16="http://schemas.microsoft.com/office/drawing/2014/main" id="{FEF308E1-981C-4F55-90F4-B8821D83B283}"/>
              </a:ext>
            </a:extLst>
          </p:cNvPr>
          <p:cNvSpPr>
            <a:spLocks noGrp="1"/>
          </p:cNvSpPr>
          <p:nvPr>
            <p:ph type="sldNum" sz="quarter" idx="12"/>
          </p:nvPr>
        </p:nvSpPr>
        <p:spPr/>
        <p:txBody>
          <a:bodyPr/>
          <a:lstStyle/>
          <a:p>
            <a:fld id="{C51EAA63-D034-42AE-91FA-B13B9518C7BE}" type="slidenum">
              <a:rPr lang="en-US" smtClean="0"/>
              <a:pPr/>
              <a:t>150</a:t>
            </a:fld>
            <a:endParaRPr lang="en-US" dirty="0"/>
          </a:p>
        </p:txBody>
      </p:sp>
      <p:graphicFrame>
        <p:nvGraphicFramePr>
          <p:cNvPr id="5" name="Table 4">
            <a:extLst>
              <a:ext uri="{FF2B5EF4-FFF2-40B4-BE49-F238E27FC236}">
                <a16:creationId xmlns:a16="http://schemas.microsoft.com/office/drawing/2014/main" id="{994493F5-5F24-4038-8532-E14814B8C33A}"/>
              </a:ext>
            </a:extLst>
          </p:cNvPr>
          <p:cNvGraphicFramePr>
            <a:graphicFrameLocks noGrp="1"/>
          </p:cNvGraphicFramePr>
          <p:nvPr>
            <p:extLst>
              <p:ext uri="{D42A27DB-BD31-4B8C-83A1-F6EECF244321}">
                <p14:modId xmlns:p14="http://schemas.microsoft.com/office/powerpoint/2010/main" val="2427080214"/>
              </p:ext>
            </p:extLst>
          </p:nvPr>
        </p:nvGraphicFramePr>
        <p:xfrm>
          <a:off x="2031471" y="1118956"/>
          <a:ext cx="8125884" cy="4678680"/>
        </p:xfrm>
        <a:graphic>
          <a:graphicData uri="http://schemas.openxmlformats.org/drawingml/2006/table">
            <a:tbl>
              <a:tblPr firstRow="1" bandRow="1">
                <a:tableStyleId>{16D9F66E-5EB9-4882-86FB-DCBF35E3C3E4}</a:tableStyleId>
              </a:tblPr>
              <a:tblGrid>
                <a:gridCol w="4062942">
                  <a:extLst>
                    <a:ext uri="{9D8B030D-6E8A-4147-A177-3AD203B41FA5}">
                      <a16:colId xmlns:a16="http://schemas.microsoft.com/office/drawing/2014/main" val="112026482"/>
                    </a:ext>
                  </a:extLst>
                </a:gridCol>
                <a:gridCol w="4062942">
                  <a:extLst>
                    <a:ext uri="{9D8B030D-6E8A-4147-A177-3AD203B41FA5}">
                      <a16:colId xmlns:a16="http://schemas.microsoft.com/office/drawing/2014/main" val="577261233"/>
                    </a:ext>
                  </a:extLst>
                </a:gridCol>
              </a:tblGrid>
              <a:tr h="370840">
                <a:tc>
                  <a:txBody>
                    <a:bodyPr/>
                    <a:lstStyle/>
                    <a:p>
                      <a:pPr algn="just" fontAlgn="t"/>
                      <a:r>
                        <a:rPr lang="en-US" b="0" u="none" strike="noStrike" dirty="0">
                          <a:effectLst/>
                        </a:rPr>
                        <a:t>some()</a:t>
                      </a:r>
                      <a:endParaRPr lang="en-US" b="0" dirty="0">
                        <a:solidFill>
                          <a:srgbClr val="000000"/>
                        </a:solidFill>
                        <a:effectLst/>
                      </a:endParaRPr>
                    </a:p>
                  </a:txBody>
                  <a:tcPr marL="76200" marR="76200" marT="76200" marB="76200"/>
                </a:tc>
                <a:tc>
                  <a:txBody>
                    <a:bodyPr/>
                    <a:lstStyle/>
                    <a:p>
                      <a:pPr fontAlgn="t"/>
                      <a:r>
                        <a:rPr lang="en-US" b="0" dirty="0">
                          <a:effectLst/>
                        </a:rPr>
                        <a:t>Returns true if at least one element in this array satisfies the provided testing function.</a:t>
                      </a:r>
                    </a:p>
                  </a:txBody>
                  <a:tcPr marL="76200" marR="76200" marT="76200" marB="76200"/>
                </a:tc>
                <a:extLst>
                  <a:ext uri="{0D108BD9-81ED-4DB2-BD59-A6C34878D82A}">
                    <a16:rowId xmlns:a16="http://schemas.microsoft.com/office/drawing/2014/main" val="1277427928"/>
                  </a:ext>
                </a:extLst>
              </a:tr>
              <a:tr h="370840">
                <a:tc>
                  <a:txBody>
                    <a:bodyPr/>
                    <a:lstStyle/>
                    <a:p>
                      <a:pPr algn="just" fontAlgn="t"/>
                      <a:r>
                        <a:rPr lang="en-US" u="none" strike="noStrike" dirty="0" err="1">
                          <a:effectLst/>
                        </a:rPr>
                        <a:t>toSource</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Represents the source code of an object</a:t>
                      </a:r>
                    </a:p>
                  </a:txBody>
                  <a:tcPr marL="76200" marR="76200" marT="76200" marB="76200"/>
                </a:tc>
                <a:extLst>
                  <a:ext uri="{0D108BD9-81ED-4DB2-BD59-A6C34878D82A}">
                    <a16:rowId xmlns:a16="http://schemas.microsoft.com/office/drawing/2014/main" val="1868207595"/>
                  </a:ext>
                </a:extLst>
              </a:tr>
              <a:tr h="370840">
                <a:tc>
                  <a:txBody>
                    <a:bodyPr/>
                    <a:lstStyle/>
                    <a:p>
                      <a:pPr algn="just" fontAlgn="t"/>
                      <a:r>
                        <a:rPr lang="en-US" u="none" strike="noStrike" dirty="0">
                          <a:effectLst/>
                        </a:rPr>
                        <a:t>sort()</a:t>
                      </a:r>
                      <a:endParaRPr lang="en-US" dirty="0">
                        <a:solidFill>
                          <a:srgbClr val="000000"/>
                        </a:solidFill>
                        <a:effectLst/>
                      </a:endParaRPr>
                    </a:p>
                  </a:txBody>
                  <a:tcPr marL="76200" marR="76200" marT="76200" marB="76200"/>
                </a:tc>
                <a:tc>
                  <a:txBody>
                    <a:bodyPr/>
                    <a:lstStyle/>
                    <a:p>
                      <a:pPr fontAlgn="t"/>
                      <a:r>
                        <a:rPr lang="en-US">
                          <a:effectLst/>
                        </a:rPr>
                        <a:t>Sorts the elements of an array</a:t>
                      </a:r>
                    </a:p>
                  </a:txBody>
                  <a:tcPr marL="76200" marR="76200" marT="76200" marB="76200"/>
                </a:tc>
                <a:extLst>
                  <a:ext uri="{0D108BD9-81ED-4DB2-BD59-A6C34878D82A}">
                    <a16:rowId xmlns:a16="http://schemas.microsoft.com/office/drawing/2014/main" val="633334728"/>
                  </a:ext>
                </a:extLst>
              </a:tr>
              <a:tr h="370840">
                <a:tc>
                  <a:txBody>
                    <a:bodyPr/>
                    <a:lstStyle/>
                    <a:p>
                      <a:pPr algn="just" fontAlgn="t"/>
                      <a:r>
                        <a:rPr lang="en-US" u="none" strike="noStrike" dirty="0">
                          <a:effectLst/>
                        </a:rPr>
                        <a:t>splice()</a:t>
                      </a:r>
                      <a:endParaRPr lang="en-US" dirty="0">
                        <a:solidFill>
                          <a:srgbClr val="000000"/>
                        </a:solidFill>
                        <a:effectLst/>
                      </a:endParaRPr>
                    </a:p>
                  </a:txBody>
                  <a:tcPr marL="76200" marR="76200" marT="76200" marB="76200"/>
                </a:tc>
                <a:tc>
                  <a:txBody>
                    <a:bodyPr/>
                    <a:lstStyle/>
                    <a:p>
                      <a:pPr fontAlgn="t"/>
                      <a:r>
                        <a:rPr lang="en-US">
                          <a:effectLst/>
                        </a:rPr>
                        <a:t>Adds and/or removes elements from an array.</a:t>
                      </a:r>
                    </a:p>
                  </a:txBody>
                  <a:tcPr marL="76200" marR="76200" marT="76200" marB="76200"/>
                </a:tc>
                <a:extLst>
                  <a:ext uri="{0D108BD9-81ED-4DB2-BD59-A6C34878D82A}">
                    <a16:rowId xmlns:a16="http://schemas.microsoft.com/office/drawing/2014/main" val="1492411171"/>
                  </a:ext>
                </a:extLst>
              </a:tr>
              <a:tr h="370840">
                <a:tc>
                  <a:txBody>
                    <a:bodyPr/>
                    <a:lstStyle/>
                    <a:p>
                      <a:pPr algn="just" fontAlgn="t"/>
                      <a:r>
                        <a:rPr lang="en-US" u="none" strike="noStrike" dirty="0" err="1">
                          <a:effectLst/>
                        </a:rPr>
                        <a:t>toString</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a string representing the array and its elements.</a:t>
                      </a:r>
                    </a:p>
                  </a:txBody>
                  <a:tcPr marL="76200" marR="76200" marT="76200" marB="76200"/>
                </a:tc>
                <a:extLst>
                  <a:ext uri="{0D108BD9-81ED-4DB2-BD59-A6C34878D82A}">
                    <a16:rowId xmlns:a16="http://schemas.microsoft.com/office/drawing/2014/main" val="3492505161"/>
                  </a:ext>
                </a:extLst>
              </a:tr>
              <a:tr h="370840">
                <a:tc>
                  <a:txBody>
                    <a:bodyPr/>
                    <a:lstStyle/>
                    <a:p>
                      <a:pPr algn="just" fontAlgn="t"/>
                      <a:r>
                        <a:rPr lang="en-US" u="none" strike="noStrike" dirty="0" err="1">
                          <a:effectLst/>
                        </a:rPr>
                        <a:t>unshift</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Adds one or more elements to the front of an array and returns the new length of the array.</a:t>
                      </a:r>
                    </a:p>
                  </a:txBody>
                  <a:tcPr marL="76200" marR="76200" marT="76200" marB="76200"/>
                </a:tc>
                <a:extLst>
                  <a:ext uri="{0D108BD9-81ED-4DB2-BD59-A6C34878D82A}">
                    <a16:rowId xmlns:a16="http://schemas.microsoft.com/office/drawing/2014/main" val="2049189469"/>
                  </a:ext>
                </a:extLst>
              </a:tr>
            </a:tbl>
          </a:graphicData>
        </a:graphic>
      </p:graphicFrame>
    </p:spTree>
    <p:extLst>
      <p:ext uri="{BB962C8B-B14F-4D97-AF65-F5344CB8AC3E}">
        <p14:creationId xmlns:p14="http://schemas.microsoft.com/office/powerpoint/2010/main" val="388901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87A8-F7D2-4406-BD1E-66D97D564A9F}"/>
              </a:ext>
            </a:extLst>
          </p:cNvPr>
          <p:cNvSpPr>
            <a:spLocks noGrp="1"/>
          </p:cNvSpPr>
          <p:nvPr>
            <p:ph type="title"/>
          </p:nvPr>
        </p:nvSpPr>
        <p:spPr>
          <a:xfrm>
            <a:off x="250464" y="211015"/>
            <a:ext cx="11125199" cy="709247"/>
          </a:xfrm>
        </p:spPr>
        <p:txBody>
          <a:bodyPr/>
          <a:lstStyle/>
          <a:p>
            <a:r>
              <a:rPr lang="en-US" dirty="0"/>
              <a:t>JavaScript - The Date Object</a:t>
            </a:r>
          </a:p>
        </p:txBody>
      </p:sp>
      <p:sp>
        <p:nvSpPr>
          <p:cNvPr id="3" name="Text Placeholder 2">
            <a:extLst>
              <a:ext uri="{FF2B5EF4-FFF2-40B4-BE49-F238E27FC236}">
                <a16:creationId xmlns:a16="http://schemas.microsoft.com/office/drawing/2014/main" id="{F7E636A3-D93A-46A9-9F61-E3135CB88C38}"/>
              </a:ext>
            </a:extLst>
          </p:cNvPr>
          <p:cNvSpPr>
            <a:spLocks noGrp="1"/>
          </p:cNvSpPr>
          <p:nvPr>
            <p:ph type="body" sz="quarter" idx="13"/>
          </p:nvPr>
        </p:nvSpPr>
        <p:spPr>
          <a:xfrm>
            <a:off x="511071" y="1090245"/>
            <a:ext cx="11493360" cy="3962401"/>
          </a:xfrm>
        </p:spPr>
        <p:txBody>
          <a:bodyPr/>
          <a:lstStyle/>
          <a:p>
            <a:r>
              <a:rPr lang="en-US" sz="2500" dirty="0"/>
              <a:t>The Date object is a datatype built into the JavaScript language. Date objects are created with the </a:t>
            </a:r>
            <a:r>
              <a:rPr lang="en-US" sz="2500" b="1" dirty="0"/>
              <a:t>new Date( )</a:t>
            </a:r>
            <a:r>
              <a:rPr lang="en-US" sz="2500" dirty="0"/>
              <a:t> as shown below.</a:t>
            </a:r>
          </a:p>
          <a:p>
            <a:r>
              <a:rPr lang="en-US" sz="2500" dirty="0"/>
              <a:t>Once a Date object is created, a number of methods allow you to operate on it. Most methods simply allow you to get and set the year, month, day, hour, minute, second, and millisecond fields of the object, using either local time or UTC (universal, or GMT) time.</a:t>
            </a:r>
          </a:p>
          <a:p>
            <a:r>
              <a:rPr lang="en-US" sz="2500" dirty="0"/>
              <a:t>The ECMAScript standard requires the Date object to be able to represent any date and time, to millisecond precision, within 100 million days before or after 1/1/1970. This is a range of plus or minus 273,785 years, so JavaScript can represent date and time till the year 275755.</a:t>
            </a:r>
          </a:p>
          <a:p>
            <a:endParaRPr lang="en-US" dirty="0"/>
          </a:p>
        </p:txBody>
      </p:sp>
      <p:sp>
        <p:nvSpPr>
          <p:cNvPr id="4" name="Slide Number Placeholder 3">
            <a:extLst>
              <a:ext uri="{FF2B5EF4-FFF2-40B4-BE49-F238E27FC236}">
                <a16:creationId xmlns:a16="http://schemas.microsoft.com/office/drawing/2014/main" id="{9029FB22-A257-4EEF-94B2-BB797D90CBF9}"/>
              </a:ext>
            </a:extLst>
          </p:cNvPr>
          <p:cNvSpPr>
            <a:spLocks noGrp="1"/>
          </p:cNvSpPr>
          <p:nvPr>
            <p:ph type="sldNum" sz="quarter" idx="12"/>
          </p:nvPr>
        </p:nvSpPr>
        <p:spPr/>
        <p:txBody>
          <a:bodyPr/>
          <a:lstStyle/>
          <a:p>
            <a:fld id="{C51EAA63-D034-42AE-91FA-B13B9518C7BE}" type="slidenum">
              <a:rPr lang="en-US" smtClean="0"/>
              <a:pPr/>
              <a:t>151</a:t>
            </a:fld>
            <a:endParaRPr lang="en-US" dirty="0"/>
          </a:p>
        </p:txBody>
      </p:sp>
    </p:spTree>
    <p:extLst>
      <p:ext uri="{BB962C8B-B14F-4D97-AF65-F5344CB8AC3E}">
        <p14:creationId xmlns:p14="http://schemas.microsoft.com/office/powerpoint/2010/main" val="161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5DE4-68B0-4FF5-971E-968C949C1EF4}"/>
              </a:ext>
            </a:extLst>
          </p:cNvPr>
          <p:cNvSpPr>
            <a:spLocks noGrp="1"/>
          </p:cNvSpPr>
          <p:nvPr>
            <p:ph type="title"/>
          </p:nvPr>
        </p:nvSpPr>
        <p:spPr>
          <a:xfrm>
            <a:off x="367695" y="279709"/>
            <a:ext cx="11125199" cy="677128"/>
          </a:xfrm>
        </p:spPr>
        <p:txBody>
          <a:bodyPr/>
          <a:lstStyle/>
          <a:p>
            <a:r>
              <a:rPr lang="en-US" dirty="0"/>
              <a:t>Syntax</a:t>
            </a:r>
          </a:p>
        </p:txBody>
      </p:sp>
      <p:sp>
        <p:nvSpPr>
          <p:cNvPr id="3" name="Text Placeholder 2">
            <a:extLst>
              <a:ext uri="{FF2B5EF4-FFF2-40B4-BE49-F238E27FC236}">
                <a16:creationId xmlns:a16="http://schemas.microsoft.com/office/drawing/2014/main" id="{8C8B195C-F7FD-41D3-B2C8-BB9566A1F3F8}"/>
              </a:ext>
            </a:extLst>
          </p:cNvPr>
          <p:cNvSpPr>
            <a:spLocks noGrp="1"/>
          </p:cNvSpPr>
          <p:nvPr>
            <p:ph type="body" sz="quarter" idx="13"/>
          </p:nvPr>
        </p:nvSpPr>
        <p:spPr>
          <a:xfrm>
            <a:off x="653331" y="1606060"/>
            <a:ext cx="11003686" cy="3962401"/>
          </a:xfrm>
        </p:spPr>
        <p:txBody>
          <a:bodyPr/>
          <a:lstStyle/>
          <a:p>
            <a:r>
              <a:rPr lang="en-US" dirty="0"/>
              <a:t>Syntax</a:t>
            </a:r>
          </a:p>
          <a:p>
            <a:r>
              <a:rPr lang="en-US" dirty="0"/>
              <a:t>You can use any of the following syntaxes to create a Date object using Date() constructor.</a:t>
            </a:r>
          </a:p>
          <a:p>
            <a:endParaRPr lang="en-US" dirty="0"/>
          </a:p>
        </p:txBody>
      </p:sp>
      <p:sp>
        <p:nvSpPr>
          <p:cNvPr id="4" name="Slide Number Placeholder 3">
            <a:extLst>
              <a:ext uri="{FF2B5EF4-FFF2-40B4-BE49-F238E27FC236}">
                <a16:creationId xmlns:a16="http://schemas.microsoft.com/office/drawing/2014/main" id="{2F701BB3-FFA5-4BEE-B4E5-3ED9B2C77302}"/>
              </a:ext>
            </a:extLst>
          </p:cNvPr>
          <p:cNvSpPr>
            <a:spLocks noGrp="1"/>
          </p:cNvSpPr>
          <p:nvPr>
            <p:ph type="sldNum" sz="quarter" idx="12"/>
          </p:nvPr>
        </p:nvSpPr>
        <p:spPr/>
        <p:txBody>
          <a:bodyPr/>
          <a:lstStyle/>
          <a:p>
            <a:fld id="{C51EAA63-D034-42AE-91FA-B13B9518C7BE}" type="slidenum">
              <a:rPr lang="en-US" smtClean="0"/>
              <a:pPr/>
              <a:t>152</a:t>
            </a:fld>
            <a:endParaRPr lang="en-US" dirty="0"/>
          </a:p>
        </p:txBody>
      </p:sp>
      <p:pic>
        <p:nvPicPr>
          <p:cNvPr id="5" name="Picture 4">
            <a:extLst>
              <a:ext uri="{FF2B5EF4-FFF2-40B4-BE49-F238E27FC236}">
                <a16:creationId xmlns:a16="http://schemas.microsoft.com/office/drawing/2014/main" id="{F26F795F-03A6-4F67-BA0C-2F8B73243CA1}"/>
              </a:ext>
            </a:extLst>
          </p:cNvPr>
          <p:cNvPicPr>
            <a:picLocks noChangeAspect="1"/>
          </p:cNvPicPr>
          <p:nvPr/>
        </p:nvPicPr>
        <p:blipFill>
          <a:blip r:embed="rId3"/>
          <a:stretch>
            <a:fillRect/>
          </a:stretch>
        </p:blipFill>
        <p:spPr>
          <a:xfrm>
            <a:off x="2481932" y="3166328"/>
            <a:ext cx="7334006" cy="1124317"/>
          </a:xfrm>
          <a:prstGeom prst="rect">
            <a:avLst/>
          </a:prstGeom>
        </p:spPr>
      </p:pic>
    </p:spTree>
    <p:extLst>
      <p:ext uri="{BB962C8B-B14F-4D97-AF65-F5344CB8AC3E}">
        <p14:creationId xmlns:p14="http://schemas.microsoft.com/office/powerpoint/2010/main" val="360537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5DAD-AAB3-44E0-9CD5-3E250B110C3E}"/>
              </a:ext>
            </a:extLst>
          </p:cNvPr>
          <p:cNvSpPr>
            <a:spLocks noGrp="1"/>
          </p:cNvSpPr>
          <p:nvPr>
            <p:ph type="title"/>
          </p:nvPr>
        </p:nvSpPr>
        <p:spPr>
          <a:xfrm>
            <a:off x="297357" y="281353"/>
            <a:ext cx="11125199" cy="685801"/>
          </a:xfrm>
        </p:spPr>
        <p:txBody>
          <a:bodyPr/>
          <a:lstStyle/>
          <a:p>
            <a:r>
              <a:rPr lang="en-US" dirty="0"/>
              <a:t>Description of the Parameters</a:t>
            </a:r>
          </a:p>
        </p:txBody>
      </p:sp>
      <p:sp>
        <p:nvSpPr>
          <p:cNvPr id="3" name="Text Placeholder 2">
            <a:extLst>
              <a:ext uri="{FF2B5EF4-FFF2-40B4-BE49-F238E27FC236}">
                <a16:creationId xmlns:a16="http://schemas.microsoft.com/office/drawing/2014/main" id="{D52DCDE0-8174-4500-B709-9061C62780BC}"/>
              </a:ext>
            </a:extLst>
          </p:cNvPr>
          <p:cNvSpPr>
            <a:spLocks noGrp="1"/>
          </p:cNvSpPr>
          <p:nvPr>
            <p:ph type="body" sz="quarter" idx="13"/>
          </p:nvPr>
        </p:nvSpPr>
        <p:spPr>
          <a:xfrm>
            <a:off x="653330" y="1137138"/>
            <a:ext cx="11280761" cy="3962401"/>
          </a:xfrm>
        </p:spPr>
        <p:txBody>
          <a:bodyPr/>
          <a:lstStyle/>
          <a:p>
            <a:r>
              <a:rPr lang="en-US" b="1" dirty="0"/>
              <a:t>No Argument</a:t>
            </a:r>
            <a:r>
              <a:rPr lang="en-US" dirty="0"/>
              <a:t> − With no arguments, the Date() constructor creates a Date object set to the current date and time.</a:t>
            </a:r>
          </a:p>
          <a:p>
            <a:r>
              <a:rPr lang="en-US" b="1" dirty="0"/>
              <a:t>milliseconds</a:t>
            </a:r>
            <a:r>
              <a:rPr lang="en-US" dirty="0"/>
              <a:t> − When one numeric argument is passed, it is taken as the internal numeric representation of the date in milliseconds, as returned by the </a:t>
            </a:r>
            <a:r>
              <a:rPr lang="en-US" dirty="0" err="1"/>
              <a:t>getTime</a:t>
            </a:r>
            <a:r>
              <a:rPr lang="en-US" dirty="0"/>
              <a:t>() method. For example, passing the argument 5000 creates a date that represents five seconds past midnight on 1/1/70.</a:t>
            </a:r>
          </a:p>
          <a:p>
            <a:r>
              <a:rPr lang="en-US" b="1" dirty="0" err="1"/>
              <a:t>datestring</a:t>
            </a:r>
            <a:r>
              <a:rPr lang="en-US" dirty="0"/>
              <a:t> − When one string argument is passed, it is a string representation of a date, in the format accepted by the </a:t>
            </a:r>
            <a:r>
              <a:rPr lang="en-US" b="1" dirty="0" err="1"/>
              <a:t>Date.parse</a:t>
            </a:r>
            <a:r>
              <a:rPr lang="en-US" b="1" dirty="0"/>
              <a:t>()</a:t>
            </a:r>
            <a:r>
              <a:rPr lang="en-US" dirty="0"/>
              <a:t> method.</a:t>
            </a:r>
          </a:p>
          <a:p>
            <a:r>
              <a:rPr lang="en-US" b="1" dirty="0"/>
              <a:t>7 </a:t>
            </a:r>
            <a:r>
              <a:rPr lang="en-US" b="1" dirty="0" err="1"/>
              <a:t>agruments</a:t>
            </a:r>
            <a:r>
              <a:rPr lang="en-US" dirty="0"/>
              <a:t> − To use the last form of the constructor shown above. Here is a description of each argument:</a:t>
            </a:r>
          </a:p>
          <a:p>
            <a:endParaRPr lang="en-US" dirty="0"/>
          </a:p>
        </p:txBody>
      </p:sp>
      <p:sp>
        <p:nvSpPr>
          <p:cNvPr id="4" name="Slide Number Placeholder 3">
            <a:extLst>
              <a:ext uri="{FF2B5EF4-FFF2-40B4-BE49-F238E27FC236}">
                <a16:creationId xmlns:a16="http://schemas.microsoft.com/office/drawing/2014/main" id="{246242CB-8F83-490B-8958-F24ACEC9CFB9}"/>
              </a:ext>
            </a:extLst>
          </p:cNvPr>
          <p:cNvSpPr>
            <a:spLocks noGrp="1"/>
          </p:cNvSpPr>
          <p:nvPr>
            <p:ph type="sldNum" sz="quarter" idx="12"/>
          </p:nvPr>
        </p:nvSpPr>
        <p:spPr/>
        <p:txBody>
          <a:bodyPr/>
          <a:lstStyle/>
          <a:p>
            <a:fld id="{C51EAA63-D034-42AE-91FA-B13B9518C7BE}" type="slidenum">
              <a:rPr lang="en-US" smtClean="0"/>
              <a:pPr/>
              <a:t>153</a:t>
            </a:fld>
            <a:endParaRPr lang="en-US" dirty="0"/>
          </a:p>
        </p:txBody>
      </p:sp>
    </p:spTree>
    <p:extLst>
      <p:ext uri="{BB962C8B-B14F-4D97-AF65-F5344CB8AC3E}">
        <p14:creationId xmlns:p14="http://schemas.microsoft.com/office/powerpoint/2010/main" val="277727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1B82-F6F9-45BE-A84A-272FEBA2B266}"/>
              </a:ext>
            </a:extLst>
          </p:cNvPr>
          <p:cNvSpPr>
            <a:spLocks noGrp="1"/>
          </p:cNvSpPr>
          <p:nvPr>
            <p:ph type="title"/>
          </p:nvPr>
        </p:nvSpPr>
        <p:spPr>
          <a:xfrm>
            <a:off x="180126" y="79012"/>
            <a:ext cx="11125199" cy="724020"/>
          </a:xfrm>
        </p:spPr>
        <p:txBody>
          <a:bodyPr/>
          <a:lstStyle/>
          <a:p>
            <a:r>
              <a:rPr lang="en-US" dirty="0"/>
              <a:t>Description of the Parameters</a:t>
            </a:r>
          </a:p>
        </p:txBody>
      </p:sp>
      <p:sp>
        <p:nvSpPr>
          <p:cNvPr id="3" name="Text Placeholder 2">
            <a:extLst>
              <a:ext uri="{FF2B5EF4-FFF2-40B4-BE49-F238E27FC236}">
                <a16:creationId xmlns:a16="http://schemas.microsoft.com/office/drawing/2014/main" id="{25D0F96D-3F53-4DEF-8441-955B39A92B04}"/>
              </a:ext>
            </a:extLst>
          </p:cNvPr>
          <p:cNvSpPr>
            <a:spLocks noGrp="1"/>
          </p:cNvSpPr>
          <p:nvPr>
            <p:ph type="body" sz="quarter" idx="13"/>
          </p:nvPr>
        </p:nvSpPr>
        <p:spPr>
          <a:xfrm>
            <a:off x="531818" y="883686"/>
            <a:ext cx="11425720" cy="3962401"/>
          </a:xfrm>
        </p:spPr>
        <p:txBody>
          <a:bodyPr/>
          <a:lstStyle/>
          <a:p>
            <a:pPr lvl="1" algn="just"/>
            <a:r>
              <a:rPr lang="en-US" sz="2700" b="1" dirty="0"/>
              <a:t>year</a:t>
            </a:r>
            <a:r>
              <a:rPr lang="en-US" sz="2700" dirty="0"/>
              <a:t> − Integer value representing the year. For compatibility (in order to avoid the Y2K problem), you should always specify the year in full; use 1998, rather than 98.</a:t>
            </a:r>
          </a:p>
          <a:p>
            <a:pPr lvl="1" algn="just"/>
            <a:r>
              <a:rPr lang="en-US" sz="2700" b="1" dirty="0"/>
              <a:t>month</a:t>
            </a:r>
            <a:r>
              <a:rPr lang="en-US" sz="2700" dirty="0"/>
              <a:t> − Integer value representing the month, beginning with 0 for January to 11 for December.</a:t>
            </a:r>
          </a:p>
          <a:p>
            <a:pPr lvl="1" algn="just"/>
            <a:r>
              <a:rPr lang="en-US" sz="2700" b="1" dirty="0"/>
              <a:t>date</a:t>
            </a:r>
            <a:r>
              <a:rPr lang="en-US" sz="2700" dirty="0"/>
              <a:t> − Integer value representing the day of the month.</a:t>
            </a:r>
          </a:p>
          <a:p>
            <a:pPr lvl="1" algn="just"/>
            <a:r>
              <a:rPr lang="en-US" sz="2700" b="1" dirty="0"/>
              <a:t>hour</a:t>
            </a:r>
            <a:r>
              <a:rPr lang="en-US" sz="2700" dirty="0"/>
              <a:t> − Integer value representing the hour of the day (24-hour scale).</a:t>
            </a:r>
          </a:p>
          <a:p>
            <a:pPr lvl="1" algn="just"/>
            <a:r>
              <a:rPr lang="en-US" sz="2700" b="1" dirty="0"/>
              <a:t>minute</a:t>
            </a:r>
            <a:r>
              <a:rPr lang="en-US" sz="2700" dirty="0"/>
              <a:t> − Integer value representing the minute segment of a time reading.</a:t>
            </a:r>
          </a:p>
          <a:p>
            <a:pPr lvl="1" algn="just"/>
            <a:r>
              <a:rPr lang="en-US" sz="2700" b="1" dirty="0"/>
              <a:t>second</a:t>
            </a:r>
            <a:r>
              <a:rPr lang="en-US" sz="2700" dirty="0"/>
              <a:t> − Integer value representing the second segment of a time reading.</a:t>
            </a:r>
          </a:p>
          <a:p>
            <a:pPr lvl="1" algn="just"/>
            <a:r>
              <a:rPr lang="en-US" sz="2700" b="1" dirty="0"/>
              <a:t>millisecond</a:t>
            </a:r>
            <a:r>
              <a:rPr lang="en-US" sz="2700" dirty="0"/>
              <a:t> − Integer value representing the millisecond segment of a time reading.</a:t>
            </a:r>
          </a:p>
          <a:p>
            <a:endParaRPr lang="en-US" dirty="0"/>
          </a:p>
        </p:txBody>
      </p:sp>
      <p:sp>
        <p:nvSpPr>
          <p:cNvPr id="4" name="Slide Number Placeholder 3">
            <a:extLst>
              <a:ext uri="{FF2B5EF4-FFF2-40B4-BE49-F238E27FC236}">
                <a16:creationId xmlns:a16="http://schemas.microsoft.com/office/drawing/2014/main" id="{AC3D3F3A-9555-4128-8164-73DB34322867}"/>
              </a:ext>
            </a:extLst>
          </p:cNvPr>
          <p:cNvSpPr>
            <a:spLocks noGrp="1"/>
          </p:cNvSpPr>
          <p:nvPr>
            <p:ph type="sldNum" sz="quarter" idx="12"/>
          </p:nvPr>
        </p:nvSpPr>
        <p:spPr/>
        <p:txBody>
          <a:bodyPr/>
          <a:lstStyle/>
          <a:p>
            <a:fld id="{C51EAA63-D034-42AE-91FA-B13B9518C7BE}" type="slidenum">
              <a:rPr lang="en-US" smtClean="0"/>
              <a:pPr/>
              <a:t>154</a:t>
            </a:fld>
            <a:endParaRPr lang="en-US" dirty="0"/>
          </a:p>
        </p:txBody>
      </p:sp>
    </p:spTree>
    <p:extLst>
      <p:ext uri="{BB962C8B-B14F-4D97-AF65-F5344CB8AC3E}">
        <p14:creationId xmlns:p14="http://schemas.microsoft.com/office/powerpoint/2010/main" val="259541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8DAC-4C08-4453-BCA9-E0988191544C}"/>
              </a:ext>
            </a:extLst>
          </p:cNvPr>
          <p:cNvSpPr>
            <a:spLocks noGrp="1"/>
          </p:cNvSpPr>
          <p:nvPr>
            <p:ph type="title"/>
          </p:nvPr>
        </p:nvSpPr>
        <p:spPr>
          <a:xfrm>
            <a:off x="180125" y="211014"/>
            <a:ext cx="11125199" cy="615463"/>
          </a:xfrm>
        </p:spPr>
        <p:txBody>
          <a:bodyPr/>
          <a:lstStyle/>
          <a:p>
            <a:r>
              <a:rPr lang="en-US" dirty="0"/>
              <a:t>Date Properties</a:t>
            </a:r>
          </a:p>
        </p:txBody>
      </p:sp>
      <p:sp>
        <p:nvSpPr>
          <p:cNvPr id="4" name="Slide Number Placeholder 3">
            <a:extLst>
              <a:ext uri="{FF2B5EF4-FFF2-40B4-BE49-F238E27FC236}">
                <a16:creationId xmlns:a16="http://schemas.microsoft.com/office/drawing/2014/main" id="{A6C9DB27-B373-43D9-9418-B12FEF2F22A6}"/>
              </a:ext>
            </a:extLst>
          </p:cNvPr>
          <p:cNvSpPr>
            <a:spLocks noGrp="1"/>
          </p:cNvSpPr>
          <p:nvPr>
            <p:ph type="sldNum" sz="quarter" idx="12"/>
          </p:nvPr>
        </p:nvSpPr>
        <p:spPr/>
        <p:txBody>
          <a:bodyPr/>
          <a:lstStyle/>
          <a:p>
            <a:fld id="{C51EAA63-D034-42AE-91FA-B13B9518C7BE}" type="slidenum">
              <a:rPr lang="en-US" smtClean="0"/>
              <a:pPr/>
              <a:t>155</a:t>
            </a:fld>
            <a:endParaRPr lang="en-US" dirty="0"/>
          </a:p>
        </p:txBody>
      </p:sp>
      <p:graphicFrame>
        <p:nvGraphicFramePr>
          <p:cNvPr id="5" name="Table 4">
            <a:extLst>
              <a:ext uri="{FF2B5EF4-FFF2-40B4-BE49-F238E27FC236}">
                <a16:creationId xmlns:a16="http://schemas.microsoft.com/office/drawing/2014/main" id="{D57E850B-D3C7-4CB6-A2E1-7B14C43F1510}"/>
              </a:ext>
            </a:extLst>
          </p:cNvPr>
          <p:cNvGraphicFramePr>
            <a:graphicFrameLocks noGrp="1"/>
          </p:cNvGraphicFramePr>
          <p:nvPr>
            <p:extLst>
              <p:ext uri="{D42A27DB-BD31-4B8C-83A1-F6EECF244321}">
                <p14:modId xmlns:p14="http://schemas.microsoft.com/office/powerpoint/2010/main" val="2434263175"/>
              </p:ext>
            </p:extLst>
          </p:nvPr>
        </p:nvGraphicFramePr>
        <p:xfrm>
          <a:off x="1525382" y="1710397"/>
          <a:ext cx="8125884" cy="2194560"/>
        </p:xfrm>
        <a:graphic>
          <a:graphicData uri="http://schemas.openxmlformats.org/drawingml/2006/table">
            <a:tbl>
              <a:tblPr firstRow="1" bandRow="1">
                <a:tableStyleId>{16D9F66E-5EB9-4882-86FB-DCBF35E3C3E4}</a:tableStyleId>
              </a:tblPr>
              <a:tblGrid>
                <a:gridCol w="4062942">
                  <a:extLst>
                    <a:ext uri="{9D8B030D-6E8A-4147-A177-3AD203B41FA5}">
                      <a16:colId xmlns:a16="http://schemas.microsoft.com/office/drawing/2014/main" val="346430844"/>
                    </a:ext>
                  </a:extLst>
                </a:gridCol>
                <a:gridCol w="4062942">
                  <a:extLst>
                    <a:ext uri="{9D8B030D-6E8A-4147-A177-3AD203B41FA5}">
                      <a16:colId xmlns:a16="http://schemas.microsoft.com/office/drawing/2014/main" val="14311534"/>
                    </a:ext>
                  </a:extLst>
                </a:gridCol>
              </a:tblGrid>
              <a:tr h="370840">
                <a:tc>
                  <a:txBody>
                    <a:bodyPr/>
                    <a:lstStyle/>
                    <a:p>
                      <a:pPr algn="l" fontAlgn="t"/>
                      <a:r>
                        <a:rPr lang="en-US" dirty="0">
                          <a:effectLst/>
                        </a:rPr>
                        <a:t>Property</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887561916"/>
                  </a:ext>
                </a:extLst>
              </a:tr>
              <a:tr h="370840">
                <a:tc>
                  <a:txBody>
                    <a:bodyPr/>
                    <a:lstStyle/>
                    <a:p>
                      <a:pPr algn="just" fontAlgn="t"/>
                      <a:r>
                        <a:rPr lang="en-US" u="none" strike="noStrike" dirty="0">
                          <a:effectLst/>
                        </a:rPr>
                        <a:t>constructor</a:t>
                      </a:r>
                      <a:endParaRPr lang="en-US" dirty="0">
                        <a:solidFill>
                          <a:srgbClr val="000000"/>
                        </a:solidFill>
                        <a:effectLst/>
                      </a:endParaRPr>
                    </a:p>
                  </a:txBody>
                  <a:tcPr marL="76200" marR="76200" marT="76200" marB="76200"/>
                </a:tc>
                <a:tc>
                  <a:txBody>
                    <a:bodyPr/>
                    <a:lstStyle/>
                    <a:p>
                      <a:pPr fontAlgn="t"/>
                      <a:r>
                        <a:rPr lang="en-US">
                          <a:effectLst/>
                        </a:rPr>
                        <a:t>Specifies the function that creates an object's prototype.</a:t>
                      </a:r>
                    </a:p>
                  </a:txBody>
                  <a:tcPr marL="76200" marR="76200" marT="76200" marB="76200"/>
                </a:tc>
                <a:extLst>
                  <a:ext uri="{0D108BD9-81ED-4DB2-BD59-A6C34878D82A}">
                    <a16:rowId xmlns:a16="http://schemas.microsoft.com/office/drawing/2014/main" val="3958644798"/>
                  </a:ext>
                </a:extLst>
              </a:tr>
              <a:tr h="370840">
                <a:tc>
                  <a:txBody>
                    <a:bodyPr/>
                    <a:lstStyle/>
                    <a:p>
                      <a:pPr algn="just" fontAlgn="t"/>
                      <a:r>
                        <a:rPr lang="en-US" u="none" strike="noStrike" dirty="0">
                          <a:effectLst/>
                        </a:rPr>
                        <a:t>prototype</a:t>
                      </a:r>
                      <a:endParaRPr lang="en-US" dirty="0">
                        <a:solidFill>
                          <a:srgbClr val="000000"/>
                        </a:solidFill>
                        <a:effectLst/>
                      </a:endParaRPr>
                    </a:p>
                  </a:txBody>
                  <a:tcPr marL="76200" marR="76200" marT="76200" marB="76200"/>
                </a:tc>
                <a:tc>
                  <a:txBody>
                    <a:bodyPr/>
                    <a:lstStyle/>
                    <a:p>
                      <a:pPr fontAlgn="t"/>
                      <a:r>
                        <a:rPr lang="en-US" dirty="0">
                          <a:effectLst/>
                        </a:rPr>
                        <a:t>The prototype property allows you to add properties and methods to an object</a:t>
                      </a:r>
                    </a:p>
                  </a:txBody>
                  <a:tcPr marL="76200" marR="76200" marT="76200" marB="76200"/>
                </a:tc>
                <a:extLst>
                  <a:ext uri="{0D108BD9-81ED-4DB2-BD59-A6C34878D82A}">
                    <a16:rowId xmlns:a16="http://schemas.microsoft.com/office/drawing/2014/main" val="4038286733"/>
                  </a:ext>
                </a:extLst>
              </a:tr>
            </a:tbl>
          </a:graphicData>
        </a:graphic>
      </p:graphicFrame>
    </p:spTree>
    <p:extLst>
      <p:ext uri="{BB962C8B-B14F-4D97-AF65-F5344CB8AC3E}">
        <p14:creationId xmlns:p14="http://schemas.microsoft.com/office/powerpoint/2010/main" val="12902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0194-5056-45F7-84E3-0AD871B8DC41}"/>
              </a:ext>
            </a:extLst>
          </p:cNvPr>
          <p:cNvSpPr>
            <a:spLocks noGrp="1"/>
          </p:cNvSpPr>
          <p:nvPr>
            <p:ph type="title"/>
          </p:nvPr>
        </p:nvSpPr>
        <p:spPr>
          <a:xfrm>
            <a:off x="250464" y="234460"/>
            <a:ext cx="11125199" cy="615463"/>
          </a:xfrm>
        </p:spPr>
        <p:txBody>
          <a:bodyPr/>
          <a:lstStyle/>
          <a:p>
            <a:r>
              <a:rPr lang="en-US" dirty="0"/>
              <a:t>Data Methods</a:t>
            </a:r>
          </a:p>
        </p:txBody>
      </p:sp>
      <p:sp>
        <p:nvSpPr>
          <p:cNvPr id="4" name="Slide Number Placeholder 3">
            <a:extLst>
              <a:ext uri="{FF2B5EF4-FFF2-40B4-BE49-F238E27FC236}">
                <a16:creationId xmlns:a16="http://schemas.microsoft.com/office/drawing/2014/main" id="{714E736C-3604-471C-AF96-0C02CCD4D8B0}"/>
              </a:ext>
            </a:extLst>
          </p:cNvPr>
          <p:cNvSpPr>
            <a:spLocks noGrp="1"/>
          </p:cNvSpPr>
          <p:nvPr>
            <p:ph type="sldNum" sz="quarter" idx="12"/>
          </p:nvPr>
        </p:nvSpPr>
        <p:spPr/>
        <p:txBody>
          <a:bodyPr/>
          <a:lstStyle/>
          <a:p>
            <a:fld id="{C51EAA63-D034-42AE-91FA-B13B9518C7BE}" type="slidenum">
              <a:rPr lang="en-US" smtClean="0"/>
              <a:pPr/>
              <a:t>156</a:t>
            </a:fld>
            <a:endParaRPr lang="en-US" dirty="0"/>
          </a:p>
        </p:txBody>
      </p:sp>
      <p:graphicFrame>
        <p:nvGraphicFramePr>
          <p:cNvPr id="5" name="Table 4">
            <a:extLst>
              <a:ext uri="{FF2B5EF4-FFF2-40B4-BE49-F238E27FC236}">
                <a16:creationId xmlns:a16="http://schemas.microsoft.com/office/drawing/2014/main" id="{50DEE26C-4A35-477E-87B1-8B647898F6A1}"/>
              </a:ext>
            </a:extLst>
          </p:cNvPr>
          <p:cNvGraphicFramePr>
            <a:graphicFrameLocks noGrp="1"/>
          </p:cNvGraphicFramePr>
          <p:nvPr>
            <p:extLst>
              <p:ext uri="{D42A27DB-BD31-4B8C-83A1-F6EECF244321}">
                <p14:modId xmlns:p14="http://schemas.microsoft.com/office/powerpoint/2010/main" val="3168909279"/>
              </p:ext>
            </p:extLst>
          </p:nvPr>
        </p:nvGraphicFramePr>
        <p:xfrm>
          <a:off x="2008024" y="973015"/>
          <a:ext cx="8125884" cy="5273040"/>
        </p:xfrm>
        <a:graphic>
          <a:graphicData uri="http://schemas.openxmlformats.org/drawingml/2006/table">
            <a:tbl>
              <a:tblPr firstRow="1" bandRow="1">
                <a:tableStyleId>{16D9F66E-5EB9-4882-86FB-DCBF35E3C3E4}</a:tableStyleId>
              </a:tblPr>
              <a:tblGrid>
                <a:gridCol w="2024714">
                  <a:extLst>
                    <a:ext uri="{9D8B030D-6E8A-4147-A177-3AD203B41FA5}">
                      <a16:colId xmlns:a16="http://schemas.microsoft.com/office/drawing/2014/main" val="2020667317"/>
                    </a:ext>
                  </a:extLst>
                </a:gridCol>
                <a:gridCol w="6101170">
                  <a:extLst>
                    <a:ext uri="{9D8B030D-6E8A-4147-A177-3AD203B41FA5}">
                      <a16:colId xmlns:a16="http://schemas.microsoft.com/office/drawing/2014/main" val="4163084800"/>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496358468"/>
                  </a:ext>
                </a:extLst>
              </a:tr>
              <a:tr h="370840">
                <a:tc>
                  <a:txBody>
                    <a:bodyPr/>
                    <a:lstStyle/>
                    <a:p>
                      <a:pPr algn="just" fontAlgn="t"/>
                      <a:r>
                        <a:rPr lang="en-US" u="none" strike="noStrike" dirty="0">
                          <a:effectLst/>
                        </a:rPr>
                        <a:t>Date()</a:t>
                      </a:r>
                      <a:endParaRPr lang="en-US" dirty="0">
                        <a:solidFill>
                          <a:srgbClr val="000000"/>
                        </a:solidFill>
                        <a:effectLst/>
                      </a:endParaRPr>
                    </a:p>
                  </a:txBody>
                  <a:tcPr marL="76200" marR="76200" marT="76200" marB="76200"/>
                </a:tc>
                <a:tc>
                  <a:txBody>
                    <a:bodyPr/>
                    <a:lstStyle/>
                    <a:p>
                      <a:pPr fontAlgn="t"/>
                      <a:r>
                        <a:rPr lang="en-US">
                          <a:effectLst/>
                        </a:rPr>
                        <a:t>Returns today's date and time</a:t>
                      </a:r>
                    </a:p>
                  </a:txBody>
                  <a:tcPr marL="76200" marR="76200" marT="76200" marB="76200"/>
                </a:tc>
                <a:extLst>
                  <a:ext uri="{0D108BD9-81ED-4DB2-BD59-A6C34878D82A}">
                    <a16:rowId xmlns:a16="http://schemas.microsoft.com/office/drawing/2014/main" val="1532635821"/>
                  </a:ext>
                </a:extLst>
              </a:tr>
              <a:tr h="370840">
                <a:tc>
                  <a:txBody>
                    <a:bodyPr/>
                    <a:lstStyle/>
                    <a:p>
                      <a:pPr algn="just" fontAlgn="t"/>
                      <a:r>
                        <a:rPr lang="en-US" u="none" strike="noStrike" dirty="0" err="1">
                          <a:effectLst/>
                        </a:rPr>
                        <a:t>getDate</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day of the month for the specified date according to local time.</a:t>
                      </a:r>
                    </a:p>
                  </a:txBody>
                  <a:tcPr marL="76200" marR="76200" marT="76200" marB="76200"/>
                </a:tc>
                <a:extLst>
                  <a:ext uri="{0D108BD9-81ED-4DB2-BD59-A6C34878D82A}">
                    <a16:rowId xmlns:a16="http://schemas.microsoft.com/office/drawing/2014/main" val="2050298919"/>
                  </a:ext>
                </a:extLst>
              </a:tr>
              <a:tr h="370840">
                <a:tc>
                  <a:txBody>
                    <a:bodyPr/>
                    <a:lstStyle/>
                    <a:p>
                      <a:pPr algn="just" fontAlgn="t"/>
                      <a:r>
                        <a:rPr lang="en-US" u="none" strike="noStrike" dirty="0" err="1">
                          <a:effectLst/>
                        </a:rPr>
                        <a:t>getDay</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day of the week for the specified date according to local time.</a:t>
                      </a:r>
                    </a:p>
                  </a:txBody>
                  <a:tcPr marL="76200" marR="76200" marT="76200" marB="76200"/>
                </a:tc>
                <a:extLst>
                  <a:ext uri="{0D108BD9-81ED-4DB2-BD59-A6C34878D82A}">
                    <a16:rowId xmlns:a16="http://schemas.microsoft.com/office/drawing/2014/main" val="1768972641"/>
                  </a:ext>
                </a:extLst>
              </a:tr>
              <a:tr h="370840">
                <a:tc>
                  <a:txBody>
                    <a:bodyPr/>
                    <a:lstStyle/>
                    <a:p>
                      <a:pPr algn="just" fontAlgn="t"/>
                      <a:r>
                        <a:rPr lang="en-US" u="none" strike="noStrike" dirty="0" err="1">
                          <a:effectLst/>
                        </a:rPr>
                        <a:t>getFullYear</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year of the specified date according to local time.</a:t>
                      </a:r>
                    </a:p>
                  </a:txBody>
                  <a:tcPr marL="76200" marR="76200" marT="76200" marB="76200"/>
                </a:tc>
                <a:extLst>
                  <a:ext uri="{0D108BD9-81ED-4DB2-BD59-A6C34878D82A}">
                    <a16:rowId xmlns:a16="http://schemas.microsoft.com/office/drawing/2014/main" val="4076295070"/>
                  </a:ext>
                </a:extLst>
              </a:tr>
              <a:tr h="370840">
                <a:tc>
                  <a:txBody>
                    <a:bodyPr/>
                    <a:lstStyle/>
                    <a:p>
                      <a:pPr algn="just" fontAlgn="t"/>
                      <a:r>
                        <a:rPr lang="en-US" u="none" strike="noStrike" dirty="0" err="1">
                          <a:effectLst/>
                        </a:rPr>
                        <a:t>getHours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hour in the specified date according to local time.</a:t>
                      </a:r>
                    </a:p>
                  </a:txBody>
                  <a:tcPr marL="76200" marR="76200" marT="76200" marB="76200"/>
                </a:tc>
                <a:extLst>
                  <a:ext uri="{0D108BD9-81ED-4DB2-BD59-A6C34878D82A}">
                    <a16:rowId xmlns:a16="http://schemas.microsoft.com/office/drawing/2014/main" val="231113558"/>
                  </a:ext>
                </a:extLst>
              </a:tr>
              <a:tr h="370840">
                <a:tc>
                  <a:txBody>
                    <a:bodyPr/>
                    <a:lstStyle/>
                    <a:p>
                      <a:pPr algn="just" fontAlgn="t"/>
                      <a:r>
                        <a:rPr lang="en-US" u="none" strike="noStrike" dirty="0" err="1">
                          <a:effectLst/>
                        </a:rPr>
                        <a:t>getMilliseconds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milliseconds in the specified date according to local time.</a:t>
                      </a:r>
                    </a:p>
                  </a:txBody>
                  <a:tcPr marL="76200" marR="76200" marT="76200" marB="76200"/>
                </a:tc>
                <a:extLst>
                  <a:ext uri="{0D108BD9-81ED-4DB2-BD59-A6C34878D82A}">
                    <a16:rowId xmlns:a16="http://schemas.microsoft.com/office/drawing/2014/main" val="3104524633"/>
                  </a:ext>
                </a:extLst>
              </a:tr>
              <a:tr h="370840">
                <a:tc>
                  <a:txBody>
                    <a:bodyPr/>
                    <a:lstStyle/>
                    <a:p>
                      <a:pPr algn="just" fontAlgn="t"/>
                      <a:r>
                        <a:rPr lang="en-US" u="none" strike="noStrike" dirty="0" err="1">
                          <a:effectLst/>
                        </a:rPr>
                        <a:t>getMinutes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minutes in the specified date according to local time.</a:t>
                      </a:r>
                    </a:p>
                  </a:txBody>
                  <a:tcPr marL="76200" marR="76200" marT="76200" marB="76200"/>
                </a:tc>
                <a:extLst>
                  <a:ext uri="{0D108BD9-81ED-4DB2-BD59-A6C34878D82A}">
                    <a16:rowId xmlns:a16="http://schemas.microsoft.com/office/drawing/2014/main" val="1529466939"/>
                  </a:ext>
                </a:extLst>
              </a:tr>
            </a:tbl>
          </a:graphicData>
        </a:graphic>
      </p:graphicFrame>
    </p:spTree>
    <p:extLst>
      <p:ext uri="{BB962C8B-B14F-4D97-AF65-F5344CB8AC3E}">
        <p14:creationId xmlns:p14="http://schemas.microsoft.com/office/powerpoint/2010/main" val="373952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4B9-32C4-44FC-B65A-A24C4EFD24BB}"/>
              </a:ext>
            </a:extLst>
          </p:cNvPr>
          <p:cNvSpPr>
            <a:spLocks noGrp="1"/>
          </p:cNvSpPr>
          <p:nvPr>
            <p:ph type="title"/>
          </p:nvPr>
        </p:nvSpPr>
        <p:spPr>
          <a:xfrm>
            <a:off x="250464" y="2962422"/>
            <a:ext cx="11125199" cy="545124"/>
          </a:xfrm>
        </p:spPr>
        <p:txBody>
          <a:bodyPr/>
          <a:lstStyle/>
          <a:p>
            <a:r>
              <a:rPr lang="en-US" dirty="0"/>
              <a:t>Data Methods</a:t>
            </a:r>
          </a:p>
        </p:txBody>
      </p:sp>
      <p:sp>
        <p:nvSpPr>
          <p:cNvPr id="4" name="Slide Number Placeholder 3">
            <a:extLst>
              <a:ext uri="{FF2B5EF4-FFF2-40B4-BE49-F238E27FC236}">
                <a16:creationId xmlns:a16="http://schemas.microsoft.com/office/drawing/2014/main" id="{90E3CC4A-4A05-44DC-9E99-C2FD46ADE9E2}"/>
              </a:ext>
            </a:extLst>
          </p:cNvPr>
          <p:cNvSpPr>
            <a:spLocks noGrp="1"/>
          </p:cNvSpPr>
          <p:nvPr>
            <p:ph type="sldNum" sz="quarter" idx="12"/>
          </p:nvPr>
        </p:nvSpPr>
        <p:spPr/>
        <p:txBody>
          <a:bodyPr/>
          <a:lstStyle/>
          <a:p>
            <a:fld id="{C51EAA63-D034-42AE-91FA-B13B9518C7BE}" type="slidenum">
              <a:rPr lang="en-US" smtClean="0"/>
              <a:pPr/>
              <a:t>157</a:t>
            </a:fld>
            <a:endParaRPr lang="en-US" dirty="0"/>
          </a:p>
        </p:txBody>
      </p:sp>
      <p:graphicFrame>
        <p:nvGraphicFramePr>
          <p:cNvPr id="5" name="Table 4">
            <a:extLst>
              <a:ext uri="{FF2B5EF4-FFF2-40B4-BE49-F238E27FC236}">
                <a16:creationId xmlns:a16="http://schemas.microsoft.com/office/drawing/2014/main" id="{EFABD151-A942-4BA3-B078-8EA0E0876250}"/>
              </a:ext>
            </a:extLst>
          </p:cNvPr>
          <p:cNvGraphicFramePr>
            <a:graphicFrameLocks noGrp="1"/>
          </p:cNvGraphicFramePr>
          <p:nvPr>
            <p:extLst>
              <p:ext uri="{D42A27DB-BD31-4B8C-83A1-F6EECF244321}">
                <p14:modId xmlns:p14="http://schemas.microsoft.com/office/powerpoint/2010/main" val="1346514070"/>
              </p:ext>
            </p:extLst>
          </p:nvPr>
        </p:nvGraphicFramePr>
        <p:xfrm>
          <a:off x="3529550" y="164124"/>
          <a:ext cx="8125884" cy="6141720"/>
        </p:xfrm>
        <a:graphic>
          <a:graphicData uri="http://schemas.openxmlformats.org/drawingml/2006/table">
            <a:tbl>
              <a:tblPr firstRow="1" bandRow="1">
                <a:tableStyleId>{16D9F66E-5EB9-4882-86FB-DCBF35E3C3E4}</a:tableStyleId>
              </a:tblPr>
              <a:tblGrid>
                <a:gridCol w="2214758">
                  <a:extLst>
                    <a:ext uri="{9D8B030D-6E8A-4147-A177-3AD203B41FA5}">
                      <a16:colId xmlns:a16="http://schemas.microsoft.com/office/drawing/2014/main" val="3605291695"/>
                    </a:ext>
                  </a:extLst>
                </a:gridCol>
                <a:gridCol w="5911126">
                  <a:extLst>
                    <a:ext uri="{9D8B030D-6E8A-4147-A177-3AD203B41FA5}">
                      <a16:colId xmlns:a16="http://schemas.microsoft.com/office/drawing/2014/main" val="618995654"/>
                    </a:ext>
                  </a:extLst>
                </a:gridCol>
              </a:tblGrid>
              <a:tr h="529895">
                <a:tc>
                  <a:txBody>
                    <a:bodyPr/>
                    <a:lstStyle/>
                    <a:p>
                      <a:pPr algn="just" fontAlgn="t"/>
                      <a:r>
                        <a:rPr lang="en-US" b="1" u="none" strike="noStrike" dirty="0" err="1">
                          <a:solidFill>
                            <a:srgbClr val="313131"/>
                          </a:solidFill>
                          <a:effectLst/>
                        </a:rPr>
                        <a:t>getMinutes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minutes in the specified date according to local time.</a:t>
                      </a:r>
                    </a:p>
                  </a:txBody>
                  <a:tcPr marL="76200" marR="76200" marT="76200" marB="76200"/>
                </a:tc>
                <a:extLst>
                  <a:ext uri="{0D108BD9-81ED-4DB2-BD59-A6C34878D82A}">
                    <a16:rowId xmlns:a16="http://schemas.microsoft.com/office/drawing/2014/main" val="1763843286"/>
                  </a:ext>
                </a:extLst>
              </a:tr>
              <a:tr h="529895">
                <a:tc>
                  <a:txBody>
                    <a:bodyPr/>
                    <a:lstStyle/>
                    <a:p>
                      <a:pPr algn="just" fontAlgn="t"/>
                      <a:r>
                        <a:rPr lang="en-US" b="1" u="none" strike="noStrike" dirty="0" err="1">
                          <a:solidFill>
                            <a:srgbClr val="313131"/>
                          </a:solidFill>
                          <a:effectLst/>
                        </a:rPr>
                        <a:t>getMonth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month in the specified date according to local time.</a:t>
                      </a:r>
                    </a:p>
                  </a:txBody>
                  <a:tcPr marL="76200" marR="76200" marT="76200" marB="76200"/>
                </a:tc>
                <a:extLst>
                  <a:ext uri="{0D108BD9-81ED-4DB2-BD59-A6C34878D82A}">
                    <a16:rowId xmlns:a16="http://schemas.microsoft.com/office/drawing/2014/main" val="1470722481"/>
                  </a:ext>
                </a:extLst>
              </a:tr>
              <a:tr h="529895">
                <a:tc>
                  <a:txBody>
                    <a:bodyPr/>
                    <a:lstStyle/>
                    <a:p>
                      <a:pPr algn="just" fontAlgn="t"/>
                      <a:r>
                        <a:rPr lang="en-US" b="1" u="none" strike="noStrike" dirty="0" err="1">
                          <a:solidFill>
                            <a:srgbClr val="313131"/>
                          </a:solidFill>
                          <a:effectLst/>
                        </a:rPr>
                        <a:t>getSeconds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seconds in the specified date according to local time.</a:t>
                      </a:r>
                    </a:p>
                  </a:txBody>
                  <a:tcPr marL="76200" marR="76200" marT="76200" marB="76200"/>
                </a:tc>
                <a:extLst>
                  <a:ext uri="{0D108BD9-81ED-4DB2-BD59-A6C34878D82A}">
                    <a16:rowId xmlns:a16="http://schemas.microsoft.com/office/drawing/2014/main" val="1291732153"/>
                  </a:ext>
                </a:extLst>
              </a:tr>
              <a:tr h="739644">
                <a:tc>
                  <a:txBody>
                    <a:bodyPr/>
                    <a:lstStyle/>
                    <a:p>
                      <a:pPr algn="just" fontAlgn="t"/>
                      <a:r>
                        <a:rPr lang="en-US" b="1" u="none" strike="noStrike" dirty="0" err="1">
                          <a:solidFill>
                            <a:srgbClr val="313131"/>
                          </a:solidFill>
                          <a:effectLst/>
                        </a:rPr>
                        <a:t>getTime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numeric value of the specified date as the number of milliseconds since January 1, 1970, 00:00:00 UTC.</a:t>
                      </a:r>
                    </a:p>
                  </a:txBody>
                  <a:tcPr marL="76200" marR="76200" marT="76200" marB="76200"/>
                </a:tc>
                <a:extLst>
                  <a:ext uri="{0D108BD9-81ED-4DB2-BD59-A6C34878D82A}">
                    <a16:rowId xmlns:a16="http://schemas.microsoft.com/office/drawing/2014/main" val="3868300647"/>
                  </a:ext>
                </a:extLst>
              </a:tr>
              <a:tr h="529895">
                <a:tc>
                  <a:txBody>
                    <a:bodyPr/>
                    <a:lstStyle/>
                    <a:p>
                      <a:pPr algn="just" fontAlgn="t"/>
                      <a:r>
                        <a:rPr lang="en-US" b="1" u="none" strike="noStrike" dirty="0" err="1">
                          <a:solidFill>
                            <a:srgbClr val="313131"/>
                          </a:solidFill>
                          <a:effectLst/>
                        </a:rPr>
                        <a:t>getTimezoneOffset</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time-zone offset in minutes for the current locale.</a:t>
                      </a:r>
                    </a:p>
                  </a:txBody>
                  <a:tcPr marL="76200" marR="76200" marT="76200" marB="76200"/>
                </a:tc>
                <a:extLst>
                  <a:ext uri="{0D108BD9-81ED-4DB2-BD59-A6C34878D82A}">
                    <a16:rowId xmlns:a16="http://schemas.microsoft.com/office/drawing/2014/main" val="2596824095"/>
                  </a:ext>
                </a:extLst>
              </a:tr>
              <a:tr h="529895">
                <a:tc>
                  <a:txBody>
                    <a:bodyPr/>
                    <a:lstStyle/>
                    <a:p>
                      <a:pPr algn="just" fontAlgn="t"/>
                      <a:r>
                        <a:rPr lang="en-US" b="1" u="none" strike="noStrike" dirty="0" err="1">
                          <a:solidFill>
                            <a:srgbClr val="313131"/>
                          </a:solidFill>
                          <a:effectLst/>
                        </a:rPr>
                        <a:t>getUTCDate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day (date) of the month in the specified date according to universal time.</a:t>
                      </a:r>
                    </a:p>
                  </a:txBody>
                  <a:tcPr marL="76200" marR="76200" marT="76200" marB="76200"/>
                </a:tc>
                <a:extLst>
                  <a:ext uri="{0D108BD9-81ED-4DB2-BD59-A6C34878D82A}">
                    <a16:rowId xmlns:a16="http://schemas.microsoft.com/office/drawing/2014/main" val="3567361253"/>
                  </a:ext>
                </a:extLst>
              </a:tr>
              <a:tr h="529895">
                <a:tc>
                  <a:txBody>
                    <a:bodyPr/>
                    <a:lstStyle/>
                    <a:p>
                      <a:pPr algn="just" fontAlgn="t"/>
                      <a:r>
                        <a:rPr lang="en-US" b="1" u="none" strike="noStrike" dirty="0" err="1">
                          <a:solidFill>
                            <a:srgbClr val="313131"/>
                          </a:solidFill>
                          <a:effectLst/>
                        </a:rPr>
                        <a:t>getUTCDay</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day of the week in the specified date according to universal time.</a:t>
                      </a:r>
                    </a:p>
                  </a:txBody>
                  <a:tcPr marL="76200" marR="76200" marT="76200" marB="76200"/>
                </a:tc>
                <a:extLst>
                  <a:ext uri="{0D108BD9-81ED-4DB2-BD59-A6C34878D82A}">
                    <a16:rowId xmlns:a16="http://schemas.microsoft.com/office/drawing/2014/main" val="2438973943"/>
                  </a:ext>
                </a:extLst>
              </a:tr>
              <a:tr h="529895">
                <a:tc>
                  <a:txBody>
                    <a:bodyPr/>
                    <a:lstStyle/>
                    <a:p>
                      <a:pPr algn="just" fontAlgn="t"/>
                      <a:r>
                        <a:rPr lang="en-US" b="1" u="none" strike="noStrike" dirty="0" err="1">
                          <a:solidFill>
                            <a:srgbClr val="313131"/>
                          </a:solidFill>
                          <a:effectLst/>
                        </a:rPr>
                        <a:t>getUTCFullYear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year in the specified date according to universal time.</a:t>
                      </a:r>
                    </a:p>
                  </a:txBody>
                  <a:tcPr marL="76200" marR="76200" marT="76200" marB="76200"/>
                </a:tc>
                <a:extLst>
                  <a:ext uri="{0D108BD9-81ED-4DB2-BD59-A6C34878D82A}">
                    <a16:rowId xmlns:a16="http://schemas.microsoft.com/office/drawing/2014/main" val="3036201069"/>
                  </a:ext>
                </a:extLst>
              </a:tr>
            </a:tbl>
          </a:graphicData>
        </a:graphic>
      </p:graphicFrame>
    </p:spTree>
    <p:extLst>
      <p:ext uri="{BB962C8B-B14F-4D97-AF65-F5344CB8AC3E}">
        <p14:creationId xmlns:p14="http://schemas.microsoft.com/office/powerpoint/2010/main" val="8588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A4E9-BCCD-491A-B07A-7DEA31BCA3AD}"/>
              </a:ext>
            </a:extLst>
          </p:cNvPr>
          <p:cNvSpPr>
            <a:spLocks noGrp="1"/>
          </p:cNvSpPr>
          <p:nvPr>
            <p:ph type="title"/>
          </p:nvPr>
        </p:nvSpPr>
        <p:spPr>
          <a:xfrm>
            <a:off x="297356" y="2926432"/>
            <a:ext cx="11125199" cy="592016"/>
          </a:xfrm>
        </p:spPr>
        <p:txBody>
          <a:bodyPr/>
          <a:lstStyle/>
          <a:p>
            <a:r>
              <a:rPr lang="en-US" dirty="0"/>
              <a:t>Data Methods</a:t>
            </a:r>
          </a:p>
        </p:txBody>
      </p:sp>
      <p:sp>
        <p:nvSpPr>
          <p:cNvPr id="4" name="Slide Number Placeholder 3">
            <a:extLst>
              <a:ext uri="{FF2B5EF4-FFF2-40B4-BE49-F238E27FC236}">
                <a16:creationId xmlns:a16="http://schemas.microsoft.com/office/drawing/2014/main" id="{C6CF38FC-3E5C-4C74-BDC8-A7E81F909C9D}"/>
              </a:ext>
            </a:extLst>
          </p:cNvPr>
          <p:cNvSpPr>
            <a:spLocks noGrp="1"/>
          </p:cNvSpPr>
          <p:nvPr>
            <p:ph type="sldNum" sz="quarter" idx="12"/>
          </p:nvPr>
        </p:nvSpPr>
        <p:spPr/>
        <p:txBody>
          <a:bodyPr/>
          <a:lstStyle/>
          <a:p>
            <a:fld id="{C51EAA63-D034-42AE-91FA-B13B9518C7BE}" type="slidenum">
              <a:rPr lang="en-US" smtClean="0"/>
              <a:pPr/>
              <a:t>158</a:t>
            </a:fld>
            <a:endParaRPr lang="en-US" dirty="0"/>
          </a:p>
        </p:txBody>
      </p:sp>
      <p:graphicFrame>
        <p:nvGraphicFramePr>
          <p:cNvPr id="5" name="Table 4">
            <a:extLst>
              <a:ext uri="{FF2B5EF4-FFF2-40B4-BE49-F238E27FC236}">
                <a16:creationId xmlns:a16="http://schemas.microsoft.com/office/drawing/2014/main" id="{47BB14A9-6A79-455C-8756-C67EC2067751}"/>
              </a:ext>
            </a:extLst>
          </p:cNvPr>
          <p:cNvGraphicFramePr>
            <a:graphicFrameLocks noGrp="1"/>
          </p:cNvGraphicFramePr>
          <p:nvPr>
            <p:extLst>
              <p:ext uri="{D42A27DB-BD31-4B8C-83A1-F6EECF244321}">
                <p14:modId xmlns:p14="http://schemas.microsoft.com/office/powerpoint/2010/main" val="2619226621"/>
              </p:ext>
            </p:extLst>
          </p:nvPr>
        </p:nvGraphicFramePr>
        <p:xfrm>
          <a:off x="3508579" y="296360"/>
          <a:ext cx="8125884" cy="5852160"/>
        </p:xfrm>
        <a:graphic>
          <a:graphicData uri="http://schemas.openxmlformats.org/drawingml/2006/table">
            <a:tbl>
              <a:tblPr firstRow="1" bandRow="1">
                <a:tableStyleId>{16D9F66E-5EB9-4882-86FB-DCBF35E3C3E4}</a:tableStyleId>
              </a:tblPr>
              <a:tblGrid>
                <a:gridCol w="2376406">
                  <a:extLst>
                    <a:ext uri="{9D8B030D-6E8A-4147-A177-3AD203B41FA5}">
                      <a16:colId xmlns:a16="http://schemas.microsoft.com/office/drawing/2014/main" val="3248603460"/>
                    </a:ext>
                  </a:extLst>
                </a:gridCol>
                <a:gridCol w="5749478">
                  <a:extLst>
                    <a:ext uri="{9D8B030D-6E8A-4147-A177-3AD203B41FA5}">
                      <a16:colId xmlns:a16="http://schemas.microsoft.com/office/drawing/2014/main" val="2599349436"/>
                    </a:ext>
                  </a:extLst>
                </a:gridCol>
              </a:tblGrid>
              <a:tr h="370840">
                <a:tc>
                  <a:txBody>
                    <a:bodyPr/>
                    <a:lstStyle/>
                    <a:p>
                      <a:pPr algn="just" fontAlgn="t"/>
                      <a:r>
                        <a:rPr lang="en-US" u="none" strike="noStrike" dirty="0" err="1">
                          <a:effectLst/>
                        </a:rPr>
                        <a:t>getUTCHours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hours in the specified date according to universal time.</a:t>
                      </a:r>
                    </a:p>
                  </a:txBody>
                  <a:tcPr marL="76200" marR="76200" marT="76200" marB="76200"/>
                </a:tc>
                <a:extLst>
                  <a:ext uri="{0D108BD9-81ED-4DB2-BD59-A6C34878D82A}">
                    <a16:rowId xmlns:a16="http://schemas.microsoft.com/office/drawing/2014/main" val="3336374444"/>
                  </a:ext>
                </a:extLst>
              </a:tr>
              <a:tr h="370840">
                <a:tc>
                  <a:txBody>
                    <a:bodyPr/>
                    <a:lstStyle/>
                    <a:p>
                      <a:pPr algn="just" fontAlgn="t"/>
                      <a:r>
                        <a:rPr lang="en-US" u="none" strike="noStrike" dirty="0" err="1">
                          <a:effectLst/>
                        </a:rPr>
                        <a:t>getUTCMilliseconds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milliseconds in the specified date according to universal time.</a:t>
                      </a:r>
                    </a:p>
                  </a:txBody>
                  <a:tcPr marL="76200" marR="76200" marT="76200" marB="76200"/>
                </a:tc>
                <a:extLst>
                  <a:ext uri="{0D108BD9-81ED-4DB2-BD59-A6C34878D82A}">
                    <a16:rowId xmlns:a16="http://schemas.microsoft.com/office/drawing/2014/main" val="81109435"/>
                  </a:ext>
                </a:extLst>
              </a:tr>
              <a:tr h="370840">
                <a:tc>
                  <a:txBody>
                    <a:bodyPr/>
                    <a:lstStyle/>
                    <a:p>
                      <a:pPr algn="just" fontAlgn="t"/>
                      <a:r>
                        <a:rPr lang="en-US" u="none" strike="noStrike" dirty="0" err="1">
                          <a:effectLst/>
                        </a:rPr>
                        <a:t>getUTCMinutes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minutes in the specified date according to universal time.</a:t>
                      </a:r>
                    </a:p>
                  </a:txBody>
                  <a:tcPr marL="76200" marR="76200" marT="76200" marB="76200"/>
                </a:tc>
                <a:extLst>
                  <a:ext uri="{0D108BD9-81ED-4DB2-BD59-A6C34878D82A}">
                    <a16:rowId xmlns:a16="http://schemas.microsoft.com/office/drawing/2014/main" val="398900403"/>
                  </a:ext>
                </a:extLst>
              </a:tr>
              <a:tr h="370840">
                <a:tc>
                  <a:txBody>
                    <a:bodyPr/>
                    <a:lstStyle/>
                    <a:p>
                      <a:pPr algn="just" fontAlgn="t"/>
                      <a:r>
                        <a:rPr lang="en-US" u="none" strike="noStrike" dirty="0" err="1">
                          <a:effectLst/>
                        </a:rPr>
                        <a:t>getUTCMonth</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month in the specified date according to universal time.</a:t>
                      </a:r>
                    </a:p>
                  </a:txBody>
                  <a:tcPr marL="76200" marR="76200" marT="76200" marB="76200"/>
                </a:tc>
                <a:extLst>
                  <a:ext uri="{0D108BD9-81ED-4DB2-BD59-A6C34878D82A}">
                    <a16:rowId xmlns:a16="http://schemas.microsoft.com/office/drawing/2014/main" val="521153998"/>
                  </a:ext>
                </a:extLst>
              </a:tr>
              <a:tr h="370840">
                <a:tc>
                  <a:txBody>
                    <a:bodyPr/>
                    <a:lstStyle/>
                    <a:p>
                      <a:pPr algn="just" fontAlgn="t"/>
                      <a:r>
                        <a:rPr lang="en-US" u="none" strike="noStrike" dirty="0" err="1">
                          <a:effectLst/>
                        </a:rPr>
                        <a:t>getUTCSeconds</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Returns the seconds in the specified date according to universal time.</a:t>
                      </a:r>
                    </a:p>
                  </a:txBody>
                  <a:tcPr marL="76200" marR="76200" marT="76200" marB="76200"/>
                </a:tc>
                <a:extLst>
                  <a:ext uri="{0D108BD9-81ED-4DB2-BD59-A6C34878D82A}">
                    <a16:rowId xmlns:a16="http://schemas.microsoft.com/office/drawing/2014/main" val="1881937812"/>
                  </a:ext>
                </a:extLst>
              </a:tr>
              <a:tr h="370840">
                <a:tc>
                  <a:txBody>
                    <a:bodyPr/>
                    <a:lstStyle/>
                    <a:p>
                      <a:pPr algn="just" fontAlgn="t"/>
                      <a:r>
                        <a:rPr lang="en-US" u="none" strike="noStrike" dirty="0" err="1">
                          <a:effectLst/>
                        </a:rPr>
                        <a:t>getYear</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Deprecated - Returns the year in the specified date according to local time. Use getFullYear instead.</a:t>
                      </a:r>
                    </a:p>
                  </a:txBody>
                  <a:tcPr marL="76200" marR="76200" marT="76200" marB="76200"/>
                </a:tc>
                <a:extLst>
                  <a:ext uri="{0D108BD9-81ED-4DB2-BD59-A6C34878D82A}">
                    <a16:rowId xmlns:a16="http://schemas.microsoft.com/office/drawing/2014/main" val="3350754923"/>
                  </a:ext>
                </a:extLst>
              </a:tr>
              <a:tr h="370840">
                <a:tc>
                  <a:txBody>
                    <a:bodyPr/>
                    <a:lstStyle/>
                    <a:p>
                      <a:pPr algn="just" fontAlgn="t"/>
                      <a:r>
                        <a:rPr lang="en-US" u="none" strike="noStrike" dirty="0" err="1">
                          <a:effectLst/>
                        </a:rPr>
                        <a:t>setDate</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a:effectLst/>
                        </a:rPr>
                        <a:t>Sets the day of the month for a specified date according to local time.</a:t>
                      </a:r>
                    </a:p>
                  </a:txBody>
                  <a:tcPr marL="76200" marR="76200" marT="76200" marB="76200"/>
                </a:tc>
                <a:extLst>
                  <a:ext uri="{0D108BD9-81ED-4DB2-BD59-A6C34878D82A}">
                    <a16:rowId xmlns:a16="http://schemas.microsoft.com/office/drawing/2014/main" val="1763346772"/>
                  </a:ext>
                </a:extLst>
              </a:tr>
              <a:tr h="370840">
                <a:tc>
                  <a:txBody>
                    <a:bodyPr/>
                    <a:lstStyle/>
                    <a:p>
                      <a:pPr algn="just" fontAlgn="t"/>
                      <a:r>
                        <a:rPr lang="en-US" u="none" strike="noStrike" dirty="0" err="1">
                          <a:effectLst/>
                        </a:rPr>
                        <a:t>setFullYear</a:t>
                      </a:r>
                      <a:r>
                        <a:rPr lang="en-US" u="none" strike="noStrike" dirty="0">
                          <a:effectLst/>
                        </a:rPr>
                        <a:t>()</a:t>
                      </a:r>
                      <a:endParaRPr lang="en-US" dirty="0">
                        <a:solidFill>
                          <a:srgbClr val="000000"/>
                        </a:solidFill>
                        <a:effectLst/>
                      </a:endParaRPr>
                    </a:p>
                  </a:txBody>
                  <a:tcPr marL="76200" marR="76200" marT="76200" marB="76200"/>
                </a:tc>
                <a:tc>
                  <a:txBody>
                    <a:bodyPr/>
                    <a:lstStyle/>
                    <a:p>
                      <a:pPr fontAlgn="t"/>
                      <a:r>
                        <a:rPr lang="en-US" dirty="0">
                          <a:effectLst/>
                        </a:rPr>
                        <a:t>Sets the full year for a specified date according to local time.</a:t>
                      </a:r>
                    </a:p>
                  </a:txBody>
                  <a:tcPr marL="76200" marR="76200" marT="76200" marB="76200"/>
                </a:tc>
                <a:extLst>
                  <a:ext uri="{0D108BD9-81ED-4DB2-BD59-A6C34878D82A}">
                    <a16:rowId xmlns:a16="http://schemas.microsoft.com/office/drawing/2014/main" val="3247115105"/>
                  </a:ext>
                </a:extLst>
              </a:tr>
            </a:tbl>
          </a:graphicData>
        </a:graphic>
      </p:graphicFrame>
    </p:spTree>
    <p:extLst>
      <p:ext uri="{BB962C8B-B14F-4D97-AF65-F5344CB8AC3E}">
        <p14:creationId xmlns:p14="http://schemas.microsoft.com/office/powerpoint/2010/main" val="134956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704A-F2BC-440A-8D03-04506CB5D3AB}"/>
              </a:ext>
            </a:extLst>
          </p:cNvPr>
          <p:cNvSpPr>
            <a:spLocks noGrp="1"/>
          </p:cNvSpPr>
          <p:nvPr>
            <p:ph type="title"/>
          </p:nvPr>
        </p:nvSpPr>
        <p:spPr>
          <a:xfrm>
            <a:off x="297357" y="257907"/>
            <a:ext cx="11125199" cy="615463"/>
          </a:xfrm>
        </p:spPr>
        <p:txBody>
          <a:bodyPr/>
          <a:lstStyle/>
          <a:p>
            <a:r>
              <a:rPr lang="en-US" dirty="0"/>
              <a:t>Data Methods</a:t>
            </a:r>
          </a:p>
        </p:txBody>
      </p:sp>
      <p:sp>
        <p:nvSpPr>
          <p:cNvPr id="4" name="Slide Number Placeholder 3">
            <a:extLst>
              <a:ext uri="{FF2B5EF4-FFF2-40B4-BE49-F238E27FC236}">
                <a16:creationId xmlns:a16="http://schemas.microsoft.com/office/drawing/2014/main" id="{09B67C03-B9D9-4CD9-9787-91ED59605FE4}"/>
              </a:ext>
            </a:extLst>
          </p:cNvPr>
          <p:cNvSpPr>
            <a:spLocks noGrp="1"/>
          </p:cNvSpPr>
          <p:nvPr>
            <p:ph type="sldNum" sz="quarter" idx="12"/>
          </p:nvPr>
        </p:nvSpPr>
        <p:spPr/>
        <p:txBody>
          <a:bodyPr/>
          <a:lstStyle/>
          <a:p>
            <a:fld id="{C51EAA63-D034-42AE-91FA-B13B9518C7BE}" type="slidenum">
              <a:rPr lang="en-US" smtClean="0"/>
              <a:pPr/>
              <a:t>159</a:t>
            </a:fld>
            <a:endParaRPr lang="en-US" dirty="0"/>
          </a:p>
        </p:txBody>
      </p:sp>
      <p:graphicFrame>
        <p:nvGraphicFramePr>
          <p:cNvPr id="5" name="Table 4">
            <a:extLst>
              <a:ext uri="{FF2B5EF4-FFF2-40B4-BE49-F238E27FC236}">
                <a16:creationId xmlns:a16="http://schemas.microsoft.com/office/drawing/2014/main" id="{49990436-07F0-4077-A9F5-10AB6778A90A}"/>
              </a:ext>
            </a:extLst>
          </p:cNvPr>
          <p:cNvGraphicFramePr>
            <a:graphicFrameLocks noGrp="1"/>
          </p:cNvGraphicFramePr>
          <p:nvPr>
            <p:extLst>
              <p:ext uri="{D42A27DB-BD31-4B8C-83A1-F6EECF244321}">
                <p14:modId xmlns:p14="http://schemas.microsoft.com/office/powerpoint/2010/main" val="2609181222"/>
              </p:ext>
            </p:extLst>
          </p:nvPr>
        </p:nvGraphicFramePr>
        <p:xfrm>
          <a:off x="1797014" y="1180279"/>
          <a:ext cx="8125884" cy="4693920"/>
        </p:xfrm>
        <a:graphic>
          <a:graphicData uri="http://schemas.openxmlformats.org/drawingml/2006/table">
            <a:tbl>
              <a:tblPr firstRow="1" bandRow="1">
                <a:tableStyleId>{16D9F66E-5EB9-4882-86FB-DCBF35E3C3E4}</a:tableStyleId>
              </a:tblPr>
              <a:tblGrid>
                <a:gridCol w="2001267">
                  <a:extLst>
                    <a:ext uri="{9D8B030D-6E8A-4147-A177-3AD203B41FA5}">
                      <a16:colId xmlns:a16="http://schemas.microsoft.com/office/drawing/2014/main" val="3638657845"/>
                    </a:ext>
                  </a:extLst>
                </a:gridCol>
                <a:gridCol w="6124617">
                  <a:extLst>
                    <a:ext uri="{9D8B030D-6E8A-4147-A177-3AD203B41FA5}">
                      <a16:colId xmlns:a16="http://schemas.microsoft.com/office/drawing/2014/main" val="1300546294"/>
                    </a:ext>
                  </a:extLst>
                </a:gridCol>
              </a:tblGrid>
              <a:tr h="370840">
                <a:tc>
                  <a:txBody>
                    <a:bodyPr/>
                    <a:lstStyle/>
                    <a:p>
                      <a:pPr algn="just" fontAlgn="t"/>
                      <a:r>
                        <a:rPr lang="en-US" b="1" u="none" strike="noStrike" dirty="0" err="1">
                          <a:solidFill>
                            <a:srgbClr val="016C22"/>
                          </a:solidFill>
                          <a:effectLst/>
                        </a:rPr>
                        <a:t>setHours</a:t>
                      </a:r>
                      <a:r>
                        <a:rPr lang="en-US" b="1" u="none" strike="noStrike" dirty="0">
                          <a:solidFill>
                            <a:srgbClr val="016C22"/>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hours for a specified date according to local time.</a:t>
                      </a:r>
                    </a:p>
                  </a:txBody>
                  <a:tcPr marL="76200" marR="76200" marT="76200" marB="76200"/>
                </a:tc>
                <a:extLst>
                  <a:ext uri="{0D108BD9-81ED-4DB2-BD59-A6C34878D82A}">
                    <a16:rowId xmlns:a16="http://schemas.microsoft.com/office/drawing/2014/main" val="925854925"/>
                  </a:ext>
                </a:extLst>
              </a:tr>
              <a:tr h="370840">
                <a:tc>
                  <a:txBody>
                    <a:bodyPr/>
                    <a:lstStyle/>
                    <a:p>
                      <a:pPr algn="just" fontAlgn="t"/>
                      <a:r>
                        <a:rPr lang="en-US" b="1" u="none" strike="noStrike" dirty="0" err="1">
                          <a:solidFill>
                            <a:srgbClr val="313131"/>
                          </a:solidFill>
                          <a:effectLst/>
                        </a:rPr>
                        <a:t>setMilliseconds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Sets the milliseconds for a specified date according to local time.</a:t>
                      </a:r>
                    </a:p>
                  </a:txBody>
                  <a:tcPr marL="76200" marR="76200" marT="76200" marB="76200"/>
                </a:tc>
                <a:extLst>
                  <a:ext uri="{0D108BD9-81ED-4DB2-BD59-A6C34878D82A}">
                    <a16:rowId xmlns:a16="http://schemas.microsoft.com/office/drawing/2014/main" val="605644050"/>
                  </a:ext>
                </a:extLst>
              </a:tr>
              <a:tr h="370840">
                <a:tc>
                  <a:txBody>
                    <a:bodyPr/>
                    <a:lstStyle/>
                    <a:p>
                      <a:pPr algn="just" fontAlgn="t"/>
                      <a:r>
                        <a:rPr lang="en-US" b="1" u="none" strike="noStrike" dirty="0" err="1">
                          <a:solidFill>
                            <a:srgbClr val="313131"/>
                          </a:solidFill>
                          <a:effectLst/>
                        </a:rPr>
                        <a:t>setMinutes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minutes for a specified date according to local time.</a:t>
                      </a:r>
                    </a:p>
                  </a:txBody>
                  <a:tcPr marL="76200" marR="76200" marT="76200" marB="76200"/>
                </a:tc>
                <a:extLst>
                  <a:ext uri="{0D108BD9-81ED-4DB2-BD59-A6C34878D82A}">
                    <a16:rowId xmlns:a16="http://schemas.microsoft.com/office/drawing/2014/main" val="3258108005"/>
                  </a:ext>
                </a:extLst>
              </a:tr>
              <a:tr h="370840">
                <a:tc>
                  <a:txBody>
                    <a:bodyPr/>
                    <a:lstStyle/>
                    <a:p>
                      <a:pPr algn="just" fontAlgn="t"/>
                      <a:r>
                        <a:rPr lang="en-US" b="1" u="none" strike="noStrike" dirty="0" err="1">
                          <a:solidFill>
                            <a:srgbClr val="313131"/>
                          </a:solidFill>
                          <a:effectLst/>
                        </a:rPr>
                        <a:t>setMonth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month for a specified date according to local time.</a:t>
                      </a:r>
                    </a:p>
                  </a:txBody>
                  <a:tcPr marL="76200" marR="76200" marT="76200" marB="76200"/>
                </a:tc>
                <a:extLst>
                  <a:ext uri="{0D108BD9-81ED-4DB2-BD59-A6C34878D82A}">
                    <a16:rowId xmlns:a16="http://schemas.microsoft.com/office/drawing/2014/main" val="232585135"/>
                  </a:ext>
                </a:extLst>
              </a:tr>
              <a:tr h="370840">
                <a:tc>
                  <a:txBody>
                    <a:bodyPr/>
                    <a:lstStyle/>
                    <a:p>
                      <a:pPr algn="just" fontAlgn="t"/>
                      <a:r>
                        <a:rPr lang="en-US" b="1" u="none" strike="noStrike" dirty="0" err="1">
                          <a:solidFill>
                            <a:srgbClr val="313131"/>
                          </a:solidFill>
                          <a:effectLst/>
                        </a:rPr>
                        <a:t>setSeconds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seconds for a specified date according to local time.</a:t>
                      </a:r>
                    </a:p>
                  </a:txBody>
                  <a:tcPr marL="76200" marR="76200" marT="76200" marB="76200"/>
                </a:tc>
                <a:extLst>
                  <a:ext uri="{0D108BD9-81ED-4DB2-BD59-A6C34878D82A}">
                    <a16:rowId xmlns:a16="http://schemas.microsoft.com/office/drawing/2014/main" val="3859287739"/>
                  </a:ext>
                </a:extLst>
              </a:tr>
              <a:tr h="370840">
                <a:tc>
                  <a:txBody>
                    <a:bodyPr/>
                    <a:lstStyle/>
                    <a:p>
                      <a:pPr algn="just" fontAlgn="t"/>
                      <a:r>
                        <a:rPr lang="en-US" b="1" u="none" strike="noStrike" dirty="0" err="1">
                          <a:solidFill>
                            <a:srgbClr val="313131"/>
                          </a:solidFill>
                          <a:effectLst/>
                        </a:rPr>
                        <a:t>setTime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Date object to the time represented by a number of milliseconds since January 1, 1970, 00:00:00 UTC.</a:t>
                      </a:r>
                    </a:p>
                  </a:txBody>
                  <a:tcPr marL="76200" marR="76200" marT="76200" marB="76200"/>
                </a:tc>
                <a:extLst>
                  <a:ext uri="{0D108BD9-81ED-4DB2-BD59-A6C34878D82A}">
                    <a16:rowId xmlns:a16="http://schemas.microsoft.com/office/drawing/2014/main" val="1577794607"/>
                  </a:ext>
                </a:extLst>
              </a:tr>
              <a:tr h="370840">
                <a:tc>
                  <a:txBody>
                    <a:bodyPr/>
                    <a:lstStyle/>
                    <a:p>
                      <a:pPr algn="just" fontAlgn="t"/>
                      <a:r>
                        <a:rPr lang="en-US" b="1" u="none" strike="noStrike" dirty="0" err="1">
                          <a:solidFill>
                            <a:srgbClr val="313131"/>
                          </a:solidFill>
                          <a:effectLst/>
                        </a:rPr>
                        <a:t>setUTCDate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day of the month for a specified date according to universal time.</a:t>
                      </a:r>
                    </a:p>
                  </a:txBody>
                  <a:tcPr marL="76200" marR="76200" marT="76200" marB="76200"/>
                </a:tc>
                <a:extLst>
                  <a:ext uri="{0D108BD9-81ED-4DB2-BD59-A6C34878D82A}">
                    <a16:rowId xmlns:a16="http://schemas.microsoft.com/office/drawing/2014/main" val="2453739093"/>
                  </a:ext>
                </a:extLst>
              </a:tr>
              <a:tr h="370840">
                <a:tc>
                  <a:txBody>
                    <a:bodyPr/>
                    <a:lstStyle/>
                    <a:p>
                      <a:pPr algn="just" fontAlgn="t"/>
                      <a:r>
                        <a:rPr lang="en-US" b="1" u="none" strike="noStrike" dirty="0" err="1">
                          <a:solidFill>
                            <a:srgbClr val="313131"/>
                          </a:solidFill>
                          <a:effectLst/>
                        </a:rPr>
                        <a:t>setUTCFullYear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Sets the full year for a specified date according to universal time.</a:t>
                      </a:r>
                    </a:p>
                  </a:txBody>
                  <a:tcPr marL="76200" marR="76200" marT="76200" marB="76200"/>
                </a:tc>
                <a:extLst>
                  <a:ext uri="{0D108BD9-81ED-4DB2-BD59-A6C34878D82A}">
                    <a16:rowId xmlns:a16="http://schemas.microsoft.com/office/drawing/2014/main" val="2883583873"/>
                  </a:ext>
                </a:extLst>
              </a:tr>
            </a:tbl>
          </a:graphicData>
        </a:graphic>
      </p:graphicFrame>
    </p:spTree>
    <p:extLst>
      <p:ext uri="{BB962C8B-B14F-4D97-AF65-F5344CB8AC3E}">
        <p14:creationId xmlns:p14="http://schemas.microsoft.com/office/powerpoint/2010/main" val="114089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ED21-C73E-4D88-BF92-87F2939C86DB}"/>
              </a:ext>
            </a:extLst>
          </p:cNvPr>
          <p:cNvSpPr>
            <a:spLocks noGrp="1"/>
          </p:cNvSpPr>
          <p:nvPr>
            <p:ph type="title"/>
          </p:nvPr>
        </p:nvSpPr>
        <p:spPr>
          <a:xfrm>
            <a:off x="203572" y="281352"/>
            <a:ext cx="11125199" cy="615463"/>
          </a:xfrm>
        </p:spPr>
        <p:txBody>
          <a:bodyPr/>
          <a:lstStyle/>
          <a:p>
            <a:r>
              <a:rPr lang="en-US" dirty="0"/>
              <a:t>Example</a:t>
            </a:r>
          </a:p>
        </p:txBody>
      </p:sp>
      <p:sp>
        <p:nvSpPr>
          <p:cNvPr id="3" name="Text Placeholder 2">
            <a:extLst>
              <a:ext uri="{FF2B5EF4-FFF2-40B4-BE49-F238E27FC236}">
                <a16:creationId xmlns:a16="http://schemas.microsoft.com/office/drawing/2014/main" id="{A1C1D62E-9961-4ADB-B99C-707C4A85D255}"/>
              </a:ext>
            </a:extLst>
          </p:cNvPr>
          <p:cNvSpPr>
            <a:spLocks noGrp="1"/>
          </p:cNvSpPr>
          <p:nvPr>
            <p:ph type="body" sz="quarter" idx="13"/>
          </p:nvPr>
        </p:nvSpPr>
        <p:spPr>
          <a:xfrm>
            <a:off x="340426" y="1090245"/>
            <a:ext cx="11499882" cy="3962401"/>
          </a:xfrm>
        </p:spPr>
        <p:txBody>
          <a:bodyPr/>
          <a:lstStyle/>
          <a:p>
            <a:r>
              <a:rPr lang="en-US" dirty="0"/>
              <a:t>The following example shows how to use comments in JavaScript.</a:t>
            </a:r>
          </a:p>
        </p:txBody>
      </p:sp>
      <p:sp>
        <p:nvSpPr>
          <p:cNvPr id="4" name="Slide Number Placeholder 3">
            <a:extLst>
              <a:ext uri="{FF2B5EF4-FFF2-40B4-BE49-F238E27FC236}">
                <a16:creationId xmlns:a16="http://schemas.microsoft.com/office/drawing/2014/main" id="{66FE931B-4908-407E-9217-1F5EFECFAB2B}"/>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a:extLst>
              <a:ext uri="{FF2B5EF4-FFF2-40B4-BE49-F238E27FC236}">
                <a16:creationId xmlns:a16="http://schemas.microsoft.com/office/drawing/2014/main" id="{DA704692-5C75-4FAE-83BE-58FCD125C3FC}"/>
              </a:ext>
            </a:extLst>
          </p:cNvPr>
          <p:cNvPicPr>
            <a:picLocks noChangeAspect="1"/>
          </p:cNvPicPr>
          <p:nvPr/>
        </p:nvPicPr>
        <p:blipFill>
          <a:blip r:embed="rId2"/>
          <a:stretch>
            <a:fillRect/>
          </a:stretch>
        </p:blipFill>
        <p:spPr>
          <a:xfrm>
            <a:off x="3168776" y="1707906"/>
            <a:ext cx="5083109" cy="2231048"/>
          </a:xfrm>
          <a:prstGeom prst="rect">
            <a:avLst/>
          </a:prstGeom>
        </p:spPr>
      </p:pic>
    </p:spTree>
    <p:extLst>
      <p:ext uri="{BB962C8B-B14F-4D97-AF65-F5344CB8AC3E}">
        <p14:creationId xmlns:p14="http://schemas.microsoft.com/office/powerpoint/2010/main" val="424015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9FA8-256F-48F0-9811-1391DE98B228}"/>
              </a:ext>
            </a:extLst>
          </p:cNvPr>
          <p:cNvSpPr>
            <a:spLocks noGrp="1"/>
          </p:cNvSpPr>
          <p:nvPr>
            <p:ph type="title"/>
          </p:nvPr>
        </p:nvSpPr>
        <p:spPr>
          <a:xfrm>
            <a:off x="344249" y="2938155"/>
            <a:ext cx="11125199" cy="545124"/>
          </a:xfrm>
        </p:spPr>
        <p:txBody>
          <a:bodyPr/>
          <a:lstStyle/>
          <a:p>
            <a:r>
              <a:rPr lang="en-US" dirty="0"/>
              <a:t>Data Methods</a:t>
            </a:r>
          </a:p>
        </p:txBody>
      </p:sp>
      <p:sp>
        <p:nvSpPr>
          <p:cNvPr id="4" name="Slide Number Placeholder 3">
            <a:extLst>
              <a:ext uri="{FF2B5EF4-FFF2-40B4-BE49-F238E27FC236}">
                <a16:creationId xmlns:a16="http://schemas.microsoft.com/office/drawing/2014/main" id="{690C670F-D1AF-4F4A-BF75-D9421341FF5A}"/>
              </a:ext>
            </a:extLst>
          </p:cNvPr>
          <p:cNvSpPr>
            <a:spLocks noGrp="1"/>
          </p:cNvSpPr>
          <p:nvPr>
            <p:ph type="sldNum" sz="quarter" idx="12"/>
          </p:nvPr>
        </p:nvSpPr>
        <p:spPr/>
        <p:txBody>
          <a:bodyPr/>
          <a:lstStyle/>
          <a:p>
            <a:fld id="{C51EAA63-D034-42AE-91FA-B13B9518C7BE}" type="slidenum">
              <a:rPr lang="en-US" smtClean="0"/>
              <a:pPr/>
              <a:t>160</a:t>
            </a:fld>
            <a:endParaRPr lang="en-US" dirty="0"/>
          </a:p>
        </p:txBody>
      </p:sp>
      <p:graphicFrame>
        <p:nvGraphicFramePr>
          <p:cNvPr id="5" name="Table 4">
            <a:extLst>
              <a:ext uri="{FF2B5EF4-FFF2-40B4-BE49-F238E27FC236}">
                <a16:creationId xmlns:a16="http://schemas.microsoft.com/office/drawing/2014/main" id="{F2D5FF04-26F0-4382-AB06-546AB4FD1719}"/>
              </a:ext>
            </a:extLst>
          </p:cNvPr>
          <p:cNvGraphicFramePr>
            <a:graphicFrameLocks noGrp="1"/>
          </p:cNvGraphicFramePr>
          <p:nvPr>
            <p:extLst>
              <p:ext uri="{D42A27DB-BD31-4B8C-83A1-F6EECF244321}">
                <p14:modId xmlns:p14="http://schemas.microsoft.com/office/powerpoint/2010/main" val="2877705277"/>
              </p:ext>
            </p:extLst>
          </p:nvPr>
        </p:nvGraphicFramePr>
        <p:xfrm>
          <a:off x="3179441" y="284637"/>
          <a:ext cx="8125884" cy="5852160"/>
        </p:xfrm>
        <a:graphic>
          <a:graphicData uri="http://schemas.openxmlformats.org/drawingml/2006/table">
            <a:tbl>
              <a:tblPr firstRow="1" bandRow="1">
                <a:tableStyleId>{16D9F66E-5EB9-4882-86FB-DCBF35E3C3E4}</a:tableStyleId>
              </a:tblPr>
              <a:tblGrid>
                <a:gridCol w="2540529">
                  <a:extLst>
                    <a:ext uri="{9D8B030D-6E8A-4147-A177-3AD203B41FA5}">
                      <a16:colId xmlns:a16="http://schemas.microsoft.com/office/drawing/2014/main" val="3031152095"/>
                    </a:ext>
                  </a:extLst>
                </a:gridCol>
                <a:gridCol w="5585355">
                  <a:extLst>
                    <a:ext uri="{9D8B030D-6E8A-4147-A177-3AD203B41FA5}">
                      <a16:colId xmlns:a16="http://schemas.microsoft.com/office/drawing/2014/main" val="1377606572"/>
                    </a:ext>
                  </a:extLst>
                </a:gridCol>
              </a:tblGrid>
              <a:tr h="370840">
                <a:tc>
                  <a:txBody>
                    <a:bodyPr/>
                    <a:lstStyle/>
                    <a:p>
                      <a:pPr algn="just" fontAlgn="t"/>
                      <a:r>
                        <a:rPr lang="en-US" b="1" u="none" strike="noStrike" dirty="0" err="1">
                          <a:solidFill>
                            <a:srgbClr val="313131"/>
                          </a:solidFill>
                          <a:effectLst/>
                        </a:rPr>
                        <a:t>setUTCHours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hour for a specified date according to universal time.</a:t>
                      </a:r>
                    </a:p>
                  </a:txBody>
                  <a:tcPr marL="76200" marR="76200" marT="76200" marB="76200"/>
                </a:tc>
                <a:extLst>
                  <a:ext uri="{0D108BD9-81ED-4DB2-BD59-A6C34878D82A}">
                    <a16:rowId xmlns:a16="http://schemas.microsoft.com/office/drawing/2014/main" val="3691563433"/>
                  </a:ext>
                </a:extLst>
              </a:tr>
              <a:tr h="370840">
                <a:tc>
                  <a:txBody>
                    <a:bodyPr/>
                    <a:lstStyle/>
                    <a:p>
                      <a:pPr algn="just" fontAlgn="t"/>
                      <a:r>
                        <a:rPr lang="en-US" b="1" u="none" strike="noStrike" dirty="0" err="1">
                          <a:solidFill>
                            <a:srgbClr val="313131"/>
                          </a:solidFill>
                          <a:effectLst/>
                        </a:rPr>
                        <a:t>setUTCMilliseconds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milliseconds for a specified date according to universal time.</a:t>
                      </a:r>
                    </a:p>
                  </a:txBody>
                  <a:tcPr marL="76200" marR="76200" marT="76200" marB="76200"/>
                </a:tc>
                <a:extLst>
                  <a:ext uri="{0D108BD9-81ED-4DB2-BD59-A6C34878D82A}">
                    <a16:rowId xmlns:a16="http://schemas.microsoft.com/office/drawing/2014/main" val="432735927"/>
                  </a:ext>
                </a:extLst>
              </a:tr>
              <a:tr h="370840">
                <a:tc>
                  <a:txBody>
                    <a:bodyPr/>
                    <a:lstStyle/>
                    <a:p>
                      <a:pPr algn="just" fontAlgn="t"/>
                      <a:r>
                        <a:rPr lang="en-US" b="1" u="none" strike="noStrike" dirty="0" err="1">
                          <a:solidFill>
                            <a:srgbClr val="313131"/>
                          </a:solidFill>
                          <a:effectLst/>
                        </a:rPr>
                        <a:t>setUTCMinutes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minutes for a specified date according to universal time.</a:t>
                      </a:r>
                    </a:p>
                  </a:txBody>
                  <a:tcPr marL="76200" marR="76200" marT="76200" marB="76200"/>
                </a:tc>
                <a:extLst>
                  <a:ext uri="{0D108BD9-81ED-4DB2-BD59-A6C34878D82A}">
                    <a16:rowId xmlns:a16="http://schemas.microsoft.com/office/drawing/2014/main" val="315279134"/>
                  </a:ext>
                </a:extLst>
              </a:tr>
              <a:tr h="370840">
                <a:tc>
                  <a:txBody>
                    <a:bodyPr/>
                    <a:lstStyle/>
                    <a:p>
                      <a:pPr algn="just" fontAlgn="t"/>
                      <a:r>
                        <a:rPr lang="en-US" b="1" u="none" strike="noStrike" dirty="0" err="1">
                          <a:solidFill>
                            <a:srgbClr val="313131"/>
                          </a:solidFill>
                          <a:effectLst/>
                        </a:rPr>
                        <a:t>setUTCMonth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month for a specified date according to universal time.</a:t>
                      </a:r>
                    </a:p>
                  </a:txBody>
                  <a:tcPr marL="76200" marR="76200" marT="76200" marB="76200"/>
                </a:tc>
                <a:extLst>
                  <a:ext uri="{0D108BD9-81ED-4DB2-BD59-A6C34878D82A}">
                    <a16:rowId xmlns:a16="http://schemas.microsoft.com/office/drawing/2014/main" val="2673641115"/>
                  </a:ext>
                </a:extLst>
              </a:tr>
              <a:tr h="370840">
                <a:tc>
                  <a:txBody>
                    <a:bodyPr/>
                    <a:lstStyle/>
                    <a:p>
                      <a:pPr algn="just" fontAlgn="t"/>
                      <a:r>
                        <a:rPr lang="en-US" b="1" u="none" strike="noStrike" dirty="0" err="1">
                          <a:solidFill>
                            <a:srgbClr val="313131"/>
                          </a:solidFill>
                          <a:effectLst/>
                        </a:rPr>
                        <a:t>setUTCSeconds</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Sets the seconds for a specified date according to universal time.</a:t>
                      </a:r>
                    </a:p>
                  </a:txBody>
                  <a:tcPr marL="76200" marR="76200" marT="76200" marB="76200"/>
                </a:tc>
                <a:extLst>
                  <a:ext uri="{0D108BD9-81ED-4DB2-BD59-A6C34878D82A}">
                    <a16:rowId xmlns:a16="http://schemas.microsoft.com/office/drawing/2014/main" val="2956382672"/>
                  </a:ext>
                </a:extLst>
              </a:tr>
              <a:tr h="370840">
                <a:tc>
                  <a:txBody>
                    <a:bodyPr/>
                    <a:lstStyle/>
                    <a:p>
                      <a:pPr algn="just" fontAlgn="t"/>
                      <a:r>
                        <a:rPr lang="en-US" b="1" u="none" strike="noStrike" dirty="0" err="1">
                          <a:solidFill>
                            <a:srgbClr val="313131"/>
                          </a:solidFill>
                          <a:effectLst/>
                        </a:rPr>
                        <a:t>setYear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b="1">
                          <a:effectLst/>
                        </a:rPr>
                        <a:t>Deprecated - </a:t>
                      </a:r>
                      <a:r>
                        <a:rPr lang="en-US">
                          <a:effectLst/>
                        </a:rPr>
                        <a:t>Sets the year for a specified date according to local time. Use setFullYear instead.</a:t>
                      </a:r>
                    </a:p>
                  </a:txBody>
                  <a:tcPr marL="76200" marR="76200" marT="76200" marB="76200"/>
                </a:tc>
                <a:extLst>
                  <a:ext uri="{0D108BD9-81ED-4DB2-BD59-A6C34878D82A}">
                    <a16:rowId xmlns:a16="http://schemas.microsoft.com/office/drawing/2014/main" val="2143055119"/>
                  </a:ext>
                </a:extLst>
              </a:tr>
              <a:tr h="370840">
                <a:tc>
                  <a:txBody>
                    <a:bodyPr/>
                    <a:lstStyle/>
                    <a:p>
                      <a:pPr algn="just" fontAlgn="t"/>
                      <a:r>
                        <a:rPr lang="en-US" b="1" u="none" strike="noStrike" dirty="0" err="1">
                          <a:solidFill>
                            <a:srgbClr val="313131"/>
                          </a:solidFill>
                          <a:effectLst/>
                        </a:rPr>
                        <a:t>toDateString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"date" portion of the Date as a human-readable string.</a:t>
                      </a:r>
                    </a:p>
                  </a:txBody>
                  <a:tcPr marL="76200" marR="76200" marT="76200" marB="76200"/>
                </a:tc>
                <a:extLst>
                  <a:ext uri="{0D108BD9-81ED-4DB2-BD59-A6C34878D82A}">
                    <a16:rowId xmlns:a16="http://schemas.microsoft.com/office/drawing/2014/main" val="3160366416"/>
                  </a:ext>
                </a:extLst>
              </a:tr>
              <a:tr h="370840">
                <a:tc>
                  <a:txBody>
                    <a:bodyPr/>
                    <a:lstStyle/>
                    <a:p>
                      <a:pPr algn="just" fontAlgn="t"/>
                      <a:r>
                        <a:rPr lang="en-US" b="1" u="none" strike="noStrike" dirty="0" err="1">
                          <a:solidFill>
                            <a:srgbClr val="313131"/>
                          </a:solidFill>
                          <a:effectLst/>
                        </a:rPr>
                        <a:t>toGMTString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b="1" dirty="0">
                          <a:effectLst/>
                        </a:rPr>
                        <a:t>Deprecated - </a:t>
                      </a:r>
                      <a:r>
                        <a:rPr lang="en-US" dirty="0">
                          <a:effectLst/>
                        </a:rPr>
                        <a:t>Converts a date to a string, using the Internet GMT conventions. Use </a:t>
                      </a:r>
                      <a:r>
                        <a:rPr lang="en-US" dirty="0" err="1">
                          <a:effectLst/>
                        </a:rPr>
                        <a:t>toUTCString</a:t>
                      </a:r>
                      <a:r>
                        <a:rPr lang="en-US" dirty="0">
                          <a:effectLst/>
                        </a:rPr>
                        <a:t> instead.</a:t>
                      </a:r>
                    </a:p>
                  </a:txBody>
                  <a:tcPr marL="76200" marR="76200" marT="76200" marB="76200"/>
                </a:tc>
                <a:extLst>
                  <a:ext uri="{0D108BD9-81ED-4DB2-BD59-A6C34878D82A}">
                    <a16:rowId xmlns:a16="http://schemas.microsoft.com/office/drawing/2014/main" val="2344468893"/>
                  </a:ext>
                </a:extLst>
              </a:tr>
            </a:tbl>
          </a:graphicData>
        </a:graphic>
      </p:graphicFrame>
    </p:spTree>
    <p:extLst>
      <p:ext uri="{BB962C8B-B14F-4D97-AF65-F5344CB8AC3E}">
        <p14:creationId xmlns:p14="http://schemas.microsoft.com/office/powerpoint/2010/main" val="121657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D176-D098-4789-B077-D10C9424D2B5}"/>
              </a:ext>
            </a:extLst>
          </p:cNvPr>
          <p:cNvSpPr>
            <a:spLocks noGrp="1"/>
          </p:cNvSpPr>
          <p:nvPr>
            <p:ph type="title"/>
          </p:nvPr>
        </p:nvSpPr>
        <p:spPr>
          <a:xfrm>
            <a:off x="180126" y="2749310"/>
            <a:ext cx="11125199" cy="889000"/>
          </a:xfrm>
        </p:spPr>
        <p:txBody>
          <a:bodyPr/>
          <a:lstStyle/>
          <a:p>
            <a:r>
              <a:rPr lang="en-US" dirty="0"/>
              <a:t>Data Methods</a:t>
            </a:r>
          </a:p>
        </p:txBody>
      </p:sp>
      <p:sp>
        <p:nvSpPr>
          <p:cNvPr id="4" name="Slide Number Placeholder 3">
            <a:extLst>
              <a:ext uri="{FF2B5EF4-FFF2-40B4-BE49-F238E27FC236}">
                <a16:creationId xmlns:a16="http://schemas.microsoft.com/office/drawing/2014/main" id="{22149FE2-D5F8-477A-8771-0F079D90C774}"/>
              </a:ext>
            </a:extLst>
          </p:cNvPr>
          <p:cNvSpPr>
            <a:spLocks noGrp="1"/>
          </p:cNvSpPr>
          <p:nvPr>
            <p:ph type="sldNum" sz="quarter" idx="12"/>
          </p:nvPr>
        </p:nvSpPr>
        <p:spPr/>
        <p:txBody>
          <a:bodyPr/>
          <a:lstStyle/>
          <a:p>
            <a:fld id="{C51EAA63-D034-42AE-91FA-B13B9518C7BE}" type="slidenum">
              <a:rPr lang="en-US" smtClean="0"/>
              <a:pPr/>
              <a:t>161</a:t>
            </a:fld>
            <a:endParaRPr lang="en-US" dirty="0"/>
          </a:p>
        </p:txBody>
      </p:sp>
      <p:graphicFrame>
        <p:nvGraphicFramePr>
          <p:cNvPr id="5" name="Table 4">
            <a:extLst>
              <a:ext uri="{FF2B5EF4-FFF2-40B4-BE49-F238E27FC236}">
                <a16:creationId xmlns:a16="http://schemas.microsoft.com/office/drawing/2014/main" id="{B5489C5A-FC5E-45EE-8731-142229D19FCE}"/>
              </a:ext>
            </a:extLst>
          </p:cNvPr>
          <p:cNvGraphicFramePr>
            <a:graphicFrameLocks noGrp="1"/>
          </p:cNvGraphicFramePr>
          <p:nvPr>
            <p:extLst>
              <p:ext uri="{D42A27DB-BD31-4B8C-83A1-F6EECF244321}">
                <p14:modId xmlns:p14="http://schemas.microsoft.com/office/powerpoint/2010/main" val="1847538423"/>
              </p:ext>
            </p:extLst>
          </p:nvPr>
        </p:nvGraphicFramePr>
        <p:xfrm>
          <a:off x="3578917" y="191530"/>
          <a:ext cx="8125884" cy="6004560"/>
        </p:xfrm>
        <a:graphic>
          <a:graphicData uri="http://schemas.openxmlformats.org/drawingml/2006/table">
            <a:tbl>
              <a:tblPr firstRow="1" bandRow="1">
                <a:tableStyleId>{16D9F66E-5EB9-4882-86FB-DCBF35E3C3E4}</a:tableStyleId>
              </a:tblPr>
              <a:tblGrid>
                <a:gridCol w="2446744">
                  <a:extLst>
                    <a:ext uri="{9D8B030D-6E8A-4147-A177-3AD203B41FA5}">
                      <a16:colId xmlns:a16="http://schemas.microsoft.com/office/drawing/2014/main" val="734461127"/>
                    </a:ext>
                  </a:extLst>
                </a:gridCol>
                <a:gridCol w="5679140">
                  <a:extLst>
                    <a:ext uri="{9D8B030D-6E8A-4147-A177-3AD203B41FA5}">
                      <a16:colId xmlns:a16="http://schemas.microsoft.com/office/drawing/2014/main" val="1912448343"/>
                    </a:ext>
                  </a:extLst>
                </a:gridCol>
              </a:tblGrid>
              <a:tr h="370840">
                <a:tc>
                  <a:txBody>
                    <a:bodyPr/>
                    <a:lstStyle/>
                    <a:p>
                      <a:pPr algn="just" fontAlgn="t"/>
                      <a:r>
                        <a:rPr lang="en-US" b="1" u="none" strike="noStrike" dirty="0" err="1">
                          <a:solidFill>
                            <a:srgbClr val="313131"/>
                          </a:solidFill>
                          <a:effectLst/>
                        </a:rPr>
                        <a:t>toLocaleDateString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"date" portion of the Date as a string, using the current locale's conventions.</a:t>
                      </a:r>
                    </a:p>
                  </a:txBody>
                  <a:tcPr marL="76200" marR="76200" marT="76200" marB="76200"/>
                </a:tc>
                <a:extLst>
                  <a:ext uri="{0D108BD9-81ED-4DB2-BD59-A6C34878D82A}">
                    <a16:rowId xmlns:a16="http://schemas.microsoft.com/office/drawing/2014/main" val="4185540103"/>
                  </a:ext>
                </a:extLst>
              </a:tr>
              <a:tr h="370840">
                <a:tc>
                  <a:txBody>
                    <a:bodyPr/>
                    <a:lstStyle/>
                    <a:p>
                      <a:pPr algn="just" fontAlgn="t"/>
                      <a:r>
                        <a:rPr lang="en-US" b="1" u="none" strike="noStrike" dirty="0" err="1">
                          <a:solidFill>
                            <a:srgbClr val="313131"/>
                          </a:solidFill>
                          <a:effectLst/>
                        </a:rPr>
                        <a:t>toLocaleFormat</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Converts a date to a string, using a format string.</a:t>
                      </a:r>
                    </a:p>
                  </a:txBody>
                  <a:tcPr marL="76200" marR="76200" marT="76200" marB="76200"/>
                </a:tc>
                <a:extLst>
                  <a:ext uri="{0D108BD9-81ED-4DB2-BD59-A6C34878D82A}">
                    <a16:rowId xmlns:a16="http://schemas.microsoft.com/office/drawing/2014/main" val="1799628956"/>
                  </a:ext>
                </a:extLst>
              </a:tr>
              <a:tr h="370840">
                <a:tc>
                  <a:txBody>
                    <a:bodyPr/>
                    <a:lstStyle/>
                    <a:p>
                      <a:pPr algn="just" fontAlgn="t"/>
                      <a:r>
                        <a:rPr lang="en-US" b="1" u="none" strike="noStrike" dirty="0" err="1">
                          <a:solidFill>
                            <a:srgbClr val="313131"/>
                          </a:solidFill>
                          <a:effectLst/>
                        </a:rPr>
                        <a:t>toLocaleString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Converts a date to a string, using the current locale's conventions.</a:t>
                      </a:r>
                    </a:p>
                  </a:txBody>
                  <a:tcPr marL="76200" marR="76200" marT="76200" marB="76200"/>
                </a:tc>
                <a:extLst>
                  <a:ext uri="{0D108BD9-81ED-4DB2-BD59-A6C34878D82A}">
                    <a16:rowId xmlns:a16="http://schemas.microsoft.com/office/drawing/2014/main" val="4195522349"/>
                  </a:ext>
                </a:extLst>
              </a:tr>
              <a:tr h="370840">
                <a:tc>
                  <a:txBody>
                    <a:bodyPr/>
                    <a:lstStyle/>
                    <a:p>
                      <a:pPr algn="just" fontAlgn="t"/>
                      <a:r>
                        <a:rPr lang="en-US" b="1" u="none" strike="noStrike" dirty="0" err="1">
                          <a:solidFill>
                            <a:srgbClr val="313131"/>
                          </a:solidFill>
                          <a:effectLst/>
                        </a:rPr>
                        <a:t>toLocaleTimeString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"time" portion of the Date as a string, using the current locale's conventions.</a:t>
                      </a:r>
                    </a:p>
                  </a:txBody>
                  <a:tcPr marL="76200" marR="76200" marT="76200" marB="76200"/>
                </a:tc>
                <a:extLst>
                  <a:ext uri="{0D108BD9-81ED-4DB2-BD59-A6C34878D82A}">
                    <a16:rowId xmlns:a16="http://schemas.microsoft.com/office/drawing/2014/main" val="2792572093"/>
                  </a:ext>
                </a:extLst>
              </a:tr>
              <a:tr h="370840">
                <a:tc>
                  <a:txBody>
                    <a:bodyPr/>
                    <a:lstStyle/>
                    <a:p>
                      <a:pPr algn="just" fontAlgn="t"/>
                      <a:r>
                        <a:rPr lang="en-US" b="1" u="none" strike="noStrike" dirty="0" err="1">
                          <a:solidFill>
                            <a:srgbClr val="313131"/>
                          </a:solidFill>
                          <a:effectLst/>
                        </a:rPr>
                        <a:t>toSource</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a string representing the source for an equivalent Date object; you can use this value to create a new object.</a:t>
                      </a:r>
                    </a:p>
                  </a:txBody>
                  <a:tcPr marL="76200" marR="76200" marT="76200" marB="76200"/>
                </a:tc>
                <a:extLst>
                  <a:ext uri="{0D108BD9-81ED-4DB2-BD59-A6C34878D82A}">
                    <a16:rowId xmlns:a16="http://schemas.microsoft.com/office/drawing/2014/main" val="2271946353"/>
                  </a:ext>
                </a:extLst>
              </a:tr>
              <a:tr h="370840">
                <a:tc>
                  <a:txBody>
                    <a:bodyPr/>
                    <a:lstStyle/>
                    <a:p>
                      <a:pPr algn="just" fontAlgn="t"/>
                      <a:r>
                        <a:rPr lang="en-US" b="1" u="none" strike="noStrike" dirty="0" err="1">
                          <a:solidFill>
                            <a:srgbClr val="313131"/>
                          </a:solidFill>
                          <a:effectLst/>
                        </a:rPr>
                        <a:t>toString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a string representing the specified Date object.</a:t>
                      </a:r>
                    </a:p>
                  </a:txBody>
                  <a:tcPr marL="76200" marR="76200" marT="76200" marB="76200"/>
                </a:tc>
                <a:extLst>
                  <a:ext uri="{0D108BD9-81ED-4DB2-BD59-A6C34878D82A}">
                    <a16:rowId xmlns:a16="http://schemas.microsoft.com/office/drawing/2014/main" val="564797704"/>
                  </a:ext>
                </a:extLst>
              </a:tr>
              <a:tr h="370840">
                <a:tc>
                  <a:txBody>
                    <a:bodyPr/>
                    <a:lstStyle/>
                    <a:p>
                      <a:pPr algn="just" fontAlgn="t"/>
                      <a:r>
                        <a:rPr lang="en-US" b="1" u="none" strike="noStrike" dirty="0" err="1">
                          <a:solidFill>
                            <a:srgbClr val="313131"/>
                          </a:solidFill>
                          <a:effectLst/>
                        </a:rPr>
                        <a:t>toTimeString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the "time" portion of the Date as a human-readable string.</a:t>
                      </a:r>
                    </a:p>
                  </a:txBody>
                  <a:tcPr marL="76200" marR="76200" marT="76200" marB="76200"/>
                </a:tc>
                <a:extLst>
                  <a:ext uri="{0D108BD9-81ED-4DB2-BD59-A6C34878D82A}">
                    <a16:rowId xmlns:a16="http://schemas.microsoft.com/office/drawing/2014/main" val="1629749015"/>
                  </a:ext>
                </a:extLst>
              </a:tr>
              <a:tr h="370840">
                <a:tc>
                  <a:txBody>
                    <a:bodyPr/>
                    <a:lstStyle/>
                    <a:p>
                      <a:pPr algn="just" fontAlgn="t"/>
                      <a:r>
                        <a:rPr lang="en-US" b="1" u="none" strike="noStrike" dirty="0" err="1">
                          <a:solidFill>
                            <a:srgbClr val="313131"/>
                          </a:solidFill>
                          <a:effectLst/>
                        </a:rPr>
                        <a:t>toUTCString</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Converts a date to a string, using the universal time convention.</a:t>
                      </a:r>
                    </a:p>
                  </a:txBody>
                  <a:tcPr marL="76200" marR="76200" marT="76200" marB="76200"/>
                </a:tc>
                <a:extLst>
                  <a:ext uri="{0D108BD9-81ED-4DB2-BD59-A6C34878D82A}">
                    <a16:rowId xmlns:a16="http://schemas.microsoft.com/office/drawing/2014/main" val="2804363466"/>
                  </a:ext>
                </a:extLst>
              </a:tr>
              <a:tr h="370840">
                <a:tc>
                  <a:txBody>
                    <a:bodyPr/>
                    <a:lstStyle/>
                    <a:p>
                      <a:pPr algn="just" fontAlgn="t"/>
                      <a:r>
                        <a:rPr lang="en-US" b="1" u="none" strike="noStrike" dirty="0" err="1">
                          <a:solidFill>
                            <a:srgbClr val="313131"/>
                          </a:solidFill>
                          <a:effectLst/>
                        </a:rPr>
                        <a:t>valueOf</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the primitive value of a Date object.</a:t>
                      </a:r>
                    </a:p>
                  </a:txBody>
                  <a:tcPr marL="76200" marR="76200" marT="76200" marB="76200"/>
                </a:tc>
                <a:extLst>
                  <a:ext uri="{0D108BD9-81ED-4DB2-BD59-A6C34878D82A}">
                    <a16:rowId xmlns:a16="http://schemas.microsoft.com/office/drawing/2014/main" val="2159208627"/>
                  </a:ext>
                </a:extLst>
              </a:tr>
            </a:tbl>
          </a:graphicData>
        </a:graphic>
      </p:graphicFrame>
    </p:spTree>
    <p:extLst>
      <p:ext uri="{BB962C8B-B14F-4D97-AF65-F5344CB8AC3E}">
        <p14:creationId xmlns:p14="http://schemas.microsoft.com/office/powerpoint/2010/main" val="23706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09BE-3B33-477E-91D9-F8BB7DE77F5F}"/>
              </a:ext>
            </a:extLst>
          </p:cNvPr>
          <p:cNvSpPr>
            <a:spLocks noGrp="1"/>
          </p:cNvSpPr>
          <p:nvPr>
            <p:ph type="title"/>
          </p:nvPr>
        </p:nvSpPr>
        <p:spPr>
          <a:xfrm>
            <a:off x="203572" y="281352"/>
            <a:ext cx="11125199" cy="638909"/>
          </a:xfrm>
        </p:spPr>
        <p:txBody>
          <a:bodyPr/>
          <a:lstStyle/>
          <a:p>
            <a:r>
              <a:rPr lang="en-US" dirty="0"/>
              <a:t>Data Static Methods</a:t>
            </a:r>
          </a:p>
        </p:txBody>
      </p:sp>
      <p:sp>
        <p:nvSpPr>
          <p:cNvPr id="3" name="Text Placeholder 2">
            <a:extLst>
              <a:ext uri="{FF2B5EF4-FFF2-40B4-BE49-F238E27FC236}">
                <a16:creationId xmlns:a16="http://schemas.microsoft.com/office/drawing/2014/main" id="{CF67A8FB-6AE9-40F6-B342-D2899A5B5EDB}"/>
              </a:ext>
            </a:extLst>
          </p:cNvPr>
          <p:cNvSpPr>
            <a:spLocks noGrp="1"/>
          </p:cNvSpPr>
          <p:nvPr>
            <p:ph type="body" sz="quarter" idx="13"/>
          </p:nvPr>
        </p:nvSpPr>
        <p:spPr>
          <a:xfrm>
            <a:off x="462499" y="1113691"/>
            <a:ext cx="11307469" cy="3962401"/>
          </a:xfrm>
        </p:spPr>
        <p:txBody>
          <a:bodyPr/>
          <a:lstStyle/>
          <a:p>
            <a:pPr algn="just"/>
            <a:r>
              <a:rPr lang="en-US" dirty="0"/>
              <a:t>In addition to the many instance methods listed previously, the Date object also defines two static methods. These methods are invoked through the Date() constructor itself.</a:t>
            </a:r>
          </a:p>
        </p:txBody>
      </p:sp>
      <p:sp>
        <p:nvSpPr>
          <p:cNvPr id="4" name="Slide Number Placeholder 3">
            <a:extLst>
              <a:ext uri="{FF2B5EF4-FFF2-40B4-BE49-F238E27FC236}">
                <a16:creationId xmlns:a16="http://schemas.microsoft.com/office/drawing/2014/main" id="{4C464701-06E8-41EC-BA9F-F77C9A06CF53}"/>
              </a:ext>
            </a:extLst>
          </p:cNvPr>
          <p:cNvSpPr>
            <a:spLocks noGrp="1"/>
          </p:cNvSpPr>
          <p:nvPr>
            <p:ph type="sldNum" sz="quarter" idx="12"/>
          </p:nvPr>
        </p:nvSpPr>
        <p:spPr/>
        <p:txBody>
          <a:bodyPr/>
          <a:lstStyle/>
          <a:p>
            <a:fld id="{C51EAA63-D034-42AE-91FA-B13B9518C7BE}" type="slidenum">
              <a:rPr lang="en-US" smtClean="0"/>
              <a:pPr/>
              <a:t>162</a:t>
            </a:fld>
            <a:endParaRPr lang="en-US" dirty="0"/>
          </a:p>
        </p:txBody>
      </p:sp>
      <p:graphicFrame>
        <p:nvGraphicFramePr>
          <p:cNvPr id="5" name="Table 4">
            <a:extLst>
              <a:ext uri="{FF2B5EF4-FFF2-40B4-BE49-F238E27FC236}">
                <a16:creationId xmlns:a16="http://schemas.microsoft.com/office/drawing/2014/main" id="{78C24FF9-CF87-4CCE-8561-A283DE223C36}"/>
              </a:ext>
            </a:extLst>
          </p:cNvPr>
          <p:cNvGraphicFramePr>
            <a:graphicFrameLocks noGrp="1"/>
          </p:cNvGraphicFramePr>
          <p:nvPr>
            <p:extLst>
              <p:ext uri="{D42A27DB-BD31-4B8C-83A1-F6EECF244321}">
                <p14:modId xmlns:p14="http://schemas.microsoft.com/office/powerpoint/2010/main" val="1335877913"/>
              </p:ext>
            </p:extLst>
          </p:nvPr>
        </p:nvGraphicFramePr>
        <p:xfrm>
          <a:off x="2053291" y="2642956"/>
          <a:ext cx="8169232" cy="2210398"/>
        </p:xfrm>
        <a:graphic>
          <a:graphicData uri="http://schemas.openxmlformats.org/drawingml/2006/table">
            <a:tbl>
              <a:tblPr firstRow="1" bandRow="1">
                <a:tableStyleId>{16D9F66E-5EB9-4882-86FB-DCBF35E3C3E4}</a:tableStyleId>
              </a:tblPr>
              <a:tblGrid>
                <a:gridCol w="1823373">
                  <a:extLst>
                    <a:ext uri="{9D8B030D-6E8A-4147-A177-3AD203B41FA5}">
                      <a16:colId xmlns:a16="http://schemas.microsoft.com/office/drawing/2014/main" val="1849895663"/>
                    </a:ext>
                  </a:extLst>
                </a:gridCol>
                <a:gridCol w="6345859">
                  <a:extLst>
                    <a:ext uri="{9D8B030D-6E8A-4147-A177-3AD203B41FA5}">
                      <a16:colId xmlns:a16="http://schemas.microsoft.com/office/drawing/2014/main" val="413040101"/>
                    </a:ext>
                  </a:extLst>
                </a:gridCol>
              </a:tblGrid>
              <a:tr h="512812">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1488970149"/>
                  </a:ext>
                </a:extLst>
              </a:tr>
              <a:tr h="848793">
                <a:tc>
                  <a:txBody>
                    <a:bodyPr/>
                    <a:lstStyle/>
                    <a:p>
                      <a:pPr algn="just" fontAlgn="t"/>
                      <a:r>
                        <a:rPr lang="en-US" b="1" u="none" strike="noStrike" dirty="0" err="1">
                          <a:solidFill>
                            <a:srgbClr val="313131"/>
                          </a:solidFill>
                          <a:effectLst/>
                        </a:rPr>
                        <a:t>Date.parse</a:t>
                      </a:r>
                      <a:r>
                        <a:rPr lang="en-US" b="1" u="none" strike="noStrike" dirty="0">
                          <a:solidFill>
                            <a:srgbClr val="313131"/>
                          </a:solidFill>
                          <a:effectLst/>
                        </a:rPr>
                        <a:t>( )</a:t>
                      </a:r>
                      <a:endParaRPr lang="en-US" dirty="0">
                        <a:solidFill>
                          <a:srgbClr val="000000"/>
                        </a:solidFill>
                        <a:effectLst/>
                      </a:endParaRPr>
                    </a:p>
                  </a:txBody>
                  <a:tcPr marL="76200" marR="76200" marT="76200" marB="76200"/>
                </a:tc>
                <a:tc>
                  <a:txBody>
                    <a:bodyPr/>
                    <a:lstStyle/>
                    <a:p>
                      <a:pPr fontAlgn="t"/>
                      <a:r>
                        <a:rPr lang="en-US">
                          <a:effectLst/>
                        </a:rPr>
                        <a:t>Parses a string representation of a date and time and returns the internal millisecond representation of that date.</a:t>
                      </a:r>
                    </a:p>
                  </a:txBody>
                  <a:tcPr marL="76200" marR="76200" marT="76200" marB="76200"/>
                </a:tc>
                <a:extLst>
                  <a:ext uri="{0D108BD9-81ED-4DB2-BD59-A6C34878D82A}">
                    <a16:rowId xmlns:a16="http://schemas.microsoft.com/office/drawing/2014/main" val="2245489899"/>
                  </a:ext>
                </a:extLst>
              </a:tr>
              <a:tr h="848793">
                <a:tc>
                  <a:txBody>
                    <a:bodyPr/>
                    <a:lstStyle/>
                    <a:p>
                      <a:pPr algn="just" fontAlgn="t"/>
                      <a:r>
                        <a:rPr lang="en-US" b="1" u="none" strike="noStrike" dirty="0" err="1">
                          <a:solidFill>
                            <a:srgbClr val="313131"/>
                          </a:solidFill>
                          <a:effectLst/>
                        </a:rPr>
                        <a:t>Date.UTC</a:t>
                      </a:r>
                      <a:r>
                        <a:rPr lang="en-US" b="1" u="none" strike="noStrike" dirty="0">
                          <a:solidFill>
                            <a:srgbClr val="313131"/>
                          </a:solidFill>
                          <a:effectLst/>
                        </a:rPr>
                        <a:t>( )</a:t>
                      </a:r>
                      <a:endParaRPr lang="en-US" dirty="0">
                        <a:solidFill>
                          <a:srgbClr val="000000"/>
                        </a:solidFill>
                        <a:effectLst/>
                      </a:endParaRPr>
                    </a:p>
                  </a:txBody>
                  <a:tcPr marL="76200" marR="76200" marT="76200" marB="76200"/>
                </a:tc>
                <a:tc>
                  <a:txBody>
                    <a:bodyPr/>
                    <a:lstStyle/>
                    <a:p>
                      <a:pPr fontAlgn="t"/>
                      <a:r>
                        <a:rPr lang="en-US" dirty="0">
                          <a:effectLst/>
                        </a:rPr>
                        <a:t>Returns the millisecond representation of the specified UTC date and time.</a:t>
                      </a:r>
                    </a:p>
                  </a:txBody>
                  <a:tcPr marL="76200" marR="76200" marT="76200" marB="76200"/>
                </a:tc>
                <a:extLst>
                  <a:ext uri="{0D108BD9-81ED-4DB2-BD59-A6C34878D82A}">
                    <a16:rowId xmlns:a16="http://schemas.microsoft.com/office/drawing/2014/main" val="3184221685"/>
                  </a:ext>
                </a:extLst>
              </a:tr>
            </a:tbl>
          </a:graphicData>
        </a:graphic>
      </p:graphicFrame>
    </p:spTree>
    <p:extLst>
      <p:ext uri="{BB962C8B-B14F-4D97-AF65-F5344CB8AC3E}">
        <p14:creationId xmlns:p14="http://schemas.microsoft.com/office/powerpoint/2010/main" val="158387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B1F4-1517-4C15-A999-ACBADF18A68D}"/>
              </a:ext>
            </a:extLst>
          </p:cNvPr>
          <p:cNvSpPr>
            <a:spLocks noGrp="1"/>
          </p:cNvSpPr>
          <p:nvPr>
            <p:ph type="title"/>
          </p:nvPr>
        </p:nvSpPr>
        <p:spPr>
          <a:xfrm>
            <a:off x="203573" y="0"/>
            <a:ext cx="11125199" cy="592016"/>
          </a:xfrm>
        </p:spPr>
        <p:txBody>
          <a:bodyPr/>
          <a:lstStyle/>
          <a:p>
            <a:r>
              <a:rPr lang="en-US" dirty="0"/>
              <a:t>JavaScript - Document Object Model or DOM</a:t>
            </a:r>
          </a:p>
        </p:txBody>
      </p:sp>
      <p:sp>
        <p:nvSpPr>
          <p:cNvPr id="3" name="Text Placeholder 2">
            <a:extLst>
              <a:ext uri="{FF2B5EF4-FFF2-40B4-BE49-F238E27FC236}">
                <a16:creationId xmlns:a16="http://schemas.microsoft.com/office/drawing/2014/main" id="{24376CA8-36D5-49D2-AA6F-2B9DF839CA24}"/>
              </a:ext>
            </a:extLst>
          </p:cNvPr>
          <p:cNvSpPr>
            <a:spLocks noGrp="1"/>
          </p:cNvSpPr>
          <p:nvPr>
            <p:ph type="body" sz="quarter" idx="13"/>
          </p:nvPr>
        </p:nvSpPr>
        <p:spPr>
          <a:xfrm>
            <a:off x="485946" y="592016"/>
            <a:ext cx="11495038" cy="3962401"/>
          </a:xfrm>
        </p:spPr>
        <p:txBody>
          <a:bodyPr/>
          <a:lstStyle/>
          <a:p>
            <a:pPr algn="just"/>
            <a:r>
              <a:rPr lang="en-US" sz="2200" dirty="0"/>
              <a:t>Every web page resides inside a browser window which can be considered as an object.</a:t>
            </a:r>
          </a:p>
          <a:p>
            <a:pPr algn="just"/>
            <a:r>
              <a:rPr lang="en-US" sz="2200" dirty="0"/>
              <a:t>A Document object represents the HTML document that is displayed in that window. The Document object has various properties that refer to other objects which allow access to and modification of document content.</a:t>
            </a:r>
          </a:p>
          <a:p>
            <a:pPr algn="just"/>
            <a:r>
              <a:rPr lang="en-US" sz="2200" dirty="0"/>
              <a:t>The way a document content is accessed and modified is called the </a:t>
            </a:r>
            <a:r>
              <a:rPr lang="en-US" sz="2200" b="1" dirty="0"/>
              <a:t>Document Object Model</a:t>
            </a:r>
            <a:r>
              <a:rPr lang="en-US" sz="2200" dirty="0"/>
              <a:t>, or </a:t>
            </a:r>
            <a:r>
              <a:rPr lang="en-US" sz="2200" b="1" dirty="0"/>
              <a:t>DOM</a:t>
            </a:r>
            <a:r>
              <a:rPr lang="en-US" sz="2200" dirty="0"/>
              <a:t>. The Objects are organized in a hierarchy. This hierarchical structure applies to the organization of objects in a Web document.</a:t>
            </a:r>
          </a:p>
          <a:p>
            <a:pPr algn="just"/>
            <a:r>
              <a:rPr lang="en-US" sz="2200" b="1" dirty="0"/>
              <a:t>Window object</a:t>
            </a:r>
            <a:r>
              <a:rPr lang="en-US" sz="2200" dirty="0"/>
              <a:t> − Top of the hierarchy. It is the outmost element of the object hierarchy.</a:t>
            </a:r>
          </a:p>
          <a:p>
            <a:pPr algn="just"/>
            <a:r>
              <a:rPr lang="en-US" sz="2200" b="1" dirty="0"/>
              <a:t>Document object</a:t>
            </a:r>
            <a:r>
              <a:rPr lang="en-US" sz="2200" dirty="0"/>
              <a:t> − Each HTML document that gets loaded into a window becomes a document object. The document contains the contents of the page.</a:t>
            </a:r>
          </a:p>
          <a:p>
            <a:pPr algn="just"/>
            <a:r>
              <a:rPr lang="en-US" sz="2200" b="1" dirty="0"/>
              <a:t>Form object</a:t>
            </a:r>
            <a:r>
              <a:rPr lang="en-US" sz="2200" dirty="0"/>
              <a:t> − Everything enclosed in the &lt;form&gt;...&lt;/form&gt; tags sets the form object.</a:t>
            </a:r>
          </a:p>
          <a:p>
            <a:pPr algn="just"/>
            <a:r>
              <a:rPr lang="en-US" sz="2200" b="1" dirty="0"/>
              <a:t>Form control elements</a:t>
            </a:r>
            <a:r>
              <a:rPr lang="en-US" sz="2200" dirty="0"/>
              <a:t> − The form object contains all the elements defined for that object such as text fields, buttons, radio buttons, and checkboxes.</a:t>
            </a:r>
          </a:p>
          <a:p>
            <a:pPr algn="just"/>
            <a:endParaRPr lang="en-US" dirty="0"/>
          </a:p>
        </p:txBody>
      </p:sp>
      <p:sp>
        <p:nvSpPr>
          <p:cNvPr id="4" name="Slide Number Placeholder 3">
            <a:extLst>
              <a:ext uri="{FF2B5EF4-FFF2-40B4-BE49-F238E27FC236}">
                <a16:creationId xmlns:a16="http://schemas.microsoft.com/office/drawing/2014/main" id="{DD2DBB23-3C29-4D72-9AD1-879240595A75}"/>
              </a:ext>
            </a:extLst>
          </p:cNvPr>
          <p:cNvSpPr>
            <a:spLocks noGrp="1"/>
          </p:cNvSpPr>
          <p:nvPr>
            <p:ph type="sldNum" sz="quarter" idx="12"/>
          </p:nvPr>
        </p:nvSpPr>
        <p:spPr/>
        <p:txBody>
          <a:bodyPr/>
          <a:lstStyle/>
          <a:p>
            <a:fld id="{C51EAA63-D034-42AE-91FA-B13B9518C7BE}" type="slidenum">
              <a:rPr lang="en-US" smtClean="0"/>
              <a:pPr/>
              <a:t>163</a:t>
            </a:fld>
            <a:endParaRPr lang="en-US" dirty="0"/>
          </a:p>
        </p:txBody>
      </p:sp>
    </p:spTree>
    <p:extLst>
      <p:ext uri="{BB962C8B-B14F-4D97-AF65-F5344CB8AC3E}">
        <p14:creationId xmlns:p14="http://schemas.microsoft.com/office/powerpoint/2010/main" val="343025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FB77-53AD-45A2-9A49-B0C561CCBB3A}"/>
              </a:ext>
            </a:extLst>
          </p:cNvPr>
          <p:cNvSpPr>
            <a:spLocks noGrp="1"/>
          </p:cNvSpPr>
          <p:nvPr>
            <p:ph type="title"/>
          </p:nvPr>
        </p:nvSpPr>
        <p:spPr>
          <a:xfrm>
            <a:off x="344249" y="364051"/>
            <a:ext cx="11125199" cy="620900"/>
          </a:xfrm>
        </p:spPr>
        <p:txBody>
          <a:bodyPr/>
          <a:lstStyle/>
          <a:p>
            <a:r>
              <a:rPr lang="en-US" dirty="0"/>
              <a:t>DOM Hierarchy</a:t>
            </a:r>
          </a:p>
        </p:txBody>
      </p:sp>
      <p:sp>
        <p:nvSpPr>
          <p:cNvPr id="3" name="Text Placeholder 2">
            <a:extLst>
              <a:ext uri="{FF2B5EF4-FFF2-40B4-BE49-F238E27FC236}">
                <a16:creationId xmlns:a16="http://schemas.microsoft.com/office/drawing/2014/main" id="{7D96A549-1740-4D05-A0CB-0439078252C7}"/>
              </a:ext>
            </a:extLst>
          </p:cNvPr>
          <p:cNvSpPr>
            <a:spLocks noGrp="1"/>
          </p:cNvSpPr>
          <p:nvPr>
            <p:ph type="body" sz="quarter" idx="13"/>
          </p:nvPr>
        </p:nvSpPr>
        <p:spPr>
          <a:xfrm>
            <a:off x="685784" y="1288863"/>
            <a:ext cx="10783664" cy="3962401"/>
          </a:xfrm>
        </p:spPr>
        <p:txBody>
          <a:bodyPr/>
          <a:lstStyle/>
          <a:p>
            <a:r>
              <a:rPr lang="en-US" dirty="0"/>
              <a:t>Here is a simple hierarchy of a few important objects −</a:t>
            </a:r>
          </a:p>
          <a:p>
            <a:endParaRPr lang="en-US" dirty="0"/>
          </a:p>
          <a:p>
            <a:endParaRPr lang="en-US" dirty="0"/>
          </a:p>
          <a:p>
            <a:endParaRPr lang="en-US" dirty="0"/>
          </a:p>
          <a:p>
            <a:endParaRPr lang="en-US" dirty="0"/>
          </a:p>
          <a:p>
            <a:r>
              <a:rPr lang="en-US" dirty="0"/>
              <a:t>There are several DOMs in existence. The following sections explain each of these DOMs in detail and describe how you can use them to access and modify document content.</a:t>
            </a:r>
          </a:p>
        </p:txBody>
      </p:sp>
      <p:sp>
        <p:nvSpPr>
          <p:cNvPr id="4" name="Slide Number Placeholder 3">
            <a:extLst>
              <a:ext uri="{FF2B5EF4-FFF2-40B4-BE49-F238E27FC236}">
                <a16:creationId xmlns:a16="http://schemas.microsoft.com/office/drawing/2014/main" id="{EC40AF38-03A1-4AD6-9448-E07455CE37F9}"/>
              </a:ext>
            </a:extLst>
          </p:cNvPr>
          <p:cNvSpPr>
            <a:spLocks noGrp="1"/>
          </p:cNvSpPr>
          <p:nvPr>
            <p:ph type="sldNum" sz="quarter" idx="12"/>
          </p:nvPr>
        </p:nvSpPr>
        <p:spPr/>
        <p:txBody>
          <a:bodyPr/>
          <a:lstStyle/>
          <a:p>
            <a:fld id="{C51EAA63-D034-42AE-91FA-B13B9518C7BE}" type="slidenum">
              <a:rPr lang="en-US" smtClean="0"/>
              <a:pPr/>
              <a:t>164</a:t>
            </a:fld>
            <a:endParaRPr lang="en-US" dirty="0"/>
          </a:p>
        </p:txBody>
      </p:sp>
      <p:pic>
        <p:nvPicPr>
          <p:cNvPr id="5" name="Picture 4">
            <a:extLst>
              <a:ext uri="{FF2B5EF4-FFF2-40B4-BE49-F238E27FC236}">
                <a16:creationId xmlns:a16="http://schemas.microsoft.com/office/drawing/2014/main" id="{48D3F84D-A644-40BE-A092-6C2758160AB6}"/>
              </a:ext>
            </a:extLst>
          </p:cNvPr>
          <p:cNvPicPr>
            <a:picLocks noChangeAspect="1"/>
          </p:cNvPicPr>
          <p:nvPr/>
        </p:nvPicPr>
        <p:blipFill>
          <a:blip r:embed="rId2"/>
          <a:stretch>
            <a:fillRect/>
          </a:stretch>
        </p:blipFill>
        <p:spPr>
          <a:xfrm>
            <a:off x="3046469" y="1903227"/>
            <a:ext cx="4514850" cy="2733675"/>
          </a:xfrm>
          <a:prstGeom prst="rect">
            <a:avLst/>
          </a:prstGeom>
        </p:spPr>
      </p:pic>
    </p:spTree>
    <p:extLst>
      <p:ext uri="{BB962C8B-B14F-4D97-AF65-F5344CB8AC3E}">
        <p14:creationId xmlns:p14="http://schemas.microsoft.com/office/powerpoint/2010/main" val="162423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67FD-785D-4D2B-81D4-61180BAD1590}"/>
              </a:ext>
            </a:extLst>
          </p:cNvPr>
          <p:cNvSpPr>
            <a:spLocks noGrp="1"/>
          </p:cNvSpPr>
          <p:nvPr>
            <p:ph type="title"/>
          </p:nvPr>
        </p:nvSpPr>
        <p:spPr>
          <a:xfrm>
            <a:off x="273911" y="420385"/>
            <a:ext cx="11125199" cy="583344"/>
          </a:xfrm>
        </p:spPr>
        <p:txBody>
          <a:bodyPr/>
          <a:lstStyle/>
          <a:p>
            <a:r>
              <a:rPr lang="en-US" dirty="0"/>
              <a:t>DOM Hierarchy</a:t>
            </a:r>
          </a:p>
        </p:txBody>
      </p:sp>
      <p:sp>
        <p:nvSpPr>
          <p:cNvPr id="3" name="Text Placeholder 2">
            <a:extLst>
              <a:ext uri="{FF2B5EF4-FFF2-40B4-BE49-F238E27FC236}">
                <a16:creationId xmlns:a16="http://schemas.microsoft.com/office/drawing/2014/main" id="{005758F6-8803-4832-A3CF-F605E1DFE0FD}"/>
              </a:ext>
            </a:extLst>
          </p:cNvPr>
          <p:cNvSpPr>
            <a:spLocks noGrp="1"/>
          </p:cNvSpPr>
          <p:nvPr>
            <p:ph type="body" sz="quarter" idx="13"/>
          </p:nvPr>
        </p:nvSpPr>
        <p:spPr>
          <a:xfrm>
            <a:off x="629884" y="1230922"/>
            <a:ext cx="11233869" cy="4958863"/>
          </a:xfrm>
        </p:spPr>
        <p:txBody>
          <a:bodyPr/>
          <a:lstStyle/>
          <a:p>
            <a:r>
              <a:rPr lang="en-US" b="1" dirty="0"/>
              <a:t>The Legacy DOM</a:t>
            </a:r>
            <a:r>
              <a:rPr lang="en-US" dirty="0"/>
              <a:t> − This is the model which was introduced in early versions of JavaScript language. It is well supported by all browsers, but allows access only to certain key portions of documents, such as forms, form elements, and images.</a:t>
            </a:r>
          </a:p>
          <a:p>
            <a:r>
              <a:rPr lang="en-US" b="1" dirty="0"/>
              <a:t>The W3C DOM </a:t>
            </a:r>
            <a:r>
              <a:rPr lang="en-US" dirty="0"/>
              <a:t>− This document object model allows access and modification of all document content and is standardized by the World Wide Web Consortium (W3C). This model is supported by almost all the modern browsers.</a:t>
            </a:r>
          </a:p>
          <a:p>
            <a:r>
              <a:rPr lang="en-US" b="1" dirty="0"/>
              <a:t>The IE4 DOM</a:t>
            </a:r>
            <a:r>
              <a:rPr lang="en-US" dirty="0"/>
              <a:t> − This document object model was introduced in Version 4 of Microsoft's Internet Explorer browser. IE 5 and later versions include support for most basic W3C DOM features.</a:t>
            </a:r>
          </a:p>
          <a:p>
            <a:endParaRPr lang="en-US" dirty="0"/>
          </a:p>
        </p:txBody>
      </p:sp>
      <p:sp>
        <p:nvSpPr>
          <p:cNvPr id="4" name="Slide Number Placeholder 3">
            <a:extLst>
              <a:ext uri="{FF2B5EF4-FFF2-40B4-BE49-F238E27FC236}">
                <a16:creationId xmlns:a16="http://schemas.microsoft.com/office/drawing/2014/main" id="{A9A418AB-5067-45BF-B705-21A593F23774}"/>
              </a:ext>
            </a:extLst>
          </p:cNvPr>
          <p:cNvSpPr>
            <a:spLocks noGrp="1"/>
          </p:cNvSpPr>
          <p:nvPr>
            <p:ph type="sldNum" sz="quarter" idx="12"/>
          </p:nvPr>
        </p:nvSpPr>
        <p:spPr/>
        <p:txBody>
          <a:bodyPr/>
          <a:lstStyle/>
          <a:p>
            <a:fld id="{C51EAA63-D034-42AE-91FA-B13B9518C7BE}" type="slidenum">
              <a:rPr lang="en-US" smtClean="0"/>
              <a:pPr/>
              <a:t>165</a:t>
            </a:fld>
            <a:endParaRPr lang="en-US" dirty="0"/>
          </a:p>
        </p:txBody>
      </p:sp>
    </p:spTree>
    <p:extLst>
      <p:ext uri="{BB962C8B-B14F-4D97-AF65-F5344CB8AC3E}">
        <p14:creationId xmlns:p14="http://schemas.microsoft.com/office/powerpoint/2010/main" val="328706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7EE0-7FA5-4EB9-93A1-187890ABA297}"/>
              </a:ext>
            </a:extLst>
          </p:cNvPr>
          <p:cNvSpPr>
            <a:spLocks noGrp="1"/>
          </p:cNvSpPr>
          <p:nvPr>
            <p:ph type="title"/>
          </p:nvPr>
        </p:nvSpPr>
        <p:spPr>
          <a:xfrm>
            <a:off x="273910" y="304800"/>
            <a:ext cx="11125199" cy="592016"/>
          </a:xfrm>
        </p:spPr>
        <p:txBody>
          <a:bodyPr/>
          <a:lstStyle/>
          <a:p>
            <a:r>
              <a:rPr lang="en-US" dirty="0"/>
              <a:t>DOM compatibility</a:t>
            </a:r>
          </a:p>
        </p:txBody>
      </p:sp>
      <p:sp>
        <p:nvSpPr>
          <p:cNvPr id="3" name="Text Placeholder 2">
            <a:extLst>
              <a:ext uri="{FF2B5EF4-FFF2-40B4-BE49-F238E27FC236}">
                <a16:creationId xmlns:a16="http://schemas.microsoft.com/office/drawing/2014/main" id="{C02AD8DE-E835-4DB6-A91E-F1ADDDAC7C0E}"/>
              </a:ext>
            </a:extLst>
          </p:cNvPr>
          <p:cNvSpPr>
            <a:spLocks noGrp="1"/>
          </p:cNvSpPr>
          <p:nvPr>
            <p:ph type="body" sz="quarter" idx="13"/>
          </p:nvPr>
        </p:nvSpPr>
        <p:spPr>
          <a:xfrm>
            <a:off x="462499" y="1113691"/>
            <a:ext cx="11541931" cy="3962401"/>
          </a:xfrm>
        </p:spPr>
        <p:txBody>
          <a:bodyPr/>
          <a:lstStyle/>
          <a:p>
            <a:pPr algn="just"/>
            <a:r>
              <a:rPr lang="en-US" dirty="0"/>
              <a:t>If you want to write a script with the flexibility to use either W3C DOM or IE 4 DOM depending on their availability, then you can use a capability-testing approach that first checks for the existence of a method or property to determine whether the browser has the capability you desire. For example −</a:t>
            </a:r>
          </a:p>
        </p:txBody>
      </p:sp>
      <p:sp>
        <p:nvSpPr>
          <p:cNvPr id="4" name="Slide Number Placeholder 3">
            <a:extLst>
              <a:ext uri="{FF2B5EF4-FFF2-40B4-BE49-F238E27FC236}">
                <a16:creationId xmlns:a16="http://schemas.microsoft.com/office/drawing/2014/main" id="{2E5D3C2E-C686-4694-9554-900CEF09C896}"/>
              </a:ext>
            </a:extLst>
          </p:cNvPr>
          <p:cNvSpPr>
            <a:spLocks noGrp="1"/>
          </p:cNvSpPr>
          <p:nvPr>
            <p:ph type="sldNum" sz="quarter" idx="12"/>
          </p:nvPr>
        </p:nvSpPr>
        <p:spPr/>
        <p:txBody>
          <a:bodyPr/>
          <a:lstStyle/>
          <a:p>
            <a:fld id="{C51EAA63-D034-42AE-91FA-B13B9518C7BE}" type="slidenum">
              <a:rPr lang="en-US" smtClean="0"/>
              <a:pPr/>
              <a:t>166</a:t>
            </a:fld>
            <a:endParaRPr lang="en-US" dirty="0"/>
          </a:p>
        </p:txBody>
      </p:sp>
      <p:pic>
        <p:nvPicPr>
          <p:cNvPr id="5" name="Picture 4">
            <a:extLst>
              <a:ext uri="{FF2B5EF4-FFF2-40B4-BE49-F238E27FC236}">
                <a16:creationId xmlns:a16="http://schemas.microsoft.com/office/drawing/2014/main" id="{7D827FBF-EF88-430D-B454-FB426AD36D7D}"/>
              </a:ext>
            </a:extLst>
          </p:cNvPr>
          <p:cNvPicPr>
            <a:picLocks noChangeAspect="1"/>
          </p:cNvPicPr>
          <p:nvPr/>
        </p:nvPicPr>
        <p:blipFill>
          <a:blip r:embed="rId2"/>
          <a:stretch>
            <a:fillRect/>
          </a:stretch>
        </p:blipFill>
        <p:spPr>
          <a:xfrm>
            <a:off x="3347834" y="3094891"/>
            <a:ext cx="4977350" cy="3078773"/>
          </a:xfrm>
          <a:prstGeom prst="rect">
            <a:avLst/>
          </a:prstGeom>
        </p:spPr>
      </p:pic>
    </p:spTree>
    <p:extLst>
      <p:ext uri="{BB962C8B-B14F-4D97-AF65-F5344CB8AC3E}">
        <p14:creationId xmlns:p14="http://schemas.microsoft.com/office/powerpoint/2010/main" val="215358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774A-05F9-4F2D-AC84-D4C338293BB0}"/>
              </a:ext>
            </a:extLst>
          </p:cNvPr>
          <p:cNvSpPr>
            <a:spLocks noGrp="1"/>
          </p:cNvSpPr>
          <p:nvPr>
            <p:ph type="title"/>
          </p:nvPr>
        </p:nvSpPr>
        <p:spPr>
          <a:xfrm>
            <a:off x="273910" y="281354"/>
            <a:ext cx="11125199" cy="451339"/>
          </a:xfrm>
        </p:spPr>
        <p:txBody>
          <a:bodyPr/>
          <a:lstStyle/>
          <a:p>
            <a:r>
              <a:rPr lang="en-US" dirty="0"/>
              <a:t>JavaScript - Errors &amp; Exceptions Handling</a:t>
            </a:r>
          </a:p>
        </p:txBody>
      </p:sp>
      <p:sp>
        <p:nvSpPr>
          <p:cNvPr id="3" name="Text Placeholder 2">
            <a:extLst>
              <a:ext uri="{FF2B5EF4-FFF2-40B4-BE49-F238E27FC236}">
                <a16:creationId xmlns:a16="http://schemas.microsoft.com/office/drawing/2014/main" id="{8AA40EE0-5911-4BFE-8DDC-99392617F7F5}"/>
              </a:ext>
            </a:extLst>
          </p:cNvPr>
          <p:cNvSpPr>
            <a:spLocks noGrp="1"/>
          </p:cNvSpPr>
          <p:nvPr>
            <p:ph type="body" sz="quarter" idx="13"/>
          </p:nvPr>
        </p:nvSpPr>
        <p:spPr>
          <a:xfrm>
            <a:off x="462499" y="902676"/>
            <a:ext cx="11518485" cy="3962401"/>
          </a:xfrm>
        </p:spPr>
        <p:txBody>
          <a:bodyPr/>
          <a:lstStyle/>
          <a:p>
            <a:r>
              <a:rPr lang="en-US" dirty="0"/>
              <a:t>There are three types of errors in programming: (a) Syntax Errors, (b) Runtime Errors, and (c) Logical Errors.</a:t>
            </a:r>
          </a:p>
          <a:p>
            <a:r>
              <a:rPr lang="en-US" b="1" dirty="0"/>
              <a:t>Syntax Errors</a:t>
            </a:r>
          </a:p>
          <a:p>
            <a:r>
              <a:rPr lang="en-US" dirty="0"/>
              <a:t>Syntax errors, also called </a:t>
            </a:r>
            <a:r>
              <a:rPr lang="en-US" b="1" dirty="0"/>
              <a:t>parsing errors,</a:t>
            </a:r>
            <a:r>
              <a:rPr lang="en-US" dirty="0"/>
              <a:t> occur at compile time in traditional programming languages and at interpret time in JavaScript.</a:t>
            </a:r>
          </a:p>
          <a:p>
            <a:r>
              <a:rPr lang="en-US" dirty="0"/>
              <a:t>For example, the following line causes a syntax error because it is missing a closing parenthesis.</a:t>
            </a:r>
          </a:p>
          <a:p>
            <a:endParaRPr lang="en-US" dirty="0"/>
          </a:p>
        </p:txBody>
      </p:sp>
      <p:sp>
        <p:nvSpPr>
          <p:cNvPr id="4" name="Slide Number Placeholder 3">
            <a:extLst>
              <a:ext uri="{FF2B5EF4-FFF2-40B4-BE49-F238E27FC236}">
                <a16:creationId xmlns:a16="http://schemas.microsoft.com/office/drawing/2014/main" id="{45D00065-DF33-4EB2-B239-E7F41BB68A2F}"/>
              </a:ext>
            </a:extLst>
          </p:cNvPr>
          <p:cNvSpPr>
            <a:spLocks noGrp="1"/>
          </p:cNvSpPr>
          <p:nvPr>
            <p:ph type="sldNum" sz="quarter" idx="12"/>
          </p:nvPr>
        </p:nvSpPr>
        <p:spPr/>
        <p:txBody>
          <a:bodyPr/>
          <a:lstStyle/>
          <a:p>
            <a:fld id="{C51EAA63-D034-42AE-91FA-B13B9518C7BE}" type="slidenum">
              <a:rPr lang="en-US" smtClean="0"/>
              <a:pPr/>
              <a:t>167</a:t>
            </a:fld>
            <a:endParaRPr lang="en-US" dirty="0"/>
          </a:p>
        </p:txBody>
      </p:sp>
      <p:pic>
        <p:nvPicPr>
          <p:cNvPr id="5" name="Picture 4">
            <a:extLst>
              <a:ext uri="{FF2B5EF4-FFF2-40B4-BE49-F238E27FC236}">
                <a16:creationId xmlns:a16="http://schemas.microsoft.com/office/drawing/2014/main" id="{CDA9D92D-7529-4814-800C-75762AC262B5}"/>
              </a:ext>
            </a:extLst>
          </p:cNvPr>
          <p:cNvPicPr>
            <a:picLocks noChangeAspect="1"/>
          </p:cNvPicPr>
          <p:nvPr/>
        </p:nvPicPr>
        <p:blipFill>
          <a:blip r:embed="rId2"/>
          <a:stretch>
            <a:fillRect/>
          </a:stretch>
        </p:blipFill>
        <p:spPr>
          <a:xfrm>
            <a:off x="3927922" y="4412639"/>
            <a:ext cx="4587637" cy="1589576"/>
          </a:xfrm>
          <a:prstGeom prst="rect">
            <a:avLst/>
          </a:prstGeom>
        </p:spPr>
      </p:pic>
    </p:spTree>
    <p:extLst>
      <p:ext uri="{BB962C8B-B14F-4D97-AF65-F5344CB8AC3E}">
        <p14:creationId xmlns:p14="http://schemas.microsoft.com/office/powerpoint/2010/main" val="27172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5A63-35C1-4377-AC8F-BBB45D04310C}"/>
              </a:ext>
            </a:extLst>
          </p:cNvPr>
          <p:cNvSpPr>
            <a:spLocks noGrp="1"/>
          </p:cNvSpPr>
          <p:nvPr>
            <p:ph type="title"/>
          </p:nvPr>
        </p:nvSpPr>
        <p:spPr>
          <a:xfrm>
            <a:off x="320803" y="420388"/>
            <a:ext cx="11125199" cy="583342"/>
          </a:xfrm>
        </p:spPr>
        <p:txBody>
          <a:bodyPr/>
          <a:lstStyle/>
          <a:p>
            <a:r>
              <a:rPr lang="en-US" dirty="0"/>
              <a:t>JavaScript - Errors &amp; Exceptions Handling</a:t>
            </a:r>
          </a:p>
        </p:txBody>
      </p:sp>
      <p:sp>
        <p:nvSpPr>
          <p:cNvPr id="3" name="Text Placeholder 2">
            <a:extLst>
              <a:ext uri="{FF2B5EF4-FFF2-40B4-BE49-F238E27FC236}">
                <a16:creationId xmlns:a16="http://schemas.microsoft.com/office/drawing/2014/main" id="{5B66D622-47C7-411E-A7DF-F66EEDDC0E9F}"/>
              </a:ext>
            </a:extLst>
          </p:cNvPr>
          <p:cNvSpPr>
            <a:spLocks noGrp="1"/>
          </p:cNvSpPr>
          <p:nvPr>
            <p:ph type="body" sz="quarter" idx="13"/>
          </p:nvPr>
        </p:nvSpPr>
        <p:spPr>
          <a:xfrm>
            <a:off x="531817" y="1652953"/>
            <a:ext cx="11125199" cy="3962401"/>
          </a:xfrm>
        </p:spPr>
        <p:txBody>
          <a:bodyPr/>
          <a:lstStyle/>
          <a:p>
            <a:pPr algn="just"/>
            <a:r>
              <a:rPr lang="en-US" dirty="0"/>
              <a:t>When a syntax error occurs in JavaScript, only the code contained within the same thread as the syntax error is affected and the rest of the code in other threads gets executed assuming nothing in them depends on the code containing the error.</a:t>
            </a:r>
          </a:p>
        </p:txBody>
      </p:sp>
      <p:sp>
        <p:nvSpPr>
          <p:cNvPr id="4" name="Slide Number Placeholder 3">
            <a:extLst>
              <a:ext uri="{FF2B5EF4-FFF2-40B4-BE49-F238E27FC236}">
                <a16:creationId xmlns:a16="http://schemas.microsoft.com/office/drawing/2014/main" id="{1A1BEC93-FED2-438D-AFD6-631328D52FA3}"/>
              </a:ext>
            </a:extLst>
          </p:cNvPr>
          <p:cNvSpPr>
            <a:spLocks noGrp="1"/>
          </p:cNvSpPr>
          <p:nvPr>
            <p:ph type="sldNum" sz="quarter" idx="12"/>
          </p:nvPr>
        </p:nvSpPr>
        <p:spPr/>
        <p:txBody>
          <a:bodyPr/>
          <a:lstStyle/>
          <a:p>
            <a:fld id="{C51EAA63-D034-42AE-91FA-B13B9518C7BE}" type="slidenum">
              <a:rPr lang="en-US" smtClean="0"/>
              <a:pPr/>
              <a:t>168</a:t>
            </a:fld>
            <a:endParaRPr lang="en-US" dirty="0"/>
          </a:p>
        </p:txBody>
      </p:sp>
    </p:spTree>
    <p:extLst>
      <p:ext uri="{BB962C8B-B14F-4D97-AF65-F5344CB8AC3E}">
        <p14:creationId xmlns:p14="http://schemas.microsoft.com/office/powerpoint/2010/main" val="411704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33A7-66A4-4DEB-B32B-DAA87869B49A}"/>
              </a:ext>
            </a:extLst>
          </p:cNvPr>
          <p:cNvSpPr>
            <a:spLocks noGrp="1"/>
          </p:cNvSpPr>
          <p:nvPr>
            <p:ph type="title"/>
          </p:nvPr>
        </p:nvSpPr>
        <p:spPr>
          <a:xfrm>
            <a:off x="273910" y="328246"/>
            <a:ext cx="11125199" cy="498232"/>
          </a:xfrm>
        </p:spPr>
        <p:txBody>
          <a:bodyPr/>
          <a:lstStyle/>
          <a:p>
            <a:r>
              <a:rPr lang="en-US"/>
              <a:t>Runtime Errors</a:t>
            </a:r>
            <a:endParaRPr lang="en-US" dirty="0"/>
          </a:p>
        </p:txBody>
      </p:sp>
      <p:sp>
        <p:nvSpPr>
          <p:cNvPr id="3" name="Text Placeholder 2">
            <a:extLst>
              <a:ext uri="{FF2B5EF4-FFF2-40B4-BE49-F238E27FC236}">
                <a16:creationId xmlns:a16="http://schemas.microsoft.com/office/drawing/2014/main" id="{F07BD29B-2CA8-427C-87B2-DDBB28B98B74}"/>
              </a:ext>
            </a:extLst>
          </p:cNvPr>
          <p:cNvSpPr>
            <a:spLocks noGrp="1"/>
          </p:cNvSpPr>
          <p:nvPr>
            <p:ph type="body" sz="quarter" idx="13"/>
          </p:nvPr>
        </p:nvSpPr>
        <p:spPr>
          <a:xfrm>
            <a:off x="462500" y="996461"/>
            <a:ext cx="11471592" cy="3962401"/>
          </a:xfrm>
        </p:spPr>
        <p:txBody>
          <a:bodyPr/>
          <a:lstStyle/>
          <a:p>
            <a:r>
              <a:rPr lang="en-US" dirty="0"/>
              <a:t>Runtime errors, also called </a:t>
            </a:r>
            <a:r>
              <a:rPr lang="en-US" b="1" dirty="0"/>
              <a:t>exceptions,</a:t>
            </a:r>
            <a:r>
              <a:rPr lang="en-US" dirty="0"/>
              <a:t> occur during execution (after compilation/interpretation).</a:t>
            </a:r>
          </a:p>
          <a:p>
            <a:r>
              <a:rPr lang="en-US" dirty="0"/>
              <a:t>For example, the following line causes a runtime error because here the syntax is correct, but at runtime, it is trying to call a method that does not exist.</a:t>
            </a:r>
          </a:p>
          <a:p>
            <a:endParaRPr lang="en-US" dirty="0"/>
          </a:p>
          <a:p>
            <a:endParaRPr lang="en-US" dirty="0"/>
          </a:p>
          <a:p>
            <a:r>
              <a:rPr lang="en-US" dirty="0"/>
              <a:t>Exceptions also affect the thread in which they occur, allowing other JavaScript threads to continue normal execution.</a:t>
            </a:r>
          </a:p>
          <a:p>
            <a:endParaRPr lang="en-US" dirty="0"/>
          </a:p>
        </p:txBody>
      </p:sp>
      <p:sp>
        <p:nvSpPr>
          <p:cNvPr id="4" name="Slide Number Placeholder 3">
            <a:extLst>
              <a:ext uri="{FF2B5EF4-FFF2-40B4-BE49-F238E27FC236}">
                <a16:creationId xmlns:a16="http://schemas.microsoft.com/office/drawing/2014/main" id="{27FAC321-D82D-4210-9504-E8ECCC1A3F1F}"/>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169</a:t>
            </a:fld>
            <a:endParaRPr lang="en-US" dirty="0"/>
          </a:p>
        </p:txBody>
      </p:sp>
      <p:pic>
        <p:nvPicPr>
          <p:cNvPr id="5" name="Picture 4">
            <a:extLst>
              <a:ext uri="{FF2B5EF4-FFF2-40B4-BE49-F238E27FC236}">
                <a16:creationId xmlns:a16="http://schemas.microsoft.com/office/drawing/2014/main" id="{8CF28764-70A1-4D4E-9E0D-3881A992129B}"/>
              </a:ext>
            </a:extLst>
          </p:cNvPr>
          <p:cNvPicPr>
            <a:picLocks noChangeAspect="1"/>
          </p:cNvPicPr>
          <p:nvPr/>
        </p:nvPicPr>
        <p:blipFill>
          <a:blip r:embed="rId2"/>
          <a:stretch>
            <a:fillRect/>
          </a:stretch>
        </p:blipFill>
        <p:spPr>
          <a:xfrm>
            <a:off x="4108449" y="3019791"/>
            <a:ext cx="3595281" cy="1294301"/>
          </a:xfrm>
          <a:prstGeom prst="rect">
            <a:avLst/>
          </a:prstGeom>
        </p:spPr>
      </p:pic>
    </p:spTree>
    <p:extLst>
      <p:ext uri="{BB962C8B-B14F-4D97-AF65-F5344CB8AC3E}">
        <p14:creationId xmlns:p14="http://schemas.microsoft.com/office/powerpoint/2010/main" val="237851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838F-9BFA-4031-90D9-ABF09629BCB6}"/>
              </a:ext>
            </a:extLst>
          </p:cNvPr>
          <p:cNvSpPr>
            <a:spLocks noGrp="1"/>
          </p:cNvSpPr>
          <p:nvPr>
            <p:ph type="title"/>
          </p:nvPr>
        </p:nvSpPr>
        <p:spPr>
          <a:xfrm>
            <a:off x="227018" y="281353"/>
            <a:ext cx="11125199" cy="709247"/>
          </a:xfrm>
        </p:spPr>
        <p:txBody>
          <a:bodyPr/>
          <a:lstStyle/>
          <a:p>
            <a:r>
              <a:rPr lang="en-US" dirty="0"/>
              <a:t>JavaScript – Placement in HTML File</a:t>
            </a:r>
          </a:p>
        </p:txBody>
      </p:sp>
      <p:sp>
        <p:nvSpPr>
          <p:cNvPr id="3" name="Text Placeholder 2">
            <a:extLst>
              <a:ext uri="{FF2B5EF4-FFF2-40B4-BE49-F238E27FC236}">
                <a16:creationId xmlns:a16="http://schemas.microsoft.com/office/drawing/2014/main" id="{82C39B0C-3CED-4A01-B899-C926A94B3066}"/>
              </a:ext>
            </a:extLst>
          </p:cNvPr>
          <p:cNvSpPr>
            <a:spLocks noGrp="1"/>
          </p:cNvSpPr>
          <p:nvPr>
            <p:ph type="body" sz="quarter" idx="13"/>
          </p:nvPr>
        </p:nvSpPr>
        <p:spPr>
          <a:xfrm>
            <a:off x="462500" y="1207476"/>
            <a:ext cx="11424700" cy="3962401"/>
          </a:xfrm>
        </p:spPr>
        <p:txBody>
          <a:bodyPr/>
          <a:lstStyle/>
          <a:p>
            <a:r>
              <a:rPr lang="en-US" dirty="0"/>
              <a:t>There is a flexibility given to include JavaScript code anywhere in an HTML document. However the most preferred ways to include JavaScript in an HTML file are as follows −</a:t>
            </a:r>
          </a:p>
          <a:p>
            <a:pPr marL="458788" indent="-457200">
              <a:buFont typeface="Arial" panose="020B0604020202020204" pitchFamily="34" charset="0"/>
              <a:buChar char="•"/>
            </a:pPr>
            <a:r>
              <a:rPr lang="en-US" dirty="0"/>
              <a:t>Script in &lt;head&gt;...&lt;/head&gt; section.</a:t>
            </a:r>
          </a:p>
          <a:p>
            <a:pPr marL="458788" indent="-457200">
              <a:buFont typeface="Arial" panose="020B0604020202020204" pitchFamily="34" charset="0"/>
              <a:buChar char="•"/>
            </a:pPr>
            <a:r>
              <a:rPr lang="en-US" dirty="0"/>
              <a:t>Script in &lt;body&gt;...&lt;/body&gt; section.</a:t>
            </a:r>
          </a:p>
          <a:p>
            <a:pPr marL="458788" indent="-457200">
              <a:buFont typeface="Arial" panose="020B0604020202020204" pitchFamily="34" charset="0"/>
              <a:buChar char="•"/>
            </a:pPr>
            <a:r>
              <a:rPr lang="en-US" dirty="0"/>
              <a:t>Script in &lt;body&gt;...&lt;/body&gt; and &lt;head&gt;...&lt;/head&gt; sections.</a:t>
            </a:r>
          </a:p>
          <a:p>
            <a:pPr marL="458788" indent="-457200">
              <a:buFont typeface="Arial" panose="020B0604020202020204" pitchFamily="34" charset="0"/>
              <a:buChar char="•"/>
            </a:pPr>
            <a:r>
              <a:rPr lang="en-US" dirty="0"/>
              <a:t>Script in an external file and then include in &lt;head&gt;...&lt;/head&gt; section.</a:t>
            </a:r>
          </a:p>
          <a:p>
            <a:r>
              <a:rPr lang="en-US" dirty="0"/>
              <a:t>In the following section, we will see how we can place JavaScript in an HTML file in different ways.</a:t>
            </a:r>
          </a:p>
          <a:p>
            <a:endParaRPr lang="en-US" dirty="0"/>
          </a:p>
        </p:txBody>
      </p:sp>
      <p:sp>
        <p:nvSpPr>
          <p:cNvPr id="4" name="Slide Number Placeholder 3">
            <a:extLst>
              <a:ext uri="{FF2B5EF4-FFF2-40B4-BE49-F238E27FC236}">
                <a16:creationId xmlns:a16="http://schemas.microsoft.com/office/drawing/2014/main" id="{CEFAE7CE-C6F0-42A3-A5E8-A469CDE0F8C5}"/>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100486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0DB2-FB7D-4E00-9699-91C7B92E6A73}"/>
              </a:ext>
            </a:extLst>
          </p:cNvPr>
          <p:cNvSpPr>
            <a:spLocks noGrp="1"/>
          </p:cNvSpPr>
          <p:nvPr>
            <p:ph type="title"/>
          </p:nvPr>
        </p:nvSpPr>
        <p:spPr>
          <a:xfrm>
            <a:off x="203572" y="351692"/>
            <a:ext cx="11125199" cy="592016"/>
          </a:xfrm>
        </p:spPr>
        <p:txBody>
          <a:bodyPr/>
          <a:lstStyle/>
          <a:p>
            <a:r>
              <a:rPr lang="en-US" dirty="0"/>
              <a:t>Logical Errors</a:t>
            </a:r>
          </a:p>
        </p:txBody>
      </p:sp>
      <p:sp>
        <p:nvSpPr>
          <p:cNvPr id="3" name="Text Placeholder 2">
            <a:extLst>
              <a:ext uri="{FF2B5EF4-FFF2-40B4-BE49-F238E27FC236}">
                <a16:creationId xmlns:a16="http://schemas.microsoft.com/office/drawing/2014/main" id="{F007FC68-FC1A-4F9F-AB16-FAB12D96F875}"/>
              </a:ext>
            </a:extLst>
          </p:cNvPr>
          <p:cNvSpPr>
            <a:spLocks noGrp="1"/>
          </p:cNvSpPr>
          <p:nvPr>
            <p:ph type="body" sz="quarter" idx="13"/>
          </p:nvPr>
        </p:nvSpPr>
        <p:spPr>
          <a:xfrm>
            <a:off x="462500" y="1160584"/>
            <a:ext cx="11354362" cy="3962401"/>
          </a:xfrm>
        </p:spPr>
        <p:txBody>
          <a:bodyPr/>
          <a:lstStyle/>
          <a:p>
            <a:pPr algn="just"/>
            <a:r>
              <a:rPr lang="en-US" dirty="0"/>
              <a:t>Logic errors can be the most difficult type of errors to track down. These errors are not the result of a syntax or runtime error. Instead, they occur when you make a mistake in the logic that drives your script and you do not get the result you expected.</a:t>
            </a:r>
          </a:p>
          <a:p>
            <a:pPr algn="just"/>
            <a:r>
              <a:rPr lang="en-US" dirty="0"/>
              <a:t>You cannot catch those errors, because it depends on your business requirement what type of logic you want to put in your program.</a:t>
            </a:r>
          </a:p>
          <a:p>
            <a:endParaRPr lang="en-US" dirty="0"/>
          </a:p>
        </p:txBody>
      </p:sp>
      <p:sp>
        <p:nvSpPr>
          <p:cNvPr id="4" name="Slide Number Placeholder 3">
            <a:extLst>
              <a:ext uri="{FF2B5EF4-FFF2-40B4-BE49-F238E27FC236}">
                <a16:creationId xmlns:a16="http://schemas.microsoft.com/office/drawing/2014/main" id="{14233B92-BF46-4660-AF8D-378D0F06FF5D}"/>
              </a:ext>
            </a:extLst>
          </p:cNvPr>
          <p:cNvSpPr>
            <a:spLocks noGrp="1"/>
          </p:cNvSpPr>
          <p:nvPr>
            <p:ph type="sldNum" sz="quarter" idx="12"/>
          </p:nvPr>
        </p:nvSpPr>
        <p:spPr/>
        <p:txBody>
          <a:bodyPr/>
          <a:lstStyle/>
          <a:p>
            <a:fld id="{C51EAA63-D034-42AE-91FA-B13B9518C7BE}" type="slidenum">
              <a:rPr lang="en-US" smtClean="0"/>
              <a:pPr/>
              <a:t>170</a:t>
            </a:fld>
            <a:endParaRPr lang="en-US" dirty="0"/>
          </a:p>
        </p:txBody>
      </p:sp>
    </p:spTree>
    <p:extLst>
      <p:ext uri="{BB962C8B-B14F-4D97-AF65-F5344CB8AC3E}">
        <p14:creationId xmlns:p14="http://schemas.microsoft.com/office/powerpoint/2010/main" val="223541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662-17C2-4232-A10D-9748DE5A76E6}"/>
              </a:ext>
            </a:extLst>
          </p:cNvPr>
          <p:cNvSpPr>
            <a:spLocks noGrp="1"/>
          </p:cNvSpPr>
          <p:nvPr>
            <p:ph type="title"/>
          </p:nvPr>
        </p:nvSpPr>
        <p:spPr>
          <a:xfrm>
            <a:off x="203572" y="257908"/>
            <a:ext cx="11125199" cy="592016"/>
          </a:xfrm>
        </p:spPr>
        <p:txBody>
          <a:bodyPr/>
          <a:lstStyle/>
          <a:p>
            <a:r>
              <a:rPr lang="en-US" dirty="0"/>
              <a:t>The try...catch...finally Statement</a:t>
            </a:r>
          </a:p>
        </p:txBody>
      </p:sp>
      <p:sp>
        <p:nvSpPr>
          <p:cNvPr id="3" name="Text Placeholder 2">
            <a:extLst>
              <a:ext uri="{FF2B5EF4-FFF2-40B4-BE49-F238E27FC236}">
                <a16:creationId xmlns:a16="http://schemas.microsoft.com/office/drawing/2014/main" id="{3ECD5307-78A8-44C7-844A-8CFF1C1A4C15}"/>
              </a:ext>
            </a:extLst>
          </p:cNvPr>
          <p:cNvSpPr>
            <a:spLocks noGrp="1"/>
          </p:cNvSpPr>
          <p:nvPr>
            <p:ph type="body" sz="quarter" idx="13"/>
          </p:nvPr>
        </p:nvSpPr>
        <p:spPr>
          <a:xfrm>
            <a:off x="462500" y="1137138"/>
            <a:ext cx="11401254" cy="3962401"/>
          </a:xfrm>
        </p:spPr>
        <p:txBody>
          <a:bodyPr/>
          <a:lstStyle/>
          <a:p>
            <a:r>
              <a:rPr lang="en-US" dirty="0"/>
              <a:t>The latest versions of JavaScript added exception handling capabilities. JavaScript implements the </a:t>
            </a:r>
            <a:r>
              <a:rPr lang="en-US" b="1" dirty="0"/>
              <a:t>try...catch...finally</a:t>
            </a:r>
            <a:r>
              <a:rPr lang="en-US" dirty="0"/>
              <a:t> construct as well as the </a:t>
            </a:r>
            <a:r>
              <a:rPr lang="en-US" b="1" dirty="0"/>
              <a:t>throw</a:t>
            </a:r>
            <a:r>
              <a:rPr lang="en-US" dirty="0"/>
              <a:t> operator to handle exceptions.</a:t>
            </a:r>
          </a:p>
          <a:p>
            <a:r>
              <a:rPr lang="en-US" dirty="0"/>
              <a:t>You can </a:t>
            </a:r>
            <a:r>
              <a:rPr lang="en-US" b="1" dirty="0"/>
              <a:t>catch</a:t>
            </a:r>
            <a:r>
              <a:rPr lang="en-US" dirty="0"/>
              <a:t> programmer-generated and </a:t>
            </a:r>
            <a:r>
              <a:rPr lang="en-US" b="1" dirty="0"/>
              <a:t>runtime</a:t>
            </a:r>
            <a:r>
              <a:rPr lang="en-US" dirty="0"/>
              <a:t> exceptions, but you cannot </a:t>
            </a:r>
            <a:r>
              <a:rPr lang="en-US" b="1" dirty="0"/>
              <a:t>catch</a:t>
            </a:r>
            <a:r>
              <a:rPr lang="en-US" dirty="0"/>
              <a:t> JavaScript syntax errors.</a:t>
            </a:r>
          </a:p>
          <a:p>
            <a:r>
              <a:rPr lang="en-US" dirty="0"/>
              <a:t>Here is the </a:t>
            </a:r>
            <a:r>
              <a:rPr lang="en-US" b="1" dirty="0"/>
              <a:t>try...catch...finally</a:t>
            </a:r>
            <a:r>
              <a:rPr lang="en-US" dirty="0"/>
              <a:t> block syntax −</a:t>
            </a:r>
          </a:p>
          <a:p>
            <a:endParaRPr lang="en-US" dirty="0"/>
          </a:p>
        </p:txBody>
      </p:sp>
      <p:sp>
        <p:nvSpPr>
          <p:cNvPr id="4" name="Slide Number Placeholder 3">
            <a:extLst>
              <a:ext uri="{FF2B5EF4-FFF2-40B4-BE49-F238E27FC236}">
                <a16:creationId xmlns:a16="http://schemas.microsoft.com/office/drawing/2014/main" id="{5730AD5F-9EA4-4B6C-9E3B-376E0733AE1F}"/>
              </a:ext>
            </a:extLst>
          </p:cNvPr>
          <p:cNvSpPr>
            <a:spLocks noGrp="1"/>
          </p:cNvSpPr>
          <p:nvPr>
            <p:ph type="sldNum" sz="quarter" idx="12"/>
          </p:nvPr>
        </p:nvSpPr>
        <p:spPr/>
        <p:txBody>
          <a:bodyPr/>
          <a:lstStyle/>
          <a:p>
            <a:fld id="{C51EAA63-D034-42AE-91FA-B13B9518C7BE}" type="slidenum">
              <a:rPr lang="en-US" smtClean="0"/>
              <a:pPr/>
              <a:t>171</a:t>
            </a:fld>
            <a:endParaRPr lang="en-US" dirty="0"/>
          </a:p>
        </p:txBody>
      </p:sp>
      <p:pic>
        <p:nvPicPr>
          <p:cNvPr id="5" name="Picture 4">
            <a:extLst>
              <a:ext uri="{FF2B5EF4-FFF2-40B4-BE49-F238E27FC236}">
                <a16:creationId xmlns:a16="http://schemas.microsoft.com/office/drawing/2014/main" id="{B891D7FB-3EF9-4B0E-BD1C-BC30BA2D0629}"/>
              </a:ext>
            </a:extLst>
          </p:cNvPr>
          <p:cNvPicPr>
            <a:picLocks noChangeAspect="1"/>
          </p:cNvPicPr>
          <p:nvPr/>
        </p:nvPicPr>
        <p:blipFill>
          <a:blip r:embed="rId2"/>
          <a:stretch>
            <a:fillRect/>
          </a:stretch>
        </p:blipFill>
        <p:spPr>
          <a:xfrm>
            <a:off x="7299696" y="3118338"/>
            <a:ext cx="4029075" cy="3114675"/>
          </a:xfrm>
          <a:prstGeom prst="rect">
            <a:avLst/>
          </a:prstGeom>
        </p:spPr>
      </p:pic>
    </p:spTree>
    <p:extLst>
      <p:ext uri="{BB962C8B-B14F-4D97-AF65-F5344CB8AC3E}">
        <p14:creationId xmlns:p14="http://schemas.microsoft.com/office/powerpoint/2010/main" val="337091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ED3A-B5D9-481E-8530-AE1003260D89}"/>
              </a:ext>
            </a:extLst>
          </p:cNvPr>
          <p:cNvSpPr>
            <a:spLocks noGrp="1"/>
          </p:cNvSpPr>
          <p:nvPr>
            <p:ph type="title"/>
          </p:nvPr>
        </p:nvSpPr>
        <p:spPr/>
        <p:txBody>
          <a:bodyPr/>
          <a:lstStyle/>
          <a:p>
            <a:r>
              <a:rPr lang="en-US" dirty="0"/>
              <a:t>The try...catch...finally Statement</a:t>
            </a:r>
          </a:p>
        </p:txBody>
      </p:sp>
      <p:sp>
        <p:nvSpPr>
          <p:cNvPr id="3" name="Text Placeholder 2">
            <a:extLst>
              <a:ext uri="{FF2B5EF4-FFF2-40B4-BE49-F238E27FC236}">
                <a16:creationId xmlns:a16="http://schemas.microsoft.com/office/drawing/2014/main" id="{C1F17596-4595-4A64-AF8C-4B59B0C29F06}"/>
              </a:ext>
            </a:extLst>
          </p:cNvPr>
          <p:cNvSpPr>
            <a:spLocks noGrp="1"/>
          </p:cNvSpPr>
          <p:nvPr>
            <p:ph type="body" sz="quarter" idx="13"/>
          </p:nvPr>
        </p:nvSpPr>
        <p:spPr>
          <a:xfrm>
            <a:off x="531817" y="1676399"/>
            <a:ext cx="11125199" cy="3962401"/>
          </a:xfrm>
        </p:spPr>
        <p:txBody>
          <a:bodyPr/>
          <a:lstStyle/>
          <a:p>
            <a:pPr algn="just"/>
            <a:r>
              <a:rPr lang="en-US" dirty="0"/>
              <a:t>The </a:t>
            </a:r>
            <a:r>
              <a:rPr lang="en-US" b="1" dirty="0"/>
              <a:t>try</a:t>
            </a:r>
            <a:r>
              <a:rPr lang="en-US" dirty="0"/>
              <a:t> block must be followed by either exactly one </a:t>
            </a:r>
            <a:r>
              <a:rPr lang="en-US" b="1" dirty="0"/>
              <a:t>catch</a:t>
            </a:r>
            <a:r>
              <a:rPr lang="en-US" dirty="0"/>
              <a:t> block or one </a:t>
            </a:r>
            <a:r>
              <a:rPr lang="en-US" b="1" dirty="0"/>
              <a:t>finally</a:t>
            </a:r>
            <a:r>
              <a:rPr lang="en-US" dirty="0"/>
              <a:t> block (or one of both). When an exception occurs in the </a:t>
            </a:r>
            <a:r>
              <a:rPr lang="en-US" b="1" dirty="0"/>
              <a:t>try</a:t>
            </a:r>
            <a:r>
              <a:rPr lang="en-US" dirty="0"/>
              <a:t> block, the exception is placed in </a:t>
            </a:r>
            <a:r>
              <a:rPr lang="en-US" b="1" dirty="0"/>
              <a:t>e</a:t>
            </a:r>
            <a:r>
              <a:rPr lang="en-US" dirty="0"/>
              <a:t> and the </a:t>
            </a:r>
            <a:r>
              <a:rPr lang="en-US" b="1" dirty="0"/>
              <a:t>catch</a:t>
            </a:r>
            <a:r>
              <a:rPr lang="en-US" dirty="0"/>
              <a:t> block is executed. The optional </a:t>
            </a:r>
            <a:r>
              <a:rPr lang="en-US" b="1" dirty="0"/>
              <a:t>finally</a:t>
            </a:r>
            <a:r>
              <a:rPr lang="en-US" dirty="0"/>
              <a:t> block executes unconditionally after try/catch.</a:t>
            </a:r>
          </a:p>
        </p:txBody>
      </p:sp>
      <p:sp>
        <p:nvSpPr>
          <p:cNvPr id="4" name="Slide Number Placeholder 3">
            <a:extLst>
              <a:ext uri="{FF2B5EF4-FFF2-40B4-BE49-F238E27FC236}">
                <a16:creationId xmlns:a16="http://schemas.microsoft.com/office/drawing/2014/main" id="{0C3D7E32-1F89-44B6-8545-2963D2056BFE}"/>
              </a:ext>
            </a:extLst>
          </p:cNvPr>
          <p:cNvSpPr>
            <a:spLocks noGrp="1"/>
          </p:cNvSpPr>
          <p:nvPr>
            <p:ph type="sldNum" sz="quarter" idx="12"/>
          </p:nvPr>
        </p:nvSpPr>
        <p:spPr/>
        <p:txBody>
          <a:bodyPr/>
          <a:lstStyle/>
          <a:p>
            <a:fld id="{C51EAA63-D034-42AE-91FA-B13B9518C7BE}" type="slidenum">
              <a:rPr lang="en-US" smtClean="0"/>
              <a:pPr/>
              <a:t>172</a:t>
            </a:fld>
            <a:endParaRPr lang="en-US" dirty="0"/>
          </a:p>
        </p:txBody>
      </p:sp>
    </p:spTree>
    <p:extLst>
      <p:ext uri="{BB962C8B-B14F-4D97-AF65-F5344CB8AC3E}">
        <p14:creationId xmlns:p14="http://schemas.microsoft.com/office/powerpoint/2010/main" val="176567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C9B-5B7E-4053-B2D9-08B4604453F1}"/>
              </a:ext>
            </a:extLst>
          </p:cNvPr>
          <p:cNvSpPr>
            <a:spLocks noGrp="1"/>
          </p:cNvSpPr>
          <p:nvPr>
            <p:ph type="title"/>
          </p:nvPr>
        </p:nvSpPr>
        <p:spPr>
          <a:xfrm>
            <a:off x="273910" y="375138"/>
            <a:ext cx="11125199" cy="427893"/>
          </a:xfrm>
        </p:spPr>
        <p:txBody>
          <a:bodyPr/>
          <a:lstStyle/>
          <a:p>
            <a:r>
              <a:rPr lang="en-US" dirty="0"/>
              <a:t>Examples</a:t>
            </a:r>
          </a:p>
        </p:txBody>
      </p:sp>
      <p:sp>
        <p:nvSpPr>
          <p:cNvPr id="3" name="Text Placeholder 2">
            <a:extLst>
              <a:ext uri="{FF2B5EF4-FFF2-40B4-BE49-F238E27FC236}">
                <a16:creationId xmlns:a16="http://schemas.microsoft.com/office/drawing/2014/main" id="{9F39EF2A-D194-49C2-A43B-73C2F50D7B7A}"/>
              </a:ext>
            </a:extLst>
          </p:cNvPr>
          <p:cNvSpPr>
            <a:spLocks noGrp="1"/>
          </p:cNvSpPr>
          <p:nvPr>
            <p:ph type="body" sz="quarter" idx="13"/>
          </p:nvPr>
        </p:nvSpPr>
        <p:spPr>
          <a:xfrm>
            <a:off x="462500" y="1019907"/>
            <a:ext cx="11377808" cy="3962401"/>
          </a:xfrm>
        </p:spPr>
        <p:txBody>
          <a:bodyPr/>
          <a:lstStyle/>
          <a:p>
            <a:r>
              <a:rPr lang="en-US" dirty="0"/>
              <a:t>Here is an example where we are trying to call a non-existing function which in turn is raising an exception. Let us see how it behaves without </a:t>
            </a:r>
            <a:r>
              <a:rPr lang="en-US" b="1" dirty="0"/>
              <a:t>try...catch</a:t>
            </a:r>
            <a:r>
              <a:rPr lang="en-US" dirty="0"/>
              <a:t>−</a:t>
            </a:r>
          </a:p>
        </p:txBody>
      </p:sp>
      <p:sp>
        <p:nvSpPr>
          <p:cNvPr id="4" name="Slide Number Placeholder 3">
            <a:extLst>
              <a:ext uri="{FF2B5EF4-FFF2-40B4-BE49-F238E27FC236}">
                <a16:creationId xmlns:a16="http://schemas.microsoft.com/office/drawing/2014/main" id="{05D8AE88-7235-4119-8646-0E40EFD7FC9B}"/>
              </a:ext>
            </a:extLst>
          </p:cNvPr>
          <p:cNvSpPr>
            <a:spLocks noGrp="1"/>
          </p:cNvSpPr>
          <p:nvPr>
            <p:ph type="sldNum" sz="quarter" idx="12"/>
          </p:nvPr>
        </p:nvSpPr>
        <p:spPr/>
        <p:txBody>
          <a:bodyPr/>
          <a:lstStyle/>
          <a:p>
            <a:fld id="{C51EAA63-D034-42AE-91FA-B13B9518C7BE}" type="slidenum">
              <a:rPr lang="en-US" smtClean="0"/>
              <a:pPr/>
              <a:t>173</a:t>
            </a:fld>
            <a:endParaRPr lang="en-US" dirty="0"/>
          </a:p>
        </p:txBody>
      </p:sp>
      <p:pic>
        <p:nvPicPr>
          <p:cNvPr id="5" name="Picture 4">
            <a:extLst>
              <a:ext uri="{FF2B5EF4-FFF2-40B4-BE49-F238E27FC236}">
                <a16:creationId xmlns:a16="http://schemas.microsoft.com/office/drawing/2014/main" id="{466113F7-662E-4A31-B41B-5C6A886A3DCA}"/>
              </a:ext>
            </a:extLst>
          </p:cNvPr>
          <p:cNvPicPr>
            <a:picLocks noChangeAspect="1"/>
          </p:cNvPicPr>
          <p:nvPr/>
        </p:nvPicPr>
        <p:blipFill>
          <a:blip r:embed="rId2"/>
          <a:stretch>
            <a:fillRect/>
          </a:stretch>
        </p:blipFill>
        <p:spPr>
          <a:xfrm>
            <a:off x="640250" y="1958120"/>
            <a:ext cx="4953000" cy="3457575"/>
          </a:xfrm>
          <a:prstGeom prst="rect">
            <a:avLst/>
          </a:prstGeom>
        </p:spPr>
      </p:pic>
      <p:sp>
        <p:nvSpPr>
          <p:cNvPr id="6" name="TextBox 5">
            <a:extLst>
              <a:ext uri="{FF2B5EF4-FFF2-40B4-BE49-F238E27FC236}">
                <a16:creationId xmlns:a16="http://schemas.microsoft.com/office/drawing/2014/main" id="{D0210C7D-6E74-4FDC-9BFA-0B8365A9785D}"/>
              </a:ext>
            </a:extLst>
          </p:cNvPr>
          <p:cNvSpPr txBox="1"/>
          <p:nvPr/>
        </p:nvSpPr>
        <p:spPr>
          <a:xfrm>
            <a:off x="8651631" y="2555631"/>
            <a:ext cx="914400" cy="281354"/>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1B7B2DE3-EEB5-46F1-98DE-817C35A7E5B9}"/>
              </a:ext>
            </a:extLst>
          </p:cNvPr>
          <p:cNvPicPr>
            <a:picLocks noChangeAspect="1"/>
          </p:cNvPicPr>
          <p:nvPr/>
        </p:nvPicPr>
        <p:blipFill>
          <a:blip r:embed="rId3"/>
          <a:stretch>
            <a:fillRect/>
          </a:stretch>
        </p:blipFill>
        <p:spPr>
          <a:xfrm>
            <a:off x="7467648" y="3053861"/>
            <a:ext cx="3330208" cy="844062"/>
          </a:xfrm>
          <a:prstGeom prst="rect">
            <a:avLst/>
          </a:prstGeom>
        </p:spPr>
      </p:pic>
      <p:pic>
        <p:nvPicPr>
          <p:cNvPr id="8" name="Picture 7">
            <a:extLst>
              <a:ext uri="{FF2B5EF4-FFF2-40B4-BE49-F238E27FC236}">
                <a16:creationId xmlns:a16="http://schemas.microsoft.com/office/drawing/2014/main" id="{214ACF48-47ED-447A-AE0E-7D9AD590B7A7}"/>
              </a:ext>
            </a:extLst>
          </p:cNvPr>
          <p:cNvPicPr>
            <a:picLocks noChangeAspect="1"/>
          </p:cNvPicPr>
          <p:nvPr/>
        </p:nvPicPr>
        <p:blipFill>
          <a:blip r:embed="rId4"/>
          <a:stretch>
            <a:fillRect/>
          </a:stretch>
        </p:blipFill>
        <p:spPr>
          <a:xfrm>
            <a:off x="8209157" y="4210051"/>
            <a:ext cx="2228850" cy="1314450"/>
          </a:xfrm>
          <a:prstGeom prst="rect">
            <a:avLst/>
          </a:prstGeom>
        </p:spPr>
      </p:pic>
    </p:spTree>
    <p:extLst>
      <p:ext uri="{BB962C8B-B14F-4D97-AF65-F5344CB8AC3E}">
        <p14:creationId xmlns:p14="http://schemas.microsoft.com/office/powerpoint/2010/main" val="209940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E177-CFE4-4615-9CB6-E84EC2816E12}"/>
              </a:ext>
            </a:extLst>
          </p:cNvPr>
          <p:cNvSpPr>
            <a:spLocks noGrp="1"/>
          </p:cNvSpPr>
          <p:nvPr>
            <p:ph type="title"/>
          </p:nvPr>
        </p:nvSpPr>
        <p:spPr>
          <a:xfrm>
            <a:off x="203572" y="257907"/>
            <a:ext cx="11125199" cy="498232"/>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F39B935B-5994-4F14-BF5D-3D661C6A18A6}"/>
              </a:ext>
            </a:extLst>
          </p:cNvPr>
          <p:cNvSpPr>
            <a:spLocks noGrp="1"/>
          </p:cNvSpPr>
          <p:nvPr>
            <p:ph type="body" sz="quarter" idx="13"/>
          </p:nvPr>
        </p:nvSpPr>
        <p:spPr>
          <a:xfrm>
            <a:off x="559547" y="996461"/>
            <a:ext cx="11351100" cy="3962401"/>
          </a:xfrm>
        </p:spPr>
        <p:txBody>
          <a:bodyPr/>
          <a:lstStyle/>
          <a:p>
            <a:r>
              <a:rPr lang="en-US" dirty="0"/>
              <a:t>Now let us try to catch this exception using </a:t>
            </a:r>
            <a:r>
              <a:rPr lang="en-US" b="1" dirty="0"/>
              <a:t>try...catch</a:t>
            </a:r>
            <a:r>
              <a:rPr lang="en-US" dirty="0"/>
              <a:t> and display a user-friendly message. You can also suppress this message, if you want to hide this error from a user.</a:t>
            </a:r>
          </a:p>
        </p:txBody>
      </p:sp>
      <p:sp>
        <p:nvSpPr>
          <p:cNvPr id="4" name="Slide Number Placeholder 3">
            <a:extLst>
              <a:ext uri="{FF2B5EF4-FFF2-40B4-BE49-F238E27FC236}">
                <a16:creationId xmlns:a16="http://schemas.microsoft.com/office/drawing/2014/main" id="{B7C6D5BD-E101-433C-B3D6-517F35CB7BA4}"/>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174</a:t>
            </a:fld>
            <a:endParaRPr lang="en-US" dirty="0"/>
          </a:p>
        </p:txBody>
      </p:sp>
      <p:pic>
        <p:nvPicPr>
          <p:cNvPr id="5" name="Picture 4">
            <a:extLst>
              <a:ext uri="{FF2B5EF4-FFF2-40B4-BE49-F238E27FC236}">
                <a16:creationId xmlns:a16="http://schemas.microsoft.com/office/drawing/2014/main" id="{07549E2C-5054-449B-8D1F-7D076C97E1C8}"/>
              </a:ext>
            </a:extLst>
          </p:cNvPr>
          <p:cNvPicPr>
            <a:picLocks noChangeAspect="1"/>
          </p:cNvPicPr>
          <p:nvPr/>
        </p:nvPicPr>
        <p:blipFill>
          <a:blip r:embed="rId2"/>
          <a:stretch>
            <a:fillRect/>
          </a:stretch>
        </p:blipFill>
        <p:spPr>
          <a:xfrm>
            <a:off x="3275383" y="1785937"/>
            <a:ext cx="4981575" cy="4505325"/>
          </a:xfrm>
          <a:prstGeom prst="rect">
            <a:avLst/>
          </a:prstGeom>
        </p:spPr>
      </p:pic>
      <p:sp>
        <p:nvSpPr>
          <p:cNvPr id="8" name="TextBox 7">
            <a:extLst>
              <a:ext uri="{FF2B5EF4-FFF2-40B4-BE49-F238E27FC236}">
                <a16:creationId xmlns:a16="http://schemas.microsoft.com/office/drawing/2014/main" id="{575FA625-BA36-4FB0-83FE-E59978038A89}"/>
              </a:ext>
            </a:extLst>
          </p:cNvPr>
          <p:cNvSpPr txBox="1"/>
          <p:nvPr/>
        </p:nvSpPr>
        <p:spPr>
          <a:xfrm>
            <a:off x="9401169" y="2586769"/>
            <a:ext cx="914400" cy="281354"/>
          </a:xfrm>
          <a:prstGeom prst="rect">
            <a:avLst/>
          </a:prstGeom>
          <a:noFill/>
        </p:spPr>
        <p:txBody>
          <a:bodyPr wrap="none" lIns="0" tIns="0" rIns="0" bIns="0" rtlCol="0">
            <a:noAutofit/>
          </a:bodyPr>
          <a:lstStyle/>
          <a:p>
            <a:pPr>
              <a:lnSpc>
                <a:spcPct val="90000"/>
              </a:lnSpc>
            </a:pPr>
            <a:r>
              <a:rPr lang="en-US" dirty="0"/>
              <a:t>Output</a:t>
            </a:r>
          </a:p>
        </p:txBody>
      </p:sp>
      <p:pic>
        <p:nvPicPr>
          <p:cNvPr id="9" name="Picture 8">
            <a:extLst>
              <a:ext uri="{FF2B5EF4-FFF2-40B4-BE49-F238E27FC236}">
                <a16:creationId xmlns:a16="http://schemas.microsoft.com/office/drawing/2014/main" id="{8CD912E3-9067-4B91-B804-A847352A5976}"/>
              </a:ext>
            </a:extLst>
          </p:cNvPr>
          <p:cNvPicPr>
            <a:picLocks noChangeAspect="1"/>
          </p:cNvPicPr>
          <p:nvPr/>
        </p:nvPicPr>
        <p:blipFill>
          <a:blip r:embed="rId3"/>
          <a:stretch>
            <a:fillRect/>
          </a:stretch>
        </p:blipFill>
        <p:spPr>
          <a:xfrm>
            <a:off x="8743944" y="4130187"/>
            <a:ext cx="2228850" cy="1314450"/>
          </a:xfrm>
          <a:prstGeom prst="rect">
            <a:avLst/>
          </a:prstGeom>
        </p:spPr>
      </p:pic>
      <p:pic>
        <p:nvPicPr>
          <p:cNvPr id="11" name="Picture 10">
            <a:extLst>
              <a:ext uri="{FF2B5EF4-FFF2-40B4-BE49-F238E27FC236}">
                <a16:creationId xmlns:a16="http://schemas.microsoft.com/office/drawing/2014/main" id="{9A0EBA90-80D3-4B61-9EB6-DF5E4EF567C8}"/>
              </a:ext>
            </a:extLst>
          </p:cNvPr>
          <p:cNvPicPr>
            <a:picLocks noChangeAspect="1"/>
          </p:cNvPicPr>
          <p:nvPr/>
        </p:nvPicPr>
        <p:blipFill>
          <a:blip r:embed="rId4"/>
          <a:stretch>
            <a:fillRect/>
          </a:stretch>
        </p:blipFill>
        <p:spPr>
          <a:xfrm>
            <a:off x="7998563" y="3077124"/>
            <a:ext cx="3330208" cy="844062"/>
          </a:xfrm>
          <a:prstGeom prst="rect">
            <a:avLst/>
          </a:prstGeom>
        </p:spPr>
      </p:pic>
    </p:spTree>
    <p:extLst>
      <p:ext uri="{BB962C8B-B14F-4D97-AF65-F5344CB8AC3E}">
        <p14:creationId xmlns:p14="http://schemas.microsoft.com/office/powerpoint/2010/main" val="380004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7546-08B9-42DB-8316-0BC066E331F4}"/>
              </a:ext>
            </a:extLst>
          </p:cNvPr>
          <p:cNvSpPr>
            <a:spLocks noGrp="1"/>
          </p:cNvSpPr>
          <p:nvPr>
            <p:ph type="title"/>
          </p:nvPr>
        </p:nvSpPr>
        <p:spPr>
          <a:xfrm>
            <a:off x="227018" y="289442"/>
            <a:ext cx="11125199" cy="474786"/>
          </a:xfrm>
        </p:spPr>
        <p:txBody>
          <a:bodyPr/>
          <a:lstStyle/>
          <a:p>
            <a:r>
              <a:rPr lang="en-US" dirty="0"/>
              <a:t>Example</a:t>
            </a:r>
          </a:p>
        </p:txBody>
      </p:sp>
      <p:sp>
        <p:nvSpPr>
          <p:cNvPr id="3" name="Text Placeholder 2">
            <a:extLst>
              <a:ext uri="{FF2B5EF4-FFF2-40B4-BE49-F238E27FC236}">
                <a16:creationId xmlns:a16="http://schemas.microsoft.com/office/drawing/2014/main" id="{E413EAC5-B0E7-4E9F-B22A-FC7E95DFABBE}"/>
              </a:ext>
            </a:extLst>
          </p:cNvPr>
          <p:cNvSpPr>
            <a:spLocks noGrp="1"/>
          </p:cNvSpPr>
          <p:nvPr>
            <p:ph type="body" sz="quarter" idx="13"/>
          </p:nvPr>
        </p:nvSpPr>
        <p:spPr>
          <a:xfrm>
            <a:off x="413736" y="872373"/>
            <a:ext cx="11125199" cy="3962401"/>
          </a:xfrm>
        </p:spPr>
        <p:txBody>
          <a:bodyPr/>
          <a:lstStyle/>
          <a:p>
            <a:r>
              <a:rPr lang="en-US" dirty="0"/>
              <a:t>You can use </a:t>
            </a:r>
            <a:r>
              <a:rPr lang="en-US" b="1" dirty="0"/>
              <a:t>finally</a:t>
            </a:r>
            <a:r>
              <a:rPr lang="en-US" dirty="0"/>
              <a:t> block which will always execute unconditionally after the try/catch. Here is an example.</a:t>
            </a:r>
          </a:p>
        </p:txBody>
      </p:sp>
      <p:sp>
        <p:nvSpPr>
          <p:cNvPr id="4" name="Slide Number Placeholder 3">
            <a:extLst>
              <a:ext uri="{FF2B5EF4-FFF2-40B4-BE49-F238E27FC236}">
                <a16:creationId xmlns:a16="http://schemas.microsoft.com/office/drawing/2014/main" id="{DB68158E-31AD-41C6-AC2A-87512FE252D3}"/>
              </a:ext>
            </a:extLst>
          </p:cNvPr>
          <p:cNvSpPr>
            <a:spLocks noGrp="1"/>
          </p:cNvSpPr>
          <p:nvPr>
            <p:ph type="sldNum" sz="quarter" idx="12"/>
          </p:nvPr>
        </p:nvSpPr>
        <p:spPr/>
        <p:txBody>
          <a:bodyPr/>
          <a:lstStyle/>
          <a:p>
            <a:fld id="{C51EAA63-D034-42AE-91FA-B13B9518C7BE}" type="slidenum">
              <a:rPr lang="en-US" smtClean="0"/>
              <a:pPr/>
              <a:t>175</a:t>
            </a:fld>
            <a:endParaRPr lang="en-US" dirty="0"/>
          </a:p>
        </p:txBody>
      </p:sp>
      <p:pic>
        <p:nvPicPr>
          <p:cNvPr id="5" name="Picture 4">
            <a:extLst>
              <a:ext uri="{FF2B5EF4-FFF2-40B4-BE49-F238E27FC236}">
                <a16:creationId xmlns:a16="http://schemas.microsoft.com/office/drawing/2014/main" id="{5CDBC74E-176D-4CA1-B00F-052FBCD81FF2}"/>
              </a:ext>
            </a:extLst>
          </p:cNvPr>
          <p:cNvPicPr>
            <a:picLocks noChangeAspect="1"/>
          </p:cNvPicPr>
          <p:nvPr/>
        </p:nvPicPr>
        <p:blipFill>
          <a:blip r:embed="rId2"/>
          <a:stretch>
            <a:fillRect/>
          </a:stretch>
        </p:blipFill>
        <p:spPr>
          <a:xfrm>
            <a:off x="413736" y="1624349"/>
            <a:ext cx="5000625" cy="4648200"/>
          </a:xfrm>
          <a:prstGeom prst="rect">
            <a:avLst/>
          </a:prstGeom>
        </p:spPr>
      </p:pic>
      <p:sp>
        <p:nvSpPr>
          <p:cNvPr id="6" name="TextBox 5">
            <a:extLst>
              <a:ext uri="{FF2B5EF4-FFF2-40B4-BE49-F238E27FC236}">
                <a16:creationId xmlns:a16="http://schemas.microsoft.com/office/drawing/2014/main" id="{726334FF-91A6-43A9-9399-0F1382FFD8DE}"/>
              </a:ext>
            </a:extLst>
          </p:cNvPr>
          <p:cNvSpPr txBox="1"/>
          <p:nvPr/>
        </p:nvSpPr>
        <p:spPr>
          <a:xfrm>
            <a:off x="8675552" y="1624349"/>
            <a:ext cx="914400" cy="281354"/>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D0A9513E-81CC-4EBF-8B10-6ED5B8E73DF4}"/>
              </a:ext>
            </a:extLst>
          </p:cNvPr>
          <p:cNvPicPr>
            <a:picLocks noChangeAspect="1"/>
          </p:cNvPicPr>
          <p:nvPr/>
        </p:nvPicPr>
        <p:blipFill>
          <a:blip r:embed="rId3"/>
          <a:stretch>
            <a:fillRect/>
          </a:stretch>
        </p:blipFill>
        <p:spPr>
          <a:xfrm>
            <a:off x="7658478" y="2077329"/>
            <a:ext cx="3330208" cy="844062"/>
          </a:xfrm>
          <a:prstGeom prst="rect">
            <a:avLst/>
          </a:prstGeom>
        </p:spPr>
      </p:pic>
      <p:pic>
        <p:nvPicPr>
          <p:cNvPr id="8" name="Picture 7">
            <a:extLst>
              <a:ext uri="{FF2B5EF4-FFF2-40B4-BE49-F238E27FC236}">
                <a16:creationId xmlns:a16="http://schemas.microsoft.com/office/drawing/2014/main" id="{ABCF9AF8-900E-4D24-888F-98318C80069C}"/>
              </a:ext>
            </a:extLst>
          </p:cNvPr>
          <p:cNvPicPr>
            <a:picLocks noChangeAspect="1"/>
          </p:cNvPicPr>
          <p:nvPr/>
        </p:nvPicPr>
        <p:blipFill>
          <a:blip r:embed="rId4"/>
          <a:stretch>
            <a:fillRect/>
          </a:stretch>
        </p:blipFill>
        <p:spPr>
          <a:xfrm>
            <a:off x="8278603" y="3110659"/>
            <a:ext cx="2404947" cy="1423982"/>
          </a:xfrm>
          <a:prstGeom prst="rect">
            <a:avLst/>
          </a:prstGeom>
        </p:spPr>
      </p:pic>
      <p:pic>
        <p:nvPicPr>
          <p:cNvPr id="9" name="Picture 8">
            <a:extLst>
              <a:ext uri="{FF2B5EF4-FFF2-40B4-BE49-F238E27FC236}">
                <a16:creationId xmlns:a16="http://schemas.microsoft.com/office/drawing/2014/main" id="{4E1E3DFD-C15F-4883-B049-09BA83979220}"/>
              </a:ext>
            </a:extLst>
          </p:cNvPr>
          <p:cNvPicPr>
            <a:picLocks noChangeAspect="1"/>
          </p:cNvPicPr>
          <p:nvPr/>
        </p:nvPicPr>
        <p:blipFill>
          <a:blip r:embed="rId5"/>
          <a:stretch>
            <a:fillRect/>
          </a:stretch>
        </p:blipFill>
        <p:spPr>
          <a:xfrm>
            <a:off x="7792052" y="4723909"/>
            <a:ext cx="3063059" cy="1444634"/>
          </a:xfrm>
          <a:prstGeom prst="rect">
            <a:avLst/>
          </a:prstGeom>
        </p:spPr>
      </p:pic>
    </p:spTree>
    <p:extLst>
      <p:ext uri="{BB962C8B-B14F-4D97-AF65-F5344CB8AC3E}">
        <p14:creationId xmlns:p14="http://schemas.microsoft.com/office/powerpoint/2010/main" val="375367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CF97-5319-4330-BB4C-C09CB91009CF}"/>
              </a:ext>
            </a:extLst>
          </p:cNvPr>
          <p:cNvSpPr>
            <a:spLocks noGrp="1"/>
          </p:cNvSpPr>
          <p:nvPr>
            <p:ph type="title"/>
          </p:nvPr>
        </p:nvSpPr>
        <p:spPr>
          <a:xfrm>
            <a:off x="227018" y="304801"/>
            <a:ext cx="11125199" cy="592016"/>
          </a:xfrm>
        </p:spPr>
        <p:txBody>
          <a:bodyPr/>
          <a:lstStyle/>
          <a:p>
            <a:r>
              <a:rPr lang="en-US" dirty="0"/>
              <a:t>The throw Statement</a:t>
            </a:r>
          </a:p>
        </p:txBody>
      </p:sp>
      <p:sp>
        <p:nvSpPr>
          <p:cNvPr id="3" name="Text Placeholder 2">
            <a:extLst>
              <a:ext uri="{FF2B5EF4-FFF2-40B4-BE49-F238E27FC236}">
                <a16:creationId xmlns:a16="http://schemas.microsoft.com/office/drawing/2014/main" id="{34C09D2A-1640-4D5B-8327-CBA1AC2AE619}"/>
              </a:ext>
            </a:extLst>
          </p:cNvPr>
          <p:cNvSpPr>
            <a:spLocks noGrp="1"/>
          </p:cNvSpPr>
          <p:nvPr>
            <p:ph type="body" sz="quarter" idx="13"/>
          </p:nvPr>
        </p:nvSpPr>
        <p:spPr>
          <a:xfrm>
            <a:off x="462499" y="1113692"/>
            <a:ext cx="11541931" cy="3962401"/>
          </a:xfrm>
        </p:spPr>
        <p:txBody>
          <a:bodyPr/>
          <a:lstStyle/>
          <a:p>
            <a:r>
              <a:rPr lang="en-US" dirty="0"/>
              <a:t>You can use </a:t>
            </a:r>
            <a:r>
              <a:rPr lang="en-US" b="1" dirty="0"/>
              <a:t>throw</a:t>
            </a:r>
            <a:r>
              <a:rPr lang="en-US" dirty="0"/>
              <a:t> statement to raise your built-in exceptions or your customized exceptions. Later these exceptions can be captured and you can take an appropriate action.</a:t>
            </a:r>
          </a:p>
          <a:p>
            <a:endParaRPr lang="en-US" dirty="0"/>
          </a:p>
        </p:txBody>
      </p:sp>
      <p:sp>
        <p:nvSpPr>
          <p:cNvPr id="4" name="Slide Number Placeholder 3">
            <a:extLst>
              <a:ext uri="{FF2B5EF4-FFF2-40B4-BE49-F238E27FC236}">
                <a16:creationId xmlns:a16="http://schemas.microsoft.com/office/drawing/2014/main" id="{E7E73A4A-90EF-49B0-A171-74F35898FE41}"/>
              </a:ext>
            </a:extLst>
          </p:cNvPr>
          <p:cNvSpPr>
            <a:spLocks noGrp="1"/>
          </p:cNvSpPr>
          <p:nvPr>
            <p:ph type="sldNum" sz="quarter" idx="12"/>
          </p:nvPr>
        </p:nvSpPr>
        <p:spPr/>
        <p:txBody>
          <a:bodyPr/>
          <a:lstStyle/>
          <a:p>
            <a:fld id="{C51EAA63-D034-42AE-91FA-B13B9518C7BE}" type="slidenum">
              <a:rPr lang="en-US" smtClean="0"/>
              <a:pPr/>
              <a:t>176</a:t>
            </a:fld>
            <a:endParaRPr lang="en-US" dirty="0"/>
          </a:p>
        </p:txBody>
      </p:sp>
    </p:spTree>
    <p:extLst>
      <p:ext uri="{BB962C8B-B14F-4D97-AF65-F5344CB8AC3E}">
        <p14:creationId xmlns:p14="http://schemas.microsoft.com/office/powerpoint/2010/main" val="7047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9D44-29DB-4A73-A4E3-BA46BF38F7EA}"/>
              </a:ext>
            </a:extLst>
          </p:cNvPr>
          <p:cNvSpPr>
            <a:spLocks noGrp="1"/>
          </p:cNvSpPr>
          <p:nvPr>
            <p:ph type="title"/>
          </p:nvPr>
        </p:nvSpPr>
        <p:spPr>
          <a:xfrm>
            <a:off x="250465" y="281352"/>
            <a:ext cx="11125199" cy="638909"/>
          </a:xfrm>
        </p:spPr>
        <p:txBody>
          <a:bodyPr/>
          <a:lstStyle/>
          <a:p>
            <a:r>
              <a:rPr lang="en-US" dirty="0"/>
              <a:t>JavaScript in &lt;head&gt;...&lt;/head&gt; section</a:t>
            </a:r>
          </a:p>
        </p:txBody>
      </p:sp>
      <p:sp>
        <p:nvSpPr>
          <p:cNvPr id="3" name="Text Placeholder 2">
            <a:extLst>
              <a:ext uri="{FF2B5EF4-FFF2-40B4-BE49-F238E27FC236}">
                <a16:creationId xmlns:a16="http://schemas.microsoft.com/office/drawing/2014/main" id="{ED930F87-C934-4F68-9CE8-A6CD3BEF19CB}"/>
              </a:ext>
            </a:extLst>
          </p:cNvPr>
          <p:cNvSpPr>
            <a:spLocks noGrp="1"/>
          </p:cNvSpPr>
          <p:nvPr>
            <p:ph type="body" sz="quarter" idx="13"/>
          </p:nvPr>
        </p:nvSpPr>
        <p:spPr>
          <a:xfrm>
            <a:off x="462500" y="1184030"/>
            <a:ext cx="11354362" cy="3962401"/>
          </a:xfrm>
        </p:spPr>
        <p:txBody>
          <a:bodyPr/>
          <a:lstStyle/>
          <a:p>
            <a:r>
              <a:rPr lang="en-US" dirty="0"/>
              <a:t>If you want to have a script run on some event, such as when a user clicks somewhere, then you will place that script in the head as follows −</a:t>
            </a:r>
          </a:p>
          <a:p>
            <a:endParaRPr lang="en-US" dirty="0"/>
          </a:p>
          <a:p>
            <a:endParaRPr lang="en-US" dirty="0"/>
          </a:p>
          <a:p>
            <a:endParaRPr lang="en-US" dirty="0"/>
          </a:p>
          <a:p>
            <a:endParaRPr lang="en-US" dirty="0"/>
          </a:p>
          <a:p>
            <a:r>
              <a:rPr lang="en-US" dirty="0"/>
              <a:t>This code will produce the following results −</a:t>
            </a:r>
          </a:p>
        </p:txBody>
      </p:sp>
      <p:sp>
        <p:nvSpPr>
          <p:cNvPr id="4" name="Slide Number Placeholder 3">
            <a:extLst>
              <a:ext uri="{FF2B5EF4-FFF2-40B4-BE49-F238E27FC236}">
                <a16:creationId xmlns:a16="http://schemas.microsoft.com/office/drawing/2014/main" id="{163BD992-D68F-403A-AAEA-A1B6E0780F8F}"/>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C4A92C49-587A-4F72-A18D-9C08B39AB1CD}"/>
              </a:ext>
            </a:extLst>
          </p:cNvPr>
          <p:cNvPicPr>
            <a:picLocks noChangeAspect="1"/>
          </p:cNvPicPr>
          <p:nvPr/>
        </p:nvPicPr>
        <p:blipFill>
          <a:blip r:embed="rId2"/>
          <a:stretch>
            <a:fillRect/>
          </a:stretch>
        </p:blipFill>
        <p:spPr>
          <a:xfrm>
            <a:off x="2299009" y="2039192"/>
            <a:ext cx="5792735" cy="2919174"/>
          </a:xfrm>
          <a:prstGeom prst="rect">
            <a:avLst/>
          </a:prstGeom>
        </p:spPr>
      </p:pic>
      <p:pic>
        <p:nvPicPr>
          <p:cNvPr id="6" name="Picture 5">
            <a:extLst>
              <a:ext uri="{FF2B5EF4-FFF2-40B4-BE49-F238E27FC236}">
                <a16:creationId xmlns:a16="http://schemas.microsoft.com/office/drawing/2014/main" id="{C3EC6A0A-0C8D-4535-A4F0-2D0AF44B8D43}"/>
              </a:ext>
            </a:extLst>
          </p:cNvPr>
          <p:cNvPicPr>
            <a:picLocks noChangeAspect="1"/>
          </p:cNvPicPr>
          <p:nvPr/>
        </p:nvPicPr>
        <p:blipFill>
          <a:blip r:embed="rId3"/>
          <a:stretch>
            <a:fillRect/>
          </a:stretch>
        </p:blipFill>
        <p:spPr>
          <a:xfrm>
            <a:off x="4221778" y="5621274"/>
            <a:ext cx="1591286" cy="460131"/>
          </a:xfrm>
          <a:prstGeom prst="rect">
            <a:avLst/>
          </a:prstGeom>
        </p:spPr>
      </p:pic>
    </p:spTree>
    <p:extLst>
      <p:ext uri="{BB962C8B-B14F-4D97-AF65-F5344CB8AC3E}">
        <p14:creationId xmlns:p14="http://schemas.microsoft.com/office/powerpoint/2010/main" val="333751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433-FC30-4410-B9CC-9D6D00472B87}"/>
              </a:ext>
            </a:extLst>
          </p:cNvPr>
          <p:cNvSpPr>
            <a:spLocks noGrp="1"/>
          </p:cNvSpPr>
          <p:nvPr>
            <p:ph type="title"/>
          </p:nvPr>
        </p:nvSpPr>
        <p:spPr>
          <a:xfrm>
            <a:off x="227018" y="281352"/>
            <a:ext cx="11125199" cy="615463"/>
          </a:xfrm>
        </p:spPr>
        <p:txBody>
          <a:bodyPr/>
          <a:lstStyle/>
          <a:p>
            <a:r>
              <a:rPr lang="en-US" dirty="0"/>
              <a:t>JavaScript in &lt;body&gt;...&lt;/body&gt; section</a:t>
            </a:r>
          </a:p>
        </p:txBody>
      </p:sp>
      <p:sp>
        <p:nvSpPr>
          <p:cNvPr id="3" name="Text Placeholder 2">
            <a:extLst>
              <a:ext uri="{FF2B5EF4-FFF2-40B4-BE49-F238E27FC236}">
                <a16:creationId xmlns:a16="http://schemas.microsoft.com/office/drawing/2014/main" id="{FB7187BA-9270-4CBB-8974-F615E2586DF3}"/>
              </a:ext>
            </a:extLst>
          </p:cNvPr>
          <p:cNvSpPr>
            <a:spLocks noGrp="1"/>
          </p:cNvSpPr>
          <p:nvPr>
            <p:ph type="body" sz="quarter" idx="13"/>
          </p:nvPr>
        </p:nvSpPr>
        <p:spPr>
          <a:xfrm>
            <a:off x="462499" y="1090245"/>
            <a:ext cx="11541931" cy="3962401"/>
          </a:xfrm>
        </p:spPr>
        <p:txBody>
          <a:bodyPr/>
          <a:lstStyle/>
          <a:p>
            <a:pPr algn="just"/>
            <a:r>
              <a:rPr lang="en-US" dirty="0"/>
              <a:t>If We need a script to run as the page loads so that the script generates content in the page, then the script goes in the &lt;body&gt; portion of the document. In this case, you would not have any function defined using JavaScript. Take a look at the following code.</a:t>
            </a:r>
          </a:p>
          <a:p>
            <a:pPr algn="just"/>
            <a:endParaRPr lang="en-US" dirty="0"/>
          </a:p>
          <a:p>
            <a:pPr algn="just"/>
            <a:endParaRPr lang="en-US" dirty="0"/>
          </a:p>
          <a:p>
            <a:pPr algn="just"/>
            <a:endParaRPr lang="en-US" dirty="0"/>
          </a:p>
          <a:p>
            <a:pPr algn="just"/>
            <a:r>
              <a:rPr lang="en-US" dirty="0"/>
              <a:t>This code will produce the following results −</a:t>
            </a:r>
          </a:p>
        </p:txBody>
      </p:sp>
      <p:sp>
        <p:nvSpPr>
          <p:cNvPr id="4" name="Slide Number Placeholder 3">
            <a:extLst>
              <a:ext uri="{FF2B5EF4-FFF2-40B4-BE49-F238E27FC236}">
                <a16:creationId xmlns:a16="http://schemas.microsoft.com/office/drawing/2014/main" id="{EC166BF6-61A5-46AB-BD37-AD13F4836B3D}"/>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3F2CE18C-F126-4EAB-ACC0-13766EDC9292}"/>
              </a:ext>
            </a:extLst>
          </p:cNvPr>
          <p:cNvPicPr>
            <a:picLocks noChangeAspect="1"/>
          </p:cNvPicPr>
          <p:nvPr/>
        </p:nvPicPr>
        <p:blipFill>
          <a:blip r:embed="rId2"/>
          <a:stretch>
            <a:fillRect/>
          </a:stretch>
        </p:blipFill>
        <p:spPr>
          <a:xfrm>
            <a:off x="4001110" y="5325476"/>
            <a:ext cx="2418411" cy="957942"/>
          </a:xfrm>
          <a:prstGeom prst="rect">
            <a:avLst/>
          </a:prstGeom>
        </p:spPr>
      </p:pic>
      <p:pic>
        <p:nvPicPr>
          <p:cNvPr id="6" name="Picture 5">
            <a:extLst>
              <a:ext uri="{FF2B5EF4-FFF2-40B4-BE49-F238E27FC236}">
                <a16:creationId xmlns:a16="http://schemas.microsoft.com/office/drawing/2014/main" id="{8D1022F5-DF10-435E-86D8-C80CF86E09BC}"/>
              </a:ext>
            </a:extLst>
          </p:cNvPr>
          <p:cNvPicPr>
            <a:picLocks noChangeAspect="1"/>
          </p:cNvPicPr>
          <p:nvPr/>
        </p:nvPicPr>
        <p:blipFill>
          <a:blip r:embed="rId3"/>
          <a:stretch>
            <a:fillRect/>
          </a:stretch>
        </p:blipFill>
        <p:spPr>
          <a:xfrm>
            <a:off x="3412112" y="2441021"/>
            <a:ext cx="3538105" cy="2440072"/>
          </a:xfrm>
          <a:prstGeom prst="rect">
            <a:avLst/>
          </a:prstGeom>
        </p:spPr>
      </p:pic>
    </p:spTree>
    <p:extLst>
      <p:ext uri="{BB962C8B-B14F-4D97-AF65-F5344CB8AC3E}">
        <p14:creationId xmlns:p14="http://schemas.microsoft.com/office/powerpoint/2010/main" val="39219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t>JavaScript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D53C-CD92-4A8D-B1CE-58B67D00D99A}"/>
              </a:ext>
            </a:extLst>
          </p:cNvPr>
          <p:cNvSpPr>
            <a:spLocks noGrp="1"/>
          </p:cNvSpPr>
          <p:nvPr>
            <p:ph type="title"/>
          </p:nvPr>
        </p:nvSpPr>
        <p:spPr>
          <a:xfrm>
            <a:off x="203571" y="234460"/>
            <a:ext cx="11125199" cy="662355"/>
          </a:xfrm>
        </p:spPr>
        <p:txBody>
          <a:bodyPr/>
          <a:lstStyle/>
          <a:p>
            <a:r>
              <a:rPr lang="en-US" dirty="0"/>
              <a:t>JavaScript in &lt;body&gt; and &lt;head&gt; Sections</a:t>
            </a:r>
          </a:p>
        </p:txBody>
      </p:sp>
      <p:sp>
        <p:nvSpPr>
          <p:cNvPr id="3" name="Text Placeholder 2">
            <a:extLst>
              <a:ext uri="{FF2B5EF4-FFF2-40B4-BE49-F238E27FC236}">
                <a16:creationId xmlns:a16="http://schemas.microsoft.com/office/drawing/2014/main" id="{C80FDA2A-6616-4D47-9A5E-476FB5235338}"/>
              </a:ext>
            </a:extLst>
          </p:cNvPr>
          <p:cNvSpPr>
            <a:spLocks noGrp="1"/>
          </p:cNvSpPr>
          <p:nvPr>
            <p:ph type="body" sz="quarter" idx="13"/>
          </p:nvPr>
        </p:nvSpPr>
        <p:spPr>
          <a:xfrm>
            <a:off x="462499" y="1066799"/>
            <a:ext cx="11330915" cy="3962401"/>
          </a:xfrm>
        </p:spPr>
        <p:txBody>
          <a:bodyPr/>
          <a:lstStyle/>
          <a:p>
            <a:r>
              <a:rPr lang="en-US" dirty="0"/>
              <a:t>We can put your JavaScript code in &lt;head&gt; and &lt;body&gt; section altogether as follows −</a:t>
            </a:r>
          </a:p>
          <a:p>
            <a:endParaRPr lang="en-US" dirty="0"/>
          </a:p>
          <a:p>
            <a:endParaRPr lang="en-US" dirty="0"/>
          </a:p>
          <a:p>
            <a:endParaRPr lang="en-US" dirty="0"/>
          </a:p>
          <a:p>
            <a:endParaRPr lang="en-US" dirty="0"/>
          </a:p>
          <a:p>
            <a:r>
              <a:rPr lang="en-US" dirty="0"/>
              <a:t>This code will produce the following result −</a:t>
            </a:r>
          </a:p>
        </p:txBody>
      </p:sp>
      <p:sp>
        <p:nvSpPr>
          <p:cNvPr id="4" name="Slide Number Placeholder 3">
            <a:extLst>
              <a:ext uri="{FF2B5EF4-FFF2-40B4-BE49-F238E27FC236}">
                <a16:creationId xmlns:a16="http://schemas.microsoft.com/office/drawing/2014/main" id="{DD36FFCF-977B-42A0-BEAC-F5B8C644A7A5}"/>
              </a:ext>
            </a:extLst>
          </p:cNvPr>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5" name="Picture 4">
            <a:extLst>
              <a:ext uri="{FF2B5EF4-FFF2-40B4-BE49-F238E27FC236}">
                <a16:creationId xmlns:a16="http://schemas.microsoft.com/office/drawing/2014/main" id="{810E804B-06FE-4EBE-AA50-2B226DAB282B}"/>
              </a:ext>
            </a:extLst>
          </p:cNvPr>
          <p:cNvPicPr>
            <a:picLocks noChangeAspect="1"/>
          </p:cNvPicPr>
          <p:nvPr/>
        </p:nvPicPr>
        <p:blipFill>
          <a:blip r:embed="rId2"/>
          <a:stretch>
            <a:fillRect/>
          </a:stretch>
        </p:blipFill>
        <p:spPr>
          <a:xfrm>
            <a:off x="4422407" y="5602407"/>
            <a:ext cx="2311999" cy="380634"/>
          </a:xfrm>
          <a:prstGeom prst="rect">
            <a:avLst/>
          </a:prstGeom>
        </p:spPr>
      </p:pic>
      <p:pic>
        <p:nvPicPr>
          <p:cNvPr id="6" name="Picture 5">
            <a:extLst>
              <a:ext uri="{FF2B5EF4-FFF2-40B4-BE49-F238E27FC236}">
                <a16:creationId xmlns:a16="http://schemas.microsoft.com/office/drawing/2014/main" id="{A475D39A-DF08-4E50-BC22-7B1274B7EA96}"/>
              </a:ext>
            </a:extLst>
          </p:cNvPr>
          <p:cNvPicPr>
            <a:picLocks noChangeAspect="1"/>
          </p:cNvPicPr>
          <p:nvPr/>
        </p:nvPicPr>
        <p:blipFill>
          <a:blip r:embed="rId3"/>
          <a:stretch>
            <a:fillRect/>
          </a:stretch>
        </p:blipFill>
        <p:spPr>
          <a:xfrm>
            <a:off x="2248010" y="1570974"/>
            <a:ext cx="4886885" cy="3302728"/>
          </a:xfrm>
          <a:prstGeom prst="rect">
            <a:avLst/>
          </a:prstGeom>
        </p:spPr>
      </p:pic>
    </p:spTree>
    <p:extLst>
      <p:ext uri="{BB962C8B-B14F-4D97-AF65-F5344CB8AC3E}">
        <p14:creationId xmlns:p14="http://schemas.microsoft.com/office/powerpoint/2010/main" val="202604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08E0-F0CD-4B57-B642-87239AE72EE3}"/>
              </a:ext>
            </a:extLst>
          </p:cNvPr>
          <p:cNvSpPr>
            <a:spLocks noGrp="1"/>
          </p:cNvSpPr>
          <p:nvPr>
            <p:ph type="title"/>
          </p:nvPr>
        </p:nvSpPr>
        <p:spPr>
          <a:xfrm>
            <a:off x="203572" y="281353"/>
            <a:ext cx="11125199" cy="615463"/>
          </a:xfrm>
        </p:spPr>
        <p:txBody>
          <a:bodyPr/>
          <a:lstStyle/>
          <a:p>
            <a:r>
              <a:rPr lang="en-US" dirty="0"/>
              <a:t>JavaScript in External File</a:t>
            </a:r>
          </a:p>
        </p:txBody>
      </p:sp>
      <p:sp>
        <p:nvSpPr>
          <p:cNvPr id="3" name="Text Placeholder 2">
            <a:extLst>
              <a:ext uri="{FF2B5EF4-FFF2-40B4-BE49-F238E27FC236}">
                <a16:creationId xmlns:a16="http://schemas.microsoft.com/office/drawing/2014/main" id="{584E1ADF-5AFC-49D7-9BCB-DB3DFBDF1245}"/>
              </a:ext>
            </a:extLst>
          </p:cNvPr>
          <p:cNvSpPr>
            <a:spLocks noGrp="1"/>
          </p:cNvSpPr>
          <p:nvPr>
            <p:ph type="body" sz="quarter" idx="13"/>
          </p:nvPr>
        </p:nvSpPr>
        <p:spPr>
          <a:xfrm>
            <a:off x="462500" y="1113691"/>
            <a:ext cx="11471592" cy="3962401"/>
          </a:xfrm>
        </p:spPr>
        <p:txBody>
          <a:bodyPr/>
          <a:lstStyle/>
          <a:p>
            <a:pPr algn="just"/>
            <a:r>
              <a:rPr lang="en-US" dirty="0"/>
              <a:t>As we begin to work more extensively with JavaScript, we will be likely to find that there are cases where you are reusing identical JavaScript code on multiple pages of a site.</a:t>
            </a:r>
          </a:p>
          <a:p>
            <a:pPr algn="just"/>
            <a:r>
              <a:rPr lang="en-US" dirty="0"/>
              <a:t>You are not restricted to be maintaining identical code in multiple HTML files. The </a:t>
            </a:r>
            <a:r>
              <a:rPr lang="en-US" b="1" dirty="0"/>
              <a:t>script</a:t>
            </a:r>
            <a:r>
              <a:rPr lang="en-US" dirty="0"/>
              <a:t> tag provides a mechanism to allow you to store JavaScript in an external file and then include it into your HTML files.</a:t>
            </a:r>
          </a:p>
          <a:p>
            <a:pPr algn="just"/>
            <a:r>
              <a:rPr lang="en-US" dirty="0"/>
              <a:t>Here is an example to show how you can include an external JavaScript file in your HTML code using </a:t>
            </a:r>
            <a:r>
              <a:rPr lang="en-US" b="1" dirty="0"/>
              <a:t>script</a:t>
            </a:r>
            <a:r>
              <a:rPr lang="en-US" dirty="0"/>
              <a:t> tag and its </a:t>
            </a:r>
            <a:r>
              <a:rPr lang="en-US" b="1" dirty="0" err="1"/>
              <a:t>src</a:t>
            </a:r>
            <a:r>
              <a:rPr lang="en-US" dirty="0"/>
              <a:t> attribute.</a:t>
            </a:r>
          </a:p>
          <a:p>
            <a:endParaRPr lang="en-US" dirty="0"/>
          </a:p>
        </p:txBody>
      </p:sp>
      <p:sp>
        <p:nvSpPr>
          <p:cNvPr id="4" name="Slide Number Placeholder 3">
            <a:extLst>
              <a:ext uri="{FF2B5EF4-FFF2-40B4-BE49-F238E27FC236}">
                <a16:creationId xmlns:a16="http://schemas.microsoft.com/office/drawing/2014/main" id="{24345007-4D84-452D-B42D-D9690861EBCE}"/>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14950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AA3E-C974-474C-A7C2-102BDAE60D21}"/>
              </a:ext>
            </a:extLst>
          </p:cNvPr>
          <p:cNvSpPr>
            <a:spLocks noGrp="1"/>
          </p:cNvSpPr>
          <p:nvPr>
            <p:ph type="title"/>
          </p:nvPr>
        </p:nvSpPr>
        <p:spPr>
          <a:xfrm>
            <a:off x="180126" y="281353"/>
            <a:ext cx="11125199" cy="662355"/>
          </a:xfrm>
        </p:spPr>
        <p:txBody>
          <a:bodyPr/>
          <a:lstStyle/>
          <a:p>
            <a:r>
              <a:rPr lang="en-US" dirty="0"/>
              <a:t>JavaScript in External File</a:t>
            </a:r>
          </a:p>
        </p:txBody>
      </p:sp>
      <p:pic>
        <p:nvPicPr>
          <p:cNvPr id="5" name="Picture 4">
            <a:extLst>
              <a:ext uri="{FF2B5EF4-FFF2-40B4-BE49-F238E27FC236}">
                <a16:creationId xmlns:a16="http://schemas.microsoft.com/office/drawing/2014/main" id="{5474F359-28C5-4810-944D-93714CDA59AA}"/>
              </a:ext>
            </a:extLst>
          </p:cNvPr>
          <p:cNvPicPr>
            <a:picLocks noChangeAspect="1"/>
          </p:cNvPicPr>
          <p:nvPr/>
        </p:nvPicPr>
        <p:blipFill>
          <a:blip r:embed="rId2"/>
          <a:stretch>
            <a:fillRect/>
          </a:stretch>
        </p:blipFill>
        <p:spPr>
          <a:xfrm>
            <a:off x="2090118" y="943708"/>
            <a:ext cx="5654684" cy="1941160"/>
          </a:xfrm>
          <a:prstGeom prst="rect">
            <a:avLst/>
          </a:prstGeom>
        </p:spPr>
      </p:pic>
      <p:sp>
        <p:nvSpPr>
          <p:cNvPr id="3" name="Text Placeholder 2">
            <a:extLst>
              <a:ext uri="{FF2B5EF4-FFF2-40B4-BE49-F238E27FC236}">
                <a16:creationId xmlns:a16="http://schemas.microsoft.com/office/drawing/2014/main" id="{4B46F7FB-C99B-447A-955A-4842A6EAEE9A}"/>
              </a:ext>
            </a:extLst>
          </p:cNvPr>
          <p:cNvSpPr>
            <a:spLocks noGrp="1"/>
          </p:cNvSpPr>
          <p:nvPr>
            <p:ph type="body" sz="quarter" idx="13"/>
          </p:nvPr>
        </p:nvSpPr>
        <p:spPr>
          <a:xfrm>
            <a:off x="395423" y="2979625"/>
            <a:ext cx="11210423" cy="2672861"/>
          </a:xfrm>
        </p:spPr>
        <p:txBody>
          <a:bodyPr/>
          <a:lstStyle/>
          <a:p>
            <a:r>
              <a:rPr lang="en-US" dirty="0"/>
              <a:t>To use JavaScript from an external file source, you need to write all your JavaScript source code in a simple text file with the extension ".</a:t>
            </a:r>
            <a:r>
              <a:rPr lang="en-US" dirty="0" err="1"/>
              <a:t>js</a:t>
            </a:r>
            <a:r>
              <a:rPr lang="en-US" dirty="0"/>
              <a:t>" and then include that file as shown above.</a:t>
            </a:r>
          </a:p>
          <a:p>
            <a:r>
              <a:rPr lang="en-US" dirty="0"/>
              <a:t>For example, you can keep the following content in </a:t>
            </a:r>
            <a:r>
              <a:rPr lang="en-US" b="1" dirty="0"/>
              <a:t>filename.js</a:t>
            </a:r>
            <a:r>
              <a:rPr lang="en-US" dirty="0"/>
              <a:t> file and then you can use </a:t>
            </a:r>
            <a:r>
              <a:rPr lang="en-US" b="1" dirty="0" err="1"/>
              <a:t>sayHello</a:t>
            </a:r>
            <a:r>
              <a:rPr lang="en-US" dirty="0"/>
              <a:t> function in your HTML file after including the filename.js file.</a:t>
            </a:r>
          </a:p>
        </p:txBody>
      </p:sp>
      <p:sp>
        <p:nvSpPr>
          <p:cNvPr id="4" name="Slide Number Placeholder 3">
            <a:extLst>
              <a:ext uri="{FF2B5EF4-FFF2-40B4-BE49-F238E27FC236}">
                <a16:creationId xmlns:a16="http://schemas.microsoft.com/office/drawing/2014/main" id="{5D490657-7848-43CB-9CF5-F7E99F08D455}"/>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6" name="Picture 5">
            <a:extLst>
              <a:ext uri="{FF2B5EF4-FFF2-40B4-BE49-F238E27FC236}">
                <a16:creationId xmlns:a16="http://schemas.microsoft.com/office/drawing/2014/main" id="{DAA335D3-13EE-4FF6-A046-4482519FDFEA}"/>
              </a:ext>
            </a:extLst>
          </p:cNvPr>
          <p:cNvPicPr>
            <a:picLocks noChangeAspect="1"/>
          </p:cNvPicPr>
          <p:nvPr/>
        </p:nvPicPr>
        <p:blipFill>
          <a:blip r:embed="rId3"/>
          <a:stretch>
            <a:fillRect/>
          </a:stretch>
        </p:blipFill>
        <p:spPr>
          <a:xfrm>
            <a:off x="3565896" y="5503785"/>
            <a:ext cx="2671309" cy="799793"/>
          </a:xfrm>
          <a:prstGeom prst="rect">
            <a:avLst/>
          </a:prstGeom>
        </p:spPr>
      </p:pic>
    </p:spTree>
    <p:extLst>
      <p:ext uri="{BB962C8B-B14F-4D97-AF65-F5344CB8AC3E}">
        <p14:creationId xmlns:p14="http://schemas.microsoft.com/office/powerpoint/2010/main" val="216915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2128-9922-482A-BB92-2A01A95455C3}"/>
              </a:ext>
            </a:extLst>
          </p:cNvPr>
          <p:cNvSpPr>
            <a:spLocks noGrp="1"/>
          </p:cNvSpPr>
          <p:nvPr>
            <p:ph type="title"/>
          </p:nvPr>
        </p:nvSpPr>
        <p:spPr>
          <a:xfrm>
            <a:off x="250464" y="304800"/>
            <a:ext cx="11125199" cy="568570"/>
          </a:xfrm>
        </p:spPr>
        <p:txBody>
          <a:bodyPr/>
          <a:lstStyle/>
          <a:p>
            <a:r>
              <a:rPr lang="en-US" dirty="0"/>
              <a:t>JavaScript Datatypes</a:t>
            </a:r>
          </a:p>
        </p:txBody>
      </p:sp>
      <p:sp>
        <p:nvSpPr>
          <p:cNvPr id="3" name="Text Placeholder 2">
            <a:extLst>
              <a:ext uri="{FF2B5EF4-FFF2-40B4-BE49-F238E27FC236}">
                <a16:creationId xmlns:a16="http://schemas.microsoft.com/office/drawing/2014/main" id="{9089F4C9-68E7-4A54-BFB0-49B731234FF1}"/>
              </a:ext>
            </a:extLst>
          </p:cNvPr>
          <p:cNvSpPr>
            <a:spLocks noGrp="1"/>
          </p:cNvSpPr>
          <p:nvPr>
            <p:ph type="body" sz="quarter" idx="13"/>
          </p:nvPr>
        </p:nvSpPr>
        <p:spPr>
          <a:xfrm>
            <a:off x="462500" y="1066799"/>
            <a:ext cx="11495038" cy="5287109"/>
          </a:xfrm>
        </p:spPr>
        <p:txBody>
          <a:bodyPr/>
          <a:lstStyle/>
          <a:p>
            <a:pPr algn="just"/>
            <a:r>
              <a:rPr lang="en-US" sz="2500" dirty="0"/>
              <a:t>One of the most fundamental characteristics of a programming language is the set of data types it supports. These are the type of values that can be represented and manipulated in a programming language.</a:t>
            </a:r>
          </a:p>
          <a:p>
            <a:pPr algn="just"/>
            <a:r>
              <a:rPr lang="en-US" sz="2500" dirty="0"/>
              <a:t>JavaScript allows you to work with three primitive data types −</a:t>
            </a:r>
          </a:p>
          <a:p>
            <a:pPr algn="just"/>
            <a:r>
              <a:rPr lang="en-US" sz="2500" b="1" dirty="0"/>
              <a:t>Numbers,</a:t>
            </a:r>
            <a:r>
              <a:rPr lang="en-US" sz="2500" dirty="0"/>
              <a:t> </a:t>
            </a:r>
            <a:r>
              <a:rPr lang="en-US" sz="2500" dirty="0" err="1"/>
              <a:t>eg</a:t>
            </a:r>
            <a:r>
              <a:rPr lang="en-US" sz="2500" dirty="0"/>
              <a:t>. 123, 120.50 etc.</a:t>
            </a:r>
          </a:p>
          <a:p>
            <a:pPr algn="just"/>
            <a:r>
              <a:rPr lang="en-US" sz="2500" b="1" dirty="0"/>
              <a:t>Strings</a:t>
            </a:r>
            <a:r>
              <a:rPr lang="en-US" sz="2500" dirty="0"/>
              <a:t> of text e.g. "This text string" etc.</a:t>
            </a:r>
          </a:p>
          <a:p>
            <a:pPr algn="just"/>
            <a:r>
              <a:rPr lang="en-US" sz="2500" b="1" dirty="0"/>
              <a:t>Boolean</a:t>
            </a:r>
            <a:r>
              <a:rPr lang="en-US" sz="2500" dirty="0"/>
              <a:t> e.g. true or false.</a:t>
            </a:r>
          </a:p>
          <a:p>
            <a:pPr algn="just"/>
            <a:r>
              <a:rPr lang="en-US" sz="2500" dirty="0"/>
              <a:t>JavaScript also defines two trivial data types, </a:t>
            </a:r>
            <a:r>
              <a:rPr lang="en-US" sz="2500" b="1" dirty="0"/>
              <a:t>null</a:t>
            </a:r>
            <a:r>
              <a:rPr lang="en-US" sz="2500" dirty="0"/>
              <a:t> and </a:t>
            </a:r>
            <a:r>
              <a:rPr lang="en-US" sz="2500" b="1" dirty="0"/>
              <a:t>undefined,</a:t>
            </a:r>
            <a:r>
              <a:rPr lang="en-US" sz="2500" dirty="0"/>
              <a:t> each of which defines only a single value. In addition to these primitive data types, JavaScript supports a composite data type known as </a:t>
            </a:r>
            <a:r>
              <a:rPr lang="en-US" sz="2500" b="1" dirty="0"/>
              <a:t>object</a:t>
            </a:r>
            <a:r>
              <a:rPr lang="en-US" sz="2500" dirty="0"/>
              <a:t>. We will cover objects in detail in a separate chapter.</a:t>
            </a:r>
          </a:p>
          <a:p>
            <a:endParaRPr lang="en-US" dirty="0"/>
          </a:p>
        </p:txBody>
      </p:sp>
      <p:sp>
        <p:nvSpPr>
          <p:cNvPr id="4" name="Slide Number Placeholder 3">
            <a:extLst>
              <a:ext uri="{FF2B5EF4-FFF2-40B4-BE49-F238E27FC236}">
                <a16:creationId xmlns:a16="http://schemas.microsoft.com/office/drawing/2014/main" id="{915F2890-9040-4EEA-9ABD-5DD88BED8358}"/>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76171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3306-1A68-4661-9E7F-FD3F2A7D4993}"/>
              </a:ext>
            </a:extLst>
          </p:cNvPr>
          <p:cNvSpPr>
            <a:spLocks noGrp="1"/>
          </p:cNvSpPr>
          <p:nvPr>
            <p:ph type="title"/>
          </p:nvPr>
        </p:nvSpPr>
        <p:spPr>
          <a:xfrm>
            <a:off x="250464" y="304800"/>
            <a:ext cx="11125199" cy="545124"/>
          </a:xfrm>
        </p:spPr>
        <p:txBody>
          <a:bodyPr/>
          <a:lstStyle/>
          <a:p>
            <a:r>
              <a:rPr lang="en-US" dirty="0"/>
              <a:t>JavaScript Variables</a:t>
            </a:r>
          </a:p>
        </p:txBody>
      </p:sp>
      <p:sp>
        <p:nvSpPr>
          <p:cNvPr id="3" name="Text Placeholder 2">
            <a:extLst>
              <a:ext uri="{FF2B5EF4-FFF2-40B4-BE49-F238E27FC236}">
                <a16:creationId xmlns:a16="http://schemas.microsoft.com/office/drawing/2014/main" id="{CAA3BDF8-E12A-4D0C-BC03-414B0F44A0A3}"/>
              </a:ext>
            </a:extLst>
          </p:cNvPr>
          <p:cNvSpPr>
            <a:spLocks noGrp="1"/>
          </p:cNvSpPr>
          <p:nvPr>
            <p:ph type="body" sz="quarter" idx="13"/>
          </p:nvPr>
        </p:nvSpPr>
        <p:spPr>
          <a:xfrm>
            <a:off x="462500" y="849924"/>
            <a:ext cx="11354362" cy="3962401"/>
          </a:xfrm>
        </p:spPr>
        <p:txBody>
          <a:bodyPr/>
          <a:lstStyle/>
          <a:p>
            <a:pPr algn="just"/>
            <a:r>
              <a:rPr lang="en-US" dirty="0"/>
              <a:t>Like many other programming languages, JavaScript has variables. Variables can be thought of as named containers. You can place data into these containers and then refer to the data simply by naming the container.</a:t>
            </a:r>
          </a:p>
          <a:p>
            <a:pPr algn="just"/>
            <a:r>
              <a:rPr lang="en-US" dirty="0"/>
              <a:t>Before you use a variable in a JavaScript program, you must declare it. Variables are declared with the </a:t>
            </a:r>
            <a:r>
              <a:rPr lang="en-US" b="1" dirty="0" err="1"/>
              <a:t>var</a:t>
            </a:r>
            <a:r>
              <a:rPr lang="en-US" dirty="0"/>
              <a:t> keyword as follows.</a:t>
            </a:r>
          </a:p>
          <a:p>
            <a:pPr algn="just"/>
            <a:endParaRPr lang="en-US" dirty="0"/>
          </a:p>
          <a:p>
            <a:pPr algn="just"/>
            <a:endParaRPr lang="en-US" dirty="0"/>
          </a:p>
          <a:p>
            <a:pPr algn="just"/>
            <a:r>
              <a:rPr lang="en-US" sz="2600" dirty="0"/>
              <a:t>We can also declare multiple variables with the same </a:t>
            </a:r>
            <a:r>
              <a:rPr lang="en-US" sz="2600" b="1" dirty="0" err="1"/>
              <a:t>var</a:t>
            </a:r>
            <a:r>
              <a:rPr lang="en-US" sz="2600" dirty="0"/>
              <a:t> keyword as follows −</a:t>
            </a:r>
          </a:p>
          <a:p>
            <a:endParaRPr lang="en-US" dirty="0"/>
          </a:p>
        </p:txBody>
      </p:sp>
      <p:sp>
        <p:nvSpPr>
          <p:cNvPr id="4" name="Slide Number Placeholder 3">
            <a:extLst>
              <a:ext uri="{FF2B5EF4-FFF2-40B4-BE49-F238E27FC236}">
                <a16:creationId xmlns:a16="http://schemas.microsoft.com/office/drawing/2014/main" id="{6DF065A0-4F27-498E-8489-368C92273317}"/>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a:extLst>
              <a:ext uri="{FF2B5EF4-FFF2-40B4-BE49-F238E27FC236}">
                <a16:creationId xmlns:a16="http://schemas.microsoft.com/office/drawing/2014/main" id="{20BC3C53-7040-405A-B9EE-39A0ADEFEE46}"/>
              </a:ext>
            </a:extLst>
          </p:cNvPr>
          <p:cNvPicPr>
            <a:picLocks noChangeAspect="1"/>
          </p:cNvPicPr>
          <p:nvPr/>
        </p:nvPicPr>
        <p:blipFill>
          <a:blip r:embed="rId2"/>
          <a:stretch>
            <a:fillRect/>
          </a:stretch>
        </p:blipFill>
        <p:spPr>
          <a:xfrm>
            <a:off x="3672131" y="3204064"/>
            <a:ext cx="3371148" cy="1478574"/>
          </a:xfrm>
          <a:prstGeom prst="rect">
            <a:avLst/>
          </a:prstGeom>
        </p:spPr>
      </p:pic>
      <p:pic>
        <p:nvPicPr>
          <p:cNvPr id="6" name="Picture 5">
            <a:extLst>
              <a:ext uri="{FF2B5EF4-FFF2-40B4-BE49-F238E27FC236}">
                <a16:creationId xmlns:a16="http://schemas.microsoft.com/office/drawing/2014/main" id="{99D5B9C5-1366-4755-93D9-B2A4851FFEBD}"/>
              </a:ext>
            </a:extLst>
          </p:cNvPr>
          <p:cNvPicPr>
            <a:picLocks noChangeAspect="1"/>
          </p:cNvPicPr>
          <p:nvPr/>
        </p:nvPicPr>
        <p:blipFill>
          <a:blip r:embed="rId3"/>
          <a:stretch>
            <a:fillRect/>
          </a:stretch>
        </p:blipFill>
        <p:spPr>
          <a:xfrm>
            <a:off x="3672131" y="5175991"/>
            <a:ext cx="3174146" cy="1128585"/>
          </a:xfrm>
          <a:prstGeom prst="rect">
            <a:avLst/>
          </a:prstGeom>
        </p:spPr>
      </p:pic>
    </p:spTree>
    <p:extLst>
      <p:ext uri="{BB962C8B-B14F-4D97-AF65-F5344CB8AC3E}">
        <p14:creationId xmlns:p14="http://schemas.microsoft.com/office/powerpoint/2010/main" val="212444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990F-03B1-4572-893E-F3FD0962E997}"/>
              </a:ext>
            </a:extLst>
          </p:cNvPr>
          <p:cNvSpPr>
            <a:spLocks noGrp="1"/>
          </p:cNvSpPr>
          <p:nvPr>
            <p:ph type="title"/>
          </p:nvPr>
        </p:nvSpPr>
        <p:spPr>
          <a:xfrm>
            <a:off x="227018" y="304800"/>
            <a:ext cx="11125199" cy="498232"/>
          </a:xfrm>
        </p:spPr>
        <p:txBody>
          <a:bodyPr/>
          <a:lstStyle/>
          <a:p>
            <a:r>
              <a:rPr lang="en-US" dirty="0"/>
              <a:t>JavaScript Variables</a:t>
            </a:r>
          </a:p>
        </p:txBody>
      </p:sp>
      <p:sp>
        <p:nvSpPr>
          <p:cNvPr id="3" name="Text Placeholder 2">
            <a:extLst>
              <a:ext uri="{FF2B5EF4-FFF2-40B4-BE49-F238E27FC236}">
                <a16:creationId xmlns:a16="http://schemas.microsoft.com/office/drawing/2014/main" id="{95172C4A-5C28-4405-86A7-B67DE5530564}"/>
              </a:ext>
            </a:extLst>
          </p:cNvPr>
          <p:cNvSpPr>
            <a:spLocks noGrp="1"/>
          </p:cNvSpPr>
          <p:nvPr>
            <p:ph type="body" sz="quarter" idx="13"/>
          </p:nvPr>
        </p:nvSpPr>
        <p:spPr>
          <a:xfrm>
            <a:off x="462500" y="996461"/>
            <a:ext cx="11471592" cy="3962401"/>
          </a:xfrm>
        </p:spPr>
        <p:txBody>
          <a:bodyPr/>
          <a:lstStyle/>
          <a:p>
            <a:pPr algn="just"/>
            <a:r>
              <a:rPr lang="en-US" sz="2600" dirty="0"/>
              <a:t>Storing a value in a variable is called </a:t>
            </a:r>
            <a:r>
              <a:rPr lang="en-US" sz="2600" b="1" dirty="0"/>
              <a:t>variable initialization</a:t>
            </a:r>
            <a:r>
              <a:rPr lang="en-US" sz="2600" dirty="0"/>
              <a:t>. You can do variable initialization at the time of variable creation or at a later point in time when you need that variable.</a:t>
            </a:r>
          </a:p>
          <a:p>
            <a:pPr algn="just"/>
            <a:r>
              <a:rPr lang="en-US" sz="2600" dirty="0"/>
              <a:t>For instance, you might create a variable named </a:t>
            </a:r>
            <a:r>
              <a:rPr lang="en-US" sz="2600" b="1" dirty="0"/>
              <a:t>money</a:t>
            </a:r>
            <a:r>
              <a:rPr lang="en-US" sz="2600" dirty="0"/>
              <a:t> and assign the value 2000.50 to it later. For another variable, you can assign a value at the time of initialization as follows.</a:t>
            </a:r>
          </a:p>
          <a:p>
            <a:pPr algn="just"/>
            <a:endParaRPr lang="en-US" sz="2600" dirty="0"/>
          </a:p>
          <a:p>
            <a:pPr algn="just"/>
            <a:r>
              <a:rPr lang="en-US" sz="2600" dirty="0"/>
              <a:t>JavaScript is </a:t>
            </a:r>
            <a:r>
              <a:rPr lang="en-US" sz="2600" b="1" dirty="0"/>
              <a:t>untyped</a:t>
            </a:r>
            <a:r>
              <a:rPr lang="en-US" sz="2600" dirty="0"/>
              <a:t> language. This means that a JavaScript variable can hold a value of any data type. Unlike many other languages, you don't have to tell JavaScript during variable declaration what type of value the variable will hold. The value type of a variable can change during the execution of a program and JavaScript takes care of it automatically.</a:t>
            </a:r>
          </a:p>
          <a:p>
            <a:endParaRPr lang="en-US" dirty="0"/>
          </a:p>
        </p:txBody>
      </p:sp>
      <p:sp>
        <p:nvSpPr>
          <p:cNvPr id="4" name="Slide Number Placeholder 3">
            <a:extLst>
              <a:ext uri="{FF2B5EF4-FFF2-40B4-BE49-F238E27FC236}">
                <a16:creationId xmlns:a16="http://schemas.microsoft.com/office/drawing/2014/main" id="{9EB44C05-AE17-4231-8DF6-C3591D493A82}"/>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a:extLst>
              <a:ext uri="{FF2B5EF4-FFF2-40B4-BE49-F238E27FC236}">
                <a16:creationId xmlns:a16="http://schemas.microsoft.com/office/drawing/2014/main" id="{20A254BE-F530-4884-B603-FAC780374962}"/>
              </a:ext>
            </a:extLst>
          </p:cNvPr>
          <p:cNvPicPr>
            <a:picLocks noChangeAspect="1"/>
          </p:cNvPicPr>
          <p:nvPr/>
        </p:nvPicPr>
        <p:blipFill>
          <a:blip r:embed="rId3"/>
          <a:stretch>
            <a:fillRect/>
          </a:stretch>
        </p:blipFill>
        <p:spPr>
          <a:xfrm>
            <a:off x="4504963" y="3127012"/>
            <a:ext cx="2569308" cy="1279044"/>
          </a:xfrm>
          <a:prstGeom prst="rect">
            <a:avLst/>
          </a:prstGeom>
        </p:spPr>
      </p:pic>
    </p:spTree>
    <p:extLst>
      <p:ext uri="{BB962C8B-B14F-4D97-AF65-F5344CB8AC3E}">
        <p14:creationId xmlns:p14="http://schemas.microsoft.com/office/powerpoint/2010/main" val="71216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D0C5-7195-4DFA-9BF9-CEF7FAE7E114}"/>
              </a:ext>
            </a:extLst>
          </p:cNvPr>
          <p:cNvSpPr>
            <a:spLocks noGrp="1"/>
          </p:cNvSpPr>
          <p:nvPr>
            <p:ph type="title"/>
          </p:nvPr>
        </p:nvSpPr>
        <p:spPr>
          <a:xfrm>
            <a:off x="180125" y="211014"/>
            <a:ext cx="11125199" cy="638909"/>
          </a:xfrm>
        </p:spPr>
        <p:txBody>
          <a:bodyPr/>
          <a:lstStyle/>
          <a:p>
            <a:r>
              <a:rPr lang="en-US" dirty="0"/>
              <a:t>JavaScript Variable Scope</a:t>
            </a:r>
          </a:p>
        </p:txBody>
      </p:sp>
      <p:sp>
        <p:nvSpPr>
          <p:cNvPr id="3" name="Text Placeholder 2">
            <a:extLst>
              <a:ext uri="{FF2B5EF4-FFF2-40B4-BE49-F238E27FC236}">
                <a16:creationId xmlns:a16="http://schemas.microsoft.com/office/drawing/2014/main" id="{7D1ABD7E-0885-4E06-A0AA-363F5654BE14}"/>
              </a:ext>
            </a:extLst>
          </p:cNvPr>
          <p:cNvSpPr>
            <a:spLocks noGrp="1"/>
          </p:cNvSpPr>
          <p:nvPr>
            <p:ph type="body" sz="quarter" idx="13"/>
          </p:nvPr>
        </p:nvSpPr>
        <p:spPr>
          <a:xfrm>
            <a:off x="462499" y="1066799"/>
            <a:ext cx="11237131" cy="3962401"/>
          </a:xfrm>
        </p:spPr>
        <p:txBody>
          <a:bodyPr/>
          <a:lstStyle/>
          <a:p>
            <a:r>
              <a:rPr lang="en-US" dirty="0"/>
              <a:t>The scope of a variable is the region of your program in which it is defined. JavaScript variables have only two scopes.</a:t>
            </a:r>
          </a:p>
          <a:p>
            <a:r>
              <a:rPr lang="en-US" b="1" dirty="0"/>
              <a:t>Global Variables</a:t>
            </a:r>
            <a:r>
              <a:rPr lang="en-US" dirty="0"/>
              <a:t> − A global variable has global scope which means it can be defined anywhere in your JavaScript code.</a:t>
            </a:r>
          </a:p>
          <a:p>
            <a:r>
              <a:rPr lang="en-US" b="1" dirty="0"/>
              <a:t>Local Variables</a:t>
            </a:r>
            <a:r>
              <a:rPr lang="en-US" dirty="0"/>
              <a:t> − A local variable will be visible only within a function where it is defined. Function parameters are always local to that function.</a:t>
            </a:r>
          </a:p>
          <a:p>
            <a:r>
              <a:rPr lang="en-US" dirty="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p>
          <a:p>
            <a:endParaRPr lang="en-US" dirty="0"/>
          </a:p>
        </p:txBody>
      </p:sp>
      <p:sp>
        <p:nvSpPr>
          <p:cNvPr id="4" name="Slide Number Placeholder 3">
            <a:extLst>
              <a:ext uri="{FF2B5EF4-FFF2-40B4-BE49-F238E27FC236}">
                <a16:creationId xmlns:a16="http://schemas.microsoft.com/office/drawing/2014/main" id="{3043E010-21E9-4B7E-A4D1-501C3D53BAA3}"/>
              </a:ext>
            </a:extLst>
          </p:cNvPr>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138794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C019-D52C-4EA4-9CE1-1AC3C7C69F43}"/>
              </a:ext>
            </a:extLst>
          </p:cNvPr>
          <p:cNvSpPr>
            <a:spLocks noGrp="1"/>
          </p:cNvSpPr>
          <p:nvPr>
            <p:ph type="title"/>
          </p:nvPr>
        </p:nvSpPr>
        <p:spPr>
          <a:xfrm>
            <a:off x="227018" y="304799"/>
            <a:ext cx="11125199" cy="615463"/>
          </a:xfrm>
        </p:spPr>
        <p:txBody>
          <a:bodyPr/>
          <a:lstStyle/>
          <a:p>
            <a:r>
              <a:rPr lang="en-US" dirty="0"/>
              <a:t>Example</a:t>
            </a:r>
          </a:p>
        </p:txBody>
      </p:sp>
      <p:pic>
        <p:nvPicPr>
          <p:cNvPr id="5" name="Picture 4">
            <a:extLst>
              <a:ext uri="{FF2B5EF4-FFF2-40B4-BE49-F238E27FC236}">
                <a16:creationId xmlns:a16="http://schemas.microsoft.com/office/drawing/2014/main" id="{D3481BDD-ACDA-4D49-AF99-95AC1BEFD0E6}"/>
              </a:ext>
            </a:extLst>
          </p:cNvPr>
          <p:cNvPicPr>
            <a:picLocks noChangeAspect="1"/>
          </p:cNvPicPr>
          <p:nvPr/>
        </p:nvPicPr>
        <p:blipFill>
          <a:blip r:embed="rId2"/>
          <a:stretch>
            <a:fillRect/>
          </a:stretch>
        </p:blipFill>
        <p:spPr>
          <a:xfrm>
            <a:off x="1894216" y="1187910"/>
            <a:ext cx="6980959" cy="3308246"/>
          </a:xfrm>
          <a:prstGeom prst="rect">
            <a:avLst/>
          </a:prstGeom>
        </p:spPr>
      </p:pic>
      <p:pic>
        <p:nvPicPr>
          <p:cNvPr id="6" name="Picture 5">
            <a:extLst>
              <a:ext uri="{FF2B5EF4-FFF2-40B4-BE49-F238E27FC236}">
                <a16:creationId xmlns:a16="http://schemas.microsoft.com/office/drawing/2014/main" id="{693E3DFA-0F88-439B-A54B-F141562E35DF}"/>
              </a:ext>
            </a:extLst>
          </p:cNvPr>
          <p:cNvPicPr>
            <a:picLocks noChangeAspect="1"/>
          </p:cNvPicPr>
          <p:nvPr/>
        </p:nvPicPr>
        <p:blipFill>
          <a:blip r:embed="rId3"/>
          <a:stretch>
            <a:fillRect/>
          </a:stretch>
        </p:blipFill>
        <p:spPr>
          <a:xfrm>
            <a:off x="4065474" y="5085677"/>
            <a:ext cx="858218" cy="658632"/>
          </a:xfrm>
          <a:prstGeom prst="rect">
            <a:avLst/>
          </a:prstGeom>
        </p:spPr>
      </p:pic>
      <p:sp>
        <p:nvSpPr>
          <p:cNvPr id="3" name="Text Placeholder 2">
            <a:extLst>
              <a:ext uri="{FF2B5EF4-FFF2-40B4-BE49-F238E27FC236}">
                <a16:creationId xmlns:a16="http://schemas.microsoft.com/office/drawing/2014/main" id="{4BBB8985-E199-4A89-A0B3-E8BDFDD8A617}"/>
              </a:ext>
            </a:extLst>
          </p:cNvPr>
          <p:cNvSpPr>
            <a:spLocks noGrp="1"/>
          </p:cNvSpPr>
          <p:nvPr>
            <p:ph type="body" sz="quarter" idx="13"/>
          </p:nvPr>
        </p:nvSpPr>
        <p:spPr>
          <a:xfrm>
            <a:off x="493151" y="1305959"/>
            <a:ext cx="8861082" cy="3962401"/>
          </a:xfrm>
        </p:spPr>
        <p:txBody>
          <a:bodyPr/>
          <a:lstStyle/>
          <a:p>
            <a:endParaRPr lang="en-US" dirty="0"/>
          </a:p>
          <a:p>
            <a:endParaRPr lang="en-US" dirty="0"/>
          </a:p>
          <a:p>
            <a:endParaRPr lang="en-US" dirty="0"/>
          </a:p>
          <a:p>
            <a:endParaRPr lang="en-US" dirty="0"/>
          </a:p>
          <a:p>
            <a:endParaRPr lang="en-US" dirty="0"/>
          </a:p>
          <a:p>
            <a:r>
              <a:rPr lang="en-US" dirty="0"/>
              <a:t>This produces the following result −</a:t>
            </a:r>
          </a:p>
        </p:txBody>
      </p:sp>
      <p:sp>
        <p:nvSpPr>
          <p:cNvPr id="4" name="Slide Number Placeholder 3">
            <a:extLst>
              <a:ext uri="{FF2B5EF4-FFF2-40B4-BE49-F238E27FC236}">
                <a16:creationId xmlns:a16="http://schemas.microsoft.com/office/drawing/2014/main" id="{04E2CE70-17DA-421A-BE69-4D93A1A22A20}"/>
              </a:ext>
            </a:extLst>
          </p:cNvPr>
          <p:cNvSpPr>
            <a:spLocks noGrp="1"/>
          </p:cNvSpPr>
          <p:nvPr>
            <p:ph type="sldNum" sz="quarter" idx="12"/>
          </p:nvPr>
        </p:nvSpPr>
        <p:spPr/>
        <p:txBody>
          <a:bodyPr/>
          <a:lstStyle/>
          <a:p>
            <a:fld id="{C51EAA63-D034-42AE-91FA-B13B9518C7BE}" type="slidenum">
              <a:rPr lang="en-US" smtClean="0"/>
              <a:pPr/>
              <a:t>27</a:t>
            </a:fld>
            <a:endParaRPr lang="en-US" dirty="0"/>
          </a:p>
        </p:txBody>
      </p:sp>
    </p:spTree>
    <p:extLst>
      <p:ext uri="{BB962C8B-B14F-4D97-AF65-F5344CB8AC3E}">
        <p14:creationId xmlns:p14="http://schemas.microsoft.com/office/powerpoint/2010/main" val="39472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91A-69A7-41F9-8ADA-2183E77FC163}"/>
              </a:ext>
            </a:extLst>
          </p:cNvPr>
          <p:cNvSpPr>
            <a:spLocks noGrp="1"/>
          </p:cNvSpPr>
          <p:nvPr>
            <p:ph type="title"/>
          </p:nvPr>
        </p:nvSpPr>
        <p:spPr>
          <a:xfrm>
            <a:off x="227018" y="351692"/>
            <a:ext cx="11125199" cy="568570"/>
          </a:xfrm>
        </p:spPr>
        <p:txBody>
          <a:bodyPr/>
          <a:lstStyle/>
          <a:p>
            <a:r>
              <a:rPr lang="en-US" dirty="0"/>
              <a:t>JavaScript Variable Names</a:t>
            </a:r>
          </a:p>
        </p:txBody>
      </p:sp>
      <p:sp>
        <p:nvSpPr>
          <p:cNvPr id="3" name="Text Placeholder 2">
            <a:extLst>
              <a:ext uri="{FF2B5EF4-FFF2-40B4-BE49-F238E27FC236}">
                <a16:creationId xmlns:a16="http://schemas.microsoft.com/office/drawing/2014/main" id="{4E7F3C22-1BC2-45C2-A827-E6444B50240E}"/>
              </a:ext>
            </a:extLst>
          </p:cNvPr>
          <p:cNvSpPr>
            <a:spLocks noGrp="1"/>
          </p:cNvSpPr>
          <p:nvPr>
            <p:ph type="body" sz="quarter" idx="13"/>
          </p:nvPr>
        </p:nvSpPr>
        <p:spPr>
          <a:xfrm>
            <a:off x="462500" y="1160584"/>
            <a:ext cx="11424700" cy="3962401"/>
          </a:xfrm>
        </p:spPr>
        <p:txBody>
          <a:bodyPr/>
          <a:lstStyle/>
          <a:p>
            <a:r>
              <a:rPr lang="en-US" dirty="0"/>
              <a:t>While naming your variables in JavaScript, keep the following rules in mind.</a:t>
            </a:r>
          </a:p>
          <a:p>
            <a:pPr marL="458788" indent="-457200" algn="just">
              <a:buFont typeface="Arial" panose="020B0604020202020204" pitchFamily="34" charset="0"/>
              <a:buChar char="•"/>
            </a:pPr>
            <a:r>
              <a:rPr lang="en-US" dirty="0"/>
              <a:t>You should not use any of the JavaScript reserved keywords as a variable name. These keywords are mentioned in the next section. For example, </a:t>
            </a:r>
            <a:r>
              <a:rPr lang="en-US" b="1" dirty="0"/>
              <a:t>break</a:t>
            </a:r>
            <a:r>
              <a:rPr lang="en-US" dirty="0"/>
              <a:t> or </a:t>
            </a:r>
            <a:r>
              <a:rPr lang="en-US" b="1" dirty="0" err="1"/>
              <a:t>boolean</a:t>
            </a:r>
            <a:r>
              <a:rPr lang="en-US" dirty="0"/>
              <a:t> variable names are not valid.</a:t>
            </a:r>
          </a:p>
          <a:p>
            <a:pPr marL="458788" indent="-457200" algn="just">
              <a:buFont typeface="Arial" panose="020B0604020202020204" pitchFamily="34" charset="0"/>
              <a:buChar char="•"/>
            </a:pPr>
            <a:r>
              <a:rPr lang="en-US" dirty="0"/>
              <a:t>JavaScript variable names should not start with a numeral (0-9). They must begin with a letter or an underscore character. For example, </a:t>
            </a:r>
            <a:r>
              <a:rPr lang="en-US" b="1" dirty="0"/>
              <a:t>123test</a:t>
            </a:r>
            <a:r>
              <a:rPr lang="en-US" dirty="0"/>
              <a:t> is an invalid variable name but </a:t>
            </a:r>
            <a:r>
              <a:rPr lang="en-US" b="1" dirty="0"/>
              <a:t>_123test</a:t>
            </a:r>
            <a:r>
              <a:rPr lang="en-US" dirty="0"/>
              <a:t> is a valid one.</a:t>
            </a:r>
          </a:p>
          <a:p>
            <a:pPr marL="458788" indent="-457200" algn="just">
              <a:buFont typeface="Arial" panose="020B0604020202020204" pitchFamily="34" charset="0"/>
              <a:buChar char="•"/>
            </a:pPr>
            <a:r>
              <a:rPr lang="en-US" dirty="0"/>
              <a:t>JavaScript variable names are case-sensitive. For example, </a:t>
            </a:r>
            <a:r>
              <a:rPr lang="en-US" b="1" dirty="0"/>
              <a:t>Name</a:t>
            </a:r>
            <a:r>
              <a:rPr lang="en-US" dirty="0"/>
              <a:t> and </a:t>
            </a:r>
            <a:r>
              <a:rPr lang="en-US" b="1" dirty="0"/>
              <a:t>name</a:t>
            </a:r>
            <a:r>
              <a:rPr lang="en-US" dirty="0"/>
              <a:t> are two different variables.</a:t>
            </a:r>
          </a:p>
          <a:p>
            <a:endParaRPr lang="en-US" dirty="0"/>
          </a:p>
        </p:txBody>
      </p:sp>
      <p:sp>
        <p:nvSpPr>
          <p:cNvPr id="4" name="Slide Number Placeholder 3">
            <a:extLst>
              <a:ext uri="{FF2B5EF4-FFF2-40B4-BE49-F238E27FC236}">
                <a16:creationId xmlns:a16="http://schemas.microsoft.com/office/drawing/2014/main" id="{E66E01CD-171D-4478-9BC6-5591A18DA30A}"/>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23158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5859-4856-43A1-A6ED-9579DCDEA08F}"/>
              </a:ext>
            </a:extLst>
          </p:cNvPr>
          <p:cNvSpPr>
            <a:spLocks noGrp="1"/>
          </p:cNvSpPr>
          <p:nvPr>
            <p:ph type="title"/>
          </p:nvPr>
        </p:nvSpPr>
        <p:spPr>
          <a:xfrm>
            <a:off x="180127" y="159666"/>
            <a:ext cx="11125199" cy="638909"/>
          </a:xfrm>
        </p:spPr>
        <p:txBody>
          <a:bodyPr/>
          <a:lstStyle/>
          <a:p>
            <a:r>
              <a:rPr lang="en-US" dirty="0"/>
              <a:t>JavaScript Reserved Words</a:t>
            </a:r>
          </a:p>
        </p:txBody>
      </p:sp>
      <p:sp>
        <p:nvSpPr>
          <p:cNvPr id="3" name="Text Placeholder 2">
            <a:extLst>
              <a:ext uri="{FF2B5EF4-FFF2-40B4-BE49-F238E27FC236}">
                <a16:creationId xmlns:a16="http://schemas.microsoft.com/office/drawing/2014/main" id="{39ED7C16-41F7-4B05-9914-231CE34EFDE4}"/>
              </a:ext>
            </a:extLst>
          </p:cNvPr>
          <p:cNvSpPr>
            <a:spLocks noGrp="1"/>
          </p:cNvSpPr>
          <p:nvPr>
            <p:ph type="body" sz="quarter" idx="13"/>
          </p:nvPr>
        </p:nvSpPr>
        <p:spPr>
          <a:xfrm>
            <a:off x="289131" y="884186"/>
            <a:ext cx="11354362" cy="3962401"/>
          </a:xfrm>
        </p:spPr>
        <p:txBody>
          <a:bodyPr/>
          <a:lstStyle/>
          <a:p>
            <a:pPr algn="just"/>
            <a:r>
              <a:rPr lang="en-US" sz="2600" dirty="0"/>
              <a:t>A list of all the reserved words in JavaScript are given in the following table. They cannot be used as JavaScript variables, functions, methods, loop labels, or any object names</a:t>
            </a:r>
            <a:r>
              <a:rPr lang="en-US" dirty="0"/>
              <a:t>.</a:t>
            </a:r>
          </a:p>
        </p:txBody>
      </p:sp>
      <p:sp>
        <p:nvSpPr>
          <p:cNvPr id="4" name="Slide Number Placeholder 3">
            <a:extLst>
              <a:ext uri="{FF2B5EF4-FFF2-40B4-BE49-F238E27FC236}">
                <a16:creationId xmlns:a16="http://schemas.microsoft.com/office/drawing/2014/main" id="{F6CF2B4E-B54E-4327-B029-34B24B23D04D}"/>
              </a:ext>
            </a:extLst>
          </p:cNvPr>
          <p:cNvSpPr>
            <a:spLocks noGrp="1"/>
          </p:cNvSpPr>
          <p:nvPr>
            <p:ph type="sldNum" sz="quarter" idx="12"/>
          </p:nvPr>
        </p:nvSpPr>
        <p:spPr/>
        <p:txBody>
          <a:bodyPr/>
          <a:lstStyle/>
          <a:p>
            <a:fld id="{C51EAA63-D034-42AE-91FA-B13B9518C7BE}" type="slidenum">
              <a:rPr lang="en-US" smtClean="0"/>
              <a:pPr/>
              <a:t>29</a:t>
            </a:fld>
            <a:endParaRPr lang="en-US" dirty="0"/>
          </a:p>
        </p:txBody>
      </p:sp>
      <p:graphicFrame>
        <p:nvGraphicFramePr>
          <p:cNvPr id="5" name="Table 4">
            <a:extLst>
              <a:ext uri="{FF2B5EF4-FFF2-40B4-BE49-F238E27FC236}">
                <a16:creationId xmlns:a16="http://schemas.microsoft.com/office/drawing/2014/main" id="{D255C2A7-E0C1-4541-848D-F34627D0408A}"/>
              </a:ext>
            </a:extLst>
          </p:cNvPr>
          <p:cNvGraphicFramePr>
            <a:graphicFrameLocks noGrp="1"/>
          </p:cNvGraphicFramePr>
          <p:nvPr>
            <p:extLst>
              <p:ext uri="{D42A27DB-BD31-4B8C-83A1-F6EECF244321}">
                <p14:modId xmlns:p14="http://schemas.microsoft.com/office/powerpoint/2010/main" val="2936149090"/>
              </p:ext>
            </p:extLst>
          </p:nvPr>
        </p:nvGraphicFramePr>
        <p:xfrm>
          <a:off x="2325228" y="1755981"/>
          <a:ext cx="8125884" cy="4495800"/>
        </p:xfrm>
        <a:graphic>
          <a:graphicData uri="http://schemas.openxmlformats.org/drawingml/2006/table">
            <a:tbl>
              <a:tblPr firstRow="1" bandRow="1">
                <a:tableStyleId>{16D9F66E-5EB9-4882-86FB-DCBF35E3C3E4}</a:tableStyleId>
              </a:tblPr>
              <a:tblGrid>
                <a:gridCol w="2031471">
                  <a:extLst>
                    <a:ext uri="{9D8B030D-6E8A-4147-A177-3AD203B41FA5}">
                      <a16:colId xmlns:a16="http://schemas.microsoft.com/office/drawing/2014/main" val="231057849"/>
                    </a:ext>
                  </a:extLst>
                </a:gridCol>
                <a:gridCol w="2031471">
                  <a:extLst>
                    <a:ext uri="{9D8B030D-6E8A-4147-A177-3AD203B41FA5}">
                      <a16:colId xmlns:a16="http://schemas.microsoft.com/office/drawing/2014/main" val="338778974"/>
                    </a:ext>
                  </a:extLst>
                </a:gridCol>
                <a:gridCol w="2031471">
                  <a:extLst>
                    <a:ext uri="{9D8B030D-6E8A-4147-A177-3AD203B41FA5}">
                      <a16:colId xmlns:a16="http://schemas.microsoft.com/office/drawing/2014/main" val="1827569174"/>
                    </a:ext>
                  </a:extLst>
                </a:gridCol>
                <a:gridCol w="2031471">
                  <a:extLst>
                    <a:ext uri="{9D8B030D-6E8A-4147-A177-3AD203B41FA5}">
                      <a16:colId xmlns:a16="http://schemas.microsoft.com/office/drawing/2014/main" val="3069971996"/>
                    </a:ext>
                  </a:extLst>
                </a:gridCol>
              </a:tblGrid>
              <a:tr h="370840">
                <a:tc>
                  <a:txBody>
                    <a:bodyPr/>
                    <a:lstStyle/>
                    <a:p>
                      <a:pPr algn="just" fontAlgn="t"/>
                      <a:r>
                        <a:rPr lang="en-US" b="1" dirty="0">
                          <a:effectLst/>
                        </a:rPr>
                        <a:t>abstract</a:t>
                      </a:r>
                    </a:p>
                    <a:p>
                      <a:pPr algn="just" fontAlgn="t"/>
                      <a:r>
                        <a:rPr lang="en-US" b="1" dirty="0" err="1">
                          <a:effectLst/>
                        </a:rPr>
                        <a:t>boolean</a:t>
                      </a:r>
                      <a:endParaRPr lang="en-US" b="1" dirty="0">
                        <a:effectLst/>
                      </a:endParaRPr>
                    </a:p>
                    <a:p>
                      <a:pPr algn="just" fontAlgn="t"/>
                      <a:r>
                        <a:rPr lang="en-US" b="1" dirty="0">
                          <a:effectLst/>
                        </a:rPr>
                        <a:t>break</a:t>
                      </a:r>
                    </a:p>
                    <a:p>
                      <a:pPr algn="just" fontAlgn="t"/>
                      <a:r>
                        <a:rPr lang="en-US" b="1" dirty="0">
                          <a:effectLst/>
                        </a:rPr>
                        <a:t>byte</a:t>
                      </a:r>
                    </a:p>
                    <a:p>
                      <a:pPr algn="just" fontAlgn="t"/>
                      <a:r>
                        <a:rPr lang="en-US" b="1" dirty="0">
                          <a:effectLst/>
                        </a:rPr>
                        <a:t>case</a:t>
                      </a:r>
                    </a:p>
                    <a:p>
                      <a:pPr algn="just" fontAlgn="t"/>
                      <a:r>
                        <a:rPr lang="en-US" b="1" dirty="0">
                          <a:effectLst/>
                        </a:rPr>
                        <a:t>catch</a:t>
                      </a:r>
                    </a:p>
                    <a:p>
                      <a:pPr algn="just" fontAlgn="t"/>
                      <a:r>
                        <a:rPr lang="en-US" b="1" dirty="0">
                          <a:effectLst/>
                        </a:rPr>
                        <a:t>char</a:t>
                      </a:r>
                    </a:p>
                    <a:p>
                      <a:pPr algn="just" fontAlgn="t"/>
                      <a:r>
                        <a:rPr lang="en-US" b="1" dirty="0">
                          <a:effectLst/>
                        </a:rPr>
                        <a:t>class</a:t>
                      </a:r>
                    </a:p>
                    <a:p>
                      <a:pPr algn="just" fontAlgn="t"/>
                      <a:r>
                        <a:rPr lang="en-US" b="1" dirty="0" err="1">
                          <a:effectLst/>
                        </a:rPr>
                        <a:t>const</a:t>
                      </a:r>
                      <a:endParaRPr lang="en-US" b="1" dirty="0">
                        <a:effectLst/>
                      </a:endParaRPr>
                    </a:p>
                    <a:p>
                      <a:pPr algn="just" fontAlgn="t"/>
                      <a:r>
                        <a:rPr lang="en-US" b="1" dirty="0">
                          <a:effectLst/>
                        </a:rPr>
                        <a:t>continue</a:t>
                      </a:r>
                    </a:p>
                    <a:p>
                      <a:pPr algn="just" fontAlgn="t"/>
                      <a:r>
                        <a:rPr lang="en-US" b="1" dirty="0">
                          <a:effectLst/>
                        </a:rPr>
                        <a:t>debugger</a:t>
                      </a:r>
                    </a:p>
                    <a:p>
                      <a:pPr algn="just" fontAlgn="t"/>
                      <a:r>
                        <a:rPr lang="en-US" b="1" dirty="0">
                          <a:effectLst/>
                        </a:rPr>
                        <a:t>default</a:t>
                      </a:r>
                    </a:p>
                    <a:p>
                      <a:pPr algn="just" fontAlgn="t"/>
                      <a:r>
                        <a:rPr lang="en-US" b="1" dirty="0">
                          <a:effectLst/>
                        </a:rPr>
                        <a:t>delete</a:t>
                      </a:r>
                    </a:p>
                    <a:p>
                      <a:pPr algn="just" fontAlgn="t"/>
                      <a:r>
                        <a:rPr lang="en-US" b="1" dirty="0">
                          <a:effectLst/>
                        </a:rPr>
                        <a:t>do</a:t>
                      </a:r>
                    </a:p>
                    <a:p>
                      <a:pPr algn="just" fontAlgn="t"/>
                      <a:r>
                        <a:rPr lang="en-US" b="1" dirty="0">
                          <a:effectLst/>
                        </a:rPr>
                        <a:t>double</a:t>
                      </a:r>
                      <a:endParaRPr lang="en-US" b="1" dirty="0">
                        <a:solidFill>
                          <a:srgbClr val="000000"/>
                        </a:solidFill>
                        <a:effectLst/>
                      </a:endParaRPr>
                    </a:p>
                  </a:txBody>
                  <a:tcPr marL="76200" marR="76200" marT="76200" marB="76200"/>
                </a:tc>
                <a:tc>
                  <a:txBody>
                    <a:bodyPr/>
                    <a:lstStyle/>
                    <a:p>
                      <a:pPr algn="just" fontAlgn="t"/>
                      <a:r>
                        <a:rPr lang="en-US" b="1" dirty="0">
                          <a:effectLst/>
                        </a:rPr>
                        <a:t>else</a:t>
                      </a:r>
                    </a:p>
                    <a:p>
                      <a:pPr algn="just" fontAlgn="t"/>
                      <a:r>
                        <a:rPr lang="en-US" b="1" dirty="0" err="1">
                          <a:effectLst/>
                        </a:rPr>
                        <a:t>enum</a:t>
                      </a:r>
                      <a:endParaRPr lang="en-US" b="1" dirty="0">
                        <a:effectLst/>
                      </a:endParaRPr>
                    </a:p>
                    <a:p>
                      <a:pPr algn="just" fontAlgn="t"/>
                      <a:r>
                        <a:rPr lang="en-US" b="1" dirty="0">
                          <a:effectLst/>
                        </a:rPr>
                        <a:t>export</a:t>
                      </a:r>
                    </a:p>
                    <a:p>
                      <a:pPr algn="just" fontAlgn="t"/>
                      <a:r>
                        <a:rPr lang="en-US" b="1" dirty="0">
                          <a:effectLst/>
                        </a:rPr>
                        <a:t>extends</a:t>
                      </a:r>
                    </a:p>
                    <a:p>
                      <a:pPr algn="just" fontAlgn="t"/>
                      <a:r>
                        <a:rPr lang="en-US" b="1" dirty="0">
                          <a:effectLst/>
                        </a:rPr>
                        <a:t>false</a:t>
                      </a:r>
                    </a:p>
                    <a:p>
                      <a:pPr algn="just" fontAlgn="t"/>
                      <a:r>
                        <a:rPr lang="en-US" b="1" dirty="0">
                          <a:effectLst/>
                        </a:rPr>
                        <a:t>final</a:t>
                      </a:r>
                    </a:p>
                    <a:p>
                      <a:pPr algn="just" fontAlgn="t"/>
                      <a:r>
                        <a:rPr lang="en-US" b="1" dirty="0">
                          <a:effectLst/>
                        </a:rPr>
                        <a:t>finally</a:t>
                      </a:r>
                    </a:p>
                    <a:p>
                      <a:pPr algn="just" fontAlgn="t"/>
                      <a:r>
                        <a:rPr lang="en-US" b="1" dirty="0">
                          <a:effectLst/>
                        </a:rPr>
                        <a:t>float</a:t>
                      </a:r>
                    </a:p>
                    <a:p>
                      <a:pPr algn="just" fontAlgn="t"/>
                      <a:r>
                        <a:rPr lang="en-US" b="1" dirty="0">
                          <a:effectLst/>
                        </a:rPr>
                        <a:t>for</a:t>
                      </a:r>
                    </a:p>
                    <a:p>
                      <a:pPr algn="just" fontAlgn="t"/>
                      <a:r>
                        <a:rPr lang="en-US" b="1" dirty="0">
                          <a:effectLst/>
                        </a:rPr>
                        <a:t>function</a:t>
                      </a:r>
                    </a:p>
                    <a:p>
                      <a:pPr algn="just" fontAlgn="t"/>
                      <a:r>
                        <a:rPr lang="en-US" b="1" dirty="0" err="1">
                          <a:effectLst/>
                        </a:rPr>
                        <a:t>goto</a:t>
                      </a:r>
                      <a:endParaRPr lang="en-US" b="1" dirty="0">
                        <a:effectLst/>
                      </a:endParaRPr>
                    </a:p>
                    <a:p>
                      <a:pPr algn="just" fontAlgn="t"/>
                      <a:r>
                        <a:rPr lang="en-US" b="1" dirty="0">
                          <a:effectLst/>
                        </a:rPr>
                        <a:t>if</a:t>
                      </a:r>
                    </a:p>
                    <a:p>
                      <a:pPr algn="just" fontAlgn="t"/>
                      <a:r>
                        <a:rPr lang="en-US" b="1" dirty="0">
                          <a:effectLst/>
                        </a:rPr>
                        <a:t>implements</a:t>
                      </a:r>
                    </a:p>
                    <a:p>
                      <a:pPr algn="just" fontAlgn="t"/>
                      <a:r>
                        <a:rPr lang="en-US" b="1" dirty="0">
                          <a:effectLst/>
                        </a:rPr>
                        <a:t>import</a:t>
                      </a:r>
                    </a:p>
                    <a:p>
                      <a:pPr algn="just" fontAlgn="t"/>
                      <a:r>
                        <a:rPr lang="en-US" b="1" dirty="0">
                          <a:effectLst/>
                        </a:rPr>
                        <a:t>in</a:t>
                      </a:r>
                      <a:endParaRPr lang="en-US" b="1" dirty="0">
                        <a:solidFill>
                          <a:srgbClr val="000000"/>
                        </a:solidFill>
                        <a:effectLst/>
                      </a:endParaRPr>
                    </a:p>
                  </a:txBody>
                  <a:tcPr marL="76200" marR="76200" marT="76200" marB="76200"/>
                </a:tc>
                <a:tc>
                  <a:txBody>
                    <a:bodyPr/>
                    <a:lstStyle/>
                    <a:p>
                      <a:pPr algn="just" fontAlgn="t"/>
                      <a:r>
                        <a:rPr lang="en-US" b="1" dirty="0" err="1">
                          <a:effectLst/>
                        </a:rPr>
                        <a:t>instanceof</a:t>
                      </a:r>
                      <a:endParaRPr lang="en-US" b="1" dirty="0">
                        <a:effectLst/>
                      </a:endParaRPr>
                    </a:p>
                    <a:p>
                      <a:pPr algn="just" fontAlgn="t"/>
                      <a:r>
                        <a:rPr lang="en-US" b="1" dirty="0" err="1">
                          <a:effectLst/>
                        </a:rPr>
                        <a:t>int</a:t>
                      </a:r>
                      <a:endParaRPr lang="en-US" b="1" dirty="0">
                        <a:effectLst/>
                      </a:endParaRPr>
                    </a:p>
                    <a:p>
                      <a:pPr algn="just" fontAlgn="t"/>
                      <a:r>
                        <a:rPr lang="en-US" b="1" dirty="0">
                          <a:effectLst/>
                        </a:rPr>
                        <a:t>interface</a:t>
                      </a:r>
                    </a:p>
                    <a:p>
                      <a:pPr algn="just" fontAlgn="t"/>
                      <a:r>
                        <a:rPr lang="en-US" b="1" dirty="0">
                          <a:effectLst/>
                        </a:rPr>
                        <a:t>long</a:t>
                      </a:r>
                    </a:p>
                    <a:p>
                      <a:pPr algn="just" fontAlgn="t"/>
                      <a:r>
                        <a:rPr lang="en-US" b="1" dirty="0">
                          <a:effectLst/>
                        </a:rPr>
                        <a:t>native</a:t>
                      </a:r>
                    </a:p>
                    <a:p>
                      <a:pPr algn="just" fontAlgn="t"/>
                      <a:r>
                        <a:rPr lang="en-US" b="1" dirty="0">
                          <a:effectLst/>
                        </a:rPr>
                        <a:t>new</a:t>
                      </a:r>
                    </a:p>
                    <a:p>
                      <a:pPr algn="just" fontAlgn="t"/>
                      <a:r>
                        <a:rPr lang="en-US" b="1" dirty="0">
                          <a:effectLst/>
                        </a:rPr>
                        <a:t>null</a:t>
                      </a:r>
                    </a:p>
                    <a:p>
                      <a:pPr algn="just" fontAlgn="t"/>
                      <a:r>
                        <a:rPr lang="en-US" b="1" dirty="0">
                          <a:effectLst/>
                        </a:rPr>
                        <a:t>package</a:t>
                      </a:r>
                    </a:p>
                    <a:p>
                      <a:pPr algn="just" fontAlgn="t"/>
                      <a:r>
                        <a:rPr lang="en-US" b="1" dirty="0">
                          <a:effectLst/>
                        </a:rPr>
                        <a:t>private</a:t>
                      </a:r>
                    </a:p>
                    <a:p>
                      <a:pPr algn="just" fontAlgn="t"/>
                      <a:r>
                        <a:rPr lang="en-US" b="1" dirty="0">
                          <a:effectLst/>
                        </a:rPr>
                        <a:t>protected</a:t>
                      </a:r>
                    </a:p>
                    <a:p>
                      <a:pPr algn="just" fontAlgn="t"/>
                      <a:r>
                        <a:rPr lang="en-US" b="1" dirty="0">
                          <a:effectLst/>
                        </a:rPr>
                        <a:t>public</a:t>
                      </a:r>
                    </a:p>
                    <a:p>
                      <a:pPr algn="just" fontAlgn="t"/>
                      <a:r>
                        <a:rPr lang="en-US" b="1" dirty="0">
                          <a:effectLst/>
                        </a:rPr>
                        <a:t>return</a:t>
                      </a:r>
                    </a:p>
                    <a:p>
                      <a:pPr algn="just" fontAlgn="t"/>
                      <a:r>
                        <a:rPr lang="en-US" b="1" dirty="0">
                          <a:effectLst/>
                        </a:rPr>
                        <a:t>short</a:t>
                      </a:r>
                    </a:p>
                    <a:p>
                      <a:pPr algn="just" fontAlgn="t"/>
                      <a:r>
                        <a:rPr lang="en-US" b="1" dirty="0">
                          <a:effectLst/>
                        </a:rPr>
                        <a:t>static</a:t>
                      </a:r>
                    </a:p>
                    <a:p>
                      <a:pPr algn="just" fontAlgn="t"/>
                      <a:r>
                        <a:rPr lang="en-US" b="1" dirty="0">
                          <a:effectLst/>
                        </a:rPr>
                        <a:t>super</a:t>
                      </a:r>
                      <a:endParaRPr lang="en-US" b="1" dirty="0">
                        <a:solidFill>
                          <a:srgbClr val="000000"/>
                        </a:solidFill>
                        <a:effectLst/>
                      </a:endParaRPr>
                    </a:p>
                  </a:txBody>
                  <a:tcPr marL="76200" marR="76200" marT="76200" marB="76200"/>
                </a:tc>
                <a:tc>
                  <a:txBody>
                    <a:bodyPr/>
                    <a:lstStyle/>
                    <a:p>
                      <a:pPr algn="just" fontAlgn="t"/>
                      <a:r>
                        <a:rPr lang="en-US" b="1" dirty="0">
                          <a:effectLst/>
                        </a:rPr>
                        <a:t>switch</a:t>
                      </a:r>
                    </a:p>
                    <a:p>
                      <a:pPr algn="just" fontAlgn="t"/>
                      <a:r>
                        <a:rPr lang="en-US" b="1" dirty="0">
                          <a:effectLst/>
                        </a:rPr>
                        <a:t>synchronized</a:t>
                      </a:r>
                    </a:p>
                    <a:p>
                      <a:pPr algn="just" fontAlgn="t"/>
                      <a:r>
                        <a:rPr lang="en-US" b="1" dirty="0">
                          <a:effectLst/>
                        </a:rPr>
                        <a:t>this</a:t>
                      </a:r>
                    </a:p>
                    <a:p>
                      <a:pPr algn="just" fontAlgn="t"/>
                      <a:r>
                        <a:rPr lang="en-US" b="1" dirty="0">
                          <a:effectLst/>
                        </a:rPr>
                        <a:t>throw</a:t>
                      </a:r>
                    </a:p>
                    <a:p>
                      <a:pPr algn="just" fontAlgn="t"/>
                      <a:r>
                        <a:rPr lang="en-US" b="1" dirty="0">
                          <a:effectLst/>
                        </a:rPr>
                        <a:t>throws</a:t>
                      </a:r>
                    </a:p>
                    <a:p>
                      <a:pPr algn="just" fontAlgn="t"/>
                      <a:r>
                        <a:rPr lang="en-US" b="1" dirty="0">
                          <a:effectLst/>
                        </a:rPr>
                        <a:t>transient</a:t>
                      </a:r>
                    </a:p>
                    <a:p>
                      <a:pPr algn="just" fontAlgn="t"/>
                      <a:r>
                        <a:rPr lang="en-US" b="1" dirty="0">
                          <a:effectLst/>
                        </a:rPr>
                        <a:t>true</a:t>
                      </a:r>
                    </a:p>
                    <a:p>
                      <a:pPr algn="just" fontAlgn="t"/>
                      <a:r>
                        <a:rPr lang="en-US" b="1" dirty="0">
                          <a:effectLst/>
                        </a:rPr>
                        <a:t>try</a:t>
                      </a:r>
                    </a:p>
                    <a:p>
                      <a:pPr algn="just" fontAlgn="t"/>
                      <a:r>
                        <a:rPr lang="en-US" b="1" dirty="0" err="1">
                          <a:effectLst/>
                        </a:rPr>
                        <a:t>typeof</a:t>
                      </a:r>
                      <a:endParaRPr lang="en-US" b="1" dirty="0">
                        <a:effectLst/>
                      </a:endParaRPr>
                    </a:p>
                    <a:p>
                      <a:pPr algn="just" fontAlgn="t"/>
                      <a:r>
                        <a:rPr lang="en-US" b="1" dirty="0" err="1">
                          <a:effectLst/>
                        </a:rPr>
                        <a:t>var</a:t>
                      </a:r>
                      <a:endParaRPr lang="en-US" b="1" dirty="0">
                        <a:effectLst/>
                      </a:endParaRPr>
                    </a:p>
                    <a:p>
                      <a:pPr algn="just" fontAlgn="t"/>
                      <a:r>
                        <a:rPr lang="en-US" b="1" dirty="0">
                          <a:effectLst/>
                        </a:rPr>
                        <a:t>void</a:t>
                      </a:r>
                    </a:p>
                    <a:p>
                      <a:pPr algn="just" fontAlgn="t"/>
                      <a:r>
                        <a:rPr lang="en-US" b="1" dirty="0">
                          <a:effectLst/>
                        </a:rPr>
                        <a:t>volatile</a:t>
                      </a:r>
                    </a:p>
                    <a:p>
                      <a:pPr algn="just" fontAlgn="t"/>
                      <a:r>
                        <a:rPr lang="en-US" b="1" dirty="0">
                          <a:effectLst/>
                        </a:rPr>
                        <a:t>while</a:t>
                      </a:r>
                    </a:p>
                    <a:p>
                      <a:pPr algn="just" fontAlgn="t"/>
                      <a:r>
                        <a:rPr lang="en-US" b="1" dirty="0">
                          <a:effectLst/>
                        </a:rPr>
                        <a:t>with</a:t>
                      </a:r>
                      <a:endParaRPr lang="en-US" b="1" dirty="0">
                        <a:solidFill>
                          <a:srgbClr val="000000"/>
                        </a:solidFill>
                        <a:effectLst/>
                      </a:endParaRPr>
                    </a:p>
                  </a:txBody>
                  <a:tcPr marL="76200" marR="76200" marT="76200" marB="76200"/>
                </a:tc>
                <a:extLst>
                  <a:ext uri="{0D108BD9-81ED-4DB2-BD59-A6C34878D82A}">
                    <a16:rowId xmlns:a16="http://schemas.microsoft.com/office/drawing/2014/main" val="365582804"/>
                  </a:ext>
                </a:extLst>
              </a:tr>
            </a:tbl>
          </a:graphicData>
        </a:graphic>
      </p:graphicFrame>
    </p:spTree>
    <p:extLst>
      <p:ext uri="{BB962C8B-B14F-4D97-AF65-F5344CB8AC3E}">
        <p14:creationId xmlns:p14="http://schemas.microsoft.com/office/powerpoint/2010/main" val="183303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41" y="422029"/>
            <a:ext cx="11125199" cy="615463"/>
          </a:xfrm>
        </p:spPr>
        <p:txBody>
          <a:bodyPr/>
          <a:lstStyle/>
          <a:p>
            <a:r>
              <a:rPr lang="en-US" dirty="0"/>
              <a:t>History</a:t>
            </a:r>
          </a:p>
        </p:txBody>
      </p:sp>
      <p:sp>
        <p:nvSpPr>
          <p:cNvPr id="3" name="Text Placeholder 2"/>
          <p:cNvSpPr>
            <a:spLocks noGrp="1"/>
          </p:cNvSpPr>
          <p:nvPr>
            <p:ph type="body" sz="quarter" idx="13"/>
          </p:nvPr>
        </p:nvSpPr>
        <p:spPr>
          <a:xfrm>
            <a:off x="361741" y="1230922"/>
            <a:ext cx="11295278" cy="3962401"/>
          </a:xfrm>
        </p:spPr>
        <p:txBody>
          <a:bodyPr/>
          <a:lstStyle/>
          <a:p>
            <a:pPr algn="just"/>
            <a:r>
              <a:rPr lang="en-US" dirty="0"/>
              <a:t>JavaScript was first known as </a:t>
            </a:r>
            <a:r>
              <a:rPr lang="en-US" b="1" dirty="0"/>
              <a:t>LiveScript,</a:t>
            </a:r>
            <a:r>
              <a:rPr lang="en-US" dirty="0"/>
              <a:t> but Netscape changed its name to JavaScript, possibly because of the excitement being generated by Java. JavaScript made its first appearance in Netscape 2.0 in 1995 with the name </a:t>
            </a:r>
            <a:r>
              <a:rPr lang="en-US" b="1" dirty="0"/>
              <a:t>LiveScript</a:t>
            </a:r>
            <a:r>
              <a:rPr lang="en-US" dirty="0"/>
              <a:t>. The general-purpose core of the language has been embedded in Netscape, Internet Explorer, and other web browsers.</a:t>
            </a:r>
            <a:endParaRPr lang="en-US" sz="1800"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176933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C5AD-B987-4088-AB57-666D56172CE6}"/>
              </a:ext>
            </a:extLst>
          </p:cNvPr>
          <p:cNvSpPr>
            <a:spLocks noGrp="1"/>
          </p:cNvSpPr>
          <p:nvPr>
            <p:ph type="title"/>
          </p:nvPr>
        </p:nvSpPr>
        <p:spPr>
          <a:xfrm>
            <a:off x="132573" y="193182"/>
            <a:ext cx="11125199" cy="535547"/>
          </a:xfrm>
        </p:spPr>
        <p:txBody>
          <a:bodyPr/>
          <a:lstStyle/>
          <a:p>
            <a:r>
              <a:rPr lang="en-US" dirty="0"/>
              <a:t>What is an operator?</a:t>
            </a:r>
          </a:p>
        </p:txBody>
      </p:sp>
      <p:sp>
        <p:nvSpPr>
          <p:cNvPr id="3" name="Text Placeholder 2">
            <a:extLst>
              <a:ext uri="{FF2B5EF4-FFF2-40B4-BE49-F238E27FC236}">
                <a16:creationId xmlns:a16="http://schemas.microsoft.com/office/drawing/2014/main" id="{07437264-C820-4193-ACF6-23105885352D}"/>
              </a:ext>
            </a:extLst>
          </p:cNvPr>
          <p:cNvSpPr>
            <a:spLocks noGrp="1"/>
          </p:cNvSpPr>
          <p:nvPr>
            <p:ph type="body" sz="quarter" idx="13"/>
          </p:nvPr>
        </p:nvSpPr>
        <p:spPr>
          <a:xfrm>
            <a:off x="271669" y="860737"/>
            <a:ext cx="11576893" cy="3962401"/>
          </a:xfrm>
        </p:spPr>
        <p:txBody>
          <a:bodyPr/>
          <a:lstStyle/>
          <a:p>
            <a:r>
              <a:rPr lang="en-US" dirty="0"/>
              <a:t>Let us take a simple expression </a:t>
            </a:r>
            <a:r>
              <a:rPr lang="en-US" b="1" dirty="0"/>
              <a:t>4 + 5 is equal to 9</a:t>
            </a:r>
            <a:r>
              <a:rPr lang="en-US" dirty="0"/>
              <a:t>. Here 4 and 5 are called </a:t>
            </a:r>
            <a:r>
              <a:rPr lang="en-US" b="1" dirty="0"/>
              <a:t>operands</a:t>
            </a:r>
            <a:r>
              <a:rPr lang="en-US" dirty="0"/>
              <a:t> and ‘+’ is called the </a:t>
            </a:r>
            <a:r>
              <a:rPr lang="en-US" b="1" dirty="0"/>
              <a:t>operator</a:t>
            </a:r>
            <a:r>
              <a:rPr lang="en-US" dirty="0"/>
              <a:t>. JavaScript supports the following types of operators.</a:t>
            </a:r>
          </a:p>
          <a:p>
            <a:pPr marL="458788" indent="-457200">
              <a:buFont typeface="Arial" panose="020B0604020202020204" pitchFamily="34" charset="0"/>
              <a:buChar char="•"/>
            </a:pPr>
            <a:r>
              <a:rPr lang="en-US" dirty="0"/>
              <a:t>Arithmetic Operators</a:t>
            </a:r>
          </a:p>
          <a:p>
            <a:pPr marL="458788" indent="-457200">
              <a:buFont typeface="Arial" panose="020B0604020202020204" pitchFamily="34" charset="0"/>
              <a:buChar char="•"/>
            </a:pPr>
            <a:r>
              <a:rPr lang="en-US" dirty="0" err="1"/>
              <a:t>Comparision</a:t>
            </a:r>
            <a:r>
              <a:rPr lang="en-US" dirty="0"/>
              <a:t> Operators</a:t>
            </a:r>
          </a:p>
          <a:p>
            <a:pPr marL="458788" indent="-457200">
              <a:buFont typeface="Arial" panose="020B0604020202020204" pitchFamily="34" charset="0"/>
              <a:buChar char="•"/>
            </a:pPr>
            <a:r>
              <a:rPr lang="en-US" dirty="0"/>
              <a:t>Logical (or Relational) Operators</a:t>
            </a:r>
          </a:p>
          <a:p>
            <a:pPr marL="458788" indent="-457200">
              <a:buFont typeface="Arial" panose="020B0604020202020204" pitchFamily="34" charset="0"/>
              <a:buChar char="•"/>
            </a:pPr>
            <a:r>
              <a:rPr lang="en-US" dirty="0"/>
              <a:t>Assignment Operators</a:t>
            </a:r>
          </a:p>
          <a:p>
            <a:pPr marL="458788" indent="-457200">
              <a:buFont typeface="Arial" panose="020B0604020202020204" pitchFamily="34" charset="0"/>
              <a:buChar char="•"/>
            </a:pPr>
            <a:r>
              <a:rPr lang="en-US" dirty="0"/>
              <a:t>Conditional (or ternary) Operators</a:t>
            </a:r>
          </a:p>
          <a:p>
            <a:r>
              <a:rPr lang="en-US" dirty="0"/>
              <a:t>Lets have a look on all operators one by one.</a:t>
            </a:r>
          </a:p>
          <a:p>
            <a:endParaRPr lang="en-US" dirty="0"/>
          </a:p>
        </p:txBody>
      </p:sp>
      <p:sp>
        <p:nvSpPr>
          <p:cNvPr id="4" name="Slide Number Placeholder 3">
            <a:extLst>
              <a:ext uri="{FF2B5EF4-FFF2-40B4-BE49-F238E27FC236}">
                <a16:creationId xmlns:a16="http://schemas.microsoft.com/office/drawing/2014/main" id="{B880F04F-49EA-4DFF-B670-F56546FA1AF7}"/>
              </a:ext>
            </a:extLst>
          </p:cNvPr>
          <p:cNvSpPr>
            <a:spLocks noGrp="1"/>
          </p:cNvSpPr>
          <p:nvPr>
            <p:ph type="sldNum" sz="quarter" idx="12"/>
          </p:nvPr>
        </p:nvSpPr>
        <p:spPr/>
        <p:txBody>
          <a:bodyPr/>
          <a:lstStyle/>
          <a:p>
            <a:fld id="{C51EAA63-D034-42AE-91FA-B13B9518C7BE}" type="slidenum">
              <a:rPr lang="en-US" smtClean="0"/>
              <a:pPr/>
              <a:t>30</a:t>
            </a:fld>
            <a:endParaRPr lang="en-US" dirty="0"/>
          </a:p>
        </p:txBody>
      </p:sp>
    </p:spTree>
    <p:extLst>
      <p:ext uri="{BB962C8B-B14F-4D97-AF65-F5344CB8AC3E}">
        <p14:creationId xmlns:p14="http://schemas.microsoft.com/office/powerpoint/2010/main" val="3759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BBD1-BFAB-428A-9150-94DDD4F4D067}"/>
              </a:ext>
            </a:extLst>
          </p:cNvPr>
          <p:cNvSpPr>
            <a:spLocks noGrp="1"/>
          </p:cNvSpPr>
          <p:nvPr>
            <p:ph type="title"/>
          </p:nvPr>
        </p:nvSpPr>
        <p:spPr>
          <a:xfrm>
            <a:off x="203572" y="328245"/>
            <a:ext cx="11125199" cy="615463"/>
          </a:xfrm>
        </p:spPr>
        <p:txBody>
          <a:bodyPr/>
          <a:lstStyle/>
          <a:p>
            <a:r>
              <a:rPr lang="en-US" dirty="0"/>
              <a:t>Arithmetic Operators</a:t>
            </a:r>
          </a:p>
        </p:txBody>
      </p:sp>
      <p:sp>
        <p:nvSpPr>
          <p:cNvPr id="3" name="Text Placeholder 2">
            <a:extLst>
              <a:ext uri="{FF2B5EF4-FFF2-40B4-BE49-F238E27FC236}">
                <a16:creationId xmlns:a16="http://schemas.microsoft.com/office/drawing/2014/main" id="{ED035F38-4ED1-4957-BE30-23F1A6DDBDB8}"/>
              </a:ext>
            </a:extLst>
          </p:cNvPr>
          <p:cNvSpPr>
            <a:spLocks noGrp="1"/>
          </p:cNvSpPr>
          <p:nvPr>
            <p:ph type="body" sz="quarter" idx="13"/>
          </p:nvPr>
        </p:nvSpPr>
        <p:spPr>
          <a:xfrm>
            <a:off x="462500" y="1137137"/>
            <a:ext cx="11354362" cy="3962401"/>
          </a:xfrm>
        </p:spPr>
        <p:txBody>
          <a:bodyPr/>
          <a:lstStyle/>
          <a:p>
            <a:r>
              <a:rPr lang="en-US" sz="2400" dirty="0"/>
              <a:t>JavaScript supports the following arithmetic operators −</a:t>
            </a:r>
          </a:p>
          <a:p>
            <a:r>
              <a:rPr lang="en-US" sz="2400" dirty="0"/>
              <a:t>Assume variable A holds 10 and variable B holds 20, then −</a:t>
            </a:r>
          </a:p>
          <a:p>
            <a:endParaRPr lang="en-US" dirty="0"/>
          </a:p>
        </p:txBody>
      </p:sp>
      <p:sp>
        <p:nvSpPr>
          <p:cNvPr id="4" name="Slide Number Placeholder 3">
            <a:extLst>
              <a:ext uri="{FF2B5EF4-FFF2-40B4-BE49-F238E27FC236}">
                <a16:creationId xmlns:a16="http://schemas.microsoft.com/office/drawing/2014/main" id="{A4791001-1D55-4FBE-81DF-25F9646E222F}"/>
              </a:ext>
            </a:extLst>
          </p:cNvPr>
          <p:cNvSpPr>
            <a:spLocks noGrp="1"/>
          </p:cNvSpPr>
          <p:nvPr>
            <p:ph type="sldNum" sz="quarter" idx="12"/>
          </p:nvPr>
        </p:nvSpPr>
        <p:spPr/>
        <p:txBody>
          <a:bodyPr/>
          <a:lstStyle/>
          <a:p>
            <a:fld id="{C51EAA63-D034-42AE-91FA-B13B9518C7BE}" type="slidenum">
              <a:rPr lang="en-US" smtClean="0"/>
              <a:pPr/>
              <a:t>31</a:t>
            </a:fld>
            <a:endParaRPr lang="en-US" dirty="0"/>
          </a:p>
        </p:txBody>
      </p:sp>
      <p:graphicFrame>
        <p:nvGraphicFramePr>
          <p:cNvPr id="5" name="Table 4">
            <a:extLst>
              <a:ext uri="{FF2B5EF4-FFF2-40B4-BE49-F238E27FC236}">
                <a16:creationId xmlns:a16="http://schemas.microsoft.com/office/drawing/2014/main" id="{B6F263E8-BF38-4A7C-BEFD-E963571DF043}"/>
              </a:ext>
            </a:extLst>
          </p:cNvPr>
          <p:cNvGraphicFramePr>
            <a:graphicFrameLocks noGrp="1"/>
          </p:cNvGraphicFramePr>
          <p:nvPr>
            <p:extLst>
              <p:ext uri="{D42A27DB-BD31-4B8C-83A1-F6EECF244321}">
                <p14:modId xmlns:p14="http://schemas.microsoft.com/office/powerpoint/2010/main" val="3417516806"/>
              </p:ext>
            </p:extLst>
          </p:nvPr>
        </p:nvGraphicFramePr>
        <p:xfrm>
          <a:off x="7957735" y="308760"/>
          <a:ext cx="3659009" cy="5974080"/>
        </p:xfrm>
        <a:graphic>
          <a:graphicData uri="http://schemas.openxmlformats.org/drawingml/2006/table">
            <a:tbl>
              <a:tblPr firstRow="1" bandRow="1">
                <a:tableStyleId>{16D9F66E-5EB9-4882-86FB-DCBF35E3C3E4}</a:tableStyleId>
              </a:tblPr>
              <a:tblGrid>
                <a:gridCol w="580958">
                  <a:extLst>
                    <a:ext uri="{9D8B030D-6E8A-4147-A177-3AD203B41FA5}">
                      <a16:colId xmlns:a16="http://schemas.microsoft.com/office/drawing/2014/main" val="2318441736"/>
                    </a:ext>
                  </a:extLst>
                </a:gridCol>
                <a:gridCol w="3078051">
                  <a:extLst>
                    <a:ext uri="{9D8B030D-6E8A-4147-A177-3AD203B41FA5}">
                      <a16:colId xmlns:a16="http://schemas.microsoft.com/office/drawing/2014/main" val="2327097175"/>
                    </a:ext>
                  </a:extLst>
                </a:gridCol>
              </a:tblGrid>
              <a:tr h="348054">
                <a:tc>
                  <a:txBody>
                    <a:bodyPr/>
                    <a:lstStyle/>
                    <a:p>
                      <a:pPr algn="l" fontAlgn="t"/>
                      <a:r>
                        <a:rPr lang="en-US" sz="1300" dirty="0" err="1">
                          <a:effectLst/>
                        </a:rPr>
                        <a:t>Sr.No</a:t>
                      </a:r>
                      <a:endParaRPr lang="en-US" sz="1300" dirty="0">
                        <a:effectLst/>
                      </a:endParaRPr>
                    </a:p>
                  </a:txBody>
                  <a:tcPr marL="76200" marR="76200" marT="76200" marB="76200"/>
                </a:tc>
                <a:tc>
                  <a:txBody>
                    <a:bodyPr/>
                    <a:lstStyle/>
                    <a:p>
                      <a:pPr algn="l" fontAlgn="t"/>
                      <a:r>
                        <a:rPr lang="en-US" sz="1300">
                          <a:effectLst/>
                        </a:rPr>
                        <a:t>Operator and Description</a:t>
                      </a:r>
                    </a:p>
                  </a:txBody>
                  <a:tcPr marL="76200" marR="76200" marT="76200" marB="76200"/>
                </a:tc>
                <a:extLst>
                  <a:ext uri="{0D108BD9-81ED-4DB2-BD59-A6C34878D82A}">
                    <a16:rowId xmlns:a16="http://schemas.microsoft.com/office/drawing/2014/main" val="1242640556"/>
                  </a:ext>
                </a:extLst>
              </a:tr>
              <a:tr h="677904">
                <a:tc>
                  <a:txBody>
                    <a:bodyPr/>
                    <a:lstStyle/>
                    <a:p>
                      <a:pPr fontAlgn="t"/>
                      <a:r>
                        <a:rPr lang="en-US" sz="1300">
                          <a:effectLst/>
                        </a:rPr>
                        <a:t>1</a:t>
                      </a:r>
                    </a:p>
                  </a:txBody>
                  <a:tcPr marL="76200" marR="76200" marT="76200" marB="76200"/>
                </a:tc>
                <a:tc>
                  <a:txBody>
                    <a:bodyPr/>
                    <a:lstStyle/>
                    <a:p>
                      <a:pPr algn="just" fontAlgn="t"/>
                      <a:r>
                        <a:rPr lang="en-US" sz="1300">
                          <a:effectLst/>
                        </a:rPr>
                        <a:t>+ (Addition)</a:t>
                      </a:r>
                    </a:p>
                    <a:p>
                      <a:pPr algn="just" fontAlgn="t"/>
                      <a:r>
                        <a:rPr lang="en-US" sz="1300">
                          <a:effectLst/>
                        </a:rPr>
                        <a:t>Adds two operands</a:t>
                      </a:r>
                    </a:p>
                    <a:p>
                      <a:pPr algn="just" fontAlgn="t"/>
                      <a:r>
                        <a:rPr lang="en-US" sz="1300">
                          <a:effectLst/>
                        </a:rPr>
                        <a:t>Ex: A + B will give 30</a:t>
                      </a:r>
                      <a:endParaRPr lang="en-US" sz="1300">
                        <a:solidFill>
                          <a:srgbClr val="000000"/>
                        </a:solidFill>
                        <a:effectLst/>
                      </a:endParaRPr>
                    </a:p>
                  </a:txBody>
                  <a:tcPr marL="76200" marR="76200" marT="76200" marB="76200"/>
                </a:tc>
                <a:extLst>
                  <a:ext uri="{0D108BD9-81ED-4DB2-BD59-A6C34878D82A}">
                    <a16:rowId xmlns:a16="http://schemas.microsoft.com/office/drawing/2014/main" val="1584800549"/>
                  </a:ext>
                </a:extLst>
              </a:tr>
              <a:tr h="857756">
                <a:tc>
                  <a:txBody>
                    <a:bodyPr/>
                    <a:lstStyle/>
                    <a:p>
                      <a:pPr fontAlgn="t"/>
                      <a:r>
                        <a:rPr lang="en-US" sz="1300">
                          <a:effectLst/>
                        </a:rPr>
                        <a:t>2</a:t>
                      </a:r>
                    </a:p>
                  </a:txBody>
                  <a:tcPr marL="76200" marR="76200" marT="76200" marB="76200"/>
                </a:tc>
                <a:tc>
                  <a:txBody>
                    <a:bodyPr/>
                    <a:lstStyle/>
                    <a:p>
                      <a:pPr algn="just" fontAlgn="t"/>
                      <a:r>
                        <a:rPr lang="en-US" sz="1300">
                          <a:effectLst/>
                        </a:rPr>
                        <a:t>- (Subtraction)</a:t>
                      </a:r>
                    </a:p>
                    <a:p>
                      <a:pPr algn="just" fontAlgn="t"/>
                      <a:r>
                        <a:rPr lang="en-US" sz="1300">
                          <a:effectLst/>
                        </a:rPr>
                        <a:t>Subtracts the second operand from the first</a:t>
                      </a:r>
                    </a:p>
                    <a:p>
                      <a:pPr algn="just" fontAlgn="t"/>
                      <a:r>
                        <a:rPr lang="en-US" sz="1300">
                          <a:effectLst/>
                        </a:rPr>
                        <a:t>Ex: A - B will give -10</a:t>
                      </a:r>
                      <a:endParaRPr lang="en-US" sz="1300">
                        <a:solidFill>
                          <a:srgbClr val="000000"/>
                        </a:solidFill>
                        <a:effectLst/>
                      </a:endParaRPr>
                    </a:p>
                  </a:txBody>
                  <a:tcPr marL="76200" marR="76200" marT="76200" marB="76200"/>
                </a:tc>
                <a:extLst>
                  <a:ext uri="{0D108BD9-81ED-4DB2-BD59-A6C34878D82A}">
                    <a16:rowId xmlns:a16="http://schemas.microsoft.com/office/drawing/2014/main" val="1435237379"/>
                  </a:ext>
                </a:extLst>
              </a:tr>
              <a:tr h="677904">
                <a:tc>
                  <a:txBody>
                    <a:bodyPr/>
                    <a:lstStyle/>
                    <a:p>
                      <a:pPr fontAlgn="t"/>
                      <a:r>
                        <a:rPr lang="en-US" sz="1300">
                          <a:effectLst/>
                        </a:rPr>
                        <a:t>3</a:t>
                      </a:r>
                    </a:p>
                  </a:txBody>
                  <a:tcPr marL="76200" marR="76200" marT="76200" marB="76200"/>
                </a:tc>
                <a:tc>
                  <a:txBody>
                    <a:bodyPr/>
                    <a:lstStyle/>
                    <a:p>
                      <a:pPr algn="just" fontAlgn="t"/>
                      <a:r>
                        <a:rPr lang="en-US" sz="1300" dirty="0">
                          <a:effectLst/>
                        </a:rPr>
                        <a:t>* (Multiplication)</a:t>
                      </a:r>
                    </a:p>
                    <a:p>
                      <a:pPr algn="just" fontAlgn="t"/>
                      <a:r>
                        <a:rPr lang="en-US" sz="1300" dirty="0">
                          <a:effectLst/>
                        </a:rPr>
                        <a:t>Multiply both operands</a:t>
                      </a:r>
                    </a:p>
                    <a:p>
                      <a:pPr algn="just" fontAlgn="t"/>
                      <a:r>
                        <a:rPr lang="en-US" sz="1300" dirty="0">
                          <a:effectLst/>
                        </a:rPr>
                        <a:t>Ex: A * B will give 200</a:t>
                      </a:r>
                      <a:endParaRPr lang="en-US" sz="1300" dirty="0">
                        <a:solidFill>
                          <a:srgbClr val="000000"/>
                        </a:solidFill>
                        <a:effectLst/>
                      </a:endParaRPr>
                    </a:p>
                  </a:txBody>
                  <a:tcPr marL="76200" marR="76200" marT="76200" marB="76200"/>
                </a:tc>
                <a:extLst>
                  <a:ext uri="{0D108BD9-81ED-4DB2-BD59-A6C34878D82A}">
                    <a16:rowId xmlns:a16="http://schemas.microsoft.com/office/drawing/2014/main" val="2706956771"/>
                  </a:ext>
                </a:extLst>
              </a:tr>
              <a:tr h="677904">
                <a:tc>
                  <a:txBody>
                    <a:bodyPr/>
                    <a:lstStyle/>
                    <a:p>
                      <a:pPr fontAlgn="t"/>
                      <a:r>
                        <a:rPr lang="en-US" sz="1300">
                          <a:effectLst/>
                        </a:rPr>
                        <a:t>4</a:t>
                      </a:r>
                    </a:p>
                  </a:txBody>
                  <a:tcPr marL="76200" marR="76200" marT="76200" marB="76200"/>
                </a:tc>
                <a:tc>
                  <a:txBody>
                    <a:bodyPr/>
                    <a:lstStyle/>
                    <a:p>
                      <a:pPr algn="just" fontAlgn="t"/>
                      <a:r>
                        <a:rPr lang="en-US" sz="1300">
                          <a:effectLst/>
                        </a:rPr>
                        <a:t>/ (Division)</a:t>
                      </a:r>
                    </a:p>
                    <a:p>
                      <a:pPr algn="just" fontAlgn="t"/>
                      <a:r>
                        <a:rPr lang="en-US" sz="1300">
                          <a:effectLst/>
                        </a:rPr>
                        <a:t>Divide the numerator by the denominator</a:t>
                      </a:r>
                    </a:p>
                    <a:p>
                      <a:pPr algn="just" fontAlgn="t"/>
                      <a:r>
                        <a:rPr lang="en-US" sz="1300">
                          <a:effectLst/>
                        </a:rPr>
                        <a:t>Ex: B / A will give 2</a:t>
                      </a:r>
                      <a:endParaRPr lang="en-US" sz="1300">
                        <a:solidFill>
                          <a:srgbClr val="000000"/>
                        </a:solidFill>
                        <a:effectLst/>
                      </a:endParaRPr>
                    </a:p>
                  </a:txBody>
                  <a:tcPr marL="76200" marR="76200" marT="76200" marB="76200"/>
                </a:tc>
                <a:extLst>
                  <a:ext uri="{0D108BD9-81ED-4DB2-BD59-A6C34878D82A}">
                    <a16:rowId xmlns:a16="http://schemas.microsoft.com/office/drawing/2014/main" val="1147896202"/>
                  </a:ext>
                </a:extLst>
              </a:tr>
              <a:tr h="857756">
                <a:tc>
                  <a:txBody>
                    <a:bodyPr/>
                    <a:lstStyle/>
                    <a:p>
                      <a:pPr fontAlgn="t"/>
                      <a:r>
                        <a:rPr lang="en-US" sz="1300">
                          <a:effectLst/>
                        </a:rPr>
                        <a:t>5</a:t>
                      </a:r>
                    </a:p>
                  </a:txBody>
                  <a:tcPr marL="76200" marR="76200" marT="76200" marB="76200"/>
                </a:tc>
                <a:tc>
                  <a:txBody>
                    <a:bodyPr/>
                    <a:lstStyle/>
                    <a:p>
                      <a:pPr algn="just" fontAlgn="t"/>
                      <a:r>
                        <a:rPr lang="en-US" sz="1300">
                          <a:effectLst/>
                        </a:rPr>
                        <a:t>% (Modulus)</a:t>
                      </a:r>
                    </a:p>
                    <a:p>
                      <a:pPr algn="just" fontAlgn="t"/>
                      <a:r>
                        <a:rPr lang="en-US" sz="1300">
                          <a:effectLst/>
                        </a:rPr>
                        <a:t>Outputs the remainder of an integer division</a:t>
                      </a:r>
                    </a:p>
                    <a:p>
                      <a:pPr algn="just" fontAlgn="t"/>
                      <a:r>
                        <a:rPr lang="en-US" sz="1300">
                          <a:effectLst/>
                        </a:rPr>
                        <a:t>Ex: B % A will give 0</a:t>
                      </a:r>
                      <a:endParaRPr lang="en-US" sz="1300">
                        <a:solidFill>
                          <a:srgbClr val="000000"/>
                        </a:solidFill>
                        <a:effectLst/>
                      </a:endParaRPr>
                    </a:p>
                  </a:txBody>
                  <a:tcPr marL="76200" marR="76200" marT="76200" marB="76200"/>
                </a:tc>
                <a:extLst>
                  <a:ext uri="{0D108BD9-81ED-4DB2-BD59-A6C34878D82A}">
                    <a16:rowId xmlns:a16="http://schemas.microsoft.com/office/drawing/2014/main" val="2142745632"/>
                  </a:ext>
                </a:extLst>
              </a:tr>
              <a:tr h="677904">
                <a:tc>
                  <a:txBody>
                    <a:bodyPr/>
                    <a:lstStyle/>
                    <a:p>
                      <a:pPr fontAlgn="t"/>
                      <a:r>
                        <a:rPr lang="en-US" sz="1300">
                          <a:effectLst/>
                        </a:rPr>
                        <a:t>6</a:t>
                      </a:r>
                    </a:p>
                  </a:txBody>
                  <a:tcPr marL="76200" marR="76200" marT="76200" marB="76200"/>
                </a:tc>
                <a:tc>
                  <a:txBody>
                    <a:bodyPr/>
                    <a:lstStyle/>
                    <a:p>
                      <a:pPr algn="just" fontAlgn="t"/>
                      <a:r>
                        <a:rPr lang="en-US" sz="1300">
                          <a:effectLst/>
                        </a:rPr>
                        <a:t>++ (Increment)</a:t>
                      </a:r>
                    </a:p>
                    <a:p>
                      <a:pPr algn="just" fontAlgn="t"/>
                      <a:r>
                        <a:rPr lang="en-US" sz="1300">
                          <a:effectLst/>
                        </a:rPr>
                        <a:t>Increases an integer value by one</a:t>
                      </a:r>
                    </a:p>
                    <a:p>
                      <a:pPr algn="just" fontAlgn="t"/>
                      <a:r>
                        <a:rPr lang="en-US" sz="1300">
                          <a:effectLst/>
                        </a:rPr>
                        <a:t>Ex: A++ will give 11</a:t>
                      </a:r>
                      <a:endParaRPr lang="en-US" sz="1300">
                        <a:solidFill>
                          <a:srgbClr val="000000"/>
                        </a:solidFill>
                        <a:effectLst/>
                      </a:endParaRPr>
                    </a:p>
                  </a:txBody>
                  <a:tcPr marL="76200" marR="76200" marT="76200" marB="76200"/>
                </a:tc>
                <a:extLst>
                  <a:ext uri="{0D108BD9-81ED-4DB2-BD59-A6C34878D82A}">
                    <a16:rowId xmlns:a16="http://schemas.microsoft.com/office/drawing/2014/main" val="3635623113"/>
                  </a:ext>
                </a:extLst>
              </a:tr>
              <a:tr h="677904">
                <a:tc>
                  <a:txBody>
                    <a:bodyPr/>
                    <a:lstStyle/>
                    <a:p>
                      <a:pPr fontAlgn="t"/>
                      <a:r>
                        <a:rPr lang="en-US" sz="1300">
                          <a:effectLst/>
                        </a:rPr>
                        <a:t>7</a:t>
                      </a:r>
                    </a:p>
                  </a:txBody>
                  <a:tcPr marL="76200" marR="76200" marT="76200" marB="76200"/>
                </a:tc>
                <a:tc>
                  <a:txBody>
                    <a:bodyPr/>
                    <a:lstStyle/>
                    <a:p>
                      <a:pPr algn="just" fontAlgn="t"/>
                      <a:r>
                        <a:rPr lang="en-US" sz="1300" dirty="0">
                          <a:effectLst/>
                        </a:rPr>
                        <a:t>-- (Decrement)</a:t>
                      </a:r>
                    </a:p>
                    <a:p>
                      <a:pPr algn="just" fontAlgn="t"/>
                      <a:r>
                        <a:rPr lang="en-US" sz="1300" dirty="0">
                          <a:effectLst/>
                        </a:rPr>
                        <a:t>Decreases an integer value by one</a:t>
                      </a:r>
                    </a:p>
                    <a:p>
                      <a:pPr algn="just" fontAlgn="t"/>
                      <a:r>
                        <a:rPr lang="en-US" sz="1300" dirty="0">
                          <a:effectLst/>
                        </a:rPr>
                        <a:t>Ex: A-- will give 9</a:t>
                      </a:r>
                      <a:endParaRPr lang="en-US" sz="1300" dirty="0">
                        <a:solidFill>
                          <a:srgbClr val="000000"/>
                        </a:solidFill>
                        <a:effectLst/>
                      </a:endParaRPr>
                    </a:p>
                  </a:txBody>
                  <a:tcPr marL="76200" marR="76200" marT="76200" marB="76200"/>
                </a:tc>
                <a:extLst>
                  <a:ext uri="{0D108BD9-81ED-4DB2-BD59-A6C34878D82A}">
                    <a16:rowId xmlns:a16="http://schemas.microsoft.com/office/drawing/2014/main" val="97949229"/>
                  </a:ext>
                </a:extLst>
              </a:tr>
            </a:tbl>
          </a:graphicData>
        </a:graphic>
      </p:graphicFrame>
    </p:spTree>
    <p:extLst>
      <p:ext uri="{BB962C8B-B14F-4D97-AF65-F5344CB8AC3E}">
        <p14:creationId xmlns:p14="http://schemas.microsoft.com/office/powerpoint/2010/main" val="73269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DB2-E7F8-4FEB-92CE-A9D6D736743C}"/>
              </a:ext>
            </a:extLst>
          </p:cNvPr>
          <p:cNvSpPr>
            <a:spLocks noGrp="1"/>
          </p:cNvSpPr>
          <p:nvPr>
            <p:ph type="title"/>
          </p:nvPr>
        </p:nvSpPr>
        <p:spPr>
          <a:xfrm>
            <a:off x="180126" y="187569"/>
            <a:ext cx="11125199" cy="568570"/>
          </a:xfrm>
        </p:spPr>
        <p:txBody>
          <a:bodyPr/>
          <a:lstStyle/>
          <a:p>
            <a:r>
              <a:rPr lang="en-US" dirty="0"/>
              <a:t>Example</a:t>
            </a:r>
          </a:p>
        </p:txBody>
      </p:sp>
      <p:pic>
        <p:nvPicPr>
          <p:cNvPr id="5" name="Picture 4">
            <a:extLst>
              <a:ext uri="{FF2B5EF4-FFF2-40B4-BE49-F238E27FC236}">
                <a16:creationId xmlns:a16="http://schemas.microsoft.com/office/drawing/2014/main" id="{13D260B3-91DC-478B-B03C-227AA907CCF5}"/>
              </a:ext>
            </a:extLst>
          </p:cNvPr>
          <p:cNvPicPr>
            <a:picLocks noChangeAspect="1"/>
          </p:cNvPicPr>
          <p:nvPr/>
        </p:nvPicPr>
        <p:blipFill>
          <a:blip r:embed="rId3"/>
          <a:stretch>
            <a:fillRect/>
          </a:stretch>
        </p:blipFill>
        <p:spPr>
          <a:xfrm>
            <a:off x="527783" y="957262"/>
            <a:ext cx="3114675" cy="4943475"/>
          </a:xfrm>
          <a:prstGeom prst="rect">
            <a:avLst/>
          </a:prstGeom>
        </p:spPr>
      </p:pic>
      <p:sp>
        <p:nvSpPr>
          <p:cNvPr id="4" name="Slide Number Placeholder 3">
            <a:extLst>
              <a:ext uri="{FF2B5EF4-FFF2-40B4-BE49-F238E27FC236}">
                <a16:creationId xmlns:a16="http://schemas.microsoft.com/office/drawing/2014/main" id="{BD91392E-AD2B-4C7F-86E4-D5CF5B0A8091}"/>
              </a:ext>
            </a:extLst>
          </p:cNvPr>
          <p:cNvSpPr>
            <a:spLocks noGrp="1"/>
          </p:cNvSpPr>
          <p:nvPr>
            <p:ph type="sldNum" sz="quarter" idx="12"/>
          </p:nvPr>
        </p:nvSpPr>
        <p:spPr/>
        <p:txBody>
          <a:bodyPr/>
          <a:lstStyle/>
          <a:p>
            <a:fld id="{C51EAA63-D034-42AE-91FA-B13B9518C7BE}" type="slidenum">
              <a:rPr lang="en-US" smtClean="0"/>
              <a:pPr/>
              <a:t>32</a:t>
            </a:fld>
            <a:endParaRPr lang="en-US" dirty="0"/>
          </a:p>
        </p:txBody>
      </p:sp>
      <p:pic>
        <p:nvPicPr>
          <p:cNvPr id="6" name="Picture 5">
            <a:extLst>
              <a:ext uri="{FF2B5EF4-FFF2-40B4-BE49-F238E27FC236}">
                <a16:creationId xmlns:a16="http://schemas.microsoft.com/office/drawing/2014/main" id="{BF88B43C-85E0-4C32-80AB-C9815AF11D9B}"/>
              </a:ext>
            </a:extLst>
          </p:cNvPr>
          <p:cNvPicPr>
            <a:picLocks noChangeAspect="1"/>
          </p:cNvPicPr>
          <p:nvPr/>
        </p:nvPicPr>
        <p:blipFill>
          <a:blip r:embed="rId4"/>
          <a:stretch>
            <a:fillRect/>
          </a:stretch>
        </p:blipFill>
        <p:spPr>
          <a:xfrm>
            <a:off x="3890840" y="1509711"/>
            <a:ext cx="4219575" cy="3838575"/>
          </a:xfrm>
          <a:prstGeom prst="rect">
            <a:avLst/>
          </a:prstGeom>
        </p:spPr>
      </p:pic>
      <p:pic>
        <p:nvPicPr>
          <p:cNvPr id="7" name="Picture 6">
            <a:extLst>
              <a:ext uri="{FF2B5EF4-FFF2-40B4-BE49-F238E27FC236}">
                <a16:creationId xmlns:a16="http://schemas.microsoft.com/office/drawing/2014/main" id="{980B3D8F-FFEF-4176-9EC9-A3F7E0B7044D}"/>
              </a:ext>
            </a:extLst>
          </p:cNvPr>
          <p:cNvPicPr>
            <a:picLocks noChangeAspect="1"/>
          </p:cNvPicPr>
          <p:nvPr/>
        </p:nvPicPr>
        <p:blipFill>
          <a:blip r:embed="rId5"/>
          <a:stretch>
            <a:fillRect/>
          </a:stretch>
        </p:blipFill>
        <p:spPr>
          <a:xfrm>
            <a:off x="8358797" y="2441697"/>
            <a:ext cx="3124200" cy="1552575"/>
          </a:xfrm>
          <a:prstGeom prst="rect">
            <a:avLst/>
          </a:prstGeom>
        </p:spPr>
      </p:pic>
      <p:sp>
        <p:nvSpPr>
          <p:cNvPr id="8" name="TextBox 7">
            <a:extLst>
              <a:ext uri="{FF2B5EF4-FFF2-40B4-BE49-F238E27FC236}">
                <a16:creationId xmlns:a16="http://schemas.microsoft.com/office/drawing/2014/main" id="{AE804C0D-07F6-4F22-BA83-E8E9169B2B5D}"/>
              </a:ext>
            </a:extLst>
          </p:cNvPr>
          <p:cNvSpPr txBox="1"/>
          <p:nvPr/>
        </p:nvSpPr>
        <p:spPr>
          <a:xfrm>
            <a:off x="9463697" y="2063262"/>
            <a:ext cx="914400" cy="378435"/>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123078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5285-BDDF-4689-ABF9-052C4635C2CF}"/>
              </a:ext>
            </a:extLst>
          </p:cNvPr>
          <p:cNvSpPr>
            <a:spLocks noGrp="1"/>
          </p:cNvSpPr>
          <p:nvPr>
            <p:ph type="title"/>
          </p:nvPr>
        </p:nvSpPr>
        <p:spPr>
          <a:xfrm>
            <a:off x="180126" y="281354"/>
            <a:ext cx="11125199" cy="568570"/>
          </a:xfrm>
        </p:spPr>
        <p:txBody>
          <a:bodyPr/>
          <a:lstStyle/>
          <a:p>
            <a:r>
              <a:rPr lang="en-US" dirty="0"/>
              <a:t>Comparison Operators</a:t>
            </a:r>
          </a:p>
        </p:txBody>
      </p:sp>
      <p:sp>
        <p:nvSpPr>
          <p:cNvPr id="3" name="Text Placeholder 2">
            <a:extLst>
              <a:ext uri="{FF2B5EF4-FFF2-40B4-BE49-F238E27FC236}">
                <a16:creationId xmlns:a16="http://schemas.microsoft.com/office/drawing/2014/main" id="{A6DFA238-780A-4E3A-8841-14A5425C5049}"/>
              </a:ext>
            </a:extLst>
          </p:cNvPr>
          <p:cNvSpPr>
            <a:spLocks noGrp="1"/>
          </p:cNvSpPr>
          <p:nvPr>
            <p:ph type="body" sz="quarter" idx="13"/>
          </p:nvPr>
        </p:nvSpPr>
        <p:spPr>
          <a:xfrm>
            <a:off x="462500" y="1066799"/>
            <a:ext cx="8670252" cy="3962401"/>
          </a:xfrm>
        </p:spPr>
        <p:txBody>
          <a:bodyPr/>
          <a:lstStyle/>
          <a:p>
            <a:r>
              <a:rPr lang="en-US" dirty="0"/>
              <a:t>JavaScript supports the following comparison operators −</a:t>
            </a:r>
          </a:p>
          <a:p>
            <a:r>
              <a:rPr lang="en-US" dirty="0"/>
              <a:t>Assume variable A holds 10 and variable B holds 20, then −</a:t>
            </a:r>
          </a:p>
          <a:p>
            <a:endParaRPr lang="en-US" dirty="0"/>
          </a:p>
        </p:txBody>
      </p:sp>
      <p:sp>
        <p:nvSpPr>
          <p:cNvPr id="4" name="Slide Number Placeholder 3">
            <a:extLst>
              <a:ext uri="{FF2B5EF4-FFF2-40B4-BE49-F238E27FC236}">
                <a16:creationId xmlns:a16="http://schemas.microsoft.com/office/drawing/2014/main" id="{888AF7E2-4FF2-40FC-8F92-D5B8D31A6C38}"/>
              </a:ext>
            </a:extLst>
          </p:cNvPr>
          <p:cNvSpPr>
            <a:spLocks noGrp="1"/>
          </p:cNvSpPr>
          <p:nvPr>
            <p:ph type="sldNum" sz="quarter" idx="12"/>
          </p:nvPr>
        </p:nvSpPr>
        <p:spPr/>
        <p:txBody>
          <a:bodyPr/>
          <a:lstStyle/>
          <a:p>
            <a:fld id="{C51EAA63-D034-42AE-91FA-B13B9518C7BE}" type="slidenum">
              <a:rPr lang="en-US" smtClean="0"/>
              <a:pPr/>
              <a:t>33</a:t>
            </a:fld>
            <a:endParaRPr lang="en-US" dirty="0"/>
          </a:p>
        </p:txBody>
      </p:sp>
    </p:spTree>
    <p:extLst>
      <p:ext uri="{BB962C8B-B14F-4D97-AF65-F5344CB8AC3E}">
        <p14:creationId xmlns:p14="http://schemas.microsoft.com/office/powerpoint/2010/main" val="13356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D4A8-F5C4-49B3-8304-D78B5471AC48}"/>
              </a:ext>
            </a:extLst>
          </p:cNvPr>
          <p:cNvSpPr>
            <a:spLocks noGrp="1"/>
          </p:cNvSpPr>
          <p:nvPr>
            <p:ph type="title"/>
          </p:nvPr>
        </p:nvSpPr>
        <p:spPr>
          <a:xfrm>
            <a:off x="203571" y="287527"/>
            <a:ext cx="11125199" cy="398273"/>
          </a:xfrm>
        </p:spPr>
        <p:txBody>
          <a:bodyPr/>
          <a:lstStyle/>
          <a:p>
            <a:r>
              <a:rPr lang="en-US" dirty="0"/>
              <a:t>Comparison Operators</a:t>
            </a:r>
          </a:p>
        </p:txBody>
      </p:sp>
      <p:sp>
        <p:nvSpPr>
          <p:cNvPr id="4" name="Slide Number Placeholder 3">
            <a:extLst>
              <a:ext uri="{FF2B5EF4-FFF2-40B4-BE49-F238E27FC236}">
                <a16:creationId xmlns:a16="http://schemas.microsoft.com/office/drawing/2014/main" id="{7EB23958-9F2A-4397-A89B-CCD1643482BE}"/>
              </a:ext>
            </a:extLst>
          </p:cNvPr>
          <p:cNvSpPr>
            <a:spLocks noGrp="1"/>
          </p:cNvSpPr>
          <p:nvPr>
            <p:ph type="sldNum" sz="quarter" idx="12"/>
          </p:nvPr>
        </p:nvSpPr>
        <p:spPr/>
        <p:txBody>
          <a:bodyPr/>
          <a:lstStyle/>
          <a:p>
            <a:fld id="{C51EAA63-D034-42AE-91FA-B13B9518C7BE}" type="slidenum">
              <a:rPr lang="en-US" smtClean="0"/>
              <a:pPr/>
              <a:t>34</a:t>
            </a:fld>
            <a:endParaRPr lang="en-US" dirty="0"/>
          </a:p>
        </p:txBody>
      </p:sp>
      <p:graphicFrame>
        <p:nvGraphicFramePr>
          <p:cNvPr id="5" name="Table 4">
            <a:extLst>
              <a:ext uri="{FF2B5EF4-FFF2-40B4-BE49-F238E27FC236}">
                <a16:creationId xmlns:a16="http://schemas.microsoft.com/office/drawing/2014/main" id="{07084F57-8D38-4DFB-B8D9-20684CD274AA}"/>
              </a:ext>
            </a:extLst>
          </p:cNvPr>
          <p:cNvGraphicFramePr>
            <a:graphicFrameLocks noGrp="1"/>
          </p:cNvGraphicFramePr>
          <p:nvPr>
            <p:extLst>
              <p:ext uri="{D42A27DB-BD31-4B8C-83A1-F6EECF244321}">
                <p14:modId xmlns:p14="http://schemas.microsoft.com/office/powerpoint/2010/main" val="1789023219"/>
              </p:ext>
            </p:extLst>
          </p:nvPr>
        </p:nvGraphicFramePr>
        <p:xfrm>
          <a:off x="1339133" y="685800"/>
          <a:ext cx="8854074" cy="5752655"/>
        </p:xfrm>
        <a:graphic>
          <a:graphicData uri="http://schemas.openxmlformats.org/drawingml/2006/table">
            <a:tbl>
              <a:tblPr firstRow="1" bandRow="1">
                <a:tableStyleId>{16D9F66E-5EB9-4882-86FB-DCBF35E3C3E4}</a:tableStyleId>
              </a:tblPr>
              <a:tblGrid>
                <a:gridCol w="647773">
                  <a:extLst>
                    <a:ext uri="{9D8B030D-6E8A-4147-A177-3AD203B41FA5}">
                      <a16:colId xmlns:a16="http://schemas.microsoft.com/office/drawing/2014/main" val="2368471744"/>
                    </a:ext>
                  </a:extLst>
                </a:gridCol>
                <a:gridCol w="8206301">
                  <a:extLst>
                    <a:ext uri="{9D8B030D-6E8A-4147-A177-3AD203B41FA5}">
                      <a16:colId xmlns:a16="http://schemas.microsoft.com/office/drawing/2014/main" val="3856473824"/>
                    </a:ext>
                  </a:extLst>
                </a:gridCol>
              </a:tblGrid>
              <a:tr h="343749">
                <a:tc>
                  <a:txBody>
                    <a:bodyPr/>
                    <a:lstStyle/>
                    <a:p>
                      <a:pPr algn="l" fontAlgn="t"/>
                      <a:r>
                        <a:rPr lang="en-US" sz="1300" dirty="0" err="1">
                          <a:effectLst/>
                        </a:rPr>
                        <a:t>Sr.No</a:t>
                      </a:r>
                      <a:endParaRPr lang="en-US" sz="1300" dirty="0">
                        <a:effectLst/>
                      </a:endParaRPr>
                    </a:p>
                  </a:txBody>
                  <a:tcPr marL="76200" marR="76200" marT="76200" marB="76200"/>
                </a:tc>
                <a:tc>
                  <a:txBody>
                    <a:bodyPr/>
                    <a:lstStyle/>
                    <a:p>
                      <a:pPr algn="l" fontAlgn="t"/>
                      <a:r>
                        <a:rPr lang="en-US" sz="1300" dirty="0">
                          <a:effectLst/>
                        </a:rPr>
                        <a:t>Operator and Description</a:t>
                      </a:r>
                    </a:p>
                  </a:txBody>
                  <a:tcPr marL="76200" marR="76200" marT="76200" marB="76200"/>
                </a:tc>
                <a:extLst>
                  <a:ext uri="{0D108BD9-81ED-4DB2-BD59-A6C34878D82A}">
                    <a16:rowId xmlns:a16="http://schemas.microsoft.com/office/drawing/2014/main" val="560064710"/>
                  </a:ext>
                </a:extLst>
              </a:tr>
              <a:tr h="692208">
                <a:tc>
                  <a:txBody>
                    <a:bodyPr/>
                    <a:lstStyle/>
                    <a:p>
                      <a:pPr fontAlgn="t"/>
                      <a:r>
                        <a:rPr lang="en-US" sz="1300">
                          <a:effectLst/>
                        </a:rPr>
                        <a:t>1</a:t>
                      </a:r>
                    </a:p>
                  </a:txBody>
                  <a:tcPr marL="76200" marR="76200" marT="76200" marB="76200"/>
                </a:tc>
                <a:tc>
                  <a:txBody>
                    <a:bodyPr/>
                    <a:lstStyle/>
                    <a:p>
                      <a:pPr algn="just" fontAlgn="t"/>
                      <a:r>
                        <a:rPr lang="en-US" sz="1300">
                          <a:effectLst/>
                        </a:rPr>
                        <a:t>= = (Equal)</a:t>
                      </a:r>
                    </a:p>
                    <a:p>
                      <a:pPr algn="just" fontAlgn="t"/>
                      <a:r>
                        <a:rPr lang="en-US" sz="1300">
                          <a:effectLst/>
                        </a:rPr>
                        <a:t>Checks if the value of two operands are equal or not, if yes, then the condition becomes true.</a:t>
                      </a:r>
                    </a:p>
                    <a:p>
                      <a:pPr algn="just" fontAlgn="t"/>
                      <a:r>
                        <a:rPr lang="en-US" sz="1300">
                          <a:effectLst/>
                        </a:rPr>
                        <a:t>Ex: (A == B) is not true.</a:t>
                      </a:r>
                      <a:endParaRPr lang="en-US" sz="1300">
                        <a:solidFill>
                          <a:srgbClr val="000000"/>
                        </a:solidFill>
                        <a:effectLst/>
                      </a:endParaRPr>
                    </a:p>
                  </a:txBody>
                  <a:tcPr marL="76200" marR="76200" marT="76200" marB="76200"/>
                </a:tc>
                <a:extLst>
                  <a:ext uri="{0D108BD9-81ED-4DB2-BD59-A6C34878D82A}">
                    <a16:rowId xmlns:a16="http://schemas.microsoft.com/office/drawing/2014/main" val="3648849406"/>
                  </a:ext>
                </a:extLst>
              </a:tr>
              <a:tr h="875855">
                <a:tc>
                  <a:txBody>
                    <a:bodyPr/>
                    <a:lstStyle/>
                    <a:p>
                      <a:pPr fontAlgn="t"/>
                      <a:r>
                        <a:rPr lang="en-US" sz="1300">
                          <a:effectLst/>
                        </a:rPr>
                        <a:t>2</a:t>
                      </a:r>
                    </a:p>
                  </a:txBody>
                  <a:tcPr marL="76200" marR="76200" marT="76200" marB="76200"/>
                </a:tc>
                <a:tc>
                  <a:txBody>
                    <a:bodyPr/>
                    <a:lstStyle/>
                    <a:p>
                      <a:pPr algn="just" fontAlgn="t"/>
                      <a:r>
                        <a:rPr lang="en-US" sz="1300" dirty="0">
                          <a:effectLst/>
                        </a:rPr>
                        <a:t>!= (Not Equal)</a:t>
                      </a:r>
                    </a:p>
                    <a:p>
                      <a:pPr algn="just" fontAlgn="t"/>
                      <a:r>
                        <a:rPr lang="en-US" sz="1300" dirty="0">
                          <a:effectLst/>
                        </a:rPr>
                        <a:t>Checks if the value of two operands are equal or not, if the values are not equal, then the condition becomes true.</a:t>
                      </a:r>
                    </a:p>
                    <a:p>
                      <a:pPr algn="just" fontAlgn="t"/>
                      <a:r>
                        <a:rPr lang="en-US" sz="1300" dirty="0">
                          <a:effectLst/>
                        </a:rPr>
                        <a:t>Ex: (A != B) is true.</a:t>
                      </a:r>
                      <a:endParaRPr lang="en-US" sz="1300" dirty="0">
                        <a:solidFill>
                          <a:srgbClr val="000000"/>
                        </a:solidFill>
                        <a:effectLst/>
                      </a:endParaRPr>
                    </a:p>
                  </a:txBody>
                  <a:tcPr marL="76200" marR="76200" marT="76200" marB="76200"/>
                </a:tc>
                <a:extLst>
                  <a:ext uri="{0D108BD9-81ED-4DB2-BD59-A6C34878D82A}">
                    <a16:rowId xmlns:a16="http://schemas.microsoft.com/office/drawing/2014/main" val="1066454022"/>
                  </a:ext>
                </a:extLst>
              </a:tr>
              <a:tr h="875855">
                <a:tc>
                  <a:txBody>
                    <a:bodyPr/>
                    <a:lstStyle/>
                    <a:p>
                      <a:pPr fontAlgn="t"/>
                      <a:r>
                        <a:rPr lang="en-US" sz="1300">
                          <a:effectLst/>
                        </a:rPr>
                        <a:t>3</a:t>
                      </a:r>
                    </a:p>
                  </a:txBody>
                  <a:tcPr marL="76200" marR="76200" marT="76200" marB="76200"/>
                </a:tc>
                <a:tc>
                  <a:txBody>
                    <a:bodyPr/>
                    <a:lstStyle/>
                    <a:p>
                      <a:pPr algn="just" fontAlgn="t"/>
                      <a:r>
                        <a:rPr lang="en-US" sz="1300">
                          <a:effectLst/>
                        </a:rPr>
                        <a:t>&gt; (Greater than)</a:t>
                      </a:r>
                    </a:p>
                    <a:p>
                      <a:pPr algn="just" fontAlgn="t"/>
                      <a:r>
                        <a:rPr lang="en-US" sz="1300">
                          <a:effectLst/>
                        </a:rPr>
                        <a:t>Checks if the value of the left operand is greater than the value of the right operand, if yes, then the condition becomes true.</a:t>
                      </a:r>
                    </a:p>
                    <a:p>
                      <a:pPr algn="just" fontAlgn="t"/>
                      <a:r>
                        <a:rPr lang="en-US" sz="1300">
                          <a:effectLst/>
                        </a:rPr>
                        <a:t>Ex: (A &gt; B) is not true.</a:t>
                      </a:r>
                      <a:endParaRPr lang="en-US" sz="1300">
                        <a:solidFill>
                          <a:srgbClr val="000000"/>
                        </a:solidFill>
                        <a:effectLst/>
                      </a:endParaRPr>
                    </a:p>
                  </a:txBody>
                  <a:tcPr marL="76200" marR="76200" marT="76200" marB="76200"/>
                </a:tc>
                <a:extLst>
                  <a:ext uri="{0D108BD9-81ED-4DB2-BD59-A6C34878D82A}">
                    <a16:rowId xmlns:a16="http://schemas.microsoft.com/office/drawing/2014/main" val="730863754"/>
                  </a:ext>
                </a:extLst>
              </a:tr>
              <a:tr h="875855">
                <a:tc>
                  <a:txBody>
                    <a:bodyPr/>
                    <a:lstStyle/>
                    <a:p>
                      <a:pPr fontAlgn="t"/>
                      <a:r>
                        <a:rPr lang="en-US" sz="1300">
                          <a:effectLst/>
                        </a:rPr>
                        <a:t>4</a:t>
                      </a:r>
                    </a:p>
                  </a:txBody>
                  <a:tcPr marL="76200" marR="76200" marT="76200" marB="76200"/>
                </a:tc>
                <a:tc>
                  <a:txBody>
                    <a:bodyPr/>
                    <a:lstStyle/>
                    <a:p>
                      <a:pPr algn="just" fontAlgn="t"/>
                      <a:r>
                        <a:rPr lang="en-US" sz="1300">
                          <a:effectLst/>
                        </a:rPr>
                        <a:t>&lt; (Less than)</a:t>
                      </a:r>
                    </a:p>
                    <a:p>
                      <a:pPr algn="just" fontAlgn="t"/>
                      <a:r>
                        <a:rPr lang="en-US" sz="1300">
                          <a:effectLst/>
                        </a:rPr>
                        <a:t>Checks if the value of the left operand is less than the value of the right operand, if yes, then the condition becomes true.</a:t>
                      </a:r>
                    </a:p>
                    <a:p>
                      <a:pPr algn="just" fontAlgn="t"/>
                      <a:r>
                        <a:rPr lang="en-US" sz="1300">
                          <a:effectLst/>
                        </a:rPr>
                        <a:t>Ex: (A &lt; B) is true.</a:t>
                      </a:r>
                      <a:endParaRPr lang="en-US" sz="1300">
                        <a:solidFill>
                          <a:srgbClr val="000000"/>
                        </a:solidFill>
                        <a:effectLst/>
                      </a:endParaRPr>
                    </a:p>
                  </a:txBody>
                  <a:tcPr marL="76200" marR="76200" marT="76200" marB="76200"/>
                </a:tc>
                <a:extLst>
                  <a:ext uri="{0D108BD9-81ED-4DB2-BD59-A6C34878D82A}">
                    <a16:rowId xmlns:a16="http://schemas.microsoft.com/office/drawing/2014/main" val="3006203964"/>
                  </a:ext>
                </a:extLst>
              </a:tr>
              <a:tr h="875855">
                <a:tc>
                  <a:txBody>
                    <a:bodyPr/>
                    <a:lstStyle/>
                    <a:p>
                      <a:pPr fontAlgn="t"/>
                      <a:r>
                        <a:rPr lang="en-US" sz="1300">
                          <a:effectLst/>
                        </a:rPr>
                        <a:t>5</a:t>
                      </a:r>
                    </a:p>
                  </a:txBody>
                  <a:tcPr marL="76200" marR="76200" marT="76200" marB="76200"/>
                </a:tc>
                <a:tc>
                  <a:txBody>
                    <a:bodyPr/>
                    <a:lstStyle/>
                    <a:p>
                      <a:pPr algn="just" fontAlgn="t"/>
                      <a:r>
                        <a:rPr lang="en-US" sz="1300">
                          <a:effectLst/>
                        </a:rPr>
                        <a:t>&gt;= (Greater than or Equal to)</a:t>
                      </a:r>
                    </a:p>
                    <a:p>
                      <a:pPr algn="just" fontAlgn="t"/>
                      <a:r>
                        <a:rPr lang="en-US" sz="1300">
                          <a:effectLst/>
                        </a:rPr>
                        <a:t>Checks if the value of the left operand is greater than or equal to the value of the right operand, if yes, then the condition becomes true.</a:t>
                      </a:r>
                    </a:p>
                    <a:p>
                      <a:pPr algn="just" fontAlgn="t"/>
                      <a:r>
                        <a:rPr lang="en-US" sz="1300">
                          <a:effectLst/>
                        </a:rPr>
                        <a:t>Ex: (A &gt;= B) is not true.</a:t>
                      </a:r>
                      <a:endParaRPr lang="en-US" sz="1300">
                        <a:solidFill>
                          <a:srgbClr val="000000"/>
                        </a:solidFill>
                        <a:effectLst/>
                      </a:endParaRPr>
                    </a:p>
                  </a:txBody>
                  <a:tcPr marL="76200" marR="76200" marT="76200" marB="76200"/>
                </a:tc>
                <a:extLst>
                  <a:ext uri="{0D108BD9-81ED-4DB2-BD59-A6C34878D82A}">
                    <a16:rowId xmlns:a16="http://schemas.microsoft.com/office/drawing/2014/main" val="819415125"/>
                  </a:ext>
                </a:extLst>
              </a:tr>
              <a:tr h="875855">
                <a:tc>
                  <a:txBody>
                    <a:bodyPr/>
                    <a:lstStyle/>
                    <a:p>
                      <a:pPr fontAlgn="t"/>
                      <a:r>
                        <a:rPr lang="en-US" sz="1300">
                          <a:effectLst/>
                        </a:rPr>
                        <a:t>6</a:t>
                      </a:r>
                    </a:p>
                  </a:txBody>
                  <a:tcPr marL="76200" marR="76200" marT="76200" marB="76200"/>
                </a:tc>
                <a:tc>
                  <a:txBody>
                    <a:bodyPr/>
                    <a:lstStyle/>
                    <a:p>
                      <a:pPr algn="just" fontAlgn="t"/>
                      <a:r>
                        <a:rPr lang="en-US" sz="1300" dirty="0">
                          <a:effectLst/>
                        </a:rPr>
                        <a:t>&lt;= (Less than or Equal to)</a:t>
                      </a:r>
                    </a:p>
                    <a:p>
                      <a:pPr algn="just" fontAlgn="t"/>
                      <a:r>
                        <a:rPr lang="en-US" sz="1300" dirty="0">
                          <a:effectLst/>
                        </a:rPr>
                        <a:t>Checks if the value of the left operand is less than or equal to the value of the right operand, if yes, then the condition becomes true.</a:t>
                      </a:r>
                    </a:p>
                    <a:p>
                      <a:pPr algn="just" fontAlgn="t"/>
                      <a:r>
                        <a:rPr lang="en-US" sz="1300" dirty="0">
                          <a:effectLst/>
                        </a:rPr>
                        <a:t>Ex: (A &lt;= B) is true.</a:t>
                      </a:r>
                      <a:endParaRPr lang="en-US" sz="1300" dirty="0">
                        <a:solidFill>
                          <a:srgbClr val="000000"/>
                        </a:solidFill>
                        <a:effectLst/>
                      </a:endParaRPr>
                    </a:p>
                  </a:txBody>
                  <a:tcPr marL="76200" marR="76200" marT="76200" marB="76200"/>
                </a:tc>
                <a:extLst>
                  <a:ext uri="{0D108BD9-81ED-4DB2-BD59-A6C34878D82A}">
                    <a16:rowId xmlns:a16="http://schemas.microsoft.com/office/drawing/2014/main" val="1272885377"/>
                  </a:ext>
                </a:extLst>
              </a:tr>
            </a:tbl>
          </a:graphicData>
        </a:graphic>
      </p:graphicFrame>
    </p:spTree>
    <p:extLst>
      <p:ext uri="{BB962C8B-B14F-4D97-AF65-F5344CB8AC3E}">
        <p14:creationId xmlns:p14="http://schemas.microsoft.com/office/powerpoint/2010/main" val="39680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4616-8656-4549-8AE8-E7DA7FFA5D2C}"/>
              </a:ext>
            </a:extLst>
          </p:cNvPr>
          <p:cNvSpPr>
            <a:spLocks noGrp="1"/>
          </p:cNvSpPr>
          <p:nvPr>
            <p:ph type="title"/>
          </p:nvPr>
        </p:nvSpPr>
        <p:spPr>
          <a:xfrm>
            <a:off x="142073" y="224852"/>
            <a:ext cx="11125199" cy="560883"/>
          </a:xfrm>
        </p:spPr>
        <p:txBody>
          <a:bodyPr/>
          <a:lstStyle/>
          <a:p>
            <a:r>
              <a:rPr lang="en-US" dirty="0"/>
              <a:t>Example</a:t>
            </a:r>
          </a:p>
        </p:txBody>
      </p:sp>
      <p:pic>
        <p:nvPicPr>
          <p:cNvPr id="5" name="Picture 4">
            <a:extLst>
              <a:ext uri="{FF2B5EF4-FFF2-40B4-BE49-F238E27FC236}">
                <a16:creationId xmlns:a16="http://schemas.microsoft.com/office/drawing/2014/main" id="{B0DAFEBC-2B24-4A27-B3CB-BAB8A7561512}"/>
              </a:ext>
            </a:extLst>
          </p:cNvPr>
          <p:cNvPicPr>
            <a:picLocks noChangeAspect="1"/>
          </p:cNvPicPr>
          <p:nvPr/>
        </p:nvPicPr>
        <p:blipFill>
          <a:blip r:embed="rId2"/>
          <a:stretch>
            <a:fillRect/>
          </a:stretch>
        </p:blipFill>
        <p:spPr>
          <a:xfrm>
            <a:off x="480908" y="971394"/>
            <a:ext cx="3162300" cy="4705350"/>
          </a:xfrm>
          <a:prstGeom prst="rect">
            <a:avLst/>
          </a:prstGeom>
        </p:spPr>
      </p:pic>
      <p:sp>
        <p:nvSpPr>
          <p:cNvPr id="4" name="Slide Number Placeholder 3">
            <a:extLst>
              <a:ext uri="{FF2B5EF4-FFF2-40B4-BE49-F238E27FC236}">
                <a16:creationId xmlns:a16="http://schemas.microsoft.com/office/drawing/2014/main" id="{75C7F87D-6BAC-4C52-BCB1-4CDEEA1552A3}"/>
              </a:ext>
            </a:extLst>
          </p:cNvPr>
          <p:cNvSpPr>
            <a:spLocks noGrp="1"/>
          </p:cNvSpPr>
          <p:nvPr>
            <p:ph type="sldNum" sz="quarter" idx="12"/>
          </p:nvPr>
        </p:nvSpPr>
        <p:spPr/>
        <p:txBody>
          <a:bodyPr/>
          <a:lstStyle/>
          <a:p>
            <a:fld id="{C51EAA63-D034-42AE-91FA-B13B9518C7BE}" type="slidenum">
              <a:rPr lang="en-US" smtClean="0"/>
              <a:pPr/>
              <a:t>35</a:t>
            </a:fld>
            <a:endParaRPr lang="en-US" dirty="0"/>
          </a:p>
        </p:txBody>
      </p:sp>
      <p:pic>
        <p:nvPicPr>
          <p:cNvPr id="6" name="Picture 5">
            <a:extLst>
              <a:ext uri="{FF2B5EF4-FFF2-40B4-BE49-F238E27FC236}">
                <a16:creationId xmlns:a16="http://schemas.microsoft.com/office/drawing/2014/main" id="{CD8B20A8-7E30-47B2-93C6-7DE41113532E}"/>
              </a:ext>
            </a:extLst>
          </p:cNvPr>
          <p:cNvPicPr>
            <a:picLocks noChangeAspect="1"/>
          </p:cNvPicPr>
          <p:nvPr/>
        </p:nvPicPr>
        <p:blipFill>
          <a:blip r:embed="rId3"/>
          <a:stretch>
            <a:fillRect/>
          </a:stretch>
        </p:blipFill>
        <p:spPr>
          <a:xfrm>
            <a:off x="4656944" y="785735"/>
            <a:ext cx="6096000" cy="2647950"/>
          </a:xfrm>
          <a:prstGeom prst="rect">
            <a:avLst/>
          </a:prstGeom>
        </p:spPr>
      </p:pic>
      <p:pic>
        <p:nvPicPr>
          <p:cNvPr id="7" name="Picture 6">
            <a:extLst>
              <a:ext uri="{FF2B5EF4-FFF2-40B4-BE49-F238E27FC236}">
                <a16:creationId xmlns:a16="http://schemas.microsoft.com/office/drawing/2014/main" id="{F6A362F2-FAF5-4314-8082-099B4A832CFA}"/>
              </a:ext>
            </a:extLst>
          </p:cNvPr>
          <p:cNvPicPr>
            <a:picLocks noChangeAspect="1"/>
          </p:cNvPicPr>
          <p:nvPr/>
        </p:nvPicPr>
        <p:blipFill>
          <a:blip r:embed="rId4"/>
          <a:stretch>
            <a:fillRect/>
          </a:stretch>
        </p:blipFill>
        <p:spPr>
          <a:xfrm>
            <a:off x="4942413" y="4286094"/>
            <a:ext cx="4572000" cy="1390650"/>
          </a:xfrm>
          <a:prstGeom prst="rect">
            <a:avLst/>
          </a:prstGeom>
        </p:spPr>
      </p:pic>
      <p:sp>
        <p:nvSpPr>
          <p:cNvPr id="8" name="TextBox 7">
            <a:extLst>
              <a:ext uri="{FF2B5EF4-FFF2-40B4-BE49-F238E27FC236}">
                <a16:creationId xmlns:a16="http://schemas.microsoft.com/office/drawing/2014/main" id="{D56331AA-B375-49A1-AE5E-D38B8FA4AE38}"/>
              </a:ext>
            </a:extLst>
          </p:cNvPr>
          <p:cNvSpPr txBox="1"/>
          <p:nvPr/>
        </p:nvSpPr>
        <p:spPr>
          <a:xfrm>
            <a:off x="6790544" y="3987384"/>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81845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CC49-C063-4B41-9BC2-33C9DD98B5EC}"/>
              </a:ext>
            </a:extLst>
          </p:cNvPr>
          <p:cNvSpPr>
            <a:spLocks noGrp="1"/>
          </p:cNvSpPr>
          <p:nvPr>
            <p:ph type="title"/>
          </p:nvPr>
        </p:nvSpPr>
        <p:spPr>
          <a:xfrm>
            <a:off x="142074" y="194872"/>
            <a:ext cx="11125199" cy="470942"/>
          </a:xfrm>
        </p:spPr>
        <p:txBody>
          <a:bodyPr/>
          <a:lstStyle/>
          <a:p>
            <a:r>
              <a:rPr lang="en-US" dirty="0"/>
              <a:t>Logical Operators</a:t>
            </a:r>
          </a:p>
        </p:txBody>
      </p:sp>
      <p:sp>
        <p:nvSpPr>
          <p:cNvPr id="3" name="Text Placeholder 2">
            <a:extLst>
              <a:ext uri="{FF2B5EF4-FFF2-40B4-BE49-F238E27FC236}">
                <a16:creationId xmlns:a16="http://schemas.microsoft.com/office/drawing/2014/main" id="{565BA20C-40B3-4142-9BFC-C252334EACD5}"/>
              </a:ext>
            </a:extLst>
          </p:cNvPr>
          <p:cNvSpPr>
            <a:spLocks noGrp="1"/>
          </p:cNvSpPr>
          <p:nvPr>
            <p:ph type="body" sz="quarter" idx="13"/>
          </p:nvPr>
        </p:nvSpPr>
        <p:spPr>
          <a:xfrm>
            <a:off x="462500" y="856937"/>
            <a:ext cx="11214838" cy="3962401"/>
          </a:xfrm>
        </p:spPr>
        <p:txBody>
          <a:bodyPr/>
          <a:lstStyle/>
          <a:p>
            <a:r>
              <a:rPr lang="en-US" dirty="0"/>
              <a:t>JavaScript supports the following logical operators −</a:t>
            </a:r>
          </a:p>
          <a:p>
            <a:r>
              <a:rPr lang="en-US" dirty="0"/>
              <a:t>Assume variable A holds 10 and variable B holds 20, then −</a:t>
            </a:r>
          </a:p>
          <a:p>
            <a:endParaRPr lang="en-US" dirty="0"/>
          </a:p>
        </p:txBody>
      </p:sp>
      <p:sp>
        <p:nvSpPr>
          <p:cNvPr id="4" name="Slide Number Placeholder 3">
            <a:extLst>
              <a:ext uri="{FF2B5EF4-FFF2-40B4-BE49-F238E27FC236}">
                <a16:creationId xmlns:a16="http://schemas.microsoft.com/office/drawing/2014/main" id="{8FC3902A-7F47-456A-8199-3FAD72B47ED5}"/>
              </a:ext>
            </a:extLst>
          </p:cNvPr>
          <p:cNvSpPr>
            <a:spLocks noGrp="1"/>
          </p:cNvSpPr>
          <p:nvPr>
            <p:ph type="sldNum" sz="quarter" idx="12"/>
          </p:nvPr>
        </p:nvSpPr>
        <p:spPr/>
        <p:txBody>
          <a:bodyPr/>
          <a:lstStyle/>
          <a:p>
            <a:fld id="{C51EAA63-D034-42AE-91FA-B13B9518C7BE}" type="slidenum">
              <a:rPr lang="en-US" smtClean="0"/>
              <a:pPr/>
              <a:t>36</a:t>
            </a:fld>
            <a:endParaRPr lang="en-US" dirty="0"/>
          </a:p>
        </p:txBody>
      </p:sp>
      <p:graphicFrame>
        <p:nvGraphicFramePr>
          <p:cNvPr id="5" name="Table 4">
            <a:extLst>
              <a:ext uri="{FF2B5EF4-FFF2-40B4-BE49-F238E27FC236}">
                <a16:creationId xmlns:a16="http://schemas.microsoft.com/office/drawing/2014/main" id="{79701CC0-B764-405C-8952-D7110EE9752D}"/>
              </a:ext>
            </a:extLst>
          </p:cNvPr>
          <p:cNvGraphicFramePr>
            <a:graphicFrameLocks noGrp="1"/>
          </p:cNvGraphicFramePr>
          <p:nvPr>
            <p:extLst>
              <p:ext uri="{D42A27DB-BD31-4B8C-83A1-F6EECF244321}">
                <p14:modId xmlns:p14="http://schemas.microsoft.com/office/powerpoint/2010/main" val="2168178488"/>
              </p:ext>
            </p:extLst>
          </p:nvPr>
        </p:nvGraphicFramePr>
        <p:xfrm>
          <a:off x="2173139" y="2072654"/>
          <a:ext cx="8125884" cy="4084320"/>
        </p:xfrm>
        <a:graphic>
          <a:graphicData uri="http://schemas.openxmlformats.org/drawingml/2006/table">
            <a:tbl>
              <a:tblPr firstRow="1" bandRow="1">
                <a:tableStyleId>{16D9F66E-5EB9-4882-86FB-DCBF35E3C3E4}</a:tableStyleId>
              </a:tblPr>
              <a:tblGrid>
                <a:gridCol w="853397">
                  <a:extLst>
                    <a:ext uri="{9D8B030D-6E8A-4147-A177-3AD203B41FA5}">
                      <a16:colId xmlns:a16="http://schemas.microsoft.com/office/drawing/2014/main" val="1668089621"/>
                    </a:ext>
                  </a:extLst>
                </a:gridCol>
                <a:gridCol w="7272487">
                  <a:extLst>
                    <a:ext uri="{9D8B030D-6E8A-4147-A177-3AD203B41FA5}">
                      <a16:colId xmlns:a16="http://schemas.microsoft.com/office/drawing/2014/main" val="635260141"/>
                    </a:ext>
                  </a:extLst>
                </a:gridCol>
              </a:tblGrid>
              <a:tr h="370840">
                <a:tc>
                  <a:txBody>
                    <a:bodyPr/>
                    <a:lstStyle/>
                    <a:p>
                      <a:pPr algn="l" fontAlgn="t"/>
                      <a:r>
                        <a:rPr lang="en-US" dirty="0" err="1">
                          <a:effectLst/>
                        </a:rPr>
                        <a:t>Sr.No</a:t>
                      </a:r>
                      <a:endParaRPr lang="en-US" dirty="0">
                        <a:effectLst/>
                      </a:endParaRPr>
                    </a:p>
                  </a:txBody>
                  <a:tcPr marL="76200" marR="76200" marT="76200" marB="76200"/>
                </a:tc>
                <a:tc>
                  <a:txBody>
                    <a:bodyPr/>
                    <a:lstStyle/>
                    <a:p>
                      <a:pPr algn="l" fontAlgn="t"/>
                      <a:r>
                        <a:rPr lang="en-US">
                          <a:effectLst/>
                        </a:rPr>
                        <a:t>Operator and Description</a:t>
                      </a:r>
                    </a:p>
                  </a:txBody>
                  <a:tcPr marL="76200" marR="76200" marT="76200" marB="76200"/>
                </a:tc>
                <a:extLst>
                  <a:ext uri="{0D108BD9-81ED-4DB2-BD59-A6C34878D82A}">
                    <a16:rowId xmlns:a16="http://schemas.microsoft.com/office/drawing/2014/main" val="2461005794"/>
                  </a:ext>
                </a:extLst>
              </a:tr>
              <a:tr h="370840">
                <a:tc>
                  <a:txBody>
                    <a:bodyPr/>
                    <a:lstStyle/>
                    <a:p>
                      <a:pPr fontAlgn="t"/>
                      <a:r>
                        <a:rPr lang="en-US">
                          <a:effectLst/>
                        </a:rPr>
                        <a:t>1</a:t>
                      </a:r>
                    </a:p>
                  </a:txBody>
                  <a:tcPr marL="76200" marR="76200" marT="76200" marB="76200"/>
                </a:tc>
                <a:tc>
                  <a:txBody>
                    <a:bodyPr/>
                    <a:lstStyle/>
                    <a:p>
                      <a:pPr algn="just" fontAlgn="t"/>
                      <a:r>
                        <a:rPr lang="en-US">
                          <a:effectLst/>
                        </a:rPr>
                        <a:t>&amp;&amp; (Logical AND)</a:t>
                      </a:r>
                    </a:p>
                    <a:p>
                      <a:pPr algn="just" fontAlgn="t"/>
                      <a:r>
                        <a:rPr lang="en-US">
                          <a:effectLst/>
                        </a:rPr>
                        <a:t>If both the operands are non-zero, then the condition becomes true.</a:t>
                      </a:r>
                    </a:p>
                    <a:p>
                      <a:pPr algn="just" fontAlgn="t"/>
                      <a:r>
                        <a:rPr lang="en-US">
                          <a:effectLst/>
                        </a:rPr>
                        <a:t>Ex: (A &amp;&amp; B) is true.</a:t>
                      </a:r>
                      <a:endParaRPr lang="en-US">
                        <a:solidFill>
                          <a:srgbClr val="000000"/>
                        </a:solidFill>
                        <a:effectLst/>
                      </a:endParaRPr>
                    </a:p>
                  </a:txBody>
                  <a:tcPr marL="76200" marR="76200" marT="76200" marB="76200"/>
                </a:tc>
                <a:extLst>
                  <a:ext uri="{0D108BD9-81ED-4DB2-BD59-A6C34878D82A}">
                    <a16:rowId xmlns:a16="http://schemas.microsoft.com/office/drawing/2014/main" val="842340891"/>
                  </a:ext>
                </a:extLst>
              </a:tr>
              <a:tr h="370840">
                <a:tc>
                  <a:txBody>
                    <a:bodyPr/>
                    <a:lstStyle/>
                    <a:p>
                      <a:pPr fontAlgn="t"/>
                      <a:r>
                        <a:rPr lang="en-US">
                          <a:effectLst/>
                        </a:rPr>
                        <a:t>2</a:t>
                      </a:r>
                    </a:p>
                  </a:txBody>
                  <a:tcPr marL="76200" marR="76200" marT="76200" marB="76200"/>
                </a:tc>
                <a:tc>
                  <a:txBody>
                    <a:bodyPr/>
                    <a:lstStyle/>
                    <a:p>
                      <a:pPr algn="just" fontAlgn="t"/>
                      <a:r>
                        <a:rPr lang="en-US">
                          <a:effectLst/>
                        </a:rPr>
                        <a:t>|| (Logical OR)</a:t>
                      </a:r>
                    </a:p>
                    <a:p>
                      <a:pPr algn="just" fontAlgn="t"/>
                      <a:r>
                        <a:rPr lang="en-US">
                          <a:effectLst/>
                        </a:rPr>
                        <a:t>If any of the two operands are non-zero, then the condition becomes true.</a:t>
                      </a:r>
                    </a:p>
                    <a:p>
                      <a:pPr algn="just" fontAlgn="t"/>
                      <a:r>
                        <a:rPr lang="en-US">
                          <a:effectLst/>
                        </a:rPr>
                        <a:t>Ex: (A || B) is true.</a:t>
                      </a:r>
                      <a:endParaRPr lang="en-US">
                        <a:solidFill>
                          <a:srgbClr val="000000"/>
                        </a:solidFill>
                        <a:effectLst/>
                      </a:endParaRPr>
                    </a:p>
                  </a:txBody>
                  <a:tcPr marL="76200" marR="76200" marT="76200" marB="76200"/>
                </a:tc>
                <a:extLst>
                  <a:ext uri="{0D108BD9-81ED-4DB2-BD59-A6C34878D82A}">
                    <a16:rowId xmlns:a16="http://schemas.microsoft.com/office/drawing/2014/main" val="1669834458"/>
                  </a:ext>
                </a:extLst>
              </a:tr>
              <a:tr h="370840">
                <a:tc>
                  <a:txBody>
                    <a:bodyPr/>
                    <a:lstStyle/>
                    <a:p>
                      <a:pPr fontAlgn="t"/>
                      <a:r>
                        <a:rPr lang="en-US">
                          <a:effectLst/>
                        </a:rPr>
                        <a:t>3</a:t>
                      </a:r>
                    </a:p>
                  </a:txBody>
                  <a:tcPr marL="76200" marR="76200" marT="76200" marB="76200"/>
                </a:tc>
                <a:tc>
                  <a:txBody>
                    <a:bodyPr/>
                    <a:lstStyle/>
                    <a:p>
                      <a:pPr algn="just" fontAlgn="t"/>
                      <a:r>
                        <a:rPr lang="en-US" dirty="0">
                          <a:effectLst/>
                        </a:rPr>
                        <a:t>! (Logical NOT)</a:t>
                      </a:r>
                    </a:p>
                    <a:p>
                      <a:pPr algn="just" fontAlgn="t"/>
                      <a:r>
                        <a:rPr lang="en-US" dirty="0">
                          <a:effectLst/>
                        </a:rPr>
                        <a:t>Reverses the logical state of its operand. If a condition is true, then the Logical NOT operator will make it false.</a:t>
                      </a:r>
                    </a:p>
                    <a:p>
                      <a:pPr algn="just" fontAlgn="t"/>
                      <a:r>
                        <a:rPr lang="en-US" dirty="0">
                          <a:effectLst/>
                        </a:rPr>
                        <a:t>Ex: ! (A &amp;&amp; B) is false.</a:t>
                      </a:r>
                      <a:endParaRPr lang="en-US" dirty="0">
                        <a:solidFill>
                          <a:srgbClr val="000000"/>
                        </a:solidFill>
                        <a:effectLst/>
                      </a:endParaRPr>
                    </a:p>
                  </a:txBody>
                  <a:tcPr marL="76200" marR="76200" marT="76200" marB="76200"/>
                </a:tc>
                <a:extLst>
                  <a:ext uri="{0D108BD9-81ED-4DB2-BD59-A6C34878D82A}">
                    <a16:rowId xmlns:a16="http://schemas.microsoft.com/office/drawing/2014/main" val="4292631340"/>
                  </a:ext>
                </a:extLst>
              </a:tr>
            </a:tbl>
          </a:graphicData>
        </a:graphic>
      </p:graphicFrame>
    </p:spTree>
    <p:extLst>
      <p:ext uri="{BB962C8B-B14F-4D97-AF65-F5344CB8AC3E}">
        <p14:creationId xmlns:p14="http://schemas.microsoft.com/office/powerpoint/2010/main" val="1881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F314-6FD1-4D44-BE00-FA2E0BBEC130}"/>
              </a:ext>
            </a:extLst>
          </p:cNvPr>
          <p:cNvSpPr>
            <a:spLocks noGrp="1"/>
          </p:cNvSpPr>
          <p:nvPr>
            <p:ph type="title"/>
          </p:nvPr>
        </p:nvSpPr>
        <p:spPr>
          <a:xfrm>
            <a:off x="171210" y="218939"/>
            <a:ext cx="11125199" cy="522669"/>
          </a:xfrm>
        </p:spPr>
        <p:txBody>
          <a:bodyPr/>
          <a:lstStyle/>
          <a:p>
            <a:r>
              <a:rPr lang="en-US" dirty="0"/>
              <a:t>Example</a:t>
            </a:r>
          </a:p>
        </p:txBody>
      </p:sp>
      <p:sp>
        <p:nvSpPr>
          <p:cNvPr id="3" name="Text Placeholder 2">
            <a:extLst>
              <a:ext uri="{FF2B5EF4-FFF2-40B4-BE49-F238E27FC236}">
                <a16:creationId xmlns:a16="http://schemas.microsoft.com/office/drawing/2014/main" id="{1FFACB39-0B3B-44D4-9225-66F435C9E812}"/>
              </a:ext>
            </a:extLst>
          </p:cNvPr>
          <p:cNvSpPr>
            <a:spLocks noGrp="1"/>
          </p:cNvSpPr>
          <p:nvPr>
            <p:ph type="body" sz="quarter" idx="13"/>
          </p:nvPr>
        </p:nvSpPr>
        <p:spPr>
          <a:xfrm>
            <a:off x="361830" y="873616"/>
            <a:ext cx="11589764" cy="3962401"/>
          </a:xfrm>
        </p:spPr>
        <p:txBody>
          <a:bodyPr/>
          <a:lstStyle/>
          <a:p>
            <a:r>
              <a:rPr lang="en-US" dirty="0"/>
              <a:t>Try the following code to learn how to implement Logical Operators in JavaScript.</a:t>
            </a:r>
          </a:p>
        </p:txBody>
      </p:sp>
      <p:sp>
        <p:nvSpPr>
          <p:cNvPr id="4" name="Slide Number Placeholder 3">
            <a:extLst>
              <a:ext uri="{FF2B5EF4-FFF2-40B4-BE49-F238E27FC236}">
                <a16:creationId xmlns:a16="http://schemas.microsoft.com/office/drawing/2014/main" id="{7AB5AEB5-D937-4241-9ED4-9B2D16235611}"/>
              </a:ext>
            </a:extLst>
          </p:cNvPr>
          <p:cNvSpPr>
            <a:spLocks noGrp="1"/>
          </p:cNvSpPr>
          <p:nvPr>
            <p:ph type="sldNum" sz="quarter" idx="12"/>
          </p:nvPr>
        </p:nvSpPr>
        <p:spPr/>
        <p:txBody>
          <a:bodyPr/>
          <a:lstStyle/>
          <a:p>
            <a:fld id="{C51EAA63-D034-42AE-91FA-B13B9518C7BE}" type="slidenum">
              <a:rPr lang="en-US" smtClean="0"/>
              <a:pPr/>
              <a:t>37</a:t>
            </a:fld>
            <a:endParaRPr lang="en-US" dirty="0"/>
          </a:p>
        </p:txBody>
      </p:sp>
      <p:pic>
        <p:nvPicPr>
          <p:cNvPr id="5" name="Picture 4">
            <a:extLst>
              <a:ext uri="{FF2B5EF4-FFF2-40B4-BE49-F238E27FC236}">
                <a16:creationId xmlns:a16="http://schemas.microsoft.com/office/drawing/2014/main" id="{77563D91-2EF8-43D0-923F-C2E3CFDC1F17}"/>
              </a:ext>
            </a:extLst>
          </p:cNvPr>
          <p:cNvPicPr>
            <a:picLocks noChangeAspect="1"/>
          </p:cNvPicPr>
          <p:nvPr/>
        </p:nvPicPr>
        <p:blipFill>
          <a:blip r:embed="rId2"/>
          <a:stretch>
            <a:fillRect/>
          </a:stretch>
        </p:blipFill>
        <p:spPr>
          <a:xfrm>
            <a:off x="361830" y="1679686"/>
            <a:ext cx="6486525" cy="4657725"/>
          </a:xfrm>
          <a:prstGeom prst="rect">
            <a:avLst/>
          </a:prstGeom>
        </p:spPr>
      </p:pic>
      <p:pic>
        <p:nvPicPr>
          <p:cNvPr id="6" name="Picture 5">
            <a:extLst>
              <a:ext uri="{FF2B5EF4-FFF2-40B4-BE49-F238E27FC236}">
                <a16:creationId xmlns:a16="http://schemas.microsoft.com/office/drawing/2014/main" id="{891A147B-D227-4FCF-88BA-C0145BB4BBB7}"/>
              </a:ext>
            </a:extLst>
          </p:cNvPr>
          <p:cNvPicPr>
            <a:picLocks noChangeAspect="1"/>
          </p:cNvPicPr>
          <p:nvPr/>
        </p:nvPicPr>
        <p:blipFill>
          <a:blip r:embed="rId3"/>
          <a:stretch>
            <a:fillRect/>
          </a:stretch>
        </p:blipFill>
        <p:spPr>
          <a:xfrm>
            <a:off x="7147312" y="2593847"/>
            <a:ext cx="4505325" cy="962025"/>
          </a:xfrm>
          <a:prstGeom prst="rect">
            <a:avLst/>
          </a:prstGeom>
        </p:spPr>
      </p:pic>
      <p:sp>
        <p:nvSpPr>
          <p:cNvPr id="7" name="TextBox 6">
            <a:extLst>
              <a:ext uri="{FF2B5EF4-FFF2-40B4-BE49-F238E27FC236}">
                <a16:creationId xmlns:a16="http://schemas.microsoft.com/office/drawing/2014/main" id="{9DEA5C41-28DA-4334-B733-423B27F93922}"/>
              </a:ext>
            </a:extLst>
          </p:cNvPr>
          <p:cNvSpPr txBox="1"/>
          <p:nvPr/>
        </p:nvSpPr>
        <p:spPr>
          <a:xfrm>
            <a:off x="8866382" y="2192657"/>
            <a:ext cx="914400" cy="269182"/>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12809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39C9-F633-4057-B0C4-571949763211}"/>
              </a:ext>
            </a:extLst>
          </p:cNvPr>
          <p:cNvSpPr>
            <a:spLocks noGrp="1"/>
          </p:cNvSpPr>
          <p:nvPr>
            <p:ph type="title"/>
          </p:nvPr>
        </p:nvSpPr>
        <p:spPr>
          <a:xfrm>
            <a:off x="145452" y="180304"/>
            <a:ext cx="11125199" cy="535547"/>
          </a:xfrm>
        </p:spPr>
        <p:txBody>
          <a:bodyPr/>
          <a:lstStyle/>
          <a:p>
            <a:r>
              <a:rPr lang="en-US" dirty="0"/>
              <a:t>Bitwise Operators</a:t>
            </a:r>
          </a:p>
        </p:txBody>
      </p:sp>
      <p:sp>
        <p:nvSpPr>
          <p:cNvPr id="3" name="Text Placeholder 2">
            <a:extLst>
              <a:ext uri="{FF2B5EF4-FFF2-40B4-BE49-F238E27FC236}">
                <a16:creationId xmlns:a16="http://schemas.microsoft.com/office/drawing/2014/main" id="{E2200FB2-FDA5-4C59-A958-5C458C02534A}"/>
              </a:ext>
            </a:extLst>
          </p:cNvPr>
          <p:cNvSpPr>
            <a:spLocks noGrp="1"/>
          </p:cNvSpPr>
          <p:nvPr>
            <p:ph type="body" sz="quarter" idx="13"/>
          </p:nvPr>
        </p:nvSpPr>
        <p:spPr>
          <a:xfrm>
            <a:off x="462500" y="847858"/>
            <a:ext cx="11192880" cy="3962401"/>
          </a:xfrm>
        </p:spPr>
        <p:txBody>
          <a:bodyPr/>
          <a:lstStyle/>
          <a:p>
            <a:r>
              <a:rPr lang="en-US" sz="2600" dirty="0"/>
              <a:t>JavaScript supports the following bitwise operators −</a:t>
            </a:r>
          </a:p>
          <a:p>
            <a:r>
              <a:rPr lang="en-US" sz="2600" dirty="0"/>
              <a:t>Assume variable A holds 2 and variable B holds 3, then −</a:t>
            </a:r>
          </a:p>
          <a:p>
            <a:endParaRPr lang="en-US" dirty="0"/>
          </a:p>
        </p:txBody>
      </p:sp>
      <p:sp>
        <p:nvSpPr>
          <p:cNvPr id="4" name="Slide Number Placeholder 3">
            <a:extLst>
              <a:ext uri="{FF2B5EF4-FFF2-40B4-BE49-F238E27FC236}">
                <a16:creationId xmlns:a16="http://schemas.microsoft.com/office/drawing/2014/main" id="{27B90C98-A021-4A94-AE62-E71E4D10BBEF}"/>
              </a:ext>
            </a:extLst>
          </p:cNvPr>
          <p:cNvSpPr>
            <a:spLocks noGrp="1"/>
          </p:cNvSpPr>
          <p:nvPr>
            <p:ph type="sldNum" sz="quarter" idx="12"/>
          </p:nvPr>
        </p:nvSpPr>
        <p:spPr/>
        <p:txBody>
          <a:bodyPr/>
          <a:lstStyle/>
          <a:p>
            <a:fld id="{C51EAA63-D034-42AE-91FA-B13B9518C7BE}" type="slidenum">
              <a:rPr lang="en-US" smtClean="0"/>
              <a:pPr/>
              <a:t>38</a:t>
            </a:fld>
            <a:endParaRPr lang="en-US" dirty="0"/>
          </a:p>
        </p:txBody>
      </p:sp>
      <p:graphicFrame>
        <p:nvGraphicFramePr>
          <p:cNvPr id="5" name="Table 4">
            <a:extLst>
              <a:ext uri="{FF2B5EF4-FFF2-40B4-BE49-F238E27FC236}">
                <a16:creationId xmlns:a16="http://schemas.microsoft.com/office/drawing/2014/main" id="{188C296C-538C-49F3-8DE5-62766D947A5D}"/>
              </a:ext>
            </a:extLst>
          </p:cNvPr>
          <p:cNvGraphicFramePr>
            <a:graphicFrameLocks noGrp="1"/>
          </p:cNvGraphicFramePr>
          <p:nvPr>
            <p:extLst>
              <p:ext uri="{D42A27DB-BD31-4B8C-83A1-F6EECF244321}">
                <p14:modId xmlns:p14="http://schemas.microsoft.com/office/powerpoint/2010/main" val="1963361946"/>
              </p:ext>
            </p:extLst>
          </p:nvPr>
        </p:nvGraphicFramePr>
        <p:xfrm>
          <a:off x="1645109" y="2085532"/>
          <a:ext cx="8125884" cy="3962400"/>
        </p:xfrm>
        <a:graphic>
          <a:graphicData uri="http://schemas.openxmlformats.org/drawingml/2006/table">
            <a:tbl>
              <a:tblPr firstRow="1" bandRow="1">
                <a:tableStyleId>{16D9F66E-5EB9-4882-86FB-DCBF35E3C3E4}</a:tableStyleId>
              </a:tblPr>
              <a:tblGrid>
                <a:gridCol w="814760">
                  <a:extLst>
                    <a:ext uri="{9D8B030D-6E8A-4147-A177-3AD203B41FA5}">
                      <a16:colId xmlns:a16="http://schemas.microsoft.com/office/drawing/2014/main" val="3814071437"/>
                    </a:ext>
                  </a:extLst>
                </a:gridCol>
                <a:gridCol w="7311124">
                  <a:extLst>
                    <a:ext uri="{9D8B030D-6E8A-4147-A177-3AD203B41FA5}">
                      <a16:colId xmlns:a16="http://schemas.microsoft.com/office/drawing/2014/main" val="2669892891"/>
                    </a:ext>
                  </a:extLst>
                </a:gridCol>
              </a:tblGrid>
              <a:tr h="370840">
                <a:tc>
                  <a:txBody>
                    <a:bodyPr/>
                    <a:lstStyle/>
                    <a:p>
                      <a:pPr algn="l" fontAlgn="t"/>
                      <a:r>
                        <a:rPr lang="en-US" sz="1500" dirty="0" err="1">
                          <a:effectLst/>
                        </a:rPr>
                        <a:t>Sr.No</a:t>
                      </a:r>
                      <a:endParaRPr lang="en-US" sz="1500" dirty="0">
                        <a:effectLst/>
                      </a:endParaRPr>
                    </a:p>
                  </a:txBody>
                  <a:tcPr marL="76200" marR="76200" marT="76200" marB="76200"/>
                </a:tc>
                <a:tc>
                  <a:txBody>
                    <a:bodyPr/>
                    <a:lstStyle/>
                    <a:p>
                      <a:pPr algn="l" fontAlgn="t"/>
                      <a:r>
                        <a:rPr lang="en-US" sz="1500">
                          <a:effectLst/>
                        </a:rPr>
                        <a:t>Operator and Description</a:t>
                      </a:r>
                    </a:p>
                  </a:txBody>
                  <a:tcPr marL="76200" marR="76200" marT="76200" marB="76200"/>
                </a:tc>
                <a:extLst>
                  <a:ext uri="{0D108BD9-81ED-4DB2-BD59-A6C34878D82A}">
                    <a16:rowId xmlns:a16="http://schemas.microsoft.com/office/drawing/2014/main" val="2862122058"/>
                  </a:ext>
                </a:extLst>
              </a:tr>
              <a:tr h="370840">
                <a:tc>
                  <a:txBody>
                    <a:bodyPr/>
                    <a:lstStyle/>
                    <a:p>
                      <a:pPr fontAlgn="t"/>
                      <a:r>
                        <a:rPr lang="en-US" sz="1500">
                          <a:effectLst/>
                        </a:rPr>
                        <a:t>1</a:t>
                      </a:r>
                    </a:p>
                  </a:txBody>
                  <a:tcPr marL="76200" marR="76200" marT="76200" marB="76200"/>
                </a:tc>
                <a:tc>
                  <a:txBody>
                    <a:bodyPr/>
                    <a:lstStyle/>
                    <a:p>
                      <a:pPr algn="just" fontAlgn="t"/>
                      <a:r>
                        <a:rPr lang="en-US" sz="1500">
                          <a:effectLst/>
                        </a:rPr>
                        <a:t>&amp; (Bitwise AND)</a:t>
                      </a:r>
                    </a:p>
                    <a:p>
                      <a:pPr algn="just" fontAlgn="t"/>
                      <a:r>
                        <a:rPr lang="en-US" sz="1500">
                          <a:effectLst/>
                        </a:rPr>
                        <a:t>It performs a Boolean AND operation on each bit of its integer arguments.</a:t>
                      </a:r>
                    </a:p>
                    <a:p>
                      <a:pPr algn="just" fontAlgn="t"/>
                      <a:r>
                        <a:rPr lang="en-US" sz="1500">
                          <a:effectLst/>
                        </a:rPr>
                        <a:t>Ex: (A &amp; B) is 2.</a:t>
                      </a:r>
                      <a:endParaRPr lang="en-US" sz="1500">
                        <a:solidFill>
                          <a:srgbClr val="000000"/>
                        </a:solidFill>
                        <a:effectLst/>
                      </a:endParaRPr>
                    </a:p>
                  </a:txBody>
                  <a:tcPr marL="76200" marR="76200" marT="76200" marB="76200"/>
                </a:tc>
                <a:extLst>
                  <a:ext uri="{0D108BD9-81ED-4DB2-BD59-A6C34878D82A}">
                    <a16:rowId xmlns:a16="http://schemas.microsoft.com/office/drawing/2014/main" val="2617910121"/>
                  </a:ext>
                </a:extLst>
              </a:tr>
              <a:tr h="370840">
                <a:tc>
                  <a:txBody>
                    <a:bodyPr/>
                    <a:lstStyle/>
                    <a:p>
                      <a:pPr fontAlgn="t"/>
                      <a:r>
                        <a:rPr lang="en-US" sz="1500">
                          <a:effectLst/>
                        </a:rPr>
                        <a:t>2</a:t>
                      </a:r>
                    </a:p>
                  </a:txBody>
                  <a:tcPr marL="76200" marR="76200" marT="76200" marB="76200"/>
                </a:tc>
                <a:tc>
                  <a:txBody>
                    <a:bodyPr/>
                    <a:lstStyle/>
                    <a:p>
                      <a:pPr algn="just" fontAlgn="t"/>
                      <a:r>
                        <a:rPr lang="en-US" sz="1500">
                          <a:effectLst/>
                        </a:rPr>
                        <a:t>| (BitWise OR)</a:t>
                      </a:r>
                    </a:p>
                    <a:p>
                      <a:pPr algn="just" fontAlgn="t"/>
                      <a:r>
                        <a:rPr lang="en-US" sz="1500">
                          <a:effectLst/>
                        </a:rPr>
                        <a:t>It performs a Boolean OR operation on each bit of its integer arguments.</a:t>
                      </a:r>
                    </a:p>
                    <a:p>
                      <a:pPr algn="just" fontAlgn="t"/>
                      <a:r>
                        <a:rPr lang="en-US" sz="1500">
                          <a:effectLst/>
                        </a:rPr>
                        <a:t>Ex: (A | B) is 3.</a:t>
                      </a:r>
                      <a:endParaRPr lang="en-US" sz="1500">
                        <a:solidFill>
                          <a:srgbClr val="000000"/>
                        </a:solidFill>
                        <a:effectLst/>
                      </a:endParaRPr>
                    </a:p>
                  </a:txBody>
                  <a:tcPr marL="76200" marR="76200" marT="76200" marB="76200"/>
                </a:tc>
                <a:extLst>
                  <a:ext uri="{0D108BD9-81ED-4DB2-BD59-A6C34878D82A}">
                    <a16:rowId xmlns:a16="http://schemas.microsoft.com/office/drawing/2014/main" val="66007168"/>
                  </a:ext>
                </a:extLst>
              </a:tr>
              <a:tr h="370840">
                <a:tc>
                  <a:txBody>
                    <a:bodyPr/>
                    <a:lstStyle/>
                    <a:p>
                      <a:pPr fontAlgn="t"/>
                      <a:r>
                        <a:rPr lang="en-US" sz="1500" dirty="0">
                          <a:effectLst/>
                        </a:rPr>
                        <a:t>3</a:t>
                      </a:r>
                    </a:p>
                  </a:txBody>
                  <a:tcPr marL="76200" marR="76200" marT="76200" marB="76200"/>
                </a:tc>
                <a:tc>
                  <a:txBody>
                    <a:bodyPr/>
                    <a:lstStyle/>
                    <a:p>
                      <a:pPr algn="just" fontAlgn="t"/>
                      <a:r>
                        <a:rPr lang="en-US" sz="1500">
                          <a:effectLst/>
                        </a:rPr>
                        <a:t>^ (Bitwise XOR)</a:t>
                      </a:r>
                    </a:p>
                    <a:p>
                      <a:pPr algn="just" fontAlgn="t"/>
                      <a:r>
                        <a:rPr lang="en-US" sz="1500">
                          <a:effectLst/>
                        </a:rPr>
                        <a:t>It performs a Boolean exclusive OR operation on each bit of its integer arguments. Exclusive OR means that either operand one is true or operand two is true, but not both.</a:t>
                      </a:r>
                    </a:p>
                    <a:p>
                      <a:pPr algn="just" fontAlgn="t"/>
                      <a:r>
                        <a:rPr lang="en-US" sz="1500">
                          <a:effectLst/>
                        </a:rPr>
                        <a:t>Ex: (A ^ B) is 1.</a:t>
                      </a:r>
                      <a:endParaRPr lang="en-US" sz="1500">
                        <a:solidFill>
                          <a:srgbClr val="000000"/>
                        </a:solidFill>
                        <a:effectLst/>
                      </a:endParaRPr>
                    </a:p>
                  </a:txBody>
                  <a:tcPr marL="76200" marR="76200" marT="76200" marB="76200"/>
                </a:tc>
                <a:extLst>
                  <a:ext uri="{0D108BD9-81ED-4DB2-BD59-A6C34878D82A}">
                    <a16:rowId xmlns:a16="http://schemas.microsoft.com/office/drawing/2014/main" val="1378858322"/>
                  </a:ext>
                </a:extLst>
              </a:tr>
              <a:tr h="370840">
                <a:tc>
                  <a:txBody>
                    <a:bodyPr/>
                    <a:lstStyle/>
                    <a:p>
                      <a:pPr fontAlgn="t"/>
                      <a:r>
                        <a:rPr lang="en-US" sz="1500">
                          <a:effectLst/>
                        </a:rPr>
                        <a:t>4</a:t>
                      </a:r>
                    </a:p>
                  </a:txBody>
                  <a:tcPr marL="76200" marR="76200" marT="76200" marB="76200"/>
                </a:tc>
                <a:tc>
                  <a:txBody>
                    <a:bodyPr/>
                    <a:lstStyle/>
                    <a:p>
                      <a:pPr algn="just" fontAlgn="t"/>
                      <a:r>
                        <a:rPr lang="en-US" sz="1500" dirty="0">
                          <a:effectLst/>
                        </a:rPr>
                        <a:t>~ (Bitwise Not)</a:t>
                      </a:r>
                    </a:p>
                    <a:p>
                      <a:pPr algn="just" fontAlgn="t"/>
                      <a:r>
                        <a:rPr lang="en-US" sz="1500" dirty="0">
                          <a:effectLst/>
                        </a:rPr>
                        <a:t>It is a unary operator and operates by reversing all the bits in the operand.</a:t>
                      </a:r>
                    </a:p>
                    <a:p>
                      <a:pPr algn="just" fontAlgn="t"/>
                      <a:r>
                        <a:rPr lang="en-US" sz="1500" dirty="0">
                          <a:effectLst/>
                        </a:rPr>
                        <a:t>Ex: (~B) is -4.</a:t>
                      </a:r>
                      <a:endParaRPr lang="en-US" sz="1500" dirty="0">
                        <a:solidFill>
                          <a:srgbClr val="000000"/>
                        </a:solidFill>
                        <a:effectLst/>
                      </a:endParaRPr>
                    </a:p>
                  </a:txBody>
                  <a:tcPr marL="76200" marR="76200" marT="76200" marB="76200"/>
                </a:tc>
                <a:extLst>
                  <a:ext uri="{0D108BD9-81ED-4DB2-BD59-A6C34878D82A}">
                    <a16:rowId xmlns:a16="http://schemas.microsoft.com/office/drawing/2014/main" val="3414635183"/>
                  </a:ext>
                </a:extLst>
              </a:tr>
            </a:tbl>
          </a:graphicData>
        </a:graphic>
      </p:graphicFrame>
    </p:spTree>
    <p:extLst>
      <p:ext uri="{BB962C8B-B14F-4D97-AF65-F5344CB8AC3E}">
        <p14:creationId xmlns:p14="http://schemas.microsoft.com/office/powerpoint/2010/main" val="12742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B757-D72F-4E34-A855-97F72698D157}"/>
              </a:ext>
            </a:extLst>
          </p:cNvPr>
          <p:cNvSpPr>
            <a:spLocks noGrp="1"/>
          </p:cNvSpPr>
          <p:nvPr>
            <p:ph type="title"/>
          </p:nvPr>
        </p:nvSpPr>
        <p:spPr>
          <a:xfrm>
            <a:off x="196967" y="270455"/>
            <a:ext cx="11125199" cy="496911"/>
          </a:xfrm>
        </p:spPr>
        <p:txBody>
          <a:bodyPr/>
          <a:lstStyle/>
          <a:p>
            <a:r>
              <a:rPr lang="en-US" dirty="0"/>
              <a:t>Bitwise Operators</a:t>
            </a:r>
          </a:p>
        </p:txBody>
      </p:sp>
      <p:sp>
        <p:nvSpPr>
          <p:cNvPr id="4" name="Slide Number Placeholder 3">
            <a:extLst>
              <a:ext uri="{FF2B5EF4-FFF2-40B4-BE49-F238E27FC236}">
                <a16:creationId xmlns:a16="http://schemas.microsoft.com/office/drawing/2014/main" id="{33FB55C4-C0B8-4693-BB52-BC877E9CC7A2}"/>
              </a:ext>
            </a:extLst>
          </p:cNvPr>
          <p:cNvSpPr>
            <a:spLocks noGrp="1"/>
          </p:cNvSpPr>
          <p:nvPr>
            <p:ph type="sldNum" sz="quarter" idx="12"/>
          </p:nvPr>
        </p:nvSpPr>
        <p:spPr/>
        <p:txBody>
          <a:bodyPr/>
          <a:lstStyle/>
          <a:p>
            <a:fld id="{C51EAA63-D034-42AE-91FA-B13B9518C7BE}" type="slidenum">
              <a:rPr lang="en-US" smtClean="0"/>
              <a:pPr/>
              <a:t>39</a:t>
            </a:fld>
            <a:endParaRPr lang="en-US" dirty="0"/>
          </a:p>
        </p:txBody>
      </p:sp>
      <p:graphicFrame>
        <p:nvGraphicFramePr>
          <p:cNvPr id="5" name="Table 4">
            <a:extLst>
              <a:ext uri="{FF2B5EF4-FFF2-40B4-BE49-F238E27FC236}">
                <a16:creationId xmlns:a16="http://schemas.microsoft.com/office/drawing/2014/main" id="{93046819-510C-40CC-9A66-8B747855867D}"/>
              </a:ext>
            </a:extLst>
          </p:cNvPr>
          <p:cNvGraphicFramePr>
            <a:graphicFrameLocks noGrp="1"/>
          </p:cNvGraphicFramePr>
          <p:nvPr>
            <p:extLst>
              <p:ext uri="{D42A27DB-BD31-4B8C-83A1-F6EECF244321}">
                <p14:modId xmlns:p14="http://schemas.microsoft.com/office/powerpoint/2010/main" val="2517370446"/>
              </p:ext>
            </p:extLst>
          </p:nvPr>
        </p:nvGraphicFramePr>
        <p:xfrm>
          <a:off x="1696624" y="1322230"/>
          <a:ext cx="8125884" cy="3657600"/>
        </p:xfrm>
        <a:graphic>
          <a:graphicData uri="http://schemas.openxmlformats.org/drawingml/2006/table">
            <a:tbl>
              <a:tblPr firstRow="1" bandRow="1">
                <a:tableStyleId>{16D9F66E-5EB9-4882-86FB-DCBF35E3C3E4}</a:tableStyleId>
              </a:tblPr>
              <a:tblGrid>
                <a:gridCol w="531425">
                  <a:extLst>
                    <a:ext uri="{9D8B030D-6E8A-4147-A177-3AD203B41FA5}">
                      <a16:colId xmlns:a16="http://schemas.microsoft.com/office/drawing/2014/main" val="2738301420"/>
                    </a:ext>
                  </a:extLst>
                </a:gridCol>
                <a:gridCol w="7594459">
                  <a:extLst>
                    <a:ext uri="{9D8B030D-6E8A-4147-A177-3AD203B41FA5}">
                      <a16:colId xmlns:a16="http://schemas.microsoft.com/office/drawing/2014/main" val="3585855947"/>
                    </a:ext>
                  </a:extLst>
                </a:gridCol>
              </a:tblGrid>
              <a:tr h="370840">
                <a:tc>
                  <a:txBody>
                    <a:bodyPr/>
                    <a:lstStyle/>
                    <a:p>
                      <a:pPr fontAlgn="t"/>
                      <a:r>
                        <a:rPr lang="en-US" sz="1500" dirty="0">
                          <a:effectLst/>
                        </a:rPr>
                        <a:t>5</a:t>
                      </a:r>
                    </a:p>
                  </a:txBody>
                  <a:tcPr marL="76200" marR="76200" marT="76200" marB="76200"/>
                </a:tc>
                <a:tc>
                  <a:txBody>
                    <a:bodyPr/>
                    <a:lstStyle/>
                    <a:p>
                      <a:pPr algn="just" fontAlgn="t"/>
                      <a:r>
                        <a:rPr lang="en-US" sz="1500" dirty="0">
                          <a:effectLst/>
                        </a:rPr>
                        <a:t>&lt;&lt; (Left Shift)</a:t>
                      </a:r>
                    </a:p>
                    <a:p>
                      <a:pPr algn="just" fontAlgn="t"/>
                      <a:r>
                        <a:rPr lang="en-US" sz="1500" dirty="0">
                          <a:effectLst/>
                        </a:rPr>
                        <a:t>It moves all the bits in its first operand to the left by the number of places specified in the second operand. New bits are filled with zeros. Shifting a value left by one position is equivalent to multiplying it by 2, shifting two positions is equivalent to multiplying by 4, and so on.</a:t>
                      </a:r>
                    </a:p>
                    <a:p>
                      <a:pPr algn="just" fontAlgn="t"/>
                      <a:r>
                        <a:rPr lang="en-US" sz="1500" dirty="0">
                          <a:effectLst/>
                        </a:rPr>
                        <a:t>Ex: (A &lt;&lt; 1) is 4.</a:t>
                      </a:r>
                      <a:endParaRPr lang="en-US" sz="1500" dirty="0">
                        <a:solidFill>
                          <a:srgbClr val="000000"/>
                        </a:solidFill>
                        <a:effectLst/>
                      </a:endParaRPr>
                    </a:p>
                  </a:txBody>
                  <a:tcPr marL="76200" marR="76200" marT="76200" marB="76200"/>
                </a:tc>
                <a:extLst>
                  <a:ext uri="{0D108BD9-81ED-4DB2-BD59-A6C34878D82A}">
                    <a16:rowId xmlns:a16="http://schemas.microsoft.com/office/drawing/2014/main" val="4268014113"/>
                  </a:ext>
                </a:extLst>
              </a:tr>
              <a:tr h="370840">
                <a:tc>
                  <a:txBody>
                    <a:bodyPr/>
                    <a:lstStyle/>
                    <a:p>
                      <a:pPr fontAlgn="t"/>
                      <a:r>
                        <a:rPr lang="en-US" sz="1500" b="1" dirty="0">
                          <a:effectLst/>
                        </a:rPr>
                        <a:t>6</a:t>
                      </a:r>
                    </a:p>
                  </a:txBody>
                  <a:tcPr marL="76200" marR="76200" marT="76200" marB="76200"/>
                </a:tc>
                <a:tc>
                  <a:txBody>
                    <a:bodyPr/>
                    <a:lstStyle/>
                    <a:p>
                      <a:pPr algn="just" fontAlgn="t"/>
                      <a:r>
                        <a:rPr lang="en-US" sz="1500" b="1" dirty="0">
                          <a:effectLst/>
                        </a:rPr>
                        <a:t>&gt;&gt; (Right Shift)</a:t>
                      </a:r>
                    </a:p>
                    <a:p>
                      <a:pPr algn="just" fontAlgn="t"/>
                      <a:r>
                        <a:rPr lang="en-US" sz="1500" b="1" dirty="0">
                          <a:effectLst/>
                        </a:rPr>
                        <a:t>Binary Right Shift Operator. The left operand’s value is moved right by the number of bits specified by the right operand.</a:t>
                      </a:r>
                    </a:p>
                    <a:p>
                      <a:pPr algn="just" fontAlgn="t"/>
                      <a:r>
                        <a:rPr lang="en-US" sz="1500" b="1" dirty="0">
                          <a:effectLst/>
                        </a:rPr>
                        <a:t>Ex: (A &gt;&gt; 1) is 1.</a:t>
                      </a:r>
                      <a:endParaRPr lang="en-US" sz="1500" b="1" dirty="0">
                        <a:solidFill>
                          <a:srgbClr val="000000"/>
                        </a:solidFill>
                        <a:effectLst/>
                      </a:endParaRPr>
                    </a:p>
                  </a:txBody>
                  <a:tcPr marL="76200" marR="76200" marT="76200" marB="76200"/>
                </a:tc>
                <a:extLst>
                  <a:ext uri="{0D108BD9-81ED-4DB2-BD59-A6C34878D82A}">
                    <a16:rowId xmlns:a16="http://schemas.microsoft.com/office/drawing/2014/main" val="1936094462"/>
                  </a:ext>
                </a:extLst>
              </a:tr>
              <a:tr h="370840">
                <a:tc>
                  <a:txBody>
                    <a:bodyPr/>
                    <a:lstStyle/>
                    <a:p>
                      <a:pPr fontAlgn="t"/>
                      <a:r>
                        <a:rPr lang="en-US" sz="1500" b="1">
                          <a:effectLst/>
                        </a:rPr>
                        <a:t>7</a:t>
                      </a:r>
                    </a:p>
                  </a:txBody>
                  <a:tcPr marL="76200" marR="76200" marT="76200" marB="76200"/>
                </a:tc>
                <a:tc>
                  <a:txBody>
                    <a:bodyPr/>
                    <a:lstStyle/>
                    <a:p>
                      <a:pPr algn="just" fontAlgn="t"/>
                      <a:r>
                        <a:rPr lang="en-US" sz="1500" b="1" dirty="0">
                          <a:effectLst/>
                        </a:rPr>
                        <a:t>&gt;&gt;&gt; (Right shift with Zero)</a:t>
                      </a:r>
                    </a:p>
                    <a:p>
                      <a:pPr algn="just" fontAlgn="t"/>
                      <a:r>
                        <a:rPr lang="en-US" sz="1500" b="1" dirty="0">
                          <a:effectLst/>
                        </a:rPr>
                        <a:t>This operator is just like the &gt;&gt; operator, except that the bits shifted in on the left are always zero.</a:t>
                      </a:r>
                    </a:p>
                    <a:p>
                      <a:pPr algn="just" fontAlgn="t"/>
                      <a:r>
                        <a:rPr lang="en-US" sz="1500" b="1" dirty="0">
                          <a:effectLst/>
                        </a:rPr>
                        <a:t>Ex: (A &gt;&gt;&gt; 1) is 1.</a:t>
                      </a:r>
                      <a:endParaRPr lang="en-US" sz="1500" b="1" dirty="0">
                        <a:solidFill>
                          <a:srgbClr val="000000"/>
                        </a:solidFill>
                        <a:effectLst/>
                      </a:endParaRPr>
                    </a:p>
                  </a:txBody>
                  <a:tcPr marL="76200" marR="76200" marT="76200" marB="76200"/>
                </a:tc>
                <a:extLst>
                  <a:ext uri="{0D108BD9-81ED-4DB2-BD59-A6C34878D82A}">
                    <a16:rowId xmlns:a16="http://schemas.microsoft.com/office/drawing/2014/main" val="2406483487"/>
                  </a:ext>
                </a:extLst>
              </a:tr>
            </a:tbl>
          </a:graphicData>
        </a:graphic>
      </p:graphicFrame>
    </p:spTree>
    <p:extLst>
      <p:ext uri="{BB962C8B-B14F-4D97-AF65-F5344CB8AC3E}">
        <p14:creationId xmlns:p14="http://schemas.microsoft.com/office/powerpoint/2010/main" val="238813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2" y="262335"/>
            <a:ext cx="11125199" cy="615463"/>
          </a:xfrm>
        </p:spPr>
        <p:txBody>
          <a:bodyPr/>
          <a:lstStyle/>
          <a:p>
            <a:r>
              <a:rPr lang="en-US" dirty="0"/>
              <a:t>What is JavaScript?</a:t>
            </a:r>
          </a:p>
        </p:txBody>
      </p:sp>
      <p:sp>
        <p:nvSpPr>
          <p:cNvPr id="3" name="Content Placeholder 2"/>
          <p:cNvSpPr>
            <a:spLocks noGrp="1"/>
          </p:cNvSpPr>
          <p:nvPr>
            <p:ph idx="13"/>
          </p:nvPr>
        </p:nvSpPr>
        <p:spPr>
          <a:xfrm>
            <a:off x="531817" y="1075843"/>
            <a:ext cx="11261598" cy="3541481"/>
          </a:xfrm>
        </p:spPr>
        <p:txBody>
          <a:bodyPr/>
          <a:lstStyle/>
          <a:p>
            <a:pPr marL="0" algn="just">
              <a:buClr>
                <a:schemeClr val="accent5"/>
              </a:buClr>
            </a:pPr>
            <a:r>
              <a:rPr lang="en-US" dirty="0"/>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p:txBody>
      </p:sp>
      <p:sp>
        <p:nvSpPr>
          <p:cNvPr id="10" name="Slide Number Placeholder 9"/>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0FE6-7162-4542-B1EE-F64E10895BB5}"/>
              </a:ext>
            </a:extLst>
          </p:cNvPr>
          <p:cNvSpPr>
            <a:spLocks noGrp="1"/>
          </p:cNvSpPr>
          <p:nvPr>
            <p:ph type="title"/>
          </p:nvPr>
        </p:nvSpPr>
        <p:spPr>
          <a:xfrm>
            <a:off x="158331" y="206062"/>
            <a:ext cx="11125199" cy="574184"/>
          </a:xfrm>
        </p:spPr>
        <p:txBody>
          <a:bodyPr/>
          <a:lstStyle/>
          <a:p>
            <a:r>
              <a:rPr lang="en-US" dirty="0"/>
              <a:t>Example</a:t>
            </a:r>
          </a:p>
        </p:txBody>
      </p:sp>
      <p:sp>
        <p:nvSpPr>
          <p:cNvPr id="3" name="Text Placeholder 2">
            <a:extLst>
              <a:ext uri="{FF2B5EF4-FFF2-40B4-BE49-F238E27FC236}">
                <a16:creationId xmlns:a16="http://schemas.microsoft.com/office/drawing/2014/main" id="{00C7AFC8-5A36-44ED-B842-49E778D9E9BF}"/>
              </a:ext>
            </a:extLst>
          </p:cNvPr>
          <p:cNvSpPr>
            <a:spLocks noGrp="1"/>
          </p:cNvSpPr>
          <p:nvPr>
            <p:ph type="body" sz="quarter" idx="13"/>
          </p:nvPr>
        </p:nvSpPr>
        <p:spPr>
          <a:xfrm>
            <a:off x="271670" y="873616"/>
            <a:ext cx="11254922" cy="3962401"/>
          </a:xfrm>
        </p:spPr>
        <p:txBody>
          <a:bodyPr/>
          <a:lstStyle/>
          <a:p>
            <a:r>
              <a:rPr lang="en-US" dirty="0"/>
              <a:t>Try the following code to implement Bitwise operator in JavaScript.</a:t>
            </a:r>
          </a:p>
        </p:txBody>
      </p:sp>
      <p:sp>
        <p:nvSpPr>
          <p:cNvPr id="4" name="Slide Number Placeholder 3">
            <a:extLst>
              <a:ext uri="{FF2B5EF4-FFF2-40B4-BE49-F238E27FC236}">
                <a16:creationId xmlns:a16="http://schemas.microsoft.com/office/drawing/2014/main" id="{650D8E42-C279-4C3C-B483-6B57A668D299}"/>
              </a:ext>
            </a:extLst>
          </p:cNvPr>
          <p:cNvSpPr>
            <a:spLocks noGrp="1"/>
          </p:cNvSpPr>
          <p:nvPr>
            <p:ph type="sldNum" sz="quarter" idx="12"/>
          </p:nvPr>
        </p:nvSpPr>
        <p:spPr/>
        <p:txBody>
          <a:bodyPr/>
          <a:lstStyle/>
          <a:p>
            <a:fld id="{C51EAA63-D034-42AE-91FA-B13B9518C7BE}" type="slidenum">
              <a:rPr lang="en-US" smtClean="0"/>
              <a:pPr/>
              <a:t>40</a:t>
            </a:fld>
            <a:endParaRPr lang="en-US" dirty="0"/>
          </a:p>
        </p:txBody>
      </p:sp>
      <p:pic>
        <p:nvPicPr>
          <p:cNvPr id="5" name="Picture 4">
            <a:extLst>
              <a:ext uri="{FF2B5EF4-FFF2-40B4-BE49-F238E27FC236}">
                <a16:creationId xmlns:a16="http://schemas.microsoft.com/office/drawing/2014/main" id="{168D558C-BE1E-497B-AB6D-28DEDA1609AF}"/>
              </a:ext>
            </a:extLst>
          </p:cNvPr>
          <p:cNvPicPr>
            <a:picLocks noChangeAspect="1"/>
          </p:cNvPicPr>
          <p:nvPr/>
        </p:nvPicPr>
        <p:blipFill>
          <a:blip r:embed="rId2"/>
          <a:stretch>
            <a:fillRect/>
          </a:stretch>
        </p:blipFill>
        <p:spPr>
          <a:xfrm>
            <a:off x="399804" y="1357916"/>
            <a:ext cx="3352800" cy="4914900"/>
          </a:xfrm>
          <a:prstGeom prst="rect">
            <a:avLst/>
          </a:prstGeom>
        </p:spPr>
      </p:pic>
      <p:pic>
        <p:nvPicPr>
          <p:cNvPr id="6" name="Picture 5">
            <a:extLst>
              <a:ext uri="{FF2B5EF4-FFF2-40B4-BE49-F238E27FC236}">
                <a16:creationId xmlns:a16="http://schemas.microsoft.com/office/drawing/2014/main" id="{01B20780-7772-4B48-879A-1D5E97B4BD79}"/>
              </a:ext>
            </a:extLst>
          </p:cNvPr>
          <p:cNvPicPr>
            <a:picLocks noChangeAspect="1"/>
          </p:cNvPicPr>
          <p:nvPr/>
        </p:nvPicPr>
        <p:blipFill>
          <a:blip r:embed="rId3"/>
          <a:stretch>
            <a:fillRect/>
          </a:stretch>
        </p:blipFill>
        <p:spPr>
          <a:xfrm>
            <a:off x="4098992" y="1639642"/>
            <a:ext cx="6515100" cy="2609850"/>
          </a:xfrm>
          <a:prstGeom prst="rect">
            <a:avLst/>
          </a:prstGeom>
        </p:spPr>
      </p:pic>
      <p:pic>
        <p:nvPicPr>
          <p:cNvPr id="7" name="Picture 6">
            <a:extLst>
              <a:ext uri="{FF2B5EF4-FFF2-40B4-BE49-F238E27FC236}">
                <a16:creationId xmlns:a16="http://schemas.microsoft.com/office/drawing/2014/main" id="{D5F68659-1E37-480F-ABDB-A56F388ACD3B}"/>
              </a:ext>
            </a:extLst>
          </p:cNvPr>
          <p:cNvPicPr>
            <a:picLocks noChangeAspect="1"/>
          </p:cNvPicPr>
          <p:nvPr/>
        </p:nvPicPr>
        <p:blipFill>
          <a:blip r:embed="rId4"/>
          <a:stretch>
            <a:fillRect/>
          </a:stretch>
        </p:blipFill>
        <p:spPr>
          <a:xfrm>
            <a:off x="5028138" y="4767866"/>
            <a:ext cx="4486275" cy="1504950"/>
          </a:xfrm>
          <a:prstGeom prst="rect">
            <a:avLst/>
          </a:prstGeom>
        </p:spPr>
      </p:pic>
      <p:sp>
        <p:nvSpPr>
          <p:cNvPr id="8" name="TextBox 7">
            <a:extLst>
              <a:ext uri="{FF2B5EF4-FFF2-40B4-BE49-F238E27FC236}">
                <a16:creationId xmlns:a16="http://schemas.microsoft.com/office/drawing/2014/main" id="{7AC72C95-EA5B-4151-AEAC-9D243403F441}"/>
              </a:ext>
            </a:extLst>
          </p:cNvPr>
          <p:cNvSpPr txBox="1"/>
          <p:nvPr/>
        </p:nvSpPr>
        <p:spPr>
          <a:xfrm>
            <a:off x="6915150" y="4557713"/>
            <a:ext cx="914400" cy="371674"/>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25027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7263-62B7-470A-B950-4B264503931D}"/>
              </a:ext>
            </a:extLst>
          </p:cNvPr>
          <p:cNvSpPr>
            <a:spLocks noGrp="1"/>
          </p:cNvSpPr>
          <p:nvPr>
            <p:ph type="title"/>
          </p:nvPr>
        </p:nvSpPr>
        <p:spPr>
          <a:xfrm>
            <a:off x="119694" y="154546"/>
            <a:ext cx="11125199" cy="458272"/>
          </a:xfrm>
        </p:spPr>
        <p:txBody>
          <a:bodyPr/>
          <a:lstStyle/>
          <a:p>
            <a:r>
              <a:rPr lang="en-US" dirty="0"/>
              <a:t>Assignment Operators</a:t>
            </a:r>
          </a:p>
        </p:txBody>
      </p:sp>
      <p:sp>
        <p:nvSpPr>
          <p:cNvPr id="3" name="Text Placeholder 2">
            <a:extLst>
              <a:ext uri="{FF2B5EF4-FFF2-40B4-BE49-F238E27FC236}">
                <a16:creationId xmlns:a16="http://schemas.microsoft.com/office/drawing/2014/main" id="{8FCD0323-8EE5-48D6-846C-B6E681105913}"/>
              </a:ext>
            </a:extLst>
          </p:cNvPr>
          <p:cNvSpPr>
            <a:spLocks noGrp="1"/>
          </p:cNvSpPr>
          <p:nvPr>
            <p:ph type="body" sz="quarter" idx="13"/>
          </p:nvPr>
        </p:nvSpPr>
        <p:spPr>
          <a:xfrm>
            <a:off x="436741" y="719069"/>
            <a:ext cx="11115607" cy="3962401"/>
          </a:xfrm>
        </p:spPr>
        <p:txBody>
          <a:bodyPr/>
          <a:lstStyle/>
          <a:p>
            <a:r>
              <a:rPr lang="en-US" dirty="0"/>
              <a:t>JavaScript supports the following assignment operators −</a:t>
            </a:r>
          </a:p>
        </p:txBody>
      </p:sp>
      <p:sp>
        <p:nvSpPr>
          <p:cNvPr id="4" name="Slide Number Placeholder 3">
            <a:extLst>
              <a:ext uri="{FF2B5EF4-FFF2-40B4-BE49-F238E27FC236}">
                <a16:creationId xmlns:a16="http://schemas.microsoft.com/office/drawing/2014/main" id="{DC387472-5ED0-4191-952B-C69C9AF6652D}"/>
              </a:ext>
            </a:extLst>
          </p:cNvPr>
          <p:cNvSpPr>
            <a:spLocks noGrp="1"/>
          </p:cNvSpPr>
          <p:nvPr>
            <p:ph type="sldNum" sz="quarter" idx="12"/>
          </p:nvPr>
        </p:nvSpPr>
        <p:spPr/>
        <p:txBody>
          <a:bodyPr/>
          <a:lstStyle/>
          <a:p>
            <a:fld id="{C51EAA63-D034-42AE-91FA-B13B9518C7BE}" type="slidenum">
              <a:rPr lang="en-US" smtClean="0"/>
              <a:pPr/>
              <a:t>41</a:t>
            </a:fld>
            <a:endParaRPr lang="en-US" dirty="0"/>
          </a:p>
        </p:txBody>
      </p:sp>
      <p:graphicFrame>
        <p:nvGraphicFramePr>
          <p:cNvPr id="5" name="Table 4">
            <a:extLst>
              <a:ext uri="{FF2B5EF4-FFF2-40B4-BE49-F238E27FC236}">
                <a16:creationId xmlns:a16="http://schemas.microsoft.com/office/drawing/2014/main" id="{805AF002-9AC9-4F09-BEF7-8CD5C41EF191}"/>
              </a:ext>
            </a:extLst>
          </p:cNvPr>
          <p:cNvGraphicFramePr>
            <a:graphicFrameLocks noGrp="1"/>
          </p:cNvGraphicFramePr>
          <p:nvPr>
            <p:extLst>
              <p:ext uri="{D42A27DB-BD31-4B8C-83A1-F6EECF244321}">
                <p14:modId xmlns:p14="http://schemas.microsoft.com/office/powerpoint/2010/main" val="2342786132"/>
              </p:ext>
            </p:extLst>
          </p:nvPr>
        </p:nvGraphicFramePr>
        <p:xfrm>
          <a:off x="1619351" y="1146048"/>
          <a:ext cx="8125884" cy="5410200"/>
        </p:xfrm>
        <a:graphic>
          <a:graphicData uri="http://schemas.openxmlformats.org/drawingml/2006/table">
            <a:tbl>
              <a:tblPr firstRow="1" bandRow="1">
                <a:tableStyleId>{16D9F66E-5EB9-4882-86FB-DCBF35E3C3E4}</a:tableStyleId>
              </a:tblPr>
              <a:tblGrid>
                <a:gridCol w="621577">
                  <a:extLst>
                    <a:ext uri="{9D8B030D-6E8A-4147-A177-3AD203B41FA5}">
                      <a16:colId xmlns:a16="http://schemas.microsoft.com/office/drawing/2014/main" val="2558852009"/>
                    </a:ext>
                  </a:extLst>
                </a:gridCol>
                <a:gridCol w="7504307">
                  <a:extLst>
                    <a:ext uri="{9D8B030D-6E8A-4147-A177-3AD203B41FA5}">
                      <a16:colId xmlns:a16="http://schemas.microsoft.com/office/drawing/2014/main" val="3138626003"/>
                    </a:ext>
                  </a:extLst>
                </a:gridCol>
              </a:tblGrid>
              <a:tr h="370840">
                <a:tc>
                  <a:txBody>
                    <a:bodyPr/>
                    <a:lstStyle/>
                    <a:p>
                      <a:pPr algn="l" fontAlgn="t"/>
                      <a:r>
                        <a:rPr lang="en-US" sz="1500" dirty="0" err="1">
                          <a:effectLst/>
                        </a:rPr>
                        <a:t>Sr.No</a:t>
                      </a:r>
                      <a:endParaRPr lang="en-US" sz="1500" dirty="0">
                        <a:effectLst/>
                      </a:endParaRPr>
                    </a:p>
                  </a:txBody>
                  <a:tcPr marL="76200" marR="76200" marT="76200" marB="76200"/>
                </a:tc>
                <a:tc>
                  <a:txBody>
                    <a:bodyPr/>
                    <a:lstStyle/>
                    <a:p>
                      <a:pPr algn="l" fontAlgn="t"/>
                      <a:r>
                        <a:rPr lang="en-US" sz="1500">
                          <a:effectLst/>
                        </a:rPr>
                        <a:t>Operator and Description</a:t>
                      </a:r>
                    </a:p>
                  </a:txBody>
                  <a:tcPr marL="76200" marR="76200" marT="76200" marB="76200"/>
                </a:tc>
                <a:extLst>
                  <a:ext uri="{0D108BD9-81ED-4DB2-BD59-A6C34878D82A}">
                    <a16:rowId xmlns:a16="http://schemas.microsoft.com/office/drawing/2014/main" val="28537683"/>
                  </a:ext>
                </a:extLst>
              </a:tr>
              <a:tr h="370840">
                <a:tc>
                  <a:txBody>
                    <a:bodyPr/>
                    <a:lstStyle/>
                    <a:p>
                      <a:pPr fontAlgn="t"/>
                      <a:r>
                        <a:rPr lang="en-US" sz="1500">
                          <a:effectLst/>
                        </a:rPr>
                        <a:t>1</a:t>
                      </a:r>
                    </a:p>
                  </a:txBody>
                  <a:tcPr marL="76200" marR="76200" marT="76200" marB="76200"/>
                </a:tc>
                <a:tc>
                  <a:txBody>
                    <a:bodyPr/>
                    <a:lstStyle/>
                    <a:p>
                      <a:pPr algn="just" fontAlgn="t"/>
                      <a:r>
                        <a:rPr lang="en-US" sz="1500" dirty="0">
                          <a:effectLst/>
                        </a:rPr>
                        <a:t>= (Simple Assignment )</a:t>
                      </a:r>
                    </a:p>
                    <a:p>
                      <a:pPr algn="just" fontAlgn="t"/>
                      <a:r>
                        <a:rPr lang="en-US" sz="1500" dirty="0">
                          <a:effectLst/>
                        </a:rPr>
                        <a:t>Assigns values from the right side operand to the left side operand</a:t>
                      </a:r>
                    </a:p>
                    <a:p>
                      <a:pPr algn="just" fontAlgn="t"/>
                      <a:r>
                        <a:rPr lang="en-US" sz="1500" dirty="0">
                          <a:effectLst/>
                        </a:rPr>
                        <a:t>Ex: C = A + B will assign the value of A + B into C</a:t>
                      </a:r>
                      <a:endParaRPr lang="en-US" sz="1500" dirty="0">
                        <a:solidFill>
                          <a:srgbClr val="000000"/>
                        </a:solidFill>
                        <a:effectLst/>
                      </a:endParaRPr>
                    </a:p>
                  </a:txBody>
                  <a:tcPr marL="76200" marR="76200" marT="76200" marB="76200"/>
                </a:tc>
                <a:extLst>
                  <a:ext uri="{0D108BD9-81ED-4DB2-BD59-A6C34878D82A}">
                    <a16:rowId xmlns:a16="http://schemas.microsoft.com/office/drawing/2014/main" val="408473032"/>
                  </a:ext>
                </a:extLst>
              </a:tr>
              <a:tr h="370840">
                <a:tc>
                  <a:txBody>
                    <a:bodyPr/>
                    <a:lstStyle/>
                    <a:p>
                      <a:pPr fontAlgn="t"/>
                      <a:r>
                        <a:rPr lang="en-US" sz="1500">
                          <a:effectLst/>
                        </a:rPr>
                        <a:t>2</a:t>
                      </a:r>
                    </a:p>
                  </a:txBody>
                  <a:tcPr marL="76200" marR="76200" marT="76200" marB="76200"/>
                </a:tc>
                <a:tc>
                  <a:txBody>
                    <a:bodyPr/>
                    <a:lstStyle/>
                    <a:p>
                      <a:pPr algn="just" fontAlgn="t"/>
                      <a:r>
                        <a:rPr lang="en-US" sz="1500">
                          <a:effectLst/>
                        </a:rPr>
                        <a:t>+= (Add and Assignment)</a:t>
                      </a:r>
                    </a:p>
                    <a:p>
                      <a:pPr algn="just" fontAlgn="t"/>
                      <a:r>
                        <a:rPr lang="en-US" sz="1500">
                          <a:effectLst/>
                        </a:rPr>
                        <a:t>It adds the right operand to the left operand and assigns the result to the left operand.</a:t>
                      </a:r>
                    </a:p>
                    <a:p>
                      <a:pPr algn="just" fontAlgn="t"/>
                      <a:r>
                        <a:rPr lang="en-US" sz="1500">
                          <a:effectLst/>
                        </a:rPr>
                        <a:t>Ex: C += A is equivalent to C = C + A</a:t>
                      </a:r>
                      <a:endParaRPr lang="en-US" sz="1500">
                        <a:solidFill>
                          <a:srgbClr val="000000"/>
                        </a:solidFill>
                        <a:effectLst/>
                      </a:endParaRPr>
                    </a:p>
                  </a:txBody>
                  <a:tcPr marL="76200" marR="76200" marT="76200" marB="76200"/>
                </a:tc>
                <a:extLst>
                  <a:ext uri="{0D108BD9-81ED-4DB2-BD59-A6C34878D82A}">
                    <a16:rowId xmlns:a16="http://schemas.microsoft.com/office/drawing/2014/main" val="2342033275"/>
                  </a:ext>
                </a:extLst>
              </a:tr>
              <a:tr h="370840">
                <a:tc>
                  <a:txBody>
                    <a:bodyPr/>
                    <a:lstStyle/>
                    <a:p>
                      <a:pPr fontAlgn="t"/>
                      <a:r>
                        <a:rPr lang="en-US" sz="1500">
                          <a:effectLst/>
                        </a:rPr>
                        <a:t>3</a:t>
                      </a:r>
                    </a:p>
                  </a:txBody>
                  <a:tcPr marL="76200" marR="76200" marT="76200" marB="76200"/>
                </a:tc>
                <a:tc>
                  <a:txBody>
                    <a:bodyPr/>
                    <a:lstStyle/>
                    <a:p>
                      <a:pPr algn="just" fontAlgn="t"/>
                      <a:r>
                        <a:rPr lang="en-US" sz="1500">
                          <a:effectLst/>
                        </a:rPr>
                        <a:t>−= (Subtract and Assignment)</a:t>
                      </a:r>
                    </a:p>
                    <a:p>
                      <a:pPr algn="just" fontAlgn="t"/>
                      <a:r>
                        <a:rPr lang="en-US" sz="1500">
                          <a:effectLst/>
                        </a:rPr>
                        <a:t>It subtracts the right operand from the left operand and assigns the result to the left operand.</a:t>
                      </a:r>
                    </a:p>
                    <a:p>
                      <a:pPr algn="just" fontAlgn="t"/>
                      <a:r>
                        <a:rPr lang="en-US" sz="1500">
                          <a:effectLst/>
                        </a:rPr>
                        <a:t>Ex: C -= A is equivalent to C = C - A</a:t>
                      </a:r>
                      <a:endParaRPr lang="en-US" sz="1500">
                        <a:solidFill>
                          <a:srgbClr val="000000"/>
                        </a:solidFill>
                        <a:effectLst/>
                      </a:endParaRPr>
                    </a:p>
                  </a:txBody>
                  <a:tcPr marL="76200" marR="76200" marT="76200" marB="76200"/>
                </a:tc>
                <a:extLst>
                  <a:ext uri="{0D108BD9-81ED-4DB2-BD59-A6C34878D82A}">
                    <a16:rowId xmlns:a16="http://schemas.microsoft.com/office/drawing/2014/main" val="845032850"/>
                  </a:ext>
                </a:extLst>
              </a:tr>
              <a:tr h="370840">
                <a:tc>
                  <a:txBody>
                    <a:bodyPr/>
                    <a:lstStyle/>
                    <a:p>
                      <a:pPr fontAlgn="t"/>
                      <a:r>
                        <a:rPr lang="en-US" sz="1500">
                          <a:effectLst/>
                        </a:rPr>
                        <a:t>4</a:t>
                      </a:r>
                    </a:p>
                  </a:txBody>
                  <a:tcPr marL="76200" marR="76200" marT="76200" marB="76200"/>
                </a:tc>
                <a:tc>
                  <a:txBody>
                    <a:bodyPr/>
                    <a:lstStyle/>
                    <a:p>
                      <a:pPr algn="just" fontAlgn="t"/>
                      <a:r>
                        <a:rPr lang="en-US" sz="1500">
                          <a:effectLst/>
                        </a:rPr>
                        <a:t>*= (Multiply and Assignment)</a:t>
                      </a:r>
                    </a:p>
                    <a:p>
                      <a:pPr algn="just" fontAlgn="t"/>
                      <a:r>
                        <a:rPr lang="en-US" sz="1500">
                          <a:effectLst/>
                        </a:rPr>
                        <a:t>It multiplies the right operand with the left operand and assigns the result to the left operand.</a:t>
                      </a:r>
                    </a:p>
                    <a:p>
                      <a:pPr algn="just" fontAlgn="t"/>
                      <a:r>
                        <a:rPr lang="en-US" sz="1500">
                          <a:effectLst/>
                        </a:rPr>
                        <a:t>Ex: C *= A is equivalent to C = C * A</a:t>
                      </a:r>
                      <a:endParaRPr lang="en-US" sz="1500">
                        <a:solidFill>
                          <a:srgbClr val="000000"/>
                        </a:solidFill>
                        <a:effectLst/>
                      </a:endParaRPr>
                    </a:p>
                  </a:txBody>
                  <a:tcPr marL="76200" marR="76200" marT="76200" marB="76200"/>
                </a:tc>
                <a:extLst>
                  <a:ext uri="{0D108BD9-81ED-4DB2-BD59-A6C34878D82A}">
                    <a16:rowId xmlns:a16="http://schemas.microsoft.com/office/drawing/2014/main" val="2905982816"/>
                  </a:ext>
                </a:extLst>
              </a:tr>
              <a:tr h="370840">
                <a:tc>
                  <a:txBody>
                    <a:bodyPr/>
                    <a:lstStyle/>
                    <a:p>
                      <a:pPr fontAlgn="t"/>
                      <a:r>
                        <a:rPr lang="en-US" sz="1500">
                          <a:effectLst/>
                        </a:rPr>
                        <a:t>5</a:t>
                      </a:r>
                    </a:p>
                  </a:txBody>
                  <a:tcPr marL="76200" marR="76200" marT="76200" marB="76200"/>
                </a:tc>
                <a:tc>
                  <a:txBody>
                    <a:bodyPr/>
                    <a:lstStyle/>
                    <a:p>
                      <a:pPr algn="just" fontAlgn="t"/>
                      <a:r>
                        <a:rPr lang="en-US" sz="1500">
                          <a:effectLst/>
                        </a:rPr>
                        <a:t>/= (Divide and Assignment)</a:t>
                      </a:r>
                    </a:p>
                    <a:p>
                      <a:pPr algn="just" fontAlgn="t"/>
                      <a:r>
                        <a:rPr lang="en-US" sz="1500">
                          <a:effectLst/>
                        </a:rPr>
                        <a:t>It divides the left operand with the right operand and assigns the result to the left operand.</a:t>
                      </a:r>
                    </a:p>
                    <a:p>
                      <a:pPr algn="just" fontAlgn="t"/>
                      <a:r>
                        <a:rPr lang="en-US" sz="1500">
                          <a:effectLst/>
                        </a:rPr>
                        <a:t>Ex: C /= A is equivalent to C = C / A</a:t>
                      </a:r>
                      <a:endParaRPr lang="en-US" sz="1500">
                        <a:solidFill>
                          <a:srgbClr val="000000"/>
                        </a:solidFill>
                        <a:effectLst/>
                      </a:endParaRPr>
                    </a:p>
                  </a:txBody>
                  <a:tcPr marL="76200" marR="76200" marT="76200" marB="76200"/>
                </a:tc>
                <a:extLst>
                  <a:ext uri="{0D108BD9-81ED-4DB2-BD59-A6C34878D82A}">
                    <a16:rowId xmlns:a16="http://schemas.microsoft.com/office/drawing/2014/main" val="3348899865"/>
                  </a:ext>
                </a:extLst>
              </a:tr>
              <a:tr h="370840">
                <a:tc>
                  <a:txBody>
                    <a:bodyPr/>
                    <a:lstStyle/>
                    <a:p>
                      <a:pPr fontAlgn="t"/>
                      <a:r>
                        <a:rPr lang="en-US" sz="1500">
                          <a:effectLst/>
                        </a:rPr>
                        <a:t>6</a:t>
                      </a:r>
                    </a:p>
                  </a:txBody>
                  <a:tcPr marL="76200" marR="76200" marT="76200" marB="76200"/>
                </a:tc>
                <a:tc>
                  <a:txBody>
                    <a:bodyPr/>
                    <a:lstStyle/>
                    <a:p>
                      <a:pPr algn="just" fontAlgn="t"/>
                      <a:r>
                        <a:rPr lang="en-US" sz="1500" dirty="0">
                          <a:effectLst/>
                        </a:rPr>
                        <a:t>%= (Modules and Assignment)</a:t>
                      </a:r>
                    </a:p>
                    <a:p>
                      <a:pPr algn="just" fontAlgn="t"/>
                      <a:r>
                        <a:rPr lang="en-US" sz="1500" dirty="0">
                          <a:effectLst/>
                        </a:rPr>
                        <a:t>It takes modulus using two operands and assigns the result to the left operand.</a:t>
                      </a:r>
                    </a:p>
                    <a:p>
                      <a:pPr algn="just" fontAlgn="t"/>
                      <a:r>
                        <a:rPr lang="en-US" sz="1500" dirty="0">
                          <a:effectLst/>
                        </a:rPr>
                        <a:t>Ex: C %= A is equivalent to C = C % A</a:t>
                      </a:r>
                      <a:endParaRPr lang="en-US" sz="1500" dirty="0">
                        <a:solidFill>
                          <a:srgbClr val="000000"/>
                        </a:solidFill>
                        <a:effectLst/>
                      </a:endParaRPr>
                    </a:p>
                  </a:txBody>
                  <a:tcPr marL="76200" marR="76200" marT="76200" marB="76200"/>
                </a:tc>
                <a:extLst>
                  <a:ext uri="{0D108BD9-81ED-4DB2-BD59-A6C34878D82A}">
                    <a16:rowId xmlns:a16="http://schemas.microsoft.com/office/drawing/2014/main" val="3922966425"/>
                  </a:ext>
                </a:extLst>
              </a:tr>
            </a:tbl>
          </a:graphicData>
        </a:graphic>
      </p:graphicFrame>
    </p:spTree>
    <p:extLst>
      <p:ext uri="{BB962C8B-B14F-4D97-AF65-F5344CB8AC3E}">
        <p14:creationId xmlns:p14="http://schemas.microsoft.com/office/powerpoint/2010/main" val="13383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A655-5C46-4ADF-8500-960C6507BFE7}"/>
              </a:ext>
            </a:extLst>
          </p:cNvPr>
          <p:cNvSpPr>
            <a:spLocks noGrp="1"/>
          </p:cNvSpPr>
          <p:nvPr>
            <p:ph type="title"/>
          </p:nvPr>
        </p:nvSpPr>
        <p:spPr>
          <a:xfrm>
            <a:off x="203572" y="304800"/>
            <a:ext cx="11125199" cy="568570"/>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D6E65FA6-B000-406E-953A-E9180F507C56}"/>
              </a:ext>
            </a:extLst>
          </p:cNvPr>
          <p:cNvSpPr>
            <a:spLocks noGrp="1"/>
          </p:cNvSpPr>
          <p:nvPr>
            <p:ph type="body" sz="quarter" idx="13"/>
          </p:nvPr>
        </p:nvSpPr>
        <p:spPr>
          <a:xfrm>
            <a:off x="462500" y="1090245"/>
            <a:ext cx="11049562" cy="3962401"/>
          </a:xfrm>
        </p:spPr>
        <p:txBody>
          <a:bodyPr/>
          <a:lstStyle/>
          <a:p>
            <a:r>
              <a:rPr lang="en-US"/>
              <a:t>Try the following code to implement assignment operator in JavaScript.</a:t>
            </a:r>
            <a:endParaRPr lang="en-US" dirty="0"/>
          </a:p>
        </p:txBody>
      </p:sp>
      <p:sp>
        <p:nvSpPr>
          <p:cNvPr id="4" name="Slide Number Placeholder 3">
            <a:extLst>
              <a:ext uri="{FF2B5EF4-FFF2-40B4-BE49-F238E27FC236}">
                <a16:creationId xmlns:a16="http://schemas.microsoft.com/office/drawing/2014/main" id="{FADAEEE1-D125-4B90-8355-D90F2192DD39}"/>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42</a:t>
            </a:fld>
            <a:endParaRPr lang="en-US" dirty="0"/>
          </a:p>
        </p:txBody>
      </p:sp>
      <p:pic>
        <p:nvPicPr>
          <p:cNvPr id="5" name="Picture 4">
            <a:extLst>
              <a:ext uri="{FF2B5EF4-FFF2-40B4-BE49-F238E27FC236}">
                <a16:creationId xmlns:a16="http://schemas.microsoft.com/office/drawing/2014/main" id="{C44CD3E0-7ADA-4D22-9B6F-F8D74B5A3864}"/>
              </a:ext>
            </a:extLst>
          </p:cNvPr>
          <p:cNvPicPr>
            <a:picLocks noChangeAspect="1"/>
          </p:cNvPicPr>
          <p:nvPr/>
        </p:nvPicPr>
        <p:blipFill>
          <a:blip r:embed="rId2"/>
          <a:stretch>
            <a:fillRect/>
          </a:stretch>
        </p:blipFill>
        <p:spPr>
          <a:xfrm>
            <a:off x="462500" y="1495302"/>
            <a:ext cx="4181475" cy="4695825"/>
          </a:xfrm>
          <a:prstGeom prst="rect">
            <a:avLst/>
          </a:prstGeom>
        </p:spPr>
      </p:pic>
      <p:pic>
        <p:nvPicPr>
          <p:cNvPr id="6" name="Picture 5">
            <a:extLst>
              <a:ext uri="{FF2B5EF4-FFF2-40B4-BE49-F238E27FC236}">
                <a16:creationId xmlns:a16="http://schemas.microsoft.com/office/drawing/2014/main" id="{E885A0CB-F05A-483F-A990-2043739B885C}"/>
              </a:ext>
            </a:extLst>
          </p:cNvPr>
          <p:cNvPicPr>
            <a:picLocks noChangeAspect="1"/>
          </p:cNvPicPr>
          <p:nvPr/>
        </p:nvPicPr>
        <p:blipFill>
          <a:blip r:embed="rId3"/>
          <a:stretch>
            <a:fillRect/>
          </a:stretch>
        </p:blipFill>
        <p:spPr>
          <a:xfrm>
            <a:off x="4832721" y="1495302"/>
            <a:ext cx="6496050" cy="2428875"/>
          </a:xfrm>
          <a:prstGeom prst="rect">
            <a:avLst/>
          </a:prstGeom>
        </p:spPr>
      </p:pic>
      <p:sp>
        <p:nvSpPr>
          <p:cNvPr id="7" name="TextBox 6">
            <a:extLst>
              <a:ext uri="{FF2B5EF4-FFF2-40B4-BE49-F238E27FC236}">
                <a16:creationId xmlns:a16="http://schemas.microsoft.com/office/drawing/2014/main" id="{3B20431F-E8BA-44D9-B47C-950C6753516E}"/>
              </a:ext>
            </a:extLst>
          </p:cNvPr>
          <p:cNvSpPr txBox="1"/>
          <p:nvPr/>
        </p:nvSpPr>
        <p:spPr>
          <a:xfrm>
            <a:off x="7620818" y="4065687"/>
            <a:ext cx="914400" cy="319314"/>
          </a:xfrm>
          <a:prstGeom prst="rect">
            <a:avLst/>
          </a:prstGeom>
          <a:noFill/>
        </p:spPr>
        <p:txBody>
          <a:bodyPr wrap="none" lIns="0" tIns="0" rIns="0" bIns="0" rtlCol="0">
            <a:noAutofit/>
          </a:bodyPr>
          <a:lstStyle/>
          <a:p>
            <a:pPr>
              <a:lnSpc>
                <a:spcPct val="90000"/>
              </a:lnSpc>
            </a:pPr>
            <a:r>
              <a:rPr lang="en-US" dirty="0"/>
              <a:t>Output</a:t>
            </a:r>
          </a:p>
        </p:txBody>
      </p:sp>
      <p:pic>
        <p:nvPicPr>
          <p:cNvPr id="8" name="Picture 7">
            <a:extLst>
              <a:ext uri="{FF2B5EF4-FFF2-40B4-BE49-F238E27FC236}">
                <a16:creationId xmlns:a16="http://schemas.microsoft.com/office/drawing/2014/main" id="{E95390D8-3507-455D-BC34-A86A26E8223D}"/>
              </a:ext>
            </a:extLst>
          </p:cNvPr>
          <p:cNvPicPr>
            <a:picLocks noChangeAspect="1"/>
          </p:cNvPicPr>
          <p:nvPr/>
        </p:nvPicPr>
        <p:blipFill>
          <a:blip r:embed="rId4"/>
          <a:stretch>
            <a:fillRect/>
          </a:stretch>
        </p:blipFill>
        <p:spPr>
          <a:xfrm>
            <a:off x="5517469" y="4427393"/>
            <a:ext cx="4524375" cy="1533525"/>
          </a:xfrm>
          <a:prstGeom prst="rect">
            <a:avLst/>
          </a:prstGeom>
        </p:spPr>
      </p:pic>
    </p:spTree>
    <p:extLst>
      <p:ext uri="{BB962C8B-B14F-4D97-AF65-F5344CB8AC3E}">
        <p14:creationId xmlns:p14="http://schemas.microsoft.com/office/powerpoint/2010/main" val="7024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30D0-DDA4-4244-9CFC-5966C6BC2E5E}"/>
              </a:ext>
            </a:extLst>
          </p:cNvPr>
          <p:cNvSpPr>
            <a:spLocks noGrp="1"/>
          </p:cNvSpPr>
          <p:nvPr>
            <p:ph type="title"/>
          </p:nvPr>
        </p:nvSpPr>
        <p:spPr>
          <a:xfrm>
            <a:off x="139932" y="174171"/>
            <a:ext cx="11125199" cy="424544"/>
          </a:xfrm>
        </p:spPr>
        <p:txBody>
          <a:bodyPr/>
          <a:lstStyle/>
          <a:p>
            <a:r>
              <a:rPr lang="en-US" dirty="0"/>
              <a:t>Miscellaneous Operator</a:t>
            </a:r>
          </a:p>
        </p:txBody>
      </p:sp>
      <p:sp>
        <p:nvSpPr>
          <p:cNvPr id="3" name="Text Placeholder 2">
            <a:extLst>
              <a:ext uri="{FF2B5EF4-FFF2-40B4-BE49-F238E27FC236}">
                <a16:creationId xmlns:a16="http://schemas.microsoft.com/office/drawing/2014/main" id="{A448F61D-2FD5-4FBB-990C-49F9B48CE8D1}"/>
              </a:ext>
            </a:extLst>
          </p:cNvPr>
          <p:cNvSpPr>
            <a:spLocks noGrp="1"/>
          </p:cNvSpPr>
          <p:nvPr>
            <p:ph type="body" sz="quarter" idx="13"/>
          </p:nvPr>
        </p:nvSpPr>
        <p:spPr>
          <a:xfrm>
            <a:off x="271670" y="732971"/>
            <a:ext cx="11528444" cy="3962401"/>
          </a:xfrm>
        </p:spPr>
        <p:txBody>
          <a:bodyPr/>
          <a:lstStyle/>
          <a:p>
            <a:pPr algn="just"/>
            <a:r>
              <a:rPr lang="en-US" dirty="0"/>
              <a:t>We will discuss two operators here that are quite useful in JavaScript: the </a:t>
            </a:r>
            <a:r>
              <a:rPr lang="en-US" b="1" dirty="0"/>
              <a:t>conditional operator</a:t>
            </a:r>
            <a:r>
              <a:rPr lang="en-US" dirty="0"/>
              <a:t> (? :) and the </a:t>
            </a:r>
            <a:r>
              <a:rPr lang="en-US" b="1" dirty="0" err="1"/>
              <a:t>typeof</a:t>
            </a:r>
            <a:r>
              <a:rPr lang="en-US" b="1" dirty="0"/>
              <a:t> operator</a:t>
            </a:r>
            <a:r>
              <a:rPr lang="en-US" dirty="0"/>
              <a:t>.</a:t>
            </a:r>
          </a:p>
          <a:p>
            <a:pPr algn="just"/>
            <a:r>
              <a:rPr lang="en-US" b="1" dirty="0"/>
              <a:t>Conditional Operator (? :)</a:t>
            </a:r>
          </a:p>
          <a:p>
            <a:pPr algn="just"/>
            <a:r>
              <a:rPr lang="en-US" dirty="0"/>
              <a:t>The conditional operator first evaluates an expression for a true or false value and then executes one of the two given statements depending upon the result of the evaluation.</a:t>
            </a:r>
          </a:p>
          <a:p>
            <a:endParaRPr lang="en-US" dirty="0"/>
          </a:p>
        </p:txBody>
      </p:sp>
      <p:sp>
        <p:nvSpPr>
          <p:cNvPr id="4" name="Slide Number Placeholder 3">
            <a:extLst>
              <a:ext uri="{FF2B5EF4-FFF2-40B4-BE49-F238E27FC236}">
                <a16:creationId xmlns:a16="http://schemas.microsoft.com/office/drawing/2014/main" id="{E765FF65-49A6-4E39-9EB3-FF0DF305B9F5}"/>
              </a:ext>
            </a:extLst>
          </p:cNvPr>
          <p:cNvSpPr>
            <a:spLocks noGrp="1"/>
          </p:cNvSpPr>
          <p:nvPr>
            <p:ph type="sldNum" sz="quarter" idx="12"/>
          </p:nvPr>
        </p:nvSpPr>
        <p:spPr/>
        <p:txBody>
          <a:bodyPr/>
          <a:lstStyle/>
          <a:p>
            <a:fld id="{C51EAA63-D034-42AE-91FA-B13B9518C7BE}" type="slidenum">
              <a:rPr lang="en-US" smtClean="0"/>
              <a:pPr/>
              <a:t>43</a:t>
            </a:fld>
            <a:endParaRPr lang="en-US" dirty="0"/>
          </a:p>
        </p:txBody>
      </p:sp>
      <p:graphicFrame>
        <p:nvGraphicFramePr>
          <p:cNvPr id="5" name="Table 4">
            <a:extLst>
              <a:ext uri="{FF2B5EF4-FFF2-40B4-BE49-F238E27FC236}">
                <a16:creationId xmlns:a16="http://schemas.microsoft.com/office/drawing/2014/main" id="{32ABB3CD-4509-4FAE-893C-6EDC592EA66A}"/>
              </a:ext>
            </a:extLst>
          </p:cNvPr>
          <p:cNvGraphicFramePr>
            <a:graphicFrameLocks noGrp="1"/>
          </p:cNvGraphicFramePr>
          <p:nvPr>
            <p:extLst>
              <p:ext uri="{D42A27DB-BD31-4B8C-83A1-F6EECF244321}">
                <p14:modId xmlns:p14="http://schemas.microsoft.com/office/powerpoint/2010/main" val="1991863097"/>
              </p:ext>
            </p:extLst>
          </p:nvPr>
        </p:nvGraphicFramePr>
        <p:xfrm>
          <a:off x="1972950" y="3963852"/>
          <a:ext cx="8125884" cy="1463040"/>
        </p:xfrm>
        <a:graphic>
          <a:graphicData uri="http://schemas.openxmlformats.org/drawingml/2006/table">
            <a:tbl>
              <a:tblPr firstRow="1" bandRow="1">
                <a:tableStyleId>{16D9F66E-5EB9-4882-86FB-DCBF35E3C3E4}</a:tableStyleId>
              </a:tblPr>
              <a:tblGrid>
                <a:gridCol w="4062942">
                  <a:extLst>
                    <a:ext uri="{9D8B030D-6E8A-4147-A177-3AD203B41FA5}">
                      <a16:colId xmlns:a16="http://schemas.microsoft.com/office/drawing/2014/main" val="3352496614"/>
                    </a:ext>
                  </a:extLst>
                </a:gridCol>
                <a:gridCol w="4062942">
                  <a:extLst>
                    <a:ext uri="{9D8B030D-6E8A-4147-A177-3AD203B41FA5}">
                      <a16:colId xmlns:a16="http://schemas.microsoft.com/office/drawing/2014/main" val="3597549575"/>
                    </a:ext>
                  </a:extLst>
                </a:gridCol>
              </a:tblGrid>
              <a:tr h="370840">
                <a:tc>
                  <a:txBody>
                    <a:bodyPr/>
                    <a:lstStyle/>
                    <a:p>
                      <a:pPr algn="l" fontAlgn="t"/>
                      <a:r>
                        <a:rPr lang="en-US" dirty="0" err="1">
                          <a:effectLst/>
                        </a:rPr>
                        <a:t>Sr.No</a:t>
                      </a:r>
                      <a:endParaRPr lang="en-US" dirty="0">
                        <a:effectLst/>
                      </a:endParaRPr>
                    </a:p>
                  </a:txBody>
                  <a:tcPr marL="76200" marR="76200" marT="76200" marB="76200"/>
                </a:tc>
                <a:tc>
                  <a:txBody>
                    <a:bodyPr/>
                    <a:lstStyle/>
                    <a:p>
                      <a:pPr algn="l" fontAlgn="t"/>
                      <a:r>
                        <a:rPr lang="en-US">
                          <a:effectLst/>
                        </a:rPr>
                        <a:t>Operator and Description</a:t>
                      </a:r>
                    </a:p>
                  </a:txBody>
                  <a:tcPr marL="76200" marR="76200" marT="76200" marB="76200"/>
                </a:tc>
                <a:extLst>
                  <a:ext uri="{0D108BD9-81ED-4DB2-BD59-A6C34878D82A}">
                    <a16:rowId xmlns:a16="http://schemas.microsoft.com/office/drawing/2014/main" val="768613310"/>
                  </a:ext>
                </a:extLst>
              </a:tr>
              <a:tr h="370840">
                <a:tc>
                  <a:txBody>
                    <a:bodyPr/>
                    <a:lstStyle/>
                    <a:p>
                      <a:pPr fontAlgn="t"/>
                      <a:r>
                        <a:rPr lang="en-US">
                          <a:effectLst/>
                        </a:rPr>
                        <a:t>1</a:t>
                      </a:r>
                    </a:p>
                  </a:txBody>
                  <a:tcPr marL="76200" marR="76200" marT="76200" marB="76200"/>
                </a:tc>
                <a:tc>
                  <a:txBody>
                    <a:bodyPr/>
                    <a:lstStyle/>
                    <a:p>
                      <a:pPr algn="just" fontAlgn="t"/>
                      <a:r>
                        <a:rPr lang="en-US" dirty="0">
                          <a:effectLst/>
                        </a:rPr>
                        <a:t>? : (Conditional )</a:t>
                      </a:r>
                    </a:p>
                    <a:p>
                      <a:pPr algn="just" fontAlgn="t"/>
                      <a:r>
                        <a:rPr lang="en-US" dirty="0">
                          <a:effectLst/>
                        </a:rPr>
                        <a:t>If Condition is true? Then value X : Otherwise value Y</a:t>
                      </a:r>
                      <a:endParaRPr lang="en-US" dirty="0">
                        <a:solidFill>
                          <a:srgbClr val="000000"/>
                        </a:solidFill>
                        <a:effectLst/>
                      </a:endParaRPr>
                    </a:p>
                  </a:txBody>
                  <a:tcPr marL="76200" marR="76200" marT="76200" marB="76200"/>
                </a:tc>
                <a:extLst>
                  <a:ext uri="{0D108BD9-81ED-4DB2-BD59-A6C34878D82A}">
                    <a16:rowId xmlns:a16="http://schemas.microsoft.com/office/drawing/2014/main" val="3081693918"/>
                  </a:ext>
                </a:extLst>
              </a:tr>
            </a:tbl>
          </a:graphicData>
        </a:graphic>
      </p:graphicFrame>
    </p:spTree>
    <p:extLst>
      <p:ext uri="{BB962C8B-B14F-4D97-AF65-F5344CB8AC3E}">
        <p14:creationId xmlns:p14="http://schemas.microsoft.com/office/powerpoint/2010/main" val="177572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50D8-9B99-425C-A5FD-62FDDE4A418A}"/>
              </a:ext>
            </a:extLst>
          </p:cNvPr>
          <p:cNvSpPr>
            <a:spLocks noGrp="1"/>
          </p:cNvSpPr>
          <p:nvPr>
            <p:ph type="title"/>
          </p:nvPr>
        </p:nvSpPr>
        <p:spPr>
          <a:xfrm>
            <a:off x="295844" y="294967"/>
            <a:ext cx="11125199" cy="616975"/>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69857769-4175-4B1F-AB20-8B675DAD3CE7}"/>
              </a:ext>
            </a:extLst>
          </p:cNvPr>
          <p:cNvSpPr>
            <a:spLocks noGrp="1"/>
          </p:cNvSpPr>
          <p:nvPr>
            <p:ph type="body" sz="quarter" idx="13"/>
          </p:nvPr>
        </p:nvSpPr>
        <p:spPr>
          <a:xfrm>
            <a:off x="653331" y="1125792"/>
            <a:ext cx="11056888" cy="3962401"/>
          </a:xfrm>
        </p:spPr>
        <p:txBody>
          <a:bodyPr/>
          <a:lstStyle/>
          <a:p>
            <a:r>
              <a:rPr lang="en-US"/>
              <a:t>Try the following code to understand how the Conditional Operator works in JavaScript.</a:t>
            </a:r>
            <a:endParaRPr lang="en-US" dirty="0"/>
          </a:p>
        </p:txBody>
      </p:sp>
      <p:sp>
        <p:nvSpPr>
          <p:cNvPr id="4" name="Slide Number Placeholder 3">
            <a:extLst>
              <a:ext uri="{FF2B5EF4-FFF2-40B4-BE49-F238E27FC236}">
                <a16:creationId xmlns:a16="http://schemas.microsoft.com/office/drawing/2014/main" id="{CAE89391-A387-4959-B424-221FC3EF379D}"/>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44</a:t>
            </a:fld>
            <a:endParaRPr lang="en-US" dirty="0"/>
          </a:p>
        </p:txBody>
      </p:sp>
      <p:pic>
        <p:nvPicPr>
          <p:cNvPr id="5" name="Picture 4">
            <a:extLst>
              <a:ext uri="{FF2B5EF4-FFF2-40B4-BE49-F238E27FC236}">
                <a16:creationId xmlns:a16="http://schemas.microsoft.com/office/drawing/2014/main" id="{DA065272-E14C-42F8-8AC3-7BAE5F4FC739}"/>
              </a:ext>
            </a:extLst>
          </p:cNvPr>
          <p:cNvPicPr>
            <a:picLocks noChangeAspect="1"/>
          </p:cNvPicPr>
          <p:nvPr/>
        </p:nvPicPr>
        <p:blipFill>
          <a:blip r:embed="rId2"/>
          <a:stretch>
            <a:fillRect/>
          </a:stretch>
        </p:blipFill>
        <p:spPr>
          <a:xfrm>
            <a:off x="653331" y="2012221"/>
            <a:ext cx="6467475" cy="3810000"/>
          </a:xfrm>
          <a:prstGeom prst="rect">
            <a:avLst/>
          </a:prstGeom>
        </p:spPr>
      </p:pic>
      <p:sp>
        <p:nvSpPr>
          <p:cNvPr id="6" name="TextBox 5">
            <a:extLst>
              <a:ext uri="{FF2B5EF4-FFF2-40B4-BE49-F238E27FC236}">
                <a16:creationId xmlns:a16="http://schemas.microsoft.com/office/drawing/2014/main" id="{6CFB2664-9F4E-466D-AA54-FBD704326805}"/>
              </a:ext>
            </a:extLst>
          </p:cNvPr>
          <p:cNvSpPr txBox="1"/>
          <p:nvPr/>
        </p:nvSpPr>
        <p:spPr>
          <a:xfrm>
            <a:off x="9057213" y="2012221"/>
            <a:ext cx="914400" cy="323708"/>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99874C41-D508-47A2-8161-624DB6D69BD1}"/>
              </a:ext>
            </a:extLst>
          </p:cNvPr>
          <p:cNvPicPr>
            <a:picLocks noChangeAspect="1"/>
          </p:cNvPicPr>
          <p:nvPr/>
        </p:nvPicPr>
        <p:blipFill>
          <a:blip r:embed="rId3"/>
          <a:stretch>
            <a:fillRect/>
          </a:stretch>
        </p:blipFill>
        <p:spPr>
          <a:xfrm>
            <a:off x="7310452" y="2846120"/>
            <a:ext cx="4505325" cy="752475"/>
          </a:xfrm>
          <a:prstGeom prst="rect">
            <a:avLst/>
          </a:prstGeom>
        </p:spPr>
      </p:pic>
    </p:spTree>
    <p:extLst>
      <p:ext uri="{BB962C8B-B14F-4D97-AF65-F5344CB8AC3E}">
        <p14:creationId xmlns:p14="http://schemas.microsoft.com/office/powerpoint/2010/main" val="236401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0819-EF39-4755-A878-137BC600F3E0}"/>
              </a:ext>
            </a:extLst>
          </p:cNvPr>
          <p:cNvSpPr>
            <a:spLocks noGrp="1"/>
          </p:cNvSpPr>
          <p:nvPr>
            <p:ph type="title"/>
          </p:nvPr>
        </p:nvSpPr>
        <p:spPr>
          <a:xfrm>
            <a:off x="123987" y="150253"/>
            <a:ext cx="11125199" cy="498232"/>
          </a:xfrm>
        </p:spPr>
        <p:txBody>
          <a:bodyPr/>
          <a:lstStyle/>
          <a:p>
            <a:r>
              <a:rPr lang="en-US" dirty="0" err="1"/>
              <a:t>typeof</a:t>
            </a:r>
            <a:r>
              <a:rPr lang="en-US" dirty="0"/>
              <a:t> Operator</a:t>
            </a:r>
          </a:p>
        </p:txBody>
      </p:sp>
      <p:sp>
        <p:nvSpPr>
          <p:cNvPr id="3" name="Text Placeholder 2">
            <a:extLst>
              <a:ext uri="{FF2B5EF4-FFF2-40B4-BE49-F238E27FC236}">
                <a16:creationId xmlns:a16="http://schemas.microsoft.com/office/drawing/2014/main" id="{BA9BB8D9-D02F-4AA1-B51B-06C2FF701070}"/>
              </a:ext>
            </a:extLst>
          </p:cNvPr>
          <p:cNvSpPr>
            <a:spLocks noGrp="1"/>
          </p:cNvSpPr>
          <p:nvPr>
            <p:ph type="body" sz="quarter" idx="13"/>
          </p:nvPr>
        </p:nvSpPr>
        <p:spPr>
          <a:xfrm>
            <a:off x="372348" y="751516"/>
            <a:ext cx="11471592" cy="3962401"/>
          </a:xfrm>
        </p:spPr>
        <p:txBody>
          <a:bodyPr/>
          <a:lstStyle/>
          <a:p>
            <a:pPr algn="just"/>
            <a:r>
              <a:rPr lang="en-US" sz="2500" dirty="0"/>
              <a:t>The </a:t>
            </a:r>
            <a:r>
              <a:rPr lang="en-US" sz="2500" b="1" dirty="0" err="1"/>
              <a:t>typeof</a:t>
            </a:r>
            <a:r>
              <a:rPr lang="en-US" sz="2500" dirty="0"/>
              <a:t> operator is a unary operator that is placed before its single operand, which can be of any type. Its value is a string indicating the data type of the operand.</a:t>
            </a:r>
          </a:p>
          <a:p>
            <a:pPr algn="just"/>
            <a:r>
              <a:rPr lang="en-US" sz="2500" dirty="0"/>
              <a:t>The </a:t>
            </a:r>
            <a:r>
              <a:rPr lang="en-US" sz="2500" i="1" dirty="0" err="1"/>
              <a:t>typeof</a:t>
            </a:r>
            <a:r>
              <a:rPr lang="en-US" sz="2500" dirty="0"/>
              <a:t> operator evaluates to "number", "string", or "</a:t>
            </a:r>
            <a:r>
              <a:rPr lang="en-US" sz="2500" dirty="0" err="1"/>
              <a:t>boolean</a:t>
            </a:r>
            <a:r>
              <a:rPr lang="en-US" sz="2500" dirty="0"/>
              <a:t>" if its operand is a number, string, or </a:t>
            </a:r>
            <a:r>
              <a:rPr lang="en-US" sz="2500" dirty="0" err="1"/>
              <a:t>boolean</a:t>
            </a:r>
            <a:r>
              <a:rPr lang="en-US" sz="2500" dirty="0"/>
              <a:t> value and returns true or false based on the evaluation.</a:t>
            </a:r>
          </a:p>
          <a:p>
            <a:pPr algn="just"/>
            <a:r>
              <a:rPr lang="en-US" sz="2500" dirty="0"/>
              <a:t>Here is a list of the return values for the </a:t>
            </a:r>
            <a:r>
              <a:rPr lang="en-US" sz="2500" b="1" dirty="0" err="1"/>
              <a:t>typeof</a:t>
            </a:r>
            <a:r>
              <a:rPr lang="en-US" sz="2500" dirty="0"/>
              <a:t> Operator.</a:t>
            </a:r>
          </a:p>
          <a:p>
            <a:endParaRPr lang="en-US" dirty="0"/>
          </a:p>
        </p:txBody>
      </p:sp>
      <p:sp>
        <p:nvSpPr>
          <p:cNvPr id="4" name="Slide Number Placeholder 3">
            <a:extLst>
              <a:ext uri="{FF2B5EF4-FFF2-40B4-BE49-F238E27FC236}">
                <a16:creationId xmlns:a16="http://schemas.microsoft.com/office/drawing/2014/main" id="{8C51C821-9041-4D44-ABD0-D136E4FC5C83}"/>
              </a:ext>
            </a:extLst>
          </p:cNvPr>
          <p:cNvSpPr>
            <a:spLocks noGrp="1"/>
          </p:cNvSpPr>
          <p:nvPr>
            <p:ph type="sldNum" sz="quarter" idx="12"/>
          </p:nvPr>
        </p:nvSpPr>
        <p:spPr/>
        <p:txBody>
          <a:bodyPr/>
          <a:lstStyle/>
          <a:p>
            <a:fld id="{C51EAA63-D034-42AE-91FA-B13B9518C7BE}" type="slidenum">
              <a:rPr lang="en-US" smtClean="0"/>
              <a:pPr/>
              <a:t>45</a:t>
            </a:fld>
            <a:endParaRPr lang="en-US" dirty="0"/>
          </a:p>
        </p:txBody>
      </p:sp>
      <p:graphicFrame>
        <p:nvGraphicFramePr>
          <p:cNvPr id="5" name="Table 4">
            <a:extLst>
              <a:ext uri="{FF2B5EF4-FFF2-40B4-BE49-F238E27FC236}">
                <a16:creationId xmlns:a16="http://schemas.microsoft.com/office/drawing/2014/main" id="{E9302C6F-0A67-4B57-9475-FD83A3E4F429}"/>
              </a:ext>
            </a:extLst>
          </p:cNvPr>
          <p:cNvGraphicFramePr>
            <a:graphicFrameLocks noGrp="1"/>
          </p:cNvGraphicFramePr>
          <p:nvPr>
            <p:extLst>
              <p:ext uri="{D42A27DB-BD31-4B8C-83A1-F6EECF244321}">
                <p14:modId xmlns:p14="http://schemas.microsoft.com/office/powerpoint/2010/main" val="184872983"/>
              </p:ext>
            </p:extLst>
          </p:nvPr>
        </p:nvGraphicFramePr>
        <p:xfrm>
          <a:off x="3763077" y="3110068"/>
          <a:ext cx="4251140" cy="3169920"/>
        </p:xfrm>
        <a:graphic>
          <a:graphicData uri="http://schemas.openxmlformats.org/drawingml/2006/table">
            <a:tbl>
              <a:tblPr firstRow="1" bandRow="1">
                <a:tableStyleId>{16D9F66E-5EB9-4882-86FB-DCBF35E3C3E4}</a:tableStyleId>
              </a:tblPr>
              <a:tblGrid>
                <a:gridCol w="1736202">
                  <a:extLst>
                    <a:ext uri="{9D8B030D-6E8A-4147-A177-3AD203B41FA5}">
                      <a16:colId xmlns:a16="http://schemas.microsoft.com/office/drawing/2014/main" val="4130270891"/>
                    </a:ext>
                  </a:extLst>
                </a:gridCol>
                <a:gridCol w="2514938">
                  <a:extLst>
                    <a:ext uri="{9D8B030D-6E8A-4147-A177-3AD203B41FA5}">
                      <a16:colId xmlns:a16="http://schemas.microsoft.com/office/drawing/2014/main" val="2419397290"/>
                    </a:ext>
                  </a:extLst>
                </a:gridCol>
              </a:tblGrid>
              <a:tr h="382892">
                <a:tc>
                  <a:txBody>
                    <a:bodyPr/>
                    <a:lstStyle/>
                    <a:p>
                      <a:pPr algn="l" fontAlgn="t"/>
                      <a:r>
                        <a:rPr lang="en-US" sz="1600" dirty="0">
                          <a:effectLst/>
                        </a:rPr>
                        <a:t>Type</a:t>
                      </a:r>
                    </a:p>
                  </a:txBody>
                  <a:tcPr marL="76200" marR="76200" marT="76200" marB="76200"/>
                </a:tc>
                <a:tc>
                  <a:txBody>
                    <a:bodyPr/>
                    <a:lstStyle/>
                    <a:p>
                      <a:pPr algn="l" fontAlgn="t"/>
                      <a:r>
                        <a:rPr lang="en-US" sz="1600">
                          <a:effectLst/>
                        </a:rPr>
                        <a:t>String Returned by typeof</a:t>
                      </a:r>
                    </a:p>
                  </a:txBody>
                  <a:tcPr marL="76200" marR="76200" marT="76200" marB="76200"/>
                </a:tc>
                <a:extLst>
                  <a:ext uri="{0D108BD9-81ED-4DB2-BD59-A6C34878D82A}">
                    <a16:rowId xmlns:a16="http://schemas.microsoft.com/office/drawing/2014/main" val="382877835"/>
                  </a:ext>
                </a:extLst>
              </a:tr>
              <a:tr h="382892">
                <a:tc>
                  <a:txBody>
                    <a:bodyPr/>
                    <a:lstStyle/>
                    <a:p>
                      <a:pPr fontAlgn="t"/>
                      <a:r>
                        <a:rPr lang="en-US" sz="1600">
                          <a:effectLst/>
                        </a:rPr>
                        <a:t>Number</a:t>
                      </a:r>
                    </a:p>
                  </a:txBody>
                  <a:tcPr marL="76200" marR="76200" marT="76200" marB="76200"/>
                </a:tc>
                <a:tc>
                  <a:txBody>
                    <a:bodyPr/>
                    <a:lstStyle/>
                    <a:p>
                      <a:pPr fontAlgn="t"/>
                      <a:r>
                        <a:rPr lang="en-US" sz="1600">
                          <a:effectLst/>
                        </a:rPr>
                        <a:t>"number"</a:t>
                      </a:r>
                    </a:p>
                  </a:txBody>
                  <a:tcPr marL="76200" marR="76200" marT="76200" marB="76200"/>
                </a:tc>
                <a:extLst>
                  <a:ext uri="{0D108BD9-81ED-4DB2-BD59-A6C34878D82A}">
                    <a16:rowId xmlns:a16="http://schemas.microsoft.com/office/drawing/2014/main" val="4124978023"/>
                  </a:ext>
                </a:extLst>
              </a:tr>
              <a:tr h="382892">
                <a:tc>
                  <a:txBody>
                    <a:bodyPr/>
                    <a:lstStyle/>
                    <a:p>
                      <a:pPr fontAlgn="t"/>
                      <a:r>
                        <a:rPr lang="en-US" sz="1600">
                          <a:effectLst/>
                        </a:rPr>
                        <a:t>String</a:t>
                      </a:r>
                    </a:p>
                  </a:txBody>
                  <a:tcPr marL="76200" marR="76200" marT="76200" marB="76200"/>
                </a:tc>
                <a:tc>
                  <a:txBody>
                    <a:bodyPr/>
                    <a:lstStyle/>
                    <a:p>
                      <a:pPr fontAlgn="t"/>
                      <a:r>
                        <a:rPr lang="en-US" sz="1600">
                          <a:effectLst/>
                        </a:rPr>
                        <a:t>"string"</a:t>
                      </a:r>
                    </a:p>
                  </a:txBody>
                  <a:tcPr marL="76200" marR="76200" marT="76200" marB="76200"/>
                </a:tc>
                <a:extLst>
                  <a:ext uri="{0D108BD9-81ED-4DB2-BD59-A6C34878D82A}">
                    <a16:rowId xmlns:a16="http://schemas.microsoft.com/office/drawing/2014/main" val="1981150181"/>
                  </a:ext>
                </a:extLst>
              </a:tr>
              <a:tr h="382892">
                <a:tc>
                  <a:txBody>
                    <a:bodyPr/>
                    <a:lstStyle/>
                    <a:p>
                      <a:pPr fontAlgn="t"/>
                      <a:r>
                        <a:rPr lang="en-US" sz="1600">
                          <a:effectLst/>
                        </a:rPr>
                        <a:t>Boolean</a:t>
                      </a:r>
                    </a:p>
                  </a:txBody>
                  <a:tcPr marL="76200" marR="76200" marT="76200" marB="76200"/>
                </a:tc>
                <a:tc>
                  <a:txBody>
                    <a:bodyPr/>
                    <a:lstStyle/>
                    <a:p>
                      <a:pPr fontAlgn="t"/>
                      <a:r>
                        <a:rPr lang="en-US" sz="1600" dirty="0">
                          <a:effectLst/>
                        </a:rPr>
                        <a:t>"</a:t>
                      </a:r>
                      <a:r>
                        <a:rPr lang="en-US" sz="1600" dirty="0" err="1">
                          <a:effectLst/>
                        </a:rPr>
                        <a:t>boolean</a:t>
                      </a:r>
                      <a:r>
                        <a:rPr lang="en-US" sz="1600" dirty="0">
                          <a:effectLst/>
                        </a:rPr>
                        <a:t>"</a:t>
                      </a:r>
                    </a:p>
                  </a:txBody>
                  <a:tcPr marL="76200" marR="76200" marT="76200" marB="76200"/>
                </a:tc>
                <a:extLst>
                  <a:ext uri="{0D108BD9-81ED-4DB2-BD59-A6C34878D82A}">
                    <a16:rowId xmlns:a16="http://schemas.microsoft.com/office/drawing/2014/main" val="42616990"/>
                  </a:ext>
                </a:extLst>
              </a:tr>
              <a:tr h="382892">
                <a:tc>
                  <a:txBody>
                    <a:bodyPr/>
                    <a:lstStyle/>
                    <a:p>
                      <a:pPr fontAlgn="t"/>
                      <a:r>
                        <a:rPr lang="en-US" sz="1600">
                          <a:effectLst/>
                        </a:rPr>
                        <a:t>Object</a:t>
                      </a:r>
                    </a:p>
                  </a:txBody>
                  <a:tcPr marL="76200" marR="76200" marT="76200" marB="76200"/>
                </a:tc>
                <a:tc>
                  <a:txBody>
                    <a:bodyPr/>
                    <a:lstStyle/>
                    <a:p>
                      <a:pPr fontAlgn="t"/>
                      <a:r>
                        <a:rPr lang="en-US" sz="1600">
                          <a:effectLst/>
                        </a:rPr>
                        <a:t>"object"</a:t>
                      </a:r>
                    </a:p>
                  </a:txBody>
                  <a:tcPr marL="76200" marR="76200" marT="76200" marB="76200"/>
                </a:tc>
                <a:extLst>
                  <a:ext uri="{0D108BD9-81ED-4DB2-BD59-A6C34878D82A}">
                    <a16:rowId xmlns:a16="http://schemas.microsoft.com/office/drawing/2014/main" val="3875414014"/>
                  </a:ext>
                </a:extLst>
              </a:tr>
              <a:tr h="382892">
                <a:tc>
                  <a:txBody>
                    <a:bodyPr/>
                    <a:lstStyle/>
                    <a:p>
                      <a:pPr fontAlgn="t"/>
                      <a:r>
                        <a:rPr lang="en-US" sz="1600">
                          <a:effectLst/>
                        </a:rPr>
                        <a:t>Function</a:t>
                      </a:r>
                    </a:p>
                  </a:txBody>
                  <a:tcPr marL="76200" marR="76200" marT="76200" marB="76200"/>
                </a:tc>
                <a:tc>
                  <a:txBody>
                    <a:bodyPr/>
                    <a:lstStyle/>
                    <a:p>
                      <a:pPr fontAlgn="t"/>
                      <a:r>
                        <a:rPr lang="en-US" sz="1600">
                          <a:effectLst/>
                        </a:rPr>
                        <a:t>"function"</a:t>
                      </a:r>
                    </a:p>
                  </a:txBody>
                  <a:tcPr marL="76200" marR="76200" marT="76200" marB="76200"/>
                </a:tc>
                <a:extLst>
                  <a:ext uri="{0D108BD9-81ED-4DB2-BD59-A6C34878D82A}">
                    <a16:rowId xmlns:a16="http://schemas.microsoft.com/office/drawing/2014/main" val="2618947925"/>
                  </a:ext>
                </a:extLst>
              </a:tr>
              <a:tr h="382892">
                <a:tc>
                  <a:txBody>
                    <a:bodyPr/>
                    <a:lstStyle/>
                    <a:p>
                      <a:pPr fontAlgn="t"/>
                      <a:r>
                        <a:rPr lang="en-US" sz="1600">
                          <a:effectLst/>
                        </a:rPr>
                        <a:t>Undefined</a:t>
                      </a:r>
                    </a:p>
                  </a:txBody>
                  <a:tcPr marL="76200" marR="76200" marT="76200" marB="76200"/>
                </a:tc>
                <a:tc>
                  <a:txBody>
                    <a:bodyPr/>
                    <a:lstStyle/>
                    <a:p>
                      <a:pPr fontAlgn="t"/>
                      <a:r>
                        <a:rPr lang="en-US" sz="1600">
                          <a:effectLst/>
                        </a:rPr>
                        <a:t>"undefined"</a:t>
                      </a:r>
                    </a:p>
                  </a:txBody>
                  <a:tcPr marL="76200" marR="76200" marT="76200" marB="76200"/>
                </a:tc>
                <a:extLst>
                  <a:ext uri="{0D108BD9-81ED-4DB2-BD59-A6C34878D82A}">
                    <a16:rowId xmlns:a16="http://schemas.microsoft.com/office/drawing/2014/main" val="1556989736"/>
                  </a:ext>
                </a:extLst>
              </a:tr>
              <a:tr h="382892">
                <a:tc>
                  <a:txBody>
                    <a:bodyPr/>
                    <a:lstStyle/>
                    <a:p>
                      <a:pPr fontAlgn="t"/>
                      <a:r>
                        <a:rPr lang="en-US" sz="1600">
                          <a:effectLst/>
                        </a:rPr>
                        <a:t>Null</a:t>
                      </a:r>
                    </a:p>
                  </a:txBody>
                  <a:tcPr marL="76200" marR="76200" marT="76200" marB="76200"/>
                </a:tc>
                <a:tc>
                  <a:txBody>
                    <a:bodyPr/>
                    <a:lstStyle/>
                    <a:p>
                      <a:pPr fontAlgn="t"/>
                      <a:r>
                        <a:rPr lang="en-US" sz="1600" dirty="0">
                          <a:effectLst/>
                        </a:rPr>
                        <a:t>"object"</a:t>
                      </a:r>
                    </a:p>
                  </a:txBody>
                  <a:tcPr marL="76200" marR="76200" marT="76200" marB="76200"/>
                </a:tc>
                <a:extLst>
                  <a:ext uri="{0D108BD9-81ED-4DB2-BD59-A6C34878D82A}">
                    <a16:rowId xmlns:a16="http://schemas.microsoft.com/office/drawing/2014/main" val="2557144430"/>
                  </a:ext>
                </a:extLst>
              </a:tr>
            </a:tbl>
          </a:graphicData>
        </a:graphic>
      </p:graphicFrame>
    </p:spTree>
    <p:extLst>
      <p:ext uri="{BB962C8B-B14F-4D97-AF65-F5344CB8AC3E}">
        <p14:creationId xmlns:p14="http://schemas.microsoft.com/office/powerpoint/2010/main" val="331713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D030-78B5-4E56-912D-FA6A540C7CE6}"/>
              </a:ext>
            </a:extLst>
          </p:cNvPr>
          <p:cNvSpPr>
            <a:spLocks noGrp="1"/>
          </p:cNvSpPr>
          <p:nvPr>
            <p:ph type="title"/>
          </p:nvPr>
        </p:nvSpPr>
        <p:spPr>
          <a:xfrm>
            <a:off x="273910" y="351690"/>
            <a:ext cx="11125199" cy="615463"/>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A1730D6E-E546-4A52-B562-4537E2466CAD}"/>
              </a:ext>
            </a:extLst>
          </p:cNvPr>
          <p:cNvSpPr>
            <a:spLocks noGrp="1"/>
          </p:cNvSpPr>
          <p:nvPr>
            <p:ph type="body" sz="quarter" idx="13"/>
          </p:nvPr>
        </p:nvSpPr>
        <p:spPr>
          <a:xfrm>
            <a:off x="462500" y="1160584"/>
            <a:ext cx="11190238" cy="3962401"/>
          </a:xfrm>
        </p:spPr>
        <p:txBody>
          <a:bodyPr/>
          <a:lstStyle/>
          <a:p>
            <a:r>
              <a:rPr lang="en-US"/>
              <a:t>The following code shows how to implement </a:t>
            </a:r>
            <a:r>
              <a:rPr lang="en-US" b="1"/>
              <a:t>typeof</a:t>
            </a:r>
            <a:r>
              <a:rPr lang="en-US"/>
              <a:t> operator.</a:t>
            </a:r>
            <a:endParaRPr lang="en-US" dirty="0"/>
          </a:p>
        </p:txBody>
      </p:sp>
      <p:sp>
        <p:nvSpPr>
          <p:cNvPr id="4" name="Slide Number Placeholder 3">
            <a:extLst>
              <a:ext uri="{FF2B5EF4-FFF2-40B4-BE49-F238E27FC236}">
                <a16:creationId xmlns:a16="http://schemas.microsoft.com/office/drawing/2014/main" id="{9C37648C-84E6-4054-BF3F-AAD1F0E32375}"/>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46</a:t>
            </a:fld>
            <a:endParaRPr lang="en-US" dirty="0"/>
          </a:p>
        </p:txBody>
      </p:sp>
      <p:pic>
        <p:nvPicPr>
          <p:cNvPr id="5" name="Picture 4">
            <a:extLst>
              <a:ext uri="{FF2B5EF4-FFF2-40B4-BE49-F238E27FC236}">
                <a16:creationId xmlns:a16="http://schemas.microsoft.com/office/drawing/2014/main" id="{8173A2FF-B2D5-4AA0-A3E0-0FFA77795A02}"/>
              </a:ext>
            </a:extLst>
          </p:cNvPr>
          <p:cNvPicPr>
            <a:picLocks noChangeAspect="1"/>
          </p:cNvPicPr>
          <p:nvPr/>
        </p:nvPicPr>
        <p:blipFill>
          <a:blip r:embed="rId2"/>
          <a:stretch>
            <a:fillRect/>
          </a:stretch>
        </p:blipFill>
        <p:spPr>
          <a:xfrm>
            <a:off x="746124" y="1767986"/>
            <a:ext cx="6429375" cy="3790950"/>
          </a:xfrm>
          <a:prstGeom prst="rect">
            <a:avLst/>
          </a:prstGeom>
        </p:spPr>
      </p:pic>
      <p:pic>
        <p:nvPicPr>
          <p:cNvPr id="6" name="Picture 5">
            <a:extLst>
              <a:ext uri="{FF2B5EF4-FFF2-40B4-BE49-F238E27FC236}">
                <a16:creationId xmlns:a16="http://schemas.microsoft.com/office/drawing/2014/main" id="{62956A2A-50A2-4B24-8A87-CFA1913AF67C}"/>
              </a:ext>
            </a:extLst>
          </p:cNvPr>
          <p:cNvPicPr>
            <a:picLocks noChangeAspect="1"/>
          </p:cNvPicPr>
          <p:nvPr/>
        </p:nvPicPr>
        <p:blipFill>
          <a:blip r:embed="rId3"/>
          <a:stretch>
            <a:fillRect/>
          </a:stretch>
        </p:blipFill>
        <p:spPr>
          <a:xfrm>
            <a:off x="7459123" y="3287223"/>
            <a:ext cx="4486275" cy="752475"/>
          </a:xfrm>
          <a:prstGeom prst="rect">
            <a:avLst/>
          </a:prstGeom>
        </p:spPr>
      </p:pic>
      <p:sp>
        <p:nvSpPr>
          <p:cNvPr id="7" name="TextBox 6">
            <a:extLst>
              <a:ext uri="{FF2B5EF4-FFF2-40B4-BE49-F238E27FC236}">
                <a16:creationId xmlns:a16="http://schemas.microsoft.com/office/drawing/2014/main" id="{C7A5D100-7D71-41EC-9F01-E690FC977CD8}"/>
              </a:ext>
            </a:extLst>
          </p:cNvPr>
          <p:cNvSpPr txBox="1"/>
          <p:nvPr/>
        </p:nvSpPr>
        <p:spPr>
          <a:xfrm>
            <a:off x="9132752" y="2672862"/>
            <a:ext cx="914400" cy="420930"/>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53181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E277-2000-44AA-9460-A4E890BBDEA2}"/>
              </a:ext>
            </a:extLst>
          </p:cNvPr>
          <p:cNvSpPr>
            <a:spLocks noGrp="1"/>
          </p:cNvSpPr>
          <p:nvPr>
            <p:ph type="title"/>
          </p:nvPr>
        </p:nvSpPr>
        <p:spPr>
          <a:xfrm>
            <a:off x="250464" y="328246"/>
            <a:ext cx="11125199" cy="568570"/>
          </a:xfrm>
        </p:spPr>
        <p:txBody>
          <a:bodyPr/>
          <a:lstStyle/>
          <a:p>
            <a:r>
              <a:rPr lang="en-US" dirty="0"/>
              <a:t>JavaScript - if...else Statement</a:t>
            </a:r>
          </a:p>
        </p:txBody>
      </p:sp>
      <p:sp>
        <p:nvSpPr>
          <p:cNvPr id="3" name="Text Placeholder 2">
            <a:extLst>
              <a:ext uri="{FF2B5EF4-FFF2-40B4-BE49-F238E27FC236}">
                <a16:creationId xmlns:a16="http://schemas.microsoft.com/office/drawing/2014/main" id="{FCF235B6-CCD6-45BA-B987-51FF5A461104}"/>
              </a:ext>
            </a:extLst>
          </p:cNvPr>
          <p:cNvSpPr>
            <a:spLocks noGrp="1"/>
          </p:cNvSpPr>
          <p:nvPr>
            <p:ph type="body" sz="quarter" idx="13"/>
          </p:nvPr>
        </p:nvSpPr>
        <p:spPr>
          <a:xfrm>
            <a:off x="462500" y="1113691"/>
            <a:ext cx="11448146" cy="3962401"/>
          </a:xfrm>
        </p:spPr>
        <p:txBody>
          <a:bodyPr/>
          <a:lstStyle/>
          <a:p>
            <a:pPr algn="just"/>
            <a:r>
              <a:rPr lang="en-US" dirty="0"/>
              <a:t>While writing a program, there may be a situation when you need to adopt one out of a given set of paths. In such cases, you need to use conditional statements that allow your program to make correct decisions and perform right actions.</a:t>
            </a:r>
          </a:p>
          <a:p>
            <a:pPr algn="just"/>
            <a:r>
              <a:rPr lang="en-US" dirty="0"/>
              <a:t>JavaScript supports conditional statements which are used to perform different actions based on different conditions. Here we will explain the </a:t>
            </a:r>
            <a:r>
              <a:rPr lang="en-US" b="1" dirty="0" err="1"/>
              <a:t>if..else</a:t>
            </a:r>
            <a:r>
              <a:rPr lang="en-US" dirty="0"/>
              <a:t> statement.</a:t>
            </a:r>
          </a:p>
          <a:p>
            <a:endParaRPr lang="en-US" dirty="0"/>
          </a:p>
        </p:txBody>
      </p:sp>
      <p:sp>
        <p:nvSpPr>
          <p:cNvPr id="4" name="Slide Number Placeholder 3">
            <a:extLst>
              <a:ext uri="{FF2B5EF4-FFF2-40B4-BE49-F238E27FC236}">
                <a16:creationId xmlns:a16="http://schemas.microsoft.com/office/drawing/2014/main" id="{A51F28DA-BAD5-4D45-960A-7CBEC8C0966F}"/>
              </a:ext>
            </a:extLst>
          </p:cNvPr>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77036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A2D-7DB3-4276-9441-6FEF974FC4EC}"/>
              </a:ext>
            </a:extLst>
          </p:cNvPr>
          <p:cNvSpPr>
            <a:spLocks noGrp="1"/>
          </p:cNvSpPr>
          <p:nvPr>
            <p:ph type="title"/>
          </p:nvPr>
        </p:nvSpPr>
        <p:spPr>
          <a:xfrm>
            <a:off x="274628" y="139242"/>
            <a:ext cx="11125199" cy="615463"/>
          </a:xfrm>
        </p:spPr>
        <p:txBody>
          <a:bodyPr/>
          <a:lstStyle/>
          <a:p>
            <a:r>
              <a:rPr lang="en-US" dirty="0"/>
              <a:t>Flow Chart of if-else</a:t>
            </a:r>
          </a:p>
        </p:txBody>
      </p:sp>
      <p:sp>
        <p:nvSpPr>
          <p:cNvPr id="3" name="Text Placeholder 2">
            <a:extLst>
              <a:ext uri="{FF2B5EF4-FFF2-40B4-BE49-F238E27FC236}">
                <a16:creationId xmlns:a16="http://schemas.microsoft.com/office/drawing/2014/main" id="{B99B6087-511D-4A0E-BB01-0F09AF035250}"/>
              </a:ext>
            </a:extLst>
          </p:cNvPr>
          <p:cNvSpPr>
            <a:spLocks noGrp="1"/>
          </p:cNvSpPr>
          <p:nvPr>
            <p:ph type="body" sz="quarter" idx="13"/>
          </p:nvPr>
        </p:nvSpPr>
        <p:spPr>
          <a:xfrm>
            <a:off x="439054" y="1075042"/>
            <a:ext cx="11424700" cy="3962401"/>
          </a:xfrm>
        </p:spPr>
        <p:txBody>
          <a:bodyPr/>
          <a:lstStyle/>
          <a:p>
            <a:r>
              <a:rPr lang="en-US" sz="2400" dirty="0"/>
              <a:t>The following flow chart shows how the if-else statement works.</a:t>
            </a:r>
          </a:p>
          <a:p>
            <a:endParaRPr lang="en-US" sz="2400" dirty="0"/>
          </a:p>
          <a:p>
            <a:endParaRPr lang="en-US" sz="2400" dirty="0"/>
          </a:p>
          <a:p>
            <a:endParaRPr lang="en-US" sz="2400" dirty="0"/>
          </a:p>
          <a:p>
            <a:r>
              <a:rPr lang="en-US" sz="2400" dirty="0"/>
              <a:t>JavaScript supports the following forms of </a:t>
            </a:r>
            <a:r>
              <a:rPr lang="en-US" sz="2400" b="1" dirty="0" err="1"/>
              <a:t>if..else</a:t>
            </a:r>
            <a:r>
              <a:rPr lang="en-US" sz="2400" dirty="0"/>
              <a:t> statement −</a:t>
            </a:r>
          </a:p>
          <a:p>
            <a:pPr marL="344488" indent="-342900">
              <a:buFont typeface="Arial" panose="020B0604020202020204" pitchFamily="34" charset="0"/>
              <a:buChar char="•"/>
            </a:pPr>
            <a:r>
              <a:rPr lang="en-US" sz="2400" dirty="0"/>
              <a:t>if statement</a:t>
            </a:r>
          </a:p>
          <a:p>
            <a:pPr marL="344488" indent="-342900">
              <a:buFont typeface="Arial" panose="020B0604020202020204" pitchFamily="34" charset="0"/>
              <a:buChar char="•"/>
            </a:pPr>
            <a:r>
              <a:rPr lang="en-US" sz="2400" dirty="0"/>
              <a:t>if...else statement</a:t>
            </a:r>
          </a:p>
          <a:p>
            <a:pPr marL="344488" indent="-342900">
              <a:buFont typeface="Arial" panose="020B0604020202020204" pitchFamily="34" charset="0"/>
              <a:buChar char="•"/>
            </a:pPr>
            <a:r>
              <a:rPr lang="en-US" sz="2400" dirty="0"/>
              <a:t>if...else if... statement.</a:t>
            </a:r>
          </a:p>
          <a:p>
            <a:endParaRPr lang="en-US" dirty="0"/>
          </a:p>
        </p:txBody>
      </p:sp>
      <p:sp>
        <p:nvSpPr>
          <p:cNvPr id="4" name="Slide Number Placeholder 3">
            <a:extLst>
              <a:ext uri="{FF2B5EF4-FFF2-40B4-BE49-F238E27FC236}">
                <a16:creationId xmlns:a16="http://schemas.microsoft.com/office/drawing/2014/main" id="{7CE51EB0-9E1E-462D-9CC1-A0EFDCAFE9BE}"/>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48</a:t>
            </a:fld>
            <a:endParaRPr lang="en-US" dirty="0"/>
          </a:p>
        </p:txBody>
      </p:sp>
      <p:pic>
        <p:nvPicPr>
          <p:cNvPr id="5" name="Picture 4">
            <a:extLst>
              <a:ext uri="{FF2B5EF4-FFF2-40B4-BE49-F238E27FC236}">
                <a16:creationId xmlns:a16="http://schemas.microsoft.com/office/drawing/2014/main" id="{3650BC52-7531-423C-9975-FF679664BD16}"/>
              </a:ext>
            </a:extLst>
          </p:cNvPr>
          <p:cNvPicPr>
            <a:picLocks noChangeAspect="1"/>
          </p:cNvPicPr>
          <p:nvPr/>
        </p:nvPicPr>
        <p:blipFill>
          <a:blip r:embed="rId2"/>
          <a:stretch>
            <a:fillRect/>
          </a:stretch>
        </p:blipFill>
        <p:spPr>
          <a:xfrm>
            <a:off x="8485558" y="1106730"/>
            <a:ext cx="2393679" cy="3219086"/>
          </a:xfrm>
          <a:prstGeom prst="rect">
            <a:avLst/>
          </a:prstGeom>
        </p:spPr>
      </p:pic>
    </p:spTree>
    <p:extLst>
      <p:ext uri="{BB962C8B-B14F-4D97-AF65-F5344CB8AC3E}">
        <p14:creationId xmlns:p14="http://schemas.microsoft.com/office/powerpoint/2010/main" val="86091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371F-708A-4F9D-809A-DC89F35C72CA}"/>
              </a:ext>
            </a:extLst>
          </p:cNvPr>
          <p:cNvSpPr>
            <a:spLocks noGrp="1"/>
          </p:cNvSpPr>
          <p:nvPr>
            <p:ph type="title"/>
          </p:nvPr>
        </p:nvSpPr>
        <p:spPr>
          <a:xfrm>
            <a:off x="250465" y="328245"/>
            <a:ext cx="11125199" cy="638909"/>
          </a:xfrm>
        </p:spPr>
        <p:txBody>
          <a:bodyPr/>
          <a:lstStyle/>
          <a:p>
            <a:r>
              <a:rPr lang="en-US"/>
              <a:t>if statement</a:t>
            </a:r>
            <a:endParaRPr lang="en-US" dirty="0"/>
          </a:p>
        </p:txBody>
      </p:sp>
      <p:sp>
        <p:nvSpPr>
          <p:cNvPr id="3" name="Text Placeholder 2">
            <a:extLst>
              <a:ext uri="{FF2B5EF4-FFF2-40B4-BE49-F238E27FC236}">
                <a16:creationId xmlns:a16="http://schemas.microsoft.com/office/drawing/2014/main" id="{FB2D94B4-8A84-439E-9B27-0B1FA0C385D7}"/>
              </a:ext>
            </a:extLst>
          </p:cNvPr>
          <p:cNvSpPr>
            <a:spLocks noGrp="1"/>
          </p:cNvSpPr>
          <p:nvPr>
            <p:ph type="body" sz="quarter" idx="13"/>
          </p:nvPr>
        </p:nvSpPr>
        <p:spPr>
          <a:xfrm>
            <a:off x="462499" y="1207476"/>
            <a:ext cx="11518485" cy="3962401"/>
          </a:xfrm>
        </p:spPr>
        <p:txBody>
          <a:bodyPr/>
          <a:lstStyle/>
          <a:p>
            <a:r>
              <a:rPr lang="en-US" dirty="0"/>
              <a:t>The </a:t>
            </a:r>
            <a:r>
              <a:rPr lang="en-US" b="1" dirty="0"/>
              <a:t>if</a:t>
            </a:r>
            <a:r>
              <a:rPr lang="en-US" dirty="0"/>
              <a:t> statement is the fundamental control statement that allows JavaScript to make decisions and execute statements conditionally.</a:t>
            </a:r>
          </a:p>
          <a:p>
            <a:r>
              <a:rPr lang="en-US" b="1" dirty="0"/>
              <a:t>Syntax</a:t>
            </a:r>
          </a:p>
          <a:p>
            <a:r>
              <a:rPr lang="en-US" dirty="0"/>
              <a:t>The syntax for a basic if statement is as follows −</a:t>
            </a:r>
          </a:p>
          <a:p>
            <a:endParaRPr lang="en-US" dirty="0"/>
          </a:p>
          <a:p>
            <a:pPr algn="just"/>
            <a:r>
              <a:rPr lang="en-US" dirty="0"/>
              <a:t>Here a JavaScript expression is evaluated. If the resulting value is true, the given statement(s) are executed. If the expression is false, then no statement would be not executed. Most of the times, you will use comparison operators while making decisions.</a:t>
            </a:r>
          </a:p>
        </p:txBody>
      </p:sp>
      <p:sp>
        <p:nvSpPr>
          <p:cNvPr id="4" name="Slide Number Placeholder 3">
            <a:extLst>
              <a:ext uri="{FF2B5EF4-FFF2-40B4-BE49-F238E27FC236}">
                <a16:creationId xmlns:a16="http://schemas.microsoft.com/office/drawing/2014/main" id="{1E8AC33F-4722-44D3-AD05-BFF9CCC1202C}"/>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49</a:t>
            </a:fld>
            <a:endParaRPr lang="en-US" dirty="0"/>
          </a:p>
        </p:txBody>
      </p:sp>
      <p:pic>
        <p:nvPicPr>
          <p:cNvPr id="5" name="Picture 4">
            <a:extLst>
              <a:ext uri="{FF2B5EF4-FFF2-40B4-BE49-F238E27FC236}">
                <a16:creationId xmlns:a16="http://schemas.microsoft.com/office/drawing/2014/main" id="{CA7B42F1-BF2F-4C7C-BE3F-89F3069F6414}"/>
              </a:ext>
            </a:extLst>
          </p:cNvPr>
          <p:cNvPicPr>
            <a:picLocks noChangeAspect="1"/>
          </p:cNvPicPr>
          <p:nvPr/>
        </p:nvPicPr>
        <p:blipFill>
          <a:blip r:embed="rId2"/>
          <a:stretch>
            <a:fillRect/>
          </a:stretch>
        </p:blipFill>
        <p:spPr>
          <a:xfrm>
            <a:off x="3464045" y="3495675"/>
            <a:ext cx="4794445" cy="630848"/>
          </a:xfrm>
          <a:prstGeom prst="rect">
            <a:avLst/>
          </a:prstGeom>
        </p:spPr>
      </p:pic>
    </p:spTree>
    <p:extLst>
      <p:ext uri="{BB962C8B-B14F-4D97-AF65-F5344CB8AC3E}">
        <p14:creationId xmlns:p14="http://schemas.microsoft.com/office/powerpoint/2010/main" val="90946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2D5-9D48-4AA6-88D7-D4255C41D2A8}"/>
              </a:ext>
            </a:extLst>
          </p:cNvPr>
          <p:cNvSpPr>
            <a:spLocks noGrp="1"/>
          </p:cNvSpPr>
          <p:nvPr>
            <p:ph type="title"/>
          </p:nvPr>
        </p:nvSpPr>
        <p:spPr>
          <a:xfrm>
            <a:off x="227018" y="257906"/>
            <a:ext cx="11125199" cy="638909"/>
          </a:xfrm>
        </p:spPr>
        <p:txBody>
          <a:bodyPr/>
          <a:lstStyle/>
          <a:p>
            <a:r>
              <a:rPr lang="en-US" dirty="0"/>
              <a:t>Client-side JavaScript</a:t>
            </a:r>
          </a:p>
        </p:txBody>
      </p:sp>
      <p:sp>
        <p:nvSpPr>
          <p:cNvPr id="3" name="Text Placeholder 2">
            <a:extLst>
              <a:ext uri="{FF2B5EF4-FFF2-40B4-BE49-F238E27FC236}">
                <a16:creationId xmlns:a16="http://schemas.microsoft.com/office/drawing/2014/main" id="{D4843A92-ECFF-4880-B881-279B4C12E782}"/>
              </a:ext>
            </a:extLst>
          </p:cNvPr>
          <p:cNvSpPr>
            <a:spLocks noGrp="1"/>
          </p:cNvSpPr>
          <p:nvPr>
            <p:ph type="body" sz="quarter" idx="13"/>
          </p:nvPr>
        </p:nvSpPr>
        <p:spPr>
          <a:xfrm>
            <a:off x="462500" y="1090245"/>
            <a:ext cx="11471592" cy="5216770"/>
          </a:xfrm>
        </p:spPr>
        <p:txBody>
          <a:bodyPr/>
          <a:lstStyle/>
          <a:p>
            <a:pPr marL="458788" indent="-457200" algn="just">
              <a:buFont typeface="Arial" panose="020B0604020202020204" pitchFamily="34" charset="0"/>
              <a:buChar char="•"/>
            </a:pPr>
            <a:r>
              <a:rPr lang="en-US" dirty="0"/>
              <a:t>Client-side JavaScript is the most common form of the language. The script should be included in or referenced by an HTML document for the code to be interpreted by the browser.</a:t>
            </a:r>
          </a:p>
          <a:p>
            <a:pPr marL="458788" indent="-457200" algn="just">
              <a:buFont typeface="Arial" panose="020B0604020202020204" pitchFamily="34" charset="0"/>
              <a:buChar char="•"/>
            </a:pPr>
            <a:r>
              <a:rPr lang="en-US" dirty="0"/>
              <a:t>It means that a web page need not be a static HTML, but can include programs that interact with the user, control the browser, and dynamically create HTML content.</a:t>
            </a:r>
          </a:p>
          <a:p>
            <a:pPr marL="458788" indent="-457200" algn="just">
              <a:buFont typeface="Arial" panose="020B0604020202020204" pitchFamily="34" charset="0"/>
              <a:buChar char="•"/>
            </a:pPr>
            <a:r>
              <a:rPr lang="en-US" dirty="0"/>
              <a:t>The JavaScript client-side mechanism provides many advantages over traditional CGI server-side scripts. For example, you might use JavaScript to check if the user has entered a valid e-mail address in a form field.</a:t>
            </a:r>
          </a:p>
          <a:p>
            <a:pPr marL="458788" indent="-457200" algn="just">
              <a:buFont typeface="Arial" panose="020B0604020202020204" pitchFamily="34" charset="0"/>
              <a:buChar char="•"/>
            </a:pPr>
            <a:r>
              <a:rPr lang="en-US" dirty="0"/>
              <a:t>The JavaScript code is executed when the user submits the form, and only if all the entries are valid, they would be submitted to the Web Server.</a:t>
            </a:r>
          </a:p>
          <a:p>
            <a:endParaRPr lang="en-US" dirty="0"/>
          </a:p>
        </p:txBody>
      </p:sp>
      <p:sp>
        <p:nvSpPr>
          <p:cNvPr id="4" name="Slide Number Placeholder 3">
            <a:extLst>
              <a:ext uri="{FF2B5EF4-FFF2-40B4-BE49-F238E27FC236}">
                <a16:creationId xmlns:a16="http://schemas.microsoft.com/office/drawing/2014/main" id="{38FA7F4E-8854-4634-9DD3-BAE588EB5D91}"/>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38689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D09D-CC85-4F7E-8E93-7E68B4175F20}"/>
              </a:ext>
            </a:extLst>
          </p:cNvPr>
          <p:cNvSpPr>
            <a:spLocks noGrp="1"/>
          </p:cNvSpPr>
          <p:nvPr>
            <p:ph type="title"/>
          </p:nvPr>
        </p:nvSpPr>
        <p:spPr>
          <a:xfrm>
            <a:off x="227018" y="351692"/>
            <a:ext cx="11125199" cy="498232"/>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D58A4DCB-38E8-4D6C-B6E7-E85EDA833F60}"/>
              </a:ext>
            </a:extLst>
          </p:cNvPr>
          <p:cNvSpPr>
            <a:spLocks noGrp="1"/>
          </p:cNvSpPr>
          <p:nvPr>
            <p:ph type="body" sz="quarter" idx="13"/>
          </p:nvPr>
        </p:nvSpPr>
        <p:spPr>
          <a:xfrm>
            <a:off x="462500" y="1090245"/>
            <a:ext cx="11495038" cy="3962401"/>
          </a:xfrm>
        </p:spPr>
        <p:txBody>
          <a:bodyPr/>
          <a:lstStyle/>
          <a:p>
            <a:r>
              <a:rPr lang="en-US"/>
              <a:t>Try the following example to understand how the </a:t>
            </a:r>
            <a:r>
              <a:rPr lang="en-US" b="1"/>
              <a:t>if</a:t>
            </a:r>
            <a:r>
              <a:rPr lang="en-US"/>
              <a:t> statement works.</a:t>
            </a:r>
            <a:endParaRPr lang="en-US" dirty="0"/>
          </a:p>
        </p:txBody>
      </p:sp>
      <p:sp>
        <p:nvSpPr>
          <p:cNvPr id="4" name="Slide Number Placeholder 3">
            <a:extLst>
              <a:ext uri="{FF2B5EF4-FFF2-40B4-BE49-F238E27FC236}">
                <a16:creationId xmlns:a16="http://schemas.microsoft.com/office/drawing/2014/main" id="{C8615F62-4253-4406-A511-68DCC7885138}"/>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50</a:t>
            </a:fld>
            <a:endParaRPr lang="en-US" dirty="0"/>
          </a:p>
        </p:txBody>
      </p:sp>
      <p:pic>
        <p:nvPicPr>
          <p:cNvPr id="5" name="Picture 4">
            <a:extLst>
              <a:ext uri="{FF2B5EF4-FFF2-40B4-BE49-F238E27FC236}">
                <a16:creationId xmlns:a16="http://schemas.microsoft.com/office/drawing/2014/main" id="{1F028711-867B-4577-993F-91C1E7123D63}"/>
              </a:ext>
            </a:extLst>
          </p:cNvPr>
          <p:cNvPicPr>
            <a:picLocks noChangeAspect="1"/>
          </p:cNvPicPr>
          <p:nvPr/>
        </p:nvPicPr>
        <p:blipFill>
          <a:blip r:embed="rId2"/>
          <a:stretch>
            <a:fillRect/>
          </a:stretch>
        </p:blipFill>
        <p:spPr>
          <a:xfrm>
            <a:off x="3699974" y="1619250"/>
            <a:ext cx="4648200" cy="2400300"/>
          </a:xfrm>
          <a:prstGeom prst="rect">
            <a:avLst/>
          </a:prstGeom>
        </p:spPr>
      </p:pic>
      <p:pic>
        <p:nvPicPr>
          <p:cNvPr id="6" name="Picture 5">
            <a:extLst>
              <a:ext uri="{FF2B5EF4-FFF2-40B4-BE49-F238E27FC236}">
                <a16:creationId xmlns:a16="http://schemas.microsoft.com/office/drawing/2014/main" id="{C53D92BA-A2C4-48DA-8FEF-FBB815BB8EAC}"/>
              </a:ext>
            </a:extLst>
          </p:cNvPr>
          <p:cNvPicPr>
            <a:picLocks noChangeAspect="1"/>
          </p:cNvPicPr>
          <p:nvPr/>
        </p:nvPicPr>
        <p:blipFill>
          <a:blip r:embed="rId3"/>
          <a:stretch>
            <a:fillRect/>
          </a:stretch>
        </p:blipFill>
        <p:spPr>
          <a:xfrm>
            <a:off x="4298954" y="5292967"/>
            <a:ext cx="2981325" cy="590550"/>
          </a:xfrm>
          <a:prstGeom prst="rect">
            <a:avLst/>
          </a:prstGeom>
        </p:spPr>
      </p:pic>
      <p:sp>
        <p:nvSpPr>
          <p:cNvPr id="7" name="TextBox 6">
            <a:extLst>
              <a:ext uri="{FF2B5EF4-FFF2-40B4-BE49-F238E27FC236}">
                <a16:creationId xmlns:a16="http://schemas.microsoft.com/office/drawing/2014/main" id="{CC044BEB-7095-486E-B1C6-514D155A62CD}"/>
              </a:ext>
            </a:extLst>
          </p:cNvPr>
          <p:cNvSpPr txBox="1"/>
          <p:nvPr/>
        </p:nvSpPr>
        <p:spPr>
          <a:xfrm>
            <a:off x="5332416" y="4812325"/>
            <a:ext cx="914400" cy="240321"/>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7898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8673-8B79-4EC7-98D3-462F568FC6FF}"/>
              </a:ext>
            </a:extLst>
          </p:cNvPr>
          <p:cNvSpPr>
            <a:spLocks noGrp="1"/>
          </p:cNvSpPr>
          <p:nvPr>
            <p:ph type="title"/>
          </p:nvPr>
        </p:nvSpPr>
        <p:spPr>
          <a:xfrm>
            <a:off x="227018" y="257906"/>
            <a:ext cx="11125199" cy="638909"/>
          </a:xfrm>
        </p:spPr>
        <p:txBody>
          <a:bodyPr/>
          <a:lstStyle/>
          <a:p>
            <a:r>
              <a:rPr lang="en-US" dirty="0"/>
              <a:t>if...else statement:</a:t>
            </a:r>
          </a:p>
        </p:txBody>
      </p:sp>
      <p:sp>
        <p:nvSpPr>
          <p:cNvPr id="3" name="Text Placeholder 2">
            <a:extLst>
              <a:ext uri="{FF2B5EF4-FFF2-40B4-BE49-F238E27FC236}">
                <a16:creationId xmlns:a16="http://schemas.microsoft.com/office/drawing/2014/main" id="{C82FFC8B-405A-4E65-86E1-6B20AF1633EA}"/>
              </a:ext>
            </a:extLst>
          </p:cNvPr>
          <p:cNvSpPr>
            <a:spLocks noGrp="1"/>
          </p:cNvSpPr>
          <p:nvPr>
            <p:ph type="body" sz="quarter" idx="13"/>
          </p:nvPr>
        </p:nvSpPr>
        <p:spPr>
          <a:xfrm>
            <a:off x="462500" y="1184030"/>
            <a:ext cx="11354362" cy="3962401"/>
          </a:xfrm>
        </p:spPr>
        <p:txBody>
          <a:bodyPr/>
          <a:lstStyle/>
          <a:p>
            <a:pPr algn="just"/>
            <a:r>
              <a:rPr lang="en-US" dirty="0"/>
              <a:t>The </a:t>
            </a:r>
            <a:r>
              <a:rPr lang="en-US" b="1" dirty="0"/>
              <a:t>'if...else'</a:t>
            </a:r>
            <a:r>
              <a:rPr lang="en-US" dirty="0"/>
              <a:t> statement is the next form of control statement that allows JavaScript to execute statements in a more controlled way.</a:t>
            </a:r>
          </a:p>
          <a:p>
            <a:pPr algn="just"/>
            <a:r>
              <a:rPr lang="en-US" dirty="0"/>
              <a:t>Syntax</a:t>
            </a:r>
          </a:p>
          <a:p>
            <a:pPr algn="just"/>
            <a:endParaRPr lang="en-US" dirty="0"/>
          </a:p>
          <a:p>
            <a:pPr algn="just"/>
            <a:endParaRPr lang="en-US" dirty="0"/>
          </a:p>
          <a:p>
            <a:r>
              <a:rPr lang="en-US" dirty="0"/>
              <a:t>Here JavaScript expression is evaluated. If the resulting value is true, the given statement(s) in the ‘if’ block, are executed. If the expression is false, then the given statement(s) in the else block are executed.</a:t>
            </a:r>
          </a:p>
          <a:p>
            <a:pPr algn="just"/>
            <a:endParaRPr lang="en-US" dirty="0"/>
          </a:p>
          <a:p>
            <a:pPr algn="just"/>
            <a:endParaRPr lang="en-US" dirty="0"/>
          </a:p>
        </p:txBody>
      </p:sp>
      <p:sp>
        <p:nvSpPr>
          <p:cNvPr id="4" name="Slide Number Placeholder 3">
            <a:extLst>
              <a:ext uri="{FF2B5EF4-FFF2-40B4-BE49-F238E27FC236}">
                <a16:creationId xmlns:a16="http://schemas.microsoft.com/office/drawing/2014/main" id="{44326AA4-06A3-4B51-A4AB-CFBDBA76EF3A}"/>
              </a:ext>
            </a:extLst>
          </p:cNvPr>
          <p:cNvSpPr>
            <a:spLocks noGrp="1"/>
          </p:cNvSpPr>
          <p:nvPr>
            <p:ph type="sldNum" sz="quarter" idx="12"/>
          </p:nvPr>
        </p:nvSpPr>
        <p:spPr/>
        <p:txBody>
          <a:bodyPr/>
          <a:lstStyle/>
          <a:p>
            <a:fld id="{C51EAA63-D034-42AE-91FA-B13B9518C7BE}" type="slidenum">
              <a:rPr lang="en-US" smtClean="0"/>
              <a:pPr/>
              <a:t>51</a:t>
            </a:fld>
            <a:endParaRPr lang="en-US" dirty="0"/>
          </a:p>
        </p:txBody>
      </p:sp>
      <p:pic>
        <p:nvPicPr>
          <p:cNvPr id="5" name="Picture 4">
            <a:extLst>
              <a:ext uri="{FF2B5EF4-FFF2-40B4-BE49-F238E27FC236}">
                <a16:creationId xmlns:a16="http://schemas.microsoft.com/office/drawing/2014/main" id="{6B5A2C84-2183-421F-941E-168E771CDF9A}"/>
              </a:ext>
            </a:extLst>
          </p:cNvPr>
          <p:cNvPicPr>
            <a:picLocks noChangeAspect="1"/>
          </p:cNvPicPr>
          <p:nvPr/>
        </p:nvPicPr>
        <p:blipFill>
          <a:blip r:embed="rId2"/>
          <a:stretch>
            <a:fillRect/>
          </a:stretch>
        </p:blipFill>
        <p:spPr>
          <a:xfrm>
            <a:off x="2155092" y="2284534"/>
            <a:ext cx="4604506" cy="1373066"/>
          </a:xfrm>
          <a:prstGeom prst="rect">
            <a:avLst/>
          </a:prstGeom>
        </p:spPr>
      </p:pic>
    </p:spTree>
    <p:extLst>
      <p:ext uri="{BB962C8B-B14F-4D97-AF65-F5344CB8AC3E}">
        <p14:creationId xmlns:p14="http://schemas.microsoft.com/office/powerpoint/2010/main" val="61474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938F-FF0E-4CE4-9367-5A6866E2F758}"/>
              </a:ext>
            </a:extLst>
          </p:cNvPr>
          <p:cNvSpPr>
            <a:spLocks noGrp="1"/>
          </p:cNvSpPr>
          <p:nvPr>
            <p:ph type="title"/>
          </p:nvPr>
        </p:nvSpPr>
        <p:spPr>
          <a:xfrm>
            <a:off x="227018" y="328245"/>
            <a:ext cx="11125199" cy="638909"/>
          </a:xfrm>
        </p:spPr>
        <p:txBody>
          <a:bodyPr/>
          <a:lstStyle/>
          <a:p>
            <a:r>
              <a:rPr lang="en-US" dirty="0"/>
              <a:t>Example</a:t>
            </a:r>
          </a:p>
        </p:txBody>
      </p:sp>
      <p:sp>
        <p:nvSpPr>
          <p:cNvPr id="3" name="Text Placeholder 2">
            <a:extLst>
              <a:ext uri="{FF2B5EF4-FFF2-40B4-BE49-F238E27FC236}">
                <a16:creationId xmlns:a16="http://schemas.microsoft.com/office/drawing/2014/main" id="{013F8E6A-E478-426C-B947-5DCDC9115D21}"/>
              </a:ext>
            </a:extLst>
          </p:cNvPr>
          <p:cNvSpPr>
            <a:spLocks noGrp="1"/>
          </p:cNvSpPr>
          <p:nvPr>
            <p:ph type="body" sz="quarter" idx="13"/>
          </p:nvPr>
        </p:nvSpPr>
        <p:spPr>
          <a:xfrm>
            <a:off x="462500" y="1207476"/>
            <a:ext cx="11424700" cy="3962401"/>
          </a:xfrm>
        </p:spPr>
        <p:txBody>
          <a:bodyPr/>
          <a:lstStyle/>
          <a:p>
            <a:r>
              <a:rPr lang="en-US" dirty="0"/>
              <a:t>Try the following code to learn how to implement an if-else statement in JavaScript.</a:t>
            </a:r>
          </a:p>
        </p:txBody>
      </p:sp>
      <p:sp>
        <p:nvSpPr>
          <p:cNvPr id="4" name="Slide Number Placeholder 3">
            <a:extLst>
              <a:ext uri="{FF2B5EF4-FFF2-40B4-BE49-F238E27FC236}">
                <a16:creationId xmlns:a16="http://schemas.microsoft.com/office/drawing/2014/main" id="{1127C57B-7B6A-48D4-ABB8-04A6A8D636F7}"/>
              </a:ext>
            </a:extLst>
          </p:cNvPr>
          <p:cNvSpPr>
            <a:spLocks noGrp="1"/>
          </p:cNvSpPr>
          <p:nvPr>
            <p:ph type="sldNum" sz="quarter" idx="12"/>
          </p:nvPr>
        </p:nvSpPr>
        <p:spPr/>
        <p:txBody>
          <a:bodyPr/>
          <a:lstStyle/>
          <a:p>
            <a:fld id="{C51EAA63-D034-42AE-91FA-B13B9518C7BE}" type="slidenum">
              <a:rPr lang="en-US" smtClean="0"/>
              <a:pPr/>
              <a:t>52</a:t>
            </a:fld>
            <a:endParaRPr lang="en-US" dirty="0"/>
          </a:p>
        </p:txBody>
      </p:sp>
      <p:pic>
        <p:nvPicPr>
          <p:cNvPr id="10" name="Picture 9">
            <a:extLst>
              <a:ext uri="{FF2B5EF4-FFF2-40B4-BE49-F238E27FC236}">
                <a16:creationId xmlns:a16="http://schemas.microsoft.com/office/drawing/2014/main" id="{C17A5174-B140-4D42-8050-8211040DD150}"/>
              </a:ext>
            </a:extLst>
          </p:cNvPr>
          <p:cNvPicPr>
            <a:picLocks noChangeAspect="1"/>
          </p:cNvPicPr>
          <p:nvPr/>
        </p:nvPicPr>
        <p:blipFill>
          <a:blip r:embed="rId2"/>
          <a:stretch>
            <a:fillRect/>
          </a:stretch>
        </p:blipFill>
        <p:spPr>
          <a:xfrm>
            <a:off x="684217" y="2045677"/>
            <a:ext cx="5105400" cy="3124200"/>
          </a:xfrm>
          <a:prstGeom prst="rect">
            <a:avLst/>
          </a:prstGeom>
        </p:spPr>
      </p:pic>
      <p:pic>
        <p:nvPicPr>
          <p:cNvPr id="11" name="Picture 10">
            <a:extLst>
              <a:ext uri="{FF2B5EF4-FFF2-40B4-BE49-F238E27FC236}">
                <a16:creationId xmlns:a16="http://schemas.microsoft.com/office/drawing/2014/main" id="{1F167873-A37C-4922-B234-98E66190FC96}"/>
              </a:ext>
            </a:extLst>
          </p:cNvPr>
          <p:cNvPicPr>
            <a:picLocks noChangeAspect="1"/>
          </p:cNvPicPr>
          <p:nvPr/>
        </p:nvPicPr>
        <p:blipFill>
          <a:blip r:embed="rId3"/>
          <a:stretch>
            <a:fillRect/>
          </a:stretch>
        </p:blipFill>
        <p:spPr>
          <a:xfrm>
            <a:off x="7290177" y="3256083"/>
            <a:ext cx="3685149" cy="682871"/>
          </a:xfrm>
          <a:prstGeom prst="rect">
            <a:avLst/>
          </a:prstGeom>
        </p:spPr>
      </p:pic>
      <p:sp>
        <p:nvSpPr>
          <p:cNvPr id="12" name="TextBox 11">
            <a:extLst>
              <a:ext uri="{FF2B5EF4-FFF2-40B4-BE49-F238E27FC236}">
                <a16:creationId xmlns:a16="http://schemas.microsoft.com/office/drawing/2014/main" id="{7975BCE3-4D4B-4B1A-B1AC-BA53EE7A1DF1}"/>
              </a:ext>
            </a:extLst>
          </p:cNvPr>
          <p:cNvSpPr txBox="1"/>
          <p:nvPr/>
        </p:nvSpPr>
        <p:spPr>
          <a:xfrm>
            <a:off x="8651631" y="2883877"/>
            <a:ext cx="914400" cy="372206"/>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12502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7AB2-EDFF-44B3-BF8A-CC30C6E2B865}"/>
              </a:ext>
            </a:extLst>
          </p:cNvPr>
          <p:cNvSpPr>
            <a:spLocks noGrp="1"/>
          </p:cNvSpPr>
          <p:nvPr>
            <p:ph type="title"/>
          </p:nvPr>
        </p:nvSpPr>
        <p:spPr>
          <a:xfrm>
            <a:off x="235261" y="241728"/>
            <a:ext cx="11125199" cy="615463"/>
          </a:xfrm>
        </p:spPr>
        <p:txBody>
          <a:bodyPr/>
          <a:lstStyle/>
          <a:p>
            <a:r>
              <a:rPr lang="en-US" dirty="0"/>
              <a:t>if...else if... statement</a:t>
            </a:r>
          </a:p>
        </p:txBody>
      </p:sp>
      <p:sp>
        <p:nvSpPr>
          <p:cNvPr id="3" name="Text Placeholder 2">
            <a:extLst>
              <a:ext uri="{FF2B5EF4-FFF2-40B4-BE49-F238E27FC236}">
                <a16:creationId xmlns:a16="http://schemas.microsoft.com/office/drawing/2014/main" id="{680C1FB1-298B-4C74-B15A-5188B12F00EA}"/>
              </a:ext>
            </a:extLst>
          </p:cNvPr>
          <p:cNvSpPr>
            <a:spLocks noGrp="1"/>
          </p:cNvSpPr>
          <p:nvPr>
            <p:ph type="body" sz="quarter" idx="13"/>
          </p:nvPr>
        </p:nvSpPr>
        <p:spPr>
          <a:xfrm>
            <a:off x="235261" y="857191"/>
            <a:ext cx="11377808" cy="3962401"/>
          </a:xfrm>
        </p:spPr>
        <p:txBody>
          <a:bodyPr/>
          <a:lstStyle/>
          <a:p>
            <a:pPr algn="just"/>
            <a:r>
              <a:rPr lang="en-US" sz="2600" dirty="0"/>
              <a:t>The </a:t>
            </a:r>
            <a:r>
              <a:rPr lang="en-US" sz="2600" b="1" dirty="0"/>
              <a:t>if...else if...</a:t>
            </a:r>
            <a:r>
              <a:rPr lang="en-US" sz="2600" dirty="0"/>
              <a:t> statement is an advanced form of </a:t>
            </a:r>
            <a:r>
              <a:rPr lang="en-US" sz="2600" b="1" dirty="0"/>
              <a:t>if…else</a:t>
            </a:r>
            <a:r>
              <a:rPr lang="en-US" sz="2600" dirty="0"/>
              <a:t> that allows JavaScript to make a correct decision out of several conditions.</a:t>
            </a:r>
          </a:p>
          <a:p>
            <a:r>
              <a:rPr lang="en-US" sz="2600" b="1" dirty="0"/>
              <a:t>Syntax</a:t>
            </a:r>
          </a:p>
          <a:p>
            <a:r>
              <a:rPr lang="en-US" sz="2600" dirty="0"/>
              <a:t>The syntax of an if-else-if statement is as follows −</a:t>
            </a:r>
          </a:p>
          <a:p>
            <a:endParaRPr lang="en-US" sz="2600" dirty="0"/>
          </a:p>
          <a:p>
            <a:endParaRPr lang="en-US" sz="2600" dirty="0"/>
          </a:p>
          <a:p>
            <a:pPr algn="just"/>
            <a:r>
              <a:rPr lang="en-US" sz="2600" dirty="0"/>
              <a:t>There is nothing special about this code. It is just a series of </a:t>
            </a:r>
            <a:r>
              <a:rPr lang="en-US" sz="2600" b="1" dirty="0"/>
              <a:t>if</a:t>
            </a:r>
            <a:r>
              <a:rPr lang="en-US" sz="2600" dirty="0"/>
              <a:t> statements, where each </a:t>
            </a:r>
            <a:r>
              <a:rPr lang="en-US" sz="2600" b="1" dirty="0"/>
              <a:t>if</a:t>
            </a:r>
            <a:r>
              <a:rPr lang="en-US" sz="2600" dirty="0"/>
              <a:t> is a part of the </a:t>
            </a:r>
            <a:r>
              <a:rPr lang="en-US" sz="2600" b="1" dirty="0"/>
              <a:t>else</a:t>
            </a:r>
            <a:r>
              <a:rPr lang="en-US" sz="2600" dirty="0"/>
              <a:t> clause of the previous statement. Statement(s) are executed based on the true condition, if none of the conditions is true, then the </a:t>
            </a:r>
            <a:r>
              <a:rPr lang="en-US" sz="2600" b="1" dirty="0"/>
              <a:t>else</a:t>
            </a:r>
            <a:r>
              <a:rPr lang="en-US" sz="2600" dirty="0"/>
              <a:t> block is executed</a:t>
            </a:r>
            <a:r>
              <a:rPr lang="en-US" dirty="0"/>
              <a:t>.</a:t>
            </a:r>
            <a:endParaRPr lang="en-US" sz="2600" dirty="0"/>
          </a:p>
          <a:p>
            <a:pPr algn="just"/>
            <a:endParaRPr lang="en-US" dirty="0"/>
          </a:p>
        </p:txBody>
      </p:sp>
      <p:sp>
        <p:nvSpPr>
          <p:cNvPr id="4" name="Slide Number Placeholder 3">
            <a:extLst>
              <a:ext uri="{FF2B5EF4-FFF2-40B4-BE49-F238E27FC236}">
                <a16:creationId xmlns:a16="http://schemas.microsoft.com/office/drawing/2014/main" id="{2F9C163F-C3DC-4E42-822D-CEDB839A2E49}"/>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5" name="Picture 4">
            <a:extLst>
              <a:ext uri="{FF2B5EF4-FFF2-40B4-BE49-F238E27FC236}">
                <a16:creationId xmlns:a16="http://schemas.microsoft.com/office/drawing/2014/main" id="{61486D3D-299E-4C90-9169-BDB3BC907E58}"/>
              </a:ext>
            </a:extLst>
          </p:cNvPr>
          <p:cNvPicPr>
            <a:picLocks noChangeAspect="1"/>
          </p:cNvPicPr>
          <p:nvPr/>
        </p:nvPicPr>
        <p:blipFill>
          <a:blip r:embed="rId2"/>
          <a:stretch>
            <a:fillRect/>
          </a:stretch>
        </p:blipFill>
        <p:spPr>
          <a:xfrm>
            <a:off x="7073837" y="1782421"/>
            <a:ext cx="4286623" cy="2620782"/>
          </a:xfrm>
          <a:prstGeom prst="rect">
            <a:avLst/>
          </a:prstGeom>
        </p:spPr>
      </p:pic>
    </p:spTree>
    <p:extLst>
      <p:ext uri="{BB962C8B-B14F-4D97-AF65-F5344CB8AC3E}">
        <p14:creationId xmlns:p14="http://schemas.microsoft.com/office/powerpoint/2010/main" val="91070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55B6-DCE1-4086-BE14-55571BAD0D41}"/>
              </a:ext>
            </a:extLst>
          </p:cNvPr>
          <p:cNvSpPr>
            <a:spLocks noGrp="1"/>
          </p:cNvSpPr>
          <p:nvPr>
            <p:ph type="title"/>
          </p:nvPr>
        </p:nvSpPr>
        <p:spPr>
          <a:xfrm>
            <a:off x="227018" y="281355"/>
            <a:ext cx="11125199" cy="592016"/>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C64EE319-4D63-4E8C-9097-D166C118D88D}"/>
              </a:ext>
            </a:extLst>
          </p:cNvPr>
          <p:cNvSpPr>
            <a:spLocks noGrp="1"/>
          </p:cNvSpPr>
          <p:nvPr>
            <p:ph type="body" sz="quarter" idx="13"/>
          </p:nvPr>
        </p:nvSpPr>
        <p:spPr>
          <a:xfrm>
            <a:off x="462499" y="1043353"/>
            <a:ext cx="11307469" cy="3962401"/>
          </a:xfrm>
        </p:spPr>
        <p:txBody>
          <a:bodyPr/>
          <a:lstStyle/>
          <a:p>
            <a:r>
              <a:rPr lang="en-US"/>
              <a:t>Try the following code to learn how to implement an if-else-if statement in JavaScript.</a:t>
            </a:r>
            <a:endParaRPr lang="en-US" dirty="0"/>
          </a:p>
        </p:txBody>
      </p:sp>
      <p:sp>
        <p:nvSpPr>
          <p:cNvPr id="4" name="Slide Number Placeholder 3">
            <a:extLst>
              <a:ext uri="{FF2B5EF4-FFF2-40B4-BE49-F238E27FC236}">
                <a16:creationId xmlns:a16="http://schemas.microsoft.com/office/drawing/2014/main" id="{85CF797B-285D-451B-915E-E9EB656B5784}"/>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54</a:t>
            </a:fld>
            <a:endParaRPr lang="en-US" dirty="0"/>
          </a:p>
        </p:txBody>
      </p:sp>
      <p:pic>
        <p:nvPicPr>
          <p:cNvPr id="5" name="Picture 4">
            <a:extLst>
              <a:ext uri="{FF2B5EF4-FFF2-40B4-BE49-F238E27FC236}">
                <a16:creationId xmlns:a16="http://schemas.microsoft.com/office/drawing/2014/main" id="{0C498979-EF08-486A-8CA1-27E4196A1AE1}"/>
              </a:ext>
            </a:extLst>
          </p:cNvPr>
          <p:cNvPicPr>
            <a:picLocks noChangeAspect="1"/>
          </p:cNvPicPr>
          <p:nvPr/>
        </p:nvPicPr>
        <p:blipFill>
          <a:blip r:embed="rId2"/>
          <a:stretch>
            <a:fillRect/>
          </a:stretch>
        </p:blipFill>
        <p:spPr>
          <a:xfrm>
            <a:off x="462499" y="1990051"/>
            <a:ext cx="4572000" cy="3790950"/>
          </a:xfrm>
          <a:prstGeom prst="rect">
            <a:avLst/>
          </a:prstGeom>
        </p:spPr>
      </p:pic>
      <p:sp>
        <p:nvSpPr>
          <p:cNvPr id="6" name="TextBox 5">
            <a:extLst>
              <a:ext uri="{FF2B5EF4-FFF2-40B4-BE49-F238E27FC236}">
                <a16:creationId xmlns:a16="http://schemas.microsoft.com/office/drawing/2014/main" id="{265218BF-A973-44C1-A2D8-6417AB140DD7}"/>
              </a:ext>
            </a:extLst>
          </p:cNvPr>
          <p:cNvSpPr txBox="1"/>
          <p:nvPr/>
        </p:nvSpPr>
        <p:spPr>
          <a:xfrm>
            <a:off x="7737231" y="2368062"/>
            <a:ext cx="914400" cy="257907"/>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50D1855C-83B2-4B01-B463-05081ABCC3F2}"/>
              </a:ext>
            </a:extLst>
          </p:cNvPr>
          <p:cNvPicPr>
            <a:picLocks noChangeAspect="1"/>
          </p:cNvPicPr>
          <p:nvPr/>
        </p:nvPicPr>
        <p:blipFill>
          <a:blip r:embed="rId3"/>
          <a:stretch>
            <a:fillRect/>
          </a:stretch>
        </p:blipFill>
        <p:spPr>
          <a:xfrm>
            <a:off x="6338154" y="2795951"/>
            <a:ext cx="3756074" cy="736722"/>
          </a:xfrm>
          <a:prstGeom prst="rect">
            <a:avLst/>
          </a:prstGeom>
        </p:spPr>
      </p:pic>
    </p:spTree>
    <p:extLst>
      <p:ext uri="{BB962C8B-B14F-4D97-AF65-F5344CB8AC3E}">
        <p14:creationId xmlns:p14="http://schemas.microsoft.com/office/powerpoint/2010/main" val="67682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77E7-E60D-4F77-8096-79EE8DF99277}"/>
              </a:ext>
            </a:extLst>
          </p:cNvPr>
          <p:cNvSpPr>
            <a:spLocks noGrp="1"/>
          </p:cNvSpPr>
          <p:nvPr>
            <p:ph type="title"/>
          </p:nvPr>
        </p:nvSpPr>
        <p:spPr>
          <a:xfrm>
            <a:off x="227018" y="375138"/>
            <a:ext cx="11125199" cy="474786"/>
          </a:xfrm>
        </p:spPr>
        <p:txBody>
          <a:bodyPr/>
          <a:lstStyle/>
          <a:p>
            <a:r>
              <a:rPr lang="en-US" dirty="0"/>
              <a:t>Switch Case</a:t>
            </a:r>
          </a:p>
        </p:txBody>
      </p:sp>
      <p:sp>
        <p:nvSpPr>
          <p:cNvPr id="3" name="Text Placeholder 2">
            <a:extLst>
              <a:ext uri="{FF2B5EF4-FFF2-40B4-BE49-F238E27FC236}">
                <a16:creationId xmlns:a16="http://schemas.microsoft.com/office/drawing/2014/main" id="{BBC056DD-218D-42F0-9B6D-CD3FCDEAFAED}"/>
              </a:ext>
            </a:extLst>
          </p:cNvPr>
          <p:cNvSpPr>
            <a:spLocks noGrp="1"/>
          </p:cNvSpPr>
          <p:nvPr>
            <p:ph type="body" sz="quarter" idx="13"/>
          </p:nvPr>
        </p:nvSpPr>
        <p:spPr>
          <a:xfrm>
            <a:off x="414024" y="1019906"/>
            <a:ext cx="11473175" cy="3962401"/>
          </a:xfrm>
        </p:spPr>
        <p:txBody>
          <a:bodyPr/>
          <a:lstStyle/>
          <a:p>
            <a:pPr algn="just"/>
            <a:r>
              <a:rPr lang="en-US" dirty="0"/>
              <a:t>We can use multiple </a:t>
            </a:r>
            <a:r>
              <a:rPr lang="en-US" b="1" dirty="0"/>
              <a:t>if...else…if</a:t>
            </a:r>
            <a:r>
              <a:rPr lang="en-US" dirty="0"/>
              <a:t> statements, as in the previous chapter, to perform a multiway branch. However, this is not always the best solution, especially when all of the branches depend on the value of a single variable.</a:t>
            </a:r>
          </a:p>
          <a:p>
            <a:pPr algn="just"/>
            <a:r>
              <a:rPr lang="en-US" dirty="0"/>
              <a:t>Starting with JavaScript 1.2, we can use a </a:t>
            </a:r>
            <a:r>
              <a:rPr lang="en-US" b="1" dirty="0"/>
              <a:t>switch</a:t>
            </a:r>
            <a:r>
              <a:rPr lang="en-US" dirty="0"/>
              <a:t> statement which handles exactly this situation, and it does so more efficiently than repeated </a:t>
            </a:r>
            <a:r>
              <a:rPr lang="en-US" b="1" dirty="0"/>
              <a:t>if...else if</a:t>
            </a:r>
            <a:r>
              <a:rPr lang="en-US" dirty="0"/>
              <a:t> statements.</a:t>
            </a:r>
          </a:p>
          <a:p>
            <a:pPr algn="just"/>
            <a:endParaRPr lang="en-US" dirty="0"/>
          </a:p>
          <a:p>
            <a:endParaRPr lang="en-US" dirty="0"/>
          </a:p>
        </p:txBody>
      </p:sp>
      <p:sp>
        <p:nvSpPr>
          <p:cNvPr id="4" name="Slide Number Placeholder 3">
            <a:extLst>
              <a:ext uri="{FF2B5EF4-FFF2-40B4-BE49-F238E27FC236}">
                <a16:creationId xmlns:a16="http://schemas.microsoft.com/office/drawing/2014/main" id="{69CCA712-CDE1-4C25-AF04-B20549C673FA}"/>
              </a:ext>
            </a:extLst>
          </p:cNvPr>
          <p:cNvSpPr>
            <a:spLocks noGrp="1"/>
          </p:cNvSpPr>
          <p:nvPr>
            <p:ph type="sldNum" sz="quarter" idx="12"/>
          </p:nvPr>
        </p:nvSpPr>
        <p:spPr/>
        <p:txBody>
          <a:bodyPr/>
          <a:lstStyle/>
          <a:p>
            <a:fld id="{C51EAA63-D034-42AE-91FA-B13B9518C7BE}" type="slidenum">
              <a:rPr lang="en-US" smtClean="0"/>
              <a:pPr/>
              <a:t>55</a:t>
            </a:fld>
            <a:endParaRPr lang="en-US" dirty="0"/>
          </a:p>
        </p:txBody>
      </p:sp>
    </p:spTree>
    <p:extLst>
      <p:ext uri="{BB962C8B-B14F-4D97-AF65-F5344CB8AC3E}">
        <p14:creationId xmlns:p14="http://schemas.microsoft.com/office/powerpoint/2010/main" val="134382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4F1-790C-4856-80B7-7B9BF2D00B70}"/>
              </a:ext>
            </a:extLst>
          </p:cNvPr>
          <p:cNvSpPr>
            <a:spLocks noGrp="1"/>
          </p:cNvSpPr>
          <p:nvPr>
            <p:ph type="title"/>
          </p:nvPr>
        </p:nvSpPr>
        <p:spPr>
          <a:xfrm>
            <a:off x="250464" y="251927"/>
            <a:ext cx="11125199" cy="545124"/>
          </a:xfrm>
        </p:spPr>
        <p:txBody>
          <a:bodyPr/>
          <a:lstStyle/>
          <a:p>
            <a:r>
              <a:rPr lang="en-US" dirty="0"/>
              <a:t>Syntax – Switch Case</a:t>
            </a:r>
          </a:p>
        </p:txBody>
      </p:sp>
      <p:sp>
        <p:nvSpPr>
          <p:cNvPr id="3" name="Text Placeholder 2">
            <a:extLst>
              <a:ext uri="{FF2B5EF4-FFF2-40B4-BE49-F238E27FC236}">
                <a16:creationId xmlns:a16="http://schemas.microsoft.com/office/drawing/2014/main" id="{AA2E4B0B-821C-41D3-A2DA-9A35285C2455}"/>
              </a:ext>
            </a:extLst>
          </p:cNvPr>
          <p:cNvSpPr>
            <a:spLocks noGrp="1"/>
          </p:cNvSpPr>
          <p:nvPr>
            <p:ph type="body" sz="quarter" idx="13"/>
          </p:nvPr>
        </p:nvSpPr>
        <p:spPr>
          <a:xfrm>
            <a:off x="462500" y="1113691"/>
            <a:ext cx="11448146" cy="3962401"/>
          </a:xfrm>
        </p:spPr>
        <p:txBody>
          <a:bodyPr/>
          <a:lstStyle/>
          <a:p>
            <a:pPr algn="just"/>
            <a:r>
              <a:rPr lang="en-US" sz="2400" dirty="0"/>
              <a:t>The objective of a </a:t>
            </a:r>
            <a:r>
              <a:rPr lang="en-US" sz="2400" b="1" dirty="0"/>
              <a:t>switch</a:t>
            </a:r>
            <a:r>
              <a:rPr lang="en-US" sz="2400" dirty="0"/>
              <a:t> statement is to give an expression to evaluate and several different statements to execute based on the value of the expression. The interpreter checks each </a:t>
            </a:r>
            <a:r>
              <a:rPr lang="en-US" sz="2400" b="1" dirty="0"/>
              <a:t>case</a:t>
            </a:r>
            <a:r>
              <a:rPr lang="en-US" sz="2400" dirty="0"/>
              <a:t> against the value of the expression until a match is found. If nothing matches, a </a:t>
            </a:r>
            <a:r>
              <a:rPr lang="en-US" sz="2400" b="1" dirty="0"/>
              <a:t>default</a:t>
            </a:r>
            <a:r>
              <a:rPr lang="en-US" sz="2400" dirty="0"/>
              <a:t> condition will be used.</a:t>
            </a:r>
          </a:p>
          <a:p>
            <a:pPr algn="just"/>
            <a:endParaRPr lang="en-US" dirty="0"/>
          </a:p>
          <a:p>
            <a:pPr algn="just"/>
            <a:endParaRPr lang="en-US" dirty="0"/>
          </a:p>
          <a:p>
            <a:pPr algn="just"/>
            <a:endParaRPr lang="en-US" dirty="0"/>
          </a:p>
          <a:p>
            <a:pPr algn="just"/>
            <a:r>
              <a:rPr lang="en-US" sz="2400" dirty="0"/>
              <a:t>The </a:t>
            </a:r>
            <a:r>
              <a:rPr lang="en-US" sz="2400" b="1" dirty="0"/>
              <a:t>break</a:t>
            </a:r>
            <a:r>
              <a:rPr lang="en-US" sz="2400" dirty="0"/>
              <a:t> statements indicate the end of a particular case. If they were omitted, the interpreter would continue executing each statement in each of the following cases.</a:t>
            </a:r>
          </a:p>
          <a:p>
            <a:pPr algn="just"/>
            <a:r>
              <a:rPr lang="en-US" sz="2400" dirty="0"/>
              <a:t>We will explain </a:t>
            </a:r>
            <a:r>
              <a:rPr lang="en-US" sz="2400" b="1" dirty="0"/>
              <a:t>break</a:t>
            </a:r>
            <a:r>
              <a:rPr lang="en-US" sz="2400" dirty="0"/>
              <a:t> statement in </a:t>
            </a:r>
            <a:r>
              <a:rPr lang="en-US" sz="2400" i="1" dirty="0"/>
              <a:t>Loop Control</a:t>
            </a:r>
            <a:r>
              <a:rPr lang="en-US" sz="2400" dirty="0"/>
              <a:t> chapter.</a:t>
            </a:r>
          </a:p>
          <a:p>
            <a:pPr algn="just"/>
            <a:endParaRPr lang="en-US" dirty="0"/>
          </a:p>
        </p:txBody>
      </p:sp>
      <p:sp>
        <p:nvSpPr>
          <p:cNvPr id="4" name="Slide Number Placeholder 3">
            <a:extLst>
              <a:ext uri="{FF2B5EF4-FFF2-40B4-BE49-F238E27FC236}">
                <a16:creationId xmlns:a16="http://schemas.microsoft.com/office/drawing/2014/main" id="{CBDC3FF1-AE72-4A85-A7FA-784FF1E7605D}"/>
              </a:ext>
            </a:extLst>
          </p:cNvPr>
          <p:cNvSpPr>
            <a:spLocks noGrp="1"/>
          </p:cNvSpPr>
          <p:nvPr>
            <p:ph type="sldNum" sz="quarter" idx="12"/>
          </p:nvPr>
        </p:nvSpPr>
        <p:spPr/>
        <p:txBody>
          <a:bodyPr/>
          <a:lstStyle/>
          <a:p>
            <a:fld id="{C51EAA63-D034-42AE-91FA-B13B9518C7BE}" type="slidenum">
              <a:rPr lang="en-US" smtClean="0"/>
              <a:pPr/>
              <a:t>56</a:t>
            </a:fld>
            <a:endParaRPr lang="en-US" dirty="0"/>
          </a:p>
        </p:txBody>
      </p:sp>
      <p:pic>
        <p:nvPicPr>
          <p:cNvPr id="5" name="Picture 4">
            <a:extLst>
              <a:ext uri="{FF2B5EF4-FFF2-40B4-BE49-F238E27FC236}">
                <a16:creationId xmlns:a16="http://schemas.microsoft.com/office/drawing/2014/main" id="{05C55B62-4AA0-417B-86E9-63703491EBAB}"/>
              </a:ext>
            </a:extLst>
          </p:cNvPr>
          <p:cNvPicPr>
            <a:picLocks noChangeAspect="1"/>
          </p:cNvPicPr>
          <p:nvPr/>
        </p:nvPicPr>
        <p:blipFill>
          <a:blip r:embed="rId2"/>
          <a:stretch>
            <a:fillRect/>
          </a:stretch>
        </p:blipFill>
        <p:spPr>
          <a:xfrm>
            <a:off x="4849900" y="2089015"/>
            <a:ext cx="2797554" cy="2600216"/>
          </a:xfrm>
          <a:prstGeom prst="rect">
            <a:avLst/>
          </a:prstGeom>
        </p:spPr>
      </p:pic>
    </p:spTree>
    <p:extLst>
      <p:ext uri="{BB962C8B-B14F-4D97-AF65-F5344CB8AC3E}">
        <p14:creationId xmlns:p14="http://schemas.microsoft.com/office/powerpoint/2010/main" val="47893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3D38-F1F3-40F7-B794-232CE49897B6}"/>
              </a:ext>
            </a:extLst>
          </p:cNvPr>
          <p:cNvSpPr>
            <a:spLocks noGrp="1"/>
          </p:cNvSpPr>
          <p:nvPr>
            <p:ph type="title"/>
          </p:nvPr>
        </p:nvSpPr>
        <p:spPr>
          <a:xfrm>
            <a:off x="227018" y="328245"/>
            <a:ext cx="11125199" cy="638909"/>
          </a:xfrm>
        </p:spPr>
        <p:txBody>
          <a:bodyPr/>
          <a:lstStyle/>
          <a:p>
            <a:r>
              <a:rPr lang="en-US" dirty="0"/>
              <a:t>Example</a:t>
            </a:r>
          </a:p>
        </p:txBody>
      </p:sp>
      <p:pic>
        <p:nvPicPr>
          <p:cNvPr id="5" name="Picture 4">
            <a:extLst>
              <a:ext uri="{FF2B5EF4-FFF2-40B4-BE49-F238E27FC236}">
                <a16:creationId xmlns:a16="http://schemas.microsoft.com/office/drawing/2014/main" id="{A2CFF3A4-9622-4735-9D02-89F33D0E7F09}"/>
              </a:ext>
            </a:extLst>
          </p:cNvPr>
          <p:cNvPicPr>
            <a:picLocks noChangeAspect="1"/>
          </p:cNvPicPr>
          <p:nvPr/>
        </p:nvPicPr>
        <p:blipFill>
          <a:blip r:embed="rId2"/>
          <a:stretch>
            <a:fillRect/>
          </a:stretch>
        </p:blipFill>
        <p:spPr>
          <a:xfrm>
            <a:off x="462500" y="1184089"/>
            <a:ext cx="4562475" cy="4514850"/>
          </a:xfrm>
          <a:prstGeom prst="rect">
            <a:avLst/>
          </a:prstGeom>
        </p:spPr>
      </p:pic>
      <p:sp>
        <p:nvSpPr>
          <p:cNvPr id="4" name="Slide Number Placeholder 3">
            <a:extLst>
              <a:ext uri="{FF2B5EF4-FFF2-40B4-BE49-F238E27FC236}">
                <a16:creationId xmlns:a16="http://schemas.microsoft.com/office/drawing/2014/main" id="{49DB542C-F49F-4883-A9E7-126939B05C28}"/>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6" name="Picture 5">
            <a:extLst>
              <a:ext uri="{FF2B5EF4-FFF2-40B4-BE49-F238E27FC236}">
                <a16:creationId xmlns:a16="http://schemas.microsoft.com/office/drawing/2014/main" id="{2A50DB76-A470-42DA-9BAA-5E5C62FEE129}"/>
              </a:ext>
            </a:extLst>
          </p:cNvPr>
          <p:cNvPicPr>
            <a:picLocks noChangeAspect="1"/>
          </p:cNvPicPr>
          <p:nvPr/>
        </p:nvPicPr>
        <p:blipFill>
          <a:blip r:embed="rId3"/>
          <a:stretch>
            <a:fillRect/>
          </a:stretch>
        </p:blipFill>
        <p:spPr>
          <a:xfrm>
            <a:off x="7075120" y="2847301"/>
            <a:ext cx="2962275" cy="914400"/>
          </a:xfrm>
          <a:prstGeom prst="rect">
            <a:avLst/>
          </a:prstGeom>
        </p:spPr>
      </p:pic>
      <p:sp>
        <p:nvSpPr>
          <p:cNvPr id="7" name="TextBox 6">
            <a:extLst>
              <a:ext uri="{FF2B5EF4-FFF2-40B4-BE49-F238E27FC236}">
                <a16:creationId xmlns:a16="http://schemas.microsoft.com/office/drawing/2014/main" id="{58BAE53D-C824-40C5-B443-523777473C95}"/>
              </a:ext>
            </a:extLst>
          </p:cNvPr>
          <p:cNvSpPr txBox="1"/>
          <p:nvPr/>
        </p:nvSpPr>
        <p:spPr>
          <a:xfrm>
            <a:off x="8206154" y="2555631"/>
            <a:ext cx="914400" cy="291670"/>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39214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9E56-3622-4A88-B4E8-E7BBDCDC500A}"/>
              </a:ext>
            </a:extLst>
          </p:cNvPr>
          <p:cNvSpPr>
            <a:spLocks noGrp="1"/>
          </p:cNvSpPr>
          <p:nvPr>
            <p:ph type="title"/>
          </p:nvPr>
        </p:nvSpPr>
        <p:spPr>
          <a:xfrm>
            <a:off x="250464" y="281353"/>
            <a:ext cx="11125199" cy="638909"/>
          </a:xfrm>
        </p:spPr>
        <p:txBody>
          <a:bodyPr/>
          <a:lstStyle/>
          <a:p>
            <a:r>
              <a:rPr lang="en-US" dirty="0"/>
              <a:t>Example </a:t>
            </a:r>
            <a:r>
              <a:rPr lang="en-US" dirty="0" err="1"/>
              <a:t>Contd</a:t>
            </a:r>
            <a:endParaRPr lang="en-US" dirty="0"/>
          </a:p>
        </p:txBody>
      </p:sp>
      <p:sp>
        <p:nvSpPr>
          <p:cNvPr id="3" name="Text Placeholder 2">
            <a:extLst>
              <a:ext uri="{FF2B5EF4-FFF2-40B4-BE49-F238E27FC236}">
                <a16:creationId xmlns:a16="http://schemas.microsoft.com/office/drawing/2014/main" id="{7556D8CB-D4B1-4B20-9239-97242E4E1FE9}"/>
              </a:ext>
            </a:extLst>
          </p:cNvPr>
          <p:cNvSpPr>
            <a:spLocks noGrp="1"/>
          </p:cNvSpPr>
          <p:nvPr>
            <p:ph type="body" sz="quarter" idx="13"/>
          </p:nvPr>
        </p:nvSpPr>
        <p:spPr>
          <a:xfrm>
            <a:off x="462500" y="1160584"/>
            <a:ext cx="11448146" cy="3962401"/>
          </a:xfrm>
        </p:spPr>
        <p:txBody>
          <a:bodyPr/>
          <a:lstStyle/>
          <a:p>
            <a:r>
              <a:rPr lang="en-US" dirty="0"/>
              <a:t>Break statements play a major role in switch-case statements. Try the following code that uses switch-case statement without any break statement.</a:t>
            </a:r>
          </a:p>
        </p:txBody>
      </p:sp>
      <p:sp>
        <p:nvSpPr>
          <p:cNvPr id="4" name="Slide Number Placeholder 3">
            <a:extLst>
              <a:ext uri="{FF2B5EF4-FFF2-40B4-BE49-F238E27FC236}">
                <a16:creationId xmlns:a16="http://schemas.microsoft.com/office/drawing/2014/main" id="{86C492DA-8980-490C-B045-31C9FA51213D}"/>
              </a:ext>
            </a:extLst>
          </p:cNvPr>
          <p:cNvSpPr>
            <a:spLocks noGrp="1"/>
          </p:cNvSpPr>
          <p:nvPr>
            <p:ph type="sldNum" sz="quarter" idx="12"/>
          </p:nvPr>
        </p:nvSpPr>
        <p:spPr/>
        <p:txBody>
          <a:bodyPr/>
          <a:lstStyle/>
          <a:p>
            <a:fld id="{C51EAA63-D034-42AE-91FA-B13B9518C7BE}" type="slidenum">
              <a:rPr lang="en-US" smtClean="0"/>
              <a:pPr/>
              <a:t>58</a:t>
            </a:fld>
            <a:endParaRPr lang="en-US" dirty="0"/>
          </a:p>
        </p:txBody>
      </p:sp>
      <p:pic>
        <p:nvPicPr>
          <p:cNvPr id="5" name="Picture 4">
            <a:extLst>
              <a:ext uri="{FF2B5EF4-FFF2-40B4-BE49-F238E27FC236}">
                <a16:creationId xmlns:a16="http://schemas.microsoft.com/office/drawing/2014/main" id="{1688013E-4B61-4827-9B46-0925BF50074F}"/>
              </a:ext>
            </a:extLst>
          </p:cNvPr>
          <p:cNvPicPr>
            <a:picLocks noChangeAspect="1"/>
          </p:cNvPicPr>
          <p:nvPr/>
        </p:nvPicPr>
        <p:blipFill>
          <a:blip r:embed="rId2"/>
          <a:stretch>
            <a:fillRect/>
          </a:stretch>
        </p:blipFill>
        <p:spPr>
          <a:xfrm>
            <a:off x="652340" y="2210591"/>
            <a:ext cx="4600575" cy="3629025"/>
          </a:xfrm>
          <a:prstGeom prst="rect">
            <a:avLst/>
          </a:prstGeom>
        </p:spPr>
      </p:pic>
      <p:pic>
        <p:nvPicPr>
          <p:cNvPr id="6" name="Picture 5">
            <a:extLst>
              <a:ext uri="{FF2B5EF4-FFF2-40B4-BE49-F238E27FC236}">
                <a16:creationId xmlns:a16="http://schemas.microsoft.com/office/drawing/2014/main" id="{DA73A898-6CC6-4CD2-AF51-0141B8B1CFB0}"/>
              </a:ext>
            </a:extLst>
          </p:cNvPr>
          <p:cNvPicPr>
            <a:picLocks noChangeAspect="1"/>
          </p:cNvPicPr>
          <p:nvPr/>
        </p:nvPicPr>
        <p:blipFill>
          <a:blip r:embed="rId3"/>
          <a:stretch>
            <a:fillRect/>
          </a:stretch>
        </p:blipFill>
        <p:spPr>
          <a:xfrm>
            <a:off x="7110168" y="3237035"/>
            <a:ext cx="2943225" cy="1885950"/>
          </a:xfrm>
          <a:prstGeom prst="rect">
            <a:avLst/>
          </a:prstGeom>
        </p:spPr>
      </p:pic>
      <p:sp>
        <p:nvSpPr>
          <p:cNvPr id="7" name="TextBox 6">
            <a:extLst>
              <a:ext uri="{FF2B5EF4-FFF2-40B4-BE49-F238E27FC236}">
                <a16:creationId xmlns:a16="http://schemas.microsoft.com/office/drawing/2014/main" id="{E4C93558-C27A-4642-8FA6-515537F3A004}"/>
              </a:ext>
            </a:extLst>
          </p:cNvPr>
          <p:cNvSpPr txBox="1"/>
          <p:nvPr/>
        </p:nvSpPr>
        <p:spPr>
          <a:xfrm>
            <a:off x="8182708" y="2836985"/>
            <a:ext cx="914400" cy="400050"/>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235296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E0E3-2526-4D18-862C-1BA1F5710C8F}"/>
              </a:ext>
            </a:extLst>
          </p:cNvPr>
          <p:cNvSpPr>
            <a:spLocks noGrp="1"/>
          </p:cNvSpPr>
          <p:nvPr>
            <p:ph type="title"/>
          </p:nvPr>
        </p:nvSpPr>
        <p:spPr>
          <a:xfrm>
            <a:off x="203572" y="304798"/>
            <a:ext cx="11125199" cy="615463"/>
          </a:xfrm>
        </p:spPr>
        <p:txBody>
          <a:bodyPr/>
          <a:lstStyle/>
          <a:p>
            <a:r>
              <a:rPr lang="en-US" dirty="0"/>
              <a:t>While Loops</a:t>
            </a:r>
          </a:p>
        </p:txBody>
      </p:sp>
      <p:sp>
        <p:nvSpPr>
          <p:cNvPr id="3" name="Text Placeholder 2">
            <a:extLst>
              <a:ext uri="{FF2B5EF4-FFF2-40B4-BE49-F238E27FC236}">
                <a16:creationId xmlns:a16="http://schemas.microsoft.com/office/drawing/2014/main" id="{FF731785-1818-47F3-9058-7B45E7EB6C56}"/>
              </a:ext>
            </a:extLst>
          </p:cNvPr>
          <p:cNvSpPr>
            <a:spLocks noGrp="1"/>
          </p:cNvSpPr>
          <p:nvPr>
            <p:ph type="body" sz="quarter" idx="13"/>
          </p:nvPr>
        </p:nvSpPr>
        <p:spPr>
          <a:xfrm>
            <a:off x="462499" y="1090245"/>
            <a:ext cx="11330915" cy="3962401"/>
          </a:xfrm>
        </p:spPr>
        <p:txBody>
          <a:bodyPr/>
          <a:lstStyle/>
          <a:p>
            <a:pPr algn="just"/>
            <a:r>
              <a:rPr lang="en-US" dirty="0"/>
              <a:t>While writing a program, you may encounter a situation where you need to perform an action over and over again. In such situations, you would need to write loop statements to reduce the number of lines.</a:t>
            </a:r>
          </a:p>
          <a:p>
            <a:pPr algn="just"/>
            <a:r>
              <a:rPr lang="en-US" dirty="0"/>
              <a:t>JavaScript supports all the necessary loops to ease down the pressure of programming.</a:t>
            </a:r>
          </a:p>
          <a:p>
            <a:pPr algn="just"/>
            <a:r>
              <a:rPr lang="en-US" b="1" dirty="0"/>
              <a:t>The while Loop</a:t>
            </a:r>
          </a:p>
          <a:p>
            <a:pPr algn="just"/>
            <a:r>
              <a:rPr lang="en-US" dirty="0"/>
              <a:t>The most basic loop in JavaScript is the while loop which would be discussed in this chapter. The purpose of a while loop is to execute a statement or code block repeatedly as long as an expression is true. Once the expression becomes false, the loop terminates.</a:t>
            </a:r>
          </a:p>
          <a:p>
            <a:pPr algn="just"/>
            <a:endParaRPr lang="en-US" dirty="0"/>
          </a:p>
        </p:txBody>
      </p:sp>
      <p:sp>
        <p:nvSpPr>
          <p:cNvPr id="4" name="Slide Number Placeholder 3">
            <a:extLst>
              <a:ext uri="{FF2B5EF4-FFF2-40B4-BE49-F238E27FC236}">
                <a16:creationId xmlns:a16="http://schemas.microsoft.com/office/drawing/2014/main" id="{BD964909-7339-4C7E-A4F5-008BEC3D4B15}"/>
              </a:ext>
            </a:extLst>
          </p:cNvPr>
          <p:cNvSpPr>
            <a:spLocks noGrp="1"/>
          </p:cNvSpPr>
          <p:nvPr>
            <p:ph type="sldNum" sz="quarter" idx="12"/>
          </p:nvPr>
        </p:nvSpPr>
        <p:spPr/>
        <p:txBody>
          <a:bodyPr/>
          <a:lstStyle/>
          <a:p>
            <a:fld id="{C51EAA63-D034-42AE-91FA-B13B9518C7BE}" type="slidenum">
              <a:rPr lang="en-US" smtClean="0"/>
              <a:pPr/>
              <a:t>59</a:t>
            </a:fld>
            <a:endParaRPr lang="en-US" dirty="0"/>
          </a:p>
        </p:txBody>
      </p:sp>
    </p:spTree>
    <p:extLst>
      <p:ext uri="{BB962C8B-B14F-4D97-AF65-F5344CB8AC3E}">
        <p14:creationId xmlns:p14="http://schemas.microsoft.com/office/powerpoint/2010/main" val="51337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A3D0-3E7E-4875-A7CC-76FE6E4ECFD0}"/>
              </a:ext>
            </a:extLst>
          </p:cNvPr>
          <p:cNvSpPr>
            <a:spLocks noGrp="1"/>
          </p:cNvSpPr>
          <p:nvPr>
            <p:ph type="title"/>
          </p:nvPr>
        </p:nvSpPr>
        <p:spPr>
          <a:xfrm>
            <a:off x="250464" y="383813"/>
            <a:ext cx="11125199" cy="592016"/>
          </a:xfrm>
        </p:spPr>
        <p:txBody>
          <a:bodyPr/>
          <a:lstStyle/>
          <a:p>
            <a:r>
              <a:rPr lang="en-US" dirty="0"/>
              <a:t>Client-side JavaScript</a:t>
            </a:r>
          </a:p>
        </p:txBody>
      </p:sp>
      <p:sp>
        <p:nvSpPr>
          <p:cNvPr id="3" name="Text Placeholder 2">
            <a:extLst>
              <a:ext uri="{FF2B5EF4-FFF2-40B4-BE49-F238E27FC236}">
                <a16:creationId xmlns:a16="http://schemas.microsoft.com/office/drawing/2014/main" id="{761F075C-5EC3-4D24-9BE0-F168C004FC4E}"/>
              </a:ext>
            </a:extLst>
          </p:cNvPr>
          <p:cNvSpPr>
            <a:spLocks noGrp="1"/>
          </p:cNvSpPr>
          <p:nvPr>
            <p:ph type="body" sz="quarter" idx="13"/>
          </p:nvPr>
        </p:nvSpPr>
        <p:spPr>
          <a:xfrm>
            <a:off x="653331" y="1301260"/>
            <a:ext cx="11003686" cy="3962401"/>
          </a:xfrm>
        </p:spPr>
        <p:txBody>
          <a:bodyPr/>
          <a:lstStyle/>
          <a:p>
            <a:pPr marL="458788" indent="-457200">
              <a:buFont typeface="Arial" panose="020B0604020202020204" pitchFamily="34" charset="0"/>
              <a:buChar char="•"/>
            </a:pPr>
            <a:r>
              <a:rPr lang="en-US" dirty="0"/>
              <a:t>JavaScript can be used to trap user-initiated events such as button clicks, link navigation, and other actions that the user initiates explicitly or implicitly.</a:t>
            </a:r>
          </a:p>
          <a:p>
            <a:endParaRPr lang="en-US" dirty="0"/>
          </a:p>
        </p:txBody>
      </p:sp>
      <p:sp>
        <p:nvSpPr>
          <p:cNvPr id="4" name="Slide Number Placeholder 3">
            <a:extLst>
              <a:ext uri="{FF2B5EF4-FFF2-40B4-BE49-F238E27FC236}">
                <a16:creationId xmlns:a16="http://schemas.microsoft.com/office/drawing/2014/main" id="{B7C98E77-F4BD-4535-9204-B14BB3CE42D9}"/>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1752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EF43-7339-4E95-A0A0-6C676828F121}"/>
              </a:ext>
            </a:extLst>
          </p:cNvPr>
          <p:cNvSpPr>
            <a:spLocks noGrp="1"/>
          </p:cNvSpPr>
          <p:nvPr>
            <p:ph type="title"/>
          </p:nvPr>
        </p:nvSpPr>
        <p:spPr>
          <a:xfrm>
            <a:off x="203572" y="281354"/>
            <a:ext cx="11125199" cy="568570"/>
          </a:xfrm>
        </p:spPr>
        <p:txBody>
          <a:bodyPr/>
          <a:lstStyle/>
          <a:p>
            <a:r>
              <a:rPr lang="en-US" dirty="0"/>
              <a:t>Syntax – While Loop</a:t>
            </a:r>
          </a:p>
        </p:txBody>
      </p:sp>
      <p:sp>
        <p:nvSpPr>
          <p:cNvPr id="3" name="Text Placeholder 2">
            <a:extLst>
              <a:ext uri="{FF2B5EF4-FFF2-40B4-BE49-F238E27FC236}">
                <a16:creationId xmlns:a16="http://schemas.microsoft.com/office/drawing/2014/main" id="{E5F701CB-B0E9-4399-BF3C-B8D7650318CC}"/>
              </a:ext>
            </a:extLst>
          </p:cNvPr>
          <p:cNvSpPr>
            <a:spLocks noGrp="1"/>
          </p:cNvSpPr>
          <p:nvPr>
            <p:ph type="body" sz="quarter" idx="13"/>
          </p:nvPr>
        </p:nvSpPr>
        <p:spPr>
          <a:xfrm>
            <a:off x="462499" y="1113691"/>
            <a:ext cx="11213685" cy="3962401"/>
          </a:xfrm>
        </p:spPr>
        <p:txBody>
          <a:bodyPr/>
          <a:lstStyle/>
          <a:p>
            <a:r>
              <a:rPr lang="en-US" dirty="0"/>
              <a:t>Try the following example to implement while loop.</a:t>
            </a:r>
          </a:p>
        </p:txBody>
      </p:sp>
      <p:sp>
        <p:nvSpPr>
          <p:cNvPr id="4" name="Slide Number Placeholder 3">
            <a:extLst>
              <a:ext uri="{FF2B5EF4-FFF2-40B4-BE49-F238E27FC236}">
                <a16:creationId xmlns:a16="http://schemas.microsoft.com/office/drawing/2014/main" id="{68FEDF19-B411-4FBD-BF13-D5950CA45E0E}"/>
              </a:ext>
            </a:extLst>
          </p:cNvPr>
          <p:cNvSpPr>
            <a:spLocks noGrp="1"/>
          </p:cNvSpPr>
          <p:nvPr>
            <p:ph type="sldNum" sz="quarter" idx="12"/>
          </p:nvPr>
        </p:nvSpPr>
        <p:spPr/>
        <p:txBody>
          <a:bodyPr/>
          <a:lstStyle/>
          <a:p>
            <a:fld id="{C51EAA63-D034-42AE-91FA-B13B9518C7BE}" type="slidenum">
              <a:rPr lang="en-US" smtClean="0"/>
              <a:pPr/>
              <a:t>60</a:t>
            </a:fld>
            <a:endParaRPr lang="en-US" dirty="0"/>
          </a:p>
        </p:txBody>
      </p:sp>
      <p:pic>
        <p:nvPicPr>
          <p:cNvPr id="5" name="Picture 4">
            <a:extLst>
              <a:ext uri="{FF2B5EF4-FFF2-40B4-BE49-F238E27FC236}">
                <a16:creationId xmlns:a16="http://schemas.microsoft.com/office/drawing/2014/main" id="{9E4E5140-EFCE-46C4-B7F1-633923E7356C}"/>
              </a:ext>
            </a:extLst>
          </p:cNvPr>
          <p:cNvPicPr>
            <a:picLocks noChangeAspect="1"/>
          </p:cNvPicPr>
          <p:nvPr/>
        </p:nvPicPr>
        <p:blipFill>
          <a:blip r:embed="rId2"/>
          <a:stretch>
            <a:fillRect/>
          </a:stretch>
        </p:blipFill>
        <p:spPr>
          <a:xfrm>
            <a:off x="462499" y="1628041"/>
            <a:ext cx="5267632" cy="3061190"/>
          </a:xfrm>
          <a:prstGeom prst="rect">
            <a:avLst/>
          </a:prstGeom>
        </p:spPr>
      </p:pic>
      <p:pic>
        <p:nvPicPr>
          <p:cNvPr id="6" name="Picture 5">
            <a:extLst>
              <a:ext uri="{FF2B5EF4-FFF2-40B4-BE49-F238E27FC236}">
                <a16:creationId xmlns:a16="http://schemas.microsoft.com/office/drawing/2014/main" id="{F043077D-832D-4F5B-A96C-26AB548A9B25}"/>
              </a:ext>
            </a:extLst>
          </p:cNvPr>
          <p:cNvPicPr>
            <a:picLocks noChangeAspect="1"/>
          </p:cNvPicPr>
          <p:nvPr/>
        </p:nvPicPr>
        <p:blipFill>
          <a:blip r:embed="rId3"/>
          <a:stretch>
            <a:fillRect/>
          </a:stretch>
        </p:blipFill>
        <p:spPr>
          <a:xfrm>
            <a:off x="7689117" y="2494818"/>
            <a:ext cx="2390775" cy="1962150"/>
          </a:xfrm>
          <a:prstGeom prst="rect">
            <a:avLst/>
          </a:prstGeom>
        </p:spPr>
      </p:pic>
      <p:sp>
        <p:nvSpPr>
          <p:cNvPr id="7" name="TextBox 6">
            <a:extLst>
              <a:ext uri="{FF2B5EF4-FFF2-40B4-BE49-F238E27FC236}">
                <a16:creationId xmlns:a16="http://schemas.microsoft.com/office/drawing/2014/main" id="{3F0FCDDB-D816-433A-9DC6-BA2919C81550}"/>
              </a:ext>
            </a:extLst>
          </p:cNvPr>
          <p:cNvSpPr txBox="1"/>
          <p:nvPr/>
        </p:nvSpPr>
        <p:spPr>
          <a:xfrm>
            <a:off x="8487508" y="2133600"/>
            <a:ext cx="914400" cy="361218"/>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0655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8011-BBAF-4A34-A0BB-6568A866EEAA}"/>
              </a:ext>
            </a:extLst>
          </p:cNvPr>
          <p:cNvSpPr>
            <a:spLocks noGrp="1"/>
          </p:cNvSpPr>
          <p:nvPr>
            <p:ph type="title"/>
          </p:nvPr>
        </p:nvSpPr>
        <p:spPr>
          <a:xfrm>
            <a:off x="250464" y="281353"/>
            <a:ext cx="11125199" cy="662355"/>
          </a:xfrm>
        </p:spPr>
        <p:txBody>
          <a:bodyPr/>
          <a:lstStyle/>
          <a:p>
            <a:r>
              <a:rPr lang="en-US" dirty="0"/>
              <a:t>The do...while Loop</a:t>
            </a:r>
          </a:p>
        </p:txBody>
      </p:sp>
      <p:sp>
        <p:nvSpPr>
          <p:cNvPr id="3" name="Text Placeholder 2">
            <a:extLst>
              <a:ext uri="{FF2B5EF4-FFF2-40B4-BE49-F238E27FC236}">
                <a16:creationId xmlns:a16="http://schemas.microsoft.com/office/drawing/2014/main" id="{CB8B63E9-4392-4686-81AD-9451298900C0}"/>
              </a:ext>
            </a:extLst>
          </p:cNvPr>
          <p:cNvSpPr>
            <a:spLocks noGrp="1"/>
          </p:cNvSpPr>
          <p:nvPr>
            <p:ph type="body" sz="quarter" idx="13"/>
          </p:nvPr>
        </p:nvSpPr>
        <p:spPr>
          <a:xfrm>
            <a:off x="462499" y="1113691"/>
            <a:ext cx="11213685" cy="3962401"/>
          </a:xfrm>
        </p:spPr>
        <p:txBody>
          <a:bodyPr/>
          <a:lstStyle/>
          <a:p>
            <a:pPr algn="just"/>
            <a:r>
              <a:rPr lang="en-US" dirty="0"/>
              <a:t>The </a:t>
            </a:r>
            <a:r>
              <a:rPr lang="en-US" b="1" dirty="0"/>
              <a:t>do...while</a:t>
            </a:r>
            <a:r>
              <a:rPr lang="en-US" dirty="0"/>
              <a:t> loop is similar to the </a:t>
            </a:r>
            <a:r>
              <a:rPr lang="en-US" b="1" dirty="0"/>
              <a:t>while</a:t>
            </a:r>
            <a:r>
              <a:rPr lang="en-US" dirty="0"/>
              <a:t> loop except that the condition check happens at the end of the loop. This means that the loop will always be executed at least once, even if the condition is </a:t>
            </a:r>
            <a:r>
              <a:rPr lang="en-US" b="1" dirty="0"/>
              <a:t>false</a:t>
            </a:r>
            <a:r>
              <a:rPr lang="en-US" dirty="0"/>
              <a:t>. </a:t>
            </a:r>
          </a:p>
          <a:p>
            <a:r>
              <a:rPr lang="en-US" b="1" dirty="0"/>
              <a:t>Flow Chart</a:t>
            </a:r>
          </a:p>
          <a:p>
            <a:r>
              <a:rPr lang="en-US" dirty="0"/>
              <a:t>The flow chart of a </a:t>
            </a:r>
            <a:r>
              <a:rPr lang="en-US" b="1" dirty="0"/>
              <a:t>do-while</a:t>
            </a:r>
            <a:r>
              <a:rPr lang="en-US" dirty="0"/>
              <a:t> loop would be as follows −</a:t>
            </a:r>
          </a:p>
          <a:p>
            <a:r>
              <a:rPr lang="en-US" b="1" dirty="0"/>
              <a:t>Syntax</a:t>
            </a:r>
          </a:p>
          <a:p>
            <a:r>
              <a:rPr lang="en-US" dirty="0"/>
              <a:t>The syntax for </a:t>
            </a:r>
            <a:r>
              <a:rPr lang="en-US" b="1" dirty="0"/>
              <a:t>do-while</a:t>
            </a:r>
            <a:r>
              <a:rPr lang="en-US" dirty="0"/>
              <a:t> loop in JavaScript is as follows −</a:t>
            </a:r>
          </a:p>
          <a:p>
            <a:endParaRPr lang="en-US" dirty="0"/>
          </a:p>
          <a:p>
            <a:pPr algn="just"/>
            <a:endParaRPr lang="en-US" dirty="0"/>
          </a:p>
        </p:txBody>
      </p:sp>
      <p:sp>
        <p:nvSpPr>
          <p:cNvPr id="4" name="Slide Number Placeholder 3">
            <a:extLst>
              <a:ext uri="{FF2B5EF4-FFF2-40B4-BE49-F238E27FC236}">
                <a16:creationId xmlns:a16="http://schemas.microsoft.com/office/drawing/2014/main" id="{AD0C5B07-0E2D-451F-81FB-2D8210D97D2A}"/>
              </a:ext>
            </a:extLst>
          </p:cNvPr>
          <p:cNvSpPr>
            <a:spLocks noGrp="1"/>
          </p:cNvSpPr>
          <p:nvPr>
            <p:ph type="sldNum" sz="quarter" idx="12"/>
          </p:nvPr>
        </p:nvSpPr>
        <p:spPr/>
        <p:txBody>
          <a:bodyPr/>
          <a:lstStyle/>
          <a:p>
            <a:fld id="{C51EAA63-D034-42AE-91FA-B13B9518C7BE}" type="slidenum">
              <a:rPr lang="en-US" smtClean="0"/>
              <a:pPr/>
              <a:t>61</a:t>
            </a:fld>
            <a:endParaRPr lang="en-US" dirty="0"/>
          </a:p>
        </p:txBody>
      </p:sp>
      <p:pic>
        <p:nvPicPr>
          <p:cNvPr id="6" name="Picture 5">
            <a:extLst>
              <a:ext uri="{FF2B5EF4-FFF2-40B4-BE49-F238E27FC236}">
                <a16:creationId xmlns:a16="http://schemas.microsoft.com/office/drawing/2014/main" id="{C5C6F256-F22C-40A1-AB53-6B95EF376490}"/>
              </a:ext>
            </a:extLst>
          </p:cNvPr>
          <p:cNvPicPr>
            <a:picLocks noChangeAspect="1"/>
          </p:cNvPicPr>
          <p:nvPr/>
        </p:nvPicPr>
        <p:blipFill>
          <a:blip r:embed="rId3"/>
          <a:stretch>
            <a:fillRect/>
          </a:stretch>
        </p:blipFill>
        <p:spPr>
          <a:xfrm>
            <a:off x="2650026" y="5161083"/>
            <a:ext cx="3866138" cy="786913"/>
          </a:xfrm>
          <a:prstGeom prst="rect">
            <a:avLst/>
          </a:prstGeom>
        </p:spPr>
      </p:pic>
    </p:spTree>
    <p:extLst>
      <p:ext uri="{BB962C8B-B14F-4D97-AF65-F5344CB8AC3E}">
        <p14:creationId xmlns:p14="http://schemas.microsoft.com/office/powerpoint/2010/main" val="222354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22ED-7767-4348-9110-F357FE2680E9}"/>
              </a:ext>
            </a:extLst>
          </p:cNvPr>
          <p:cNvSpPr>
            <a:spLocks noGrp="1"/>
          </p:cNvSpPr>
          <p:nvPr>
            <p:ph type="title"/>
          </p:nvPr>
        </p:nvSpPr>
        <p:spPr>
          <a:xfrm>
            <a:off x="203572" y="211016"/>
            <a:ext cx="11125199" cy="592016"/>
          </a:xfrm>
        </p:spPr>
        <p:txBody>
          <a:bodyPr/>
          <a:lstStyle/>
          <a:p>
            <a:r>
              <a:rPr lang="en-US" dirty="0"/>
              <a:t>Example</a:t>
            </a:r>
          </a:p>
        </p:txBody>
      </p:sp>
      <p:sp>
        <p:nvSpPr>
          <p:cNvPr id="3" name="Text Placeholder 2">
            <a:extLst>
              <a:ext uri="{FF2B5EF4-FFF2-40B4-BE49-F238E27FC236}">
                <a16:creationId xmlns:a16="http://schemas.microsoft.com/office/drawing/2014/main" id="{B9598605-6D14-4F43-AEA7-E4F2E7CF98C3}"/>
              </a:ext>
            </a:extLst>
          </p:cNvPr>
          <p:cNvSpPr>
            <a:spLocks noGrp="1"/>
          </p:cNvSpPr>
          <p:nvPr>
            <p:ph type="body" sz="quarter" idx="13"/>
          </p:nvPr>
        </p:nvSpPr>
        <p:spPr>
          <a:xfrm>
            <a:off x="340426" y="996460"/>
            <a:ext cx="11617112" cy="3962401"/>
          </a:xfrm>
        </p:spPr>
        <p:txBody>
          <a:bodyPr/>
          <a:lstStyle/>
          <a:p>
            <a:r>
              <a:rPr lang="en-US" dirty="0"/>
              <a:t>Try the following example to learn how to implement a </a:t>
            </a:r>
            <a:r>
              <a:rPr lang="en-US" b="1" dirty="0"/>
              <a:t>do-while</a:t>
            </a:r>
            <a:r>
              <a:rPr lang="en-US" dirty="0"/>
              <a:t> loop in JavaScript.</a:t>
            </a:r>
          </a:p>
        </p:txBody>
      </p:sp>
      <p:sp>
        <p:nvSpPr>
          <p:cNvPr id="4" name="Slide Number Placeholder 3">
            <a:extLst>
              <a:ext uri="{FF2B5EF4-FFF2-40B4-BE49-F238E27FC236}">
                <a16:creationId xmlns:a16="http://schemas.microsoft.com/office/drawing/2014/main" id="{1044DDC9-CD08-43CC-912F-A56B9731CB52}"/>
              </a:ext>
            </a:extLst>
          </p:cNvPr>
          <p:cNvSpPr>
            <a:spLocks noGrp="1"/>
          </p:cNvSpPr>
          <p:nvPr>
            <p:ph type="sldNum" sz="quarter" idx="12"/>
          </p:nvPr>
        </p:nvSpPr>
        <p:spPr/>
        <p:txBody>
          <a:bodyPr/>
          <a:lstStyle/>
          <a:p>
            <a:fld id="{C51EAA63-D034-42AE-91FA-B13B9518C7BE}" type="slidenum">
              <a:rPr lang="en-US" smtClean="0"/>
              <a:pPr/>
              <a:t>62</a:t>
            </a:fld>
            <a:endParaRPr lang="en-US" dirty="0"/>
          </a:p>
        </p:txBody>
      </p:sp>
      <p:pic>
        <p:nvPicPr>
          <p:cNvPr id="5" name="Picture 4">
            <a:extLst>
              <a:ext uri="{FF2B5EF4-FFF2-40B4-BE49-F238E27FC236}">
                <a16:creationId xmlns:a16="http://schemas.microsoft.com/office/drawing/2014/main" id="{03941EB0-0497-4A4E-B237-BB6D970D7D7D}"/>
              </a:ext>
            </a:extLst>
          </p:cNvPr>
          <p:cNvPicPr>
            <a:picLocks noChangeAspect="1"/>
          </p:cNvPicPr>
          <p:nvPr/>
        </p:nvPicPr>
        <p:blipFill>
          <a:blip r:embed="rId2"/>
          <a:stretch>
            <a:fillRect/>
          </a:stretch>
        </p:blipFill>
        <p:spPr>
          <a:xfrm>
            <a:off x="508366" y="2037614"/>
            <a:ext cx="5029200" cy="3114675"/>
          </a:xfrm>
          <a:prstGeom prst="rect">
            <a:avLst/>
          </a:prstGeom>
        </p:spPr>
      </p:pic>
      <p:sp>
        <p:nvSpPr>
          <p:cNvPr id="6" name="TextBox 5">
            <a:extLst>
              <a:ext uri="{FF2B5EF4-FFF2-40B4-BE49-F238E27FC236}">
                <a16:creationId xmlns:a16="http://schemas.microsoft.com/office/drawing/2014/main" id="{C49564C8-5CE4-4B3E-B601-7E3B3A7058A4}"/>
              </a:ext>
            </a:extLst>
          </p:cNvPr>
          <p:cNvSpPr txBox="1"/>
          <p:nvPr/>
        </p:nvSpPr>
        <p:spPr>
          <a:xfrm>
            <a:off x="8088923" y="2297723"/>
            <a:ext cx="914400" cy="351692"/>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C7CD2857-7D72-4E94-8FDC-5AB044C96F88}"/>
              </a:ext>
            </a:extLst>
          </p:cNvPr>
          <p:cNvPicPr>
            <a:picLocks noChangeAspect="1"/>
          </p:cNvPicPr>
          <p:nvPr/>
        </p:nvPicPr>
        <p:blipFill>
          <a:blip r:embed="rId3"/>
          <a:stretch>
            <a:fillRect/>
          </a:stretch>
        </p:blipFill>
        <p:spPr>
          <a:xfrm>
            <a:off x="7526948" y="2756751"/>
            <a:ext cx="2952750" cy="1676400"/>
          </a:xfrm>
          <a:prstGeom prst="rect">
            <a:avLst/>
          </a:prstGeom>
        </p:spPr>
      </p:pic>
    </p:spTree>
    <p:extLst>
      <p:ext uri="{BB962C8B-B14F-4D97-AF65-F5344CB8AC3E}">
        <p14:creationId xmlns:p14="http://schemas.microsoft.com/office/powerpoint/2010/main" val="82571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D884-EC7E-453C-BA9B-655C7457ACD4}"/>
              </a:ext>
            </a:extLst>
          </p:cNvPr>
          <p:cNvSpPr>
            <a:spLocks noGrp="1"/>
          </p:cNvSpPr>
          <p:nvPr>
            <p:ph type="title"/>
          </p:nvPr>
        </p:nvSpPr>
        <p:spPr>
          <a:xfrm>
            <a:off x="250464" y="351691"/>
            <a:ext cx="11125199" cy="615463"/>
          </a:xfrm>
        </p:spPr>
        <p:txBody>
          <a:bodyPr/>
          <a:lstStyle/>
          <a:p>
            <a:r>
              <a:rPr lang="en-US" dirty="0"/>
              <a:t>For Loop</a:t>
            </a:r>
          </a:p>
        </p:txBody>
      </p:sp>
      <p:sp>
        <p:nvSpPr>
          <p:cNvPr id="3" name="Text Placeholder 2">
            <a:extLst>
              <a:ext uri="{FF2B5EF4-FFF2-40B4-BE49-F238E27FC236}">
                <a16:creationId xmlns:a16="http://schemas.microsoft.com/office/drawing/2014/main" id="{47A1DAEA-413C-4A3C-BC5A-A899EE7AC22A}"/>
              </a:ext>
            </a:extLst>
          </p:cNvPr>
          <p:cNvSpPr>
            <a:spLocks noGrp="1"/>
          </p:cNvSpPr>
          <p:nvPr>
            <p:ph type="body" sz="quarter" idx="13"/>
          </p:nvPr>
        </p:nvSpPr>
        <p:spPr>
          <a:xfrm>
            <a:off x="462500" y="1160583"/>
            <a:ext cx="11190238" cy="3962401"/>
          </a:xfrm>
        </p:spPr>
        <p:txBody>
          <a:bodyPr/>
          <a:lstStyle/>
          <a:p>
            <a:pPr algn="just"/>
            <a:r>
              <a:rPr lang="en-US" dirty="0"/>
              <a:t>The '</a:t>
            </a:r>
            <a:r>
              <a:rPr lang="en-US" b="1" dirty="0"/>
              <a:t>for</a:t>
            </a:r>
            <a:r>
              <a:rPr lang="en-US" dirty="0"/>
              <a:t>' loop is the most compact form of looping. It includes the following three important parts −</a:t>
            </a:r>
          </a:p>
          <a:p>
            <a:pPr marL="458788" indent="-457200" algn="just">
              <a:buFont typeface="Arial" panose="020B0604020202020204" pitchFamily="34" charset="0"/>
              <a:buChar char="•"/>
            </a:pPr>
            <a:r>
              <a:rPr lang="en-US" dirty="0"/>
              <a:t>The </a:t>
            </a:r>
            <a:r>
              <a:rPr lang="en-US" b="1" dirty="0"/>
              <a:t>loop initialization</a:t>
            </a:r>
            <a:r>
              <a:rPr lang="en-US" dirty="0"/>
              <a:t> where we initialize our counter to a starting value. The initialization statement is executed before the loop begins.</a:t>
            </a:r>
          </a:p>
          <a:p>
            <a:pPr marL="458788" indent="-457200" algn="just">
              <a:buFont typeface="Arial" panose="020B0604020202020204" pitchFamily="34" charset="0"/>
              <a:buChar char="•"/>
            </a:pPr>
            <a:r>
              <a:rPr lang="en-US" dirty="0"/>
              <a:t>The </a:t>
            </a:r>
            <a:r>
              <a:rPr lang="en-US" b="1" dirty="0"/>
              <a:t>test statement</a:t>
            </a:r>
            <a:r>
              <a:rPr lang="en-US" dirty="0"/>
              <a:t> which will test if a given condition is true or not. If the condition is true, then the code given inside the loop will be executed, otherwise the control will come out of the loop.</a:t>
            </a:r>
          </a:p>
          <a:p>
            <a:pPr marL="458788" indent="-457200" algn="just">
              <a:buFont typeface="Arial" panose="020B0604020202020204" pitchFamily="34" charset="0"/>
              <a:buChar char="•"/>
            </a:pPr>
            <a:r>
              <a:rPr lang="en-US" dirty="0"/>
              <a:t>The </a:t>
            </a:r>
            <a:r>
              <a:rPr lang="en-US" b="1" dirty="0"/>
              <a:t>iteration statement</a:t>
            </a:r>
            <a:r>
              <a:rPr lang="en-US" dirty="0"/>
              <a:t> where you can increase or decrease your counter.</a:t>
            </a:r>
          </a:p>
          <a:p>
            <a:pPr algn="just"/>
            <a:r>
              <a:rPr lang="en-US" dirty="0"/>
              <a:t>You can put all the three parts in a single line separated by semicolons.</a:t>
            </a:r>
          </a:p>
          <a:p>
            <a:endParaRPr lang="en-US" dirty="0"/>
          </a:p>
        </p:txBody>
      </p:sp>
      <p:sp>
        <p:nvSpPr>
          <p:cNvPr id="4" name="Slide Number Placeholder 3">
            <a:extLst>
              <a:ext uri="{FF2B5EF4-FFF2-40B4-BE49-F238E27FC236}">
                <a16:creationId xmlns:a16="http://schemas.microsoft.com/office/drawing/2014/main" id="{394E531A-211C-4AB2-B32E-33E6F81E0C40}"/>
              </a:ext>
            </a:extLst>
          </p:cNvPr>
          <p:cNvSpPr>
            <a:spLocks noGrp="1"/>
          </p:cNvSpPr>
          <p:nvPr>
            <p:ph type="sldNum" sz="quarter" idx="12"/>
          </p:nvPr>
        </p:nvSpPr>
        <p:spPr/>
        <p:txBody>
          <a:bodyPr/>
          <a:lstStyle/>
          <a:p>
            <a:fld id="{C51EAA63-D034-42AE-91FA-B13B9518C7BE}" type="slidenum">
              <a:rPr lang="en-US" smtClean="0"/>
              <a:pPr/>
              <a:t>63</a:t>
            </a:fld>
            <a:endParaRPr lang="en-US" dirty="0"/>
          </a:p>
        </p:txBody>
      </p:sp>
    </p:spTree>
    <p:extLst>
      <p:ext uri="{BB962C8B-B14F-4D97-AF65-F5344CB8AC3E}">
        <p14:creationId xmlns:p14="http://schemas.microsoft.com/office/powerpoint/2010/main" val="101942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8201-8335-4EAF-B7DD-0DBDC878BEC2}"/>
              </a:ext>
            </a:extLst>
          </p:cNvPr>
          <p:cNvSpPr>
            <a:spLocks noGrp="1"/>
          </p:cNvSpPr>
          <p:nvPr>
            <p:ph type="title"/>
          </p:nvPr>
        </p:nvSpPr>
        <p:spPr>
          <a:xfrm>
            <a:off x="203572" y="328246"/>
            <a:ext cx="11125199" cy="592016"/>
          </a:xfrm>
        </p:spPr>
        <p:txBody>
          <a:bodyPr/>
          <a:lstStyle/>
          <a:p>
            <a:r>
              <a:rPr lang="en-US" dirty="0"/>
              <a:t>Example</a:t>
            </a:r>
          </a:p>
        </p:txBody>
      </p:sp>
      <p:sp>
        <p:nvSpPr>
          <p:cNvPr id="3" name="Text Placeholder 2">
            <a:extLst>
              <a:ext uri="{FF2B5EF4-FFF2-40B4-BE49-F238E27FC236}">
                <a16:creationId xmlns:a16="http://schemas.microsoft.com/office/drawing/2014/main" id="{1BD2F3A4-C562-4405-8577-D035D2E105FB}"/>
              </a:ext>
            </a:extLst>
          </p:cNvPr>
          <p:cNvSpPr>
            <a:spLocks noGrp="1"/>
          </p:cNvSpPr>
          <p:nvPr>
            <p:ph type="body" sz="quarter" idx="13"/>
          </p:nvPr>
        </p:nvSpPr>
        <p:spPr>
          <a:xfrm>
            <a:off x="462500" y="1113691"/>
            <a:ext cx="11096454" cy="3962401"/>
          </a:xfrm>
        </p:spPr>
        <p:txBody>
          <a:bodyPr/>
          <a:lstStyle/>
          <a:p>
            <a:r>
              <a:rPr lang="en-US" dirty="0"/>
              <a:t>Try the following example to learn how a for loop works in JavaScript.</a:t>
            </a:r>
          </a:p>
          <a:p>
            <a:endParaRPr lang="en-US" dirty="0"/>
          </a:p>
          <a:p>
            <a:endParaRPr lang="en-US" dirty="0"/>
          </a:p>
          <a:p>
            <a:endParaRPr lang="en-US" dirty="0"/>
          </a:p>
          <a:p>
            <a:r>
              <a:rPr lang="en-US" dirty="0"/>
              <a:t>Output</a:t>
            </a:r>
          </a:p>
        </p:txBody>
      </p:sp>
      <p:sp>
        <p:nvSpPr>
          <p:cNvPr id="4" name="Slide Number Placeholder 3">
            <a:extLst>
              <a:ext uri="{FF2B5EF4-FFF2-40B4-BE49-F238E27FC236}">
                <a16:creationId xmlns:a16="http://schemas.microsoft.com/office/drawing/2014/main" id="{BA8CE921-67B4-4957-9120-5A2B04AA378E}"/>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5" name="Picture 4">
            <a:extLst>
              <a:ext uri="{FF2B5EF4-FFF2-40B4-BE49-F238E27FC236}">
                <a16:creationId xmlns:a16="http://schemas.microsoft.com/office/drawing/2014/main" id="{7A803756-3469-4086-9AB8-C6A4648355B1}"/>
              </a:ext>
            </a:extLst>
          </p:cNvPr>
          <p:cNvPicPr>
            <a:picLocks noChangeAspect="1"/>
          </p:cNvPicPr>
          <p:nvPr/>
        </p:nvPicPr>
        <p:blipFill>
          <a:blip r:embed="rId2"/>
          <a:stretch>
            <a:fillRect/>
          </a:stretch>
        </p:blipFill>
        <p:spPr>
          <a:xfrm>
            <a:off x="3743777" y="1493654"/>
            <a:ext cx="4533900" cy="2752725"/>
          </a:xfrm>
          <a:prstGeom prst="rect">
            <a:avLst/>
          </a:prstGeom>
        </p:spPr>
      </p:pic>
      <p:pic>
        <p:nvPicPr>
          <p:cNvPr id="6" name="Picture 5">
            <a:extLst>
              <a:ext uri="{FF2B5EF4-FFF2-40B4-BE49-F238E27FC236}">
                <a16:creationId xmlns:a16="http://schemas.microsoft.com/office/drawing/2014/main" id="{F41A2BFE-C158-44F2-9849-FD92DD6313FC}"/>
              </a:ext>
            </a:extLst>
          </p:cNvPr>
          <p:cNvPicPr>
            <a:picLocks noChangeAspect="1"/>
          </p:cNvPicPr>
          <p:nvPr/>
        </p:nvPicPr>
        <p:blipFill>
          <a:blip r:embed="rId3"/>
          <a:stretch>
            <a:fillRect/>
          </a:stretch>
        </p:blipFill>
        <p:spPr>
          <a:xfrm>
            <a:off x="2087684" y="4439808"/>
            <a:ext cx="2105025" cy="1866900"/>
          </a:xfrm>
          <a:prstGeom prst="rect">
            <a:avLst/>
          </a:prstGeom>
        </p:spPr>
      </p:pic>
    </p:spTree>
    <p:extLst>
      <p:ext uri="{BB962C8B-B14F-4D97-AF65-F5344CB8AC3E}">
        <p14:creationId xmlns:p14="http://schemas.microsoft.com/office/powerpoint/2010/main" val="12220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DCE4-F02F-4B9F-9A72-736D81907126}"/>
              </a:ext>
            </a:extLst>
          </p:cNvPr>
          <p:cNvSpPr>
            <a:spLocks noGrp="1"/>
          </p:cNvSpPr>
          <p:nvPr>
            <p:ph type="title"/>
          </p:nvPr>
        </p:nvSpPr>
        <p:spPr>
          <a:xfrm>
            <a:off x="227018" y="281354"/>
            <a:ext cx="11125199" cy="592016"/>
          </a:xfrm>
        </p:spPr>
        <p:txBody>
          <a:bodyPr/>
          <a:lstStyle/>
          <a:p>
            <a:r>
              <a:rPr lang="en-US" i="1" dirty="0"/>
              <a:t>for...in</a:t>
            </a:r>
            <a:r>
              <a:rPr lang="en-US" dirty="0"/>
              <a:t> loop</a:t>
            </a:r>
          </a:p>
        </p:txBody>
      </p:sp>
      <p:sp>
        <p:nvSpPr>
          <p:cNvPr id="3" name="Text Placeholder 2">
            <a:extLst>
              <a:ext uri="{FF2B5EF4-FFF2-40B4-BE49-F238E27FC236}">
                <a16:creationId xmlns:a16="http://schemas.microsoft.com/office/drawing/2014/main" id="{2F7288A7-882B-42DE-AD05-26B3A7A11FBB}"/>
              </a:ext>
            </a:extLst>
          </p:cNvPr>
          <p:cNvSpPr>
            <a:spLocks noGrp="1"/>
          </p:cNvSpPr>
          <p:nvPr>
            <p:ph type="body" sz="quarter" idx="13"/>
          </p:nvPr>
        </p:nvSpPr>
        <p:spPr>
          <a:xfrm>
            <a:off x="462500" y="1113691"/>
            <a:ext cx="11471592" cy="3962401"/>
          </a:xfrm>
        </p:spPr>
        <p:txBody>
          <a:bodyPr/>
          <a:lstStyle/>
          <a:p>
            <a:pPr algn="just"/>
            <a:r>
              <a:rPr lang="en-US" dirty="0"/>
              <a:t>The </a:t>
            </a:r>
            <a:r>
              <a:rPr lang="en-US" b="1" dirty="0"/>
              <a:t>for...in</a:t>
            </a:r>
            <a:r>
              <a:rPr lang="en-US" dirty="0"/>
              <a:t> loop is used to loop through an object's properties. As we have not discussed Objects yet, you may not feel comfortable with this loop. But once you understand how objects behave in JavaScript, you will find this loop very useful.</a:t>
            </a:r>
          </a:p>
          <a:p>
            <a:pPr algn="just"/>
            <a:r>
              <a:rPr lang="en-US" b="1" dirty="0"/>
              <a:t>Syntax</a:t>
            </a:r>
          </a:p>
          <a:p>
            <a:pPr algn="just"/>
            <a:endParaRPr lang="en-US" b="1" dirty="0"/>
          </a:p>
          <a:p>
            <a:pPr algn="just"/>
            <a:r>
              <a:rPr lang="en-US" dirty="0"/>
              <a:t>In each iteration, one property from </a:t>
            </a:r>
            <a:r>
              <a:rPr lang="en-US" b="1" dirty="0"/>
              <a:t>object</a:t>
            </a:r>
            <a:r>
              <a:rPr lang="en-US" dirty="0"/>
              <a:t> is assigned to </a:t>
            </a:r>
            <a:r>
              <a:rPr lang="en-US" b="1" dirty="0" err="1"/>
              <a:t>variablename</a:t>
            </a:r>
            <a:r>
              <a:rPr lang="en-US" dirty="0"/>
              <a:t> and this loop continues till all the properties of the object are exhausted.</a:t>
            </a:r>
            <a:endParaRPr lang="en-US" b="1" dirty="0"/>
          </a:p>
          <a:p>
            <a:pPr algn="just"/>
            <a:endParaRPr lang="en-US" dirty="0"/>
          </a:p>
        </p:txBody>
      </p:sp>
      <p:sp>
        <p:nvSpPr>
          <p:cNvPr id="4" name="Slide Number Placeholder 3">
            <a:extLst>
              <a:ext uri="{FF2B5EF4-FFF2-40B4-BE49-F238E27FC236}">
                <a16:creationId xmlns:a16="http://schemas.microsoft.com/office/drawing/2014/main" id="{536C6E46-3017-4DE5-B640-5BACD4E1E919}"/>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5" name="Picture 4">
            <a:extLst>
              <a:ext uri="{FF2B5EF4-FFF2-40B4-BE49-F238E27FC236}">
                <a16:creationId xmlns:a16="http://schemas.microsoft.com/office/drawing/2014/main" id="{4EB00CBC-15BC-4668-A57B-5DA0EA5A1884}"/>
              </a:ext>
            </a:extLst>
          </p:cNvPr>
          <p:cNvPicPr>
            <a:picLocks noChangeAspect="1"/>
          </p:cNvPicPr>
          <p:nvPr/>
        </p:nvPicPr>
        <p:blipFill>
          <a:blip r:embed="rId2"/>
          <a:stretch>
            <a:fillRect/>
          </a:stretch>
        </p:blipFill>
        <p:spPr>
          <a:xfrm>
            <a:off x="2752602" y="3045435"/>
            <a:ext cx="4099675" cy="893519"/>
          </a:xfrm>
          <a:prstGeom prst="rect">
            <a:avLst/>
          </a:prstGeom>
        </p:spPr>
      </p:pic>
    </p:spTree>
    <p:extLst>
      <p:ext uri="{BB962C8B-B14F-4D97-AF65-F5344CB8AC3E}">
        <p14:creationId xmlns:p14="http://schemas.microsoft.com/office/powerpoint/2010/main" val="204666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46F8-27DC-4DDF-999E-239D5E46FCA8}"/>
              </a:ext>
            </a:extLst>
          </p:cNvPr>
          <p:cNvSpPr>
            <a:spLocks noGrp="1"/>
          </p:cNvSpPr>
          <p:nvPr>
            <p:ph type="title"/>
          </p:nvPr>
        </p:nvSpPr>
        <p:spPr>
          <a:xfrm>
            <a:off x="180126" y="234462"/>
            <a:ext cx="11125199" cy="592016"/>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A4D25B65-84BD-4213-921B-D211B70BF8FC}"/>
              </a:ext>
            </a:extLst>
          </p:cNvPr>
          <p:cNvSpPr>
            <a:spLocks noGrp="1"/>
          </p:cNvSpPr>
          <p:nvPr>
            <p:ph type="body" sz="quarter" idx="13"/>
          </p:nvPr>
        </p:nvSpPr>
        <p:spPr>
          <a:xfrm>
            <a:off x="367133" y="1043353"/>
            <a:ext cx="11613852" cy="3962401"/>
          </a:xfrm>
        </p:spPr>
        <p:txBody>
          <a:bodyPr/>
          <a:lstStyle/>
          <a:p>
            <a:pPr algn="just"/>
            <a:r>
              <a:rPr lang="en-US"/>
              <a:t>Try the following example to implement ‘for-in’ loop. It prints the web browser’s </a:t>
            </a:r>
            <a:r>
              <a:rPr lang="en-US" b="1"/>
              <a:t>Navigator</a:t>
            </a:r>
            <a:r>
              <a:rPr lang="en-US"/>
              <a:t> object.</a:t>
            </a:r>
            <a:endParaRPr lang="en-US" dirty="0"/>
          </a:p>
        </p:txBody>
      </p:sp>
      <p:sp>
        <p:nvSpPr>
          <p:cNvPr id="4" name="Slide Number Placeholder 3">
            <a:extLst>
              <a:ext uri="{FF2B5EF4-FFF2-40B4-BE49-F238E27FC236}">
                <a16:creationId xmlns:a16="http://schemas.microsoft.com/office/drawing/2014/main" id="{C52A9842-B1E8-4898-83D2-92EE7713F3C1}"/>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66</a:t>
            </a:fld>
            <a:endParaRPr lang="en-US" dirty="0"/>
          </a:p>
        </p:txBody>
      </p:sp>
      <p:pic>
        <p:nvPicPr>
          <p:cNvPr id="5" name="Picture 4">
            <a:extLst>
              <a:ext uri="{FF2B5EF4-FFF2-40B4-BE49-F238E27FC236}">
                <a16:creationId xmlns:a16="http://schemas.microsoft.com/office/drawing/2014/main" id="{E6E48EA8-CEAC-44FB-B774-3AE235E677E6}"/>
              </a:ext>
            </a:extLst>
          </p:cNvPr>
          <p:cNvPicPr>
            <a:picLocks noChangeAspect="1"/>
          </p:cNvPicPr>
          <p:nvPr/>
        </p:nvPicPr>
        <p:blipFill>
          <a:blip r:embed="rId2"/>
          <a:stretch>
            <a:fillRect/>
          </a:stretch>
        </p:blipFill>
        <p:spPr>
          <a:xfrm>
            <a:off x="632196" y="2019666"/>
            <a:ext cx="4781550" cy="2771775"/>
          </a:xfrm>
          <a:prstGeom prst="rect">
            <a:avLst/>
          </a:prstGeom>
        </p:spPr>
      </p:pic>
      <p:pic>
        <p:nvPicPr>
          <p:cNvPr id="6" name="Picture 5">
            <a:extLst>
              <a:ext uri="{FF2B5EF4-FFF2-40B4-BE49-F238E27FC236}">
                <a16:creationId xmlns:a16="http://schemas.microsoft.com/office/drawing/2014/main" id="{EEB1C538-7E17-4E87-BD9F-BE84D520C8B7}"/>
              </a:ext>
            </a:extLst>
          </p:cNvPr>
          <p:cNvPicPr>
            <a:picLocks noChangeAspect="1"/>
          </p:cNvPicPr>
          <p:nvPr/>
        </p:nvPicPr>
        <p:blipFill>
          <a:blip r:embed="rId3"/>
          <a:stretch>
            <a:fillRect/>
          </a:stretch>
        </p:blipFill>
        <p:spPr>
          <a:xfrm>
            <a:off x="6864779" y="2019666"/>
            <a:ext cx="1832586" cy="4184191"/>
          </a:xfrm>
          <a:prstGeom prst="rect">
            <a:avLst/>
          </a:prstGeom>
        </p:spPr>
      </p:pic>
      <p:sp>
        <p:nvSpPr>
          <p:cNvPr id="7" name="TextBox 6">
            <a:extLst>
              <a:ext uri="{FF2B5EF4-FFF2-40B4-BE49-F238E27FC236}">
                <a16:creationId xmlns:a16="http://schemas.microsoft.com/office/drawing/2014/main" id="{15F35E86-3379-423D-A7F2-7142AF6DCB01}"/>
              </a:ext>
            </a:extLst>
          </p:cNvPr>
          <p:cNvSpPr txBox="1"/>
          <p:nvPr/>
        </p:nvSpPr>
        <p:spPr>
          <a:xfrm>
            <a:off x="7432431" y="1735015"/>
            <a:ext cx="914400" cy="284651"/>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6442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47AF-48AA-4DCF-AF7C-31366373E1D0}"/>
              </a:ext>
            </a:extLst>
          </p:cNvPr>
          <p:cNvSpPr>
            <a:spLocks noGrp="1"/>
          </p:cNvSpPr>
          <p:nvPr>
            <p:ph type="title"/>
          </p:nvPr>
        </p:nvSpPr>
        <p:spPr>
          <a:xfrm>
            <a:off x="203572" y="257907"/>
            <a:ext cx="11125199" cy="615463"/>
          </a:xfrm>
        </p:spPr>
        <p:txBody>
          <a:bodyPr/>
          <a:lstStyle/>
          <a:p>
            <a:r>
              <a:rPr lang="en-US" dirty="0"/>
              <a:t>Loop Control</a:t>
            </a:r>
          </a:p>
        </p:txBody>
      </p:sp>
      <p:sp>
        <p:nvSpPr>
          <p:cNvPr id="3" name="Text Placeholder 2">
            <a:extLst>
              <a:ext uri="{FF2B5EF4-FFF2-40B4-BE49-F238E27FC236}">
                <a16:creationId xmlns:a16="http://schemas.microsoft.com/office/drawing/2014/main" id="{C1378CE6-4B73-4ACC-B896-1397D7F712B8}"/>
              </a:ext>
            </a:extLst>
          </p:cNvPr>
          <p:cNvSpPr>
            <a:spLocks noGrp="1"/>
          </p:cNvSpPr>
          <p:nvPr>
            <p:ph type="body" sz="quarter" idx="13"/>
          </p:nvPr>
        </p:nvSpPr>
        <p:spPr>
          <a:xfrm>
            <a:off x="462499" y="1066799"/>
            <a:ext cx="11541931" cy="3962401"/>
          </a:xfrm>
        </p:spPr>
        <p:txBody>
          <a:bodyPr/>
          <a:lstStyle/>
          <a:p>
            <a:pPr algn="just"/>
            <a:r>
              <a:rPr lang="en-US" dirty="0"/>
              <a:t>JavaScript provides full control to handle loops and switch statements. There may be a situation when you need to come out of a loop without reaching its bottom. There may also be a situation when you want to skip a part of your code block and start the next iteration of the loop.</a:t>
            </a:r>
          </a:p>
          <a:p>
            <a:pPr algn="just"/>
            <a:r>
              <a:rPr lang="en-US" dirty="0"/>
              <a:t>To handle all such situations, JavaScript provides </a:t>
            </a:r>
            <a:r>
              <a:rPr lang="en-US" b="1" dirty="0"/>
              <a:t>break</a:t>
            </a:r>
            <a:r>
              <a:rPr lang="en-US" dirty="0"/>
              <a:t> and </a:t>
            </a:r>
            <a:r>
              <a:rPr lang="en-US" b="1" dirty="0"/>
              <a:t>continue</a:t>
            </a:r>
            <a:r>
              <a:rPr lang="en-US" dirty="0"/>
              <a:t> statements. These statements are used to immediately come out of any loop or to start the next iteration of any loop respectively.</a:t>
            </a:r>
          </a:p>
          <a:p>
            <a:endParaRPr lang="en-US" dirty="0"/>
          </a:p>
        </p:txBody>
      </p:sp>
      <p:sp>
        <p:nvSpPr>
          <p:cNvPr id="4" name="Slide Number Placeholder 3">
            <a:extLst>
              <a:ext uri="{FF2B5EF4-FFF2-40B4-BE49-F238E27FC236}">
                <a16:creationId xmlns:a16="http://schemas.microsoft.com/office/drawing/2014/main" id="{07264B91-95F2-4FF6-8803-35B94D194F48}"/>
              </a:ext>
            </a:extLst>
          </p:cNvPr>
          <p:cNvSpPr>
            <a:spLocks noGrp="1"/>
          </p:cNvSpPr>
          <p:nvPr>
            <p:ph type="sldNum" sz="quarter" idx="12"/>
          </p:nvPr>
        </p:nvSpPr>
        <p:spPr/>
        <p:txBody>
          <a:bodyPr/>
          <a:lstStyle/>
          <a:p>
            <a:fld id="{C51EAA63-D034-42AE-91FA-B13B9518C7BE}" type="slidenum">
              <a:rPr lang="en-US" smtClean="0"/>
              <a:pPr/>
              <a:t>67</a:t>
            </a:fld>
            <a:endParaRPr lang="en-US" dirty="0"/>
          </a:p>
        </p:txBody>
      </p:sp>
    </p:spTree>
    <p:extLst>
      <p:ext uri="{BB962C8B-B14F-4D97-AF65-F5344CB8AC3E}">
        <p14:creationId xmlns:p14="http://schemas.microsoft.com/office/powerpoint/2010/main" val="95539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9726-4AE4-4CA2-BE04-EEB5A4C19BBF}"/>
              </a:ext>
            </a:extLst>
          </p:cNvPr>
          <p:cNvSpPr>
            <a:spLocks noGrp="1"/>
          </p:cNvSpPr>
          <p:nvPr>
            <p:ph type="title"/>
          </p:nvPr>
        </p:nvSpPr>
        <p:spPr>
          <a:xfrm>
            <a:off x="273910" y="328245"/>
            <a:ext cx="11125199" cy="615463"/>
          </a:xfrm>
        </p:spPr>
        <p:txBody>
          <a:bodyPr/>
          <a:lstStyle/>
          <a:p>
            <a:r>
              <a:rPr lang="en-US"/>
              <a:t>The break Statement</a:t>
            </a:r>
            <a:endParaRPr lang="en-US" dirty="0"/>
          </a:p>
        </p:txBody>
      </p:sp>
      <p:sp>
        <p:nvSpPr>
          <p:cNvPr id="3" name="Text Placeholder 2">
            <a:extLst>
              <a:ext uri="{FF2B5EF4-FFF2-40B4-BE49-F238E27FC236}">
                <a16:creationId xmlns:a16="http://schemas.microsoft.com/office/drawing/2014/main" id="{82D3FDE4-ACCB-4247-8EEF-2294DDFF251B}"/>
              </a:ext>
            </a:extLst>
          </p:cNvPr>
          <p:cNvSpPr>
            <a:spLocks noGrp="1"/>
          </p:cNvSpPr>
          <p:nvPr>
            <p:ph type="body" sz="quarter" idx="13"/>
          </p:nvPr>
        </p:nvSpPr>
        <p:spPr>
          <a:xfrm>
            <a:off x="462500" y="1137138"/>
            <a:ext cx="11190238" cy="3962401"/>
          </a:xfrm>
        </p:spPr>
        <p:txBody>
          <a:bodyPr/>
          <a:lstStyle/>
          <a:p>
            <a:pPr algn="just"/>
            <a:r>
              <a:rPr lang="en-US" dirty="0"/>
              <a:t>The </a:t>
            </a:r>
            <a:r>
              <a:rPr lang="en-US" b="1" dirty="0"/>
              <a:t>break</a:t>
            </a:r>
            <a:r>
              <a:rPr lang="en-US" dirty="0"/>
              <a:t> statement, which was briefly introduced with the </a:t>
            </a:r>
            <a:r>
              <a:rPr lang="en-US" i="1" dirty="0"/>
              <a:t>switch</a:t>
            </a:r>
            <a:r>
              <a:rPr lang="en-US" dirty="0"/>
              <a:t> statement, is used to exit a loop early, breaking out of the enclosing curly braces.</a:t>
            </a:r>
          </a:p>
          <a:p>
            <a:pPr algn="just"/>
            <a:endParaRPr lang="en-US" dirty="0"/>
          </a:p>
          <a:p>
            <a:endParaRPr lang="en-US" dirty="0"/>
          </a:p>
        </p:txBody>
      </p:sp>
      <p:sp>
        <p:nvSpPr>
          <p:cNvPr id="4" name="Slide Number Placeholder 3">
            <a:extLst>
              <a:ext uri="{FF2B5EF4-FFF2-40B4-BE49-F238E27FC236}">
                <a16:creationId xmlns:a16="http://schemas.microsoft.com/office/drawing/2014/main" id="{381D78EC-E323-4B06-BFD6-B2F86DBF7605}"/>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68</a:t>
            </a:fld>
            <a:endParaRPr lang="en-US" dirty="0"/>
          </a:p>
        </p:txBody>
      </p:sp>
    </p:spTree>
    <p:extLst>
      <p:ext uri="{BB962C8B-B14F-4D97-AF65-F5344CB8AC3E}">
        <p14:creationId xmlns:p14="http://schemas.microsoft.com/office/powerpoint/2010/main" val="398965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94A0-CF04-46F7-AEBB-8FFAB8EC30E5}"/>
              </a:ext>
            </a:extLst>
          </p:cNvPr>
          <p:cNvSpPr>
            <a:spLocks noGrp="1"/>
          </p:cNvSpPr>
          <p:nvPr>
            <p:ph type="title"/>
          </p:nvPr>
        </p:nvSpPr>
        <p:spPr>
          <a:xfrm>
            <a:off x="250464" y="281353"/>
            <a:ext cx="11125199" cy="638909"/>
          </a:xfrm>
        </p:spPr>
        <p:txBody>
          <a:bodyPr/>
          <a:lstStyle/>
          <a:p>
            <a:r>
              <a:rPr lang="en-US" dirty="0"/>
              <a:t>Example</a:t>
            </a:r>
          </a:p>
        </p:txBody>
      </p:sp>
      <p:sp>
        <p:nvSpPr>
          <p:cNvPr id="3" name="Text Placeholder 2">
            <a:extLst>
              <a:ext uri="{FF2B5EF4-FFF2-40B4-BE49-F238E27FC236}">
                <a16:creationId xmlns:a16="http://schemas.microsoft.com/office/drawing/2014/main" id="{1DC18B81-133B-4376-B986-CDDC2D5B37C0}"/>
              </a:ext>
            </a:extLst>
          </p:cNvPr>
          <p:cNvSpPr>
            <a:spLocks noGrp="1"/>
          </p:cNvSpPr>
          <p:nvPr>
            <p:ph type="body" sz="quarter" idx="13"/>
          </p:nvPr>
        </p:nvSpPr>
        <p:spPr>
          <a:xfrm>
            <a:off x="462500" y="1160583"/>
            <a:ext cx="11424700" cy="3962401"/>
          </a:xfrm>
        </p:spPr>
        <p:txBody>
          <a:bodyPr/>
          <a:lstStyle/>
          <a:p>
            <a:pPr algn="just"/>
            <a:r>
              <a:rPr lang="en-US" dirty="0"/>
              <a:t>The following example illustrates the use of a </a:t>
            </a:r>
            <a:r>
              <a:rPr lang="en-US" b="1" dirty="0"/>
              <a:t>break</a:t>
            </a:r>
            <a:r>
              <a:rPr lang="en-US" dirty="0"/>
              <a:t> statement with a while loop. Notice how the loop breaks out early once </a:t>
            </a:r>
            <a:r>
              <a:rPr lang="en-US" b="1" dirty="0"/>
              <a:t>x</a:t>
            </a:r>
            <a:r>
              <a:rPr lang="en-US" dirty="0"/>
              <a:t> reaches 5 and reaches to </a:t>
            </a:r>
            <a:r>
              <a:rPr lang="en-US" b="1" dirty="0" err="1"/>
              <a:t>document.write</a:t>
            </a:r>
            <a:r>
              <a:rPr lang="en-US" b="1" dirty="0"/>
              <a:t> (..)</a:t>
            </a:r>
            <a:r>
              <a:rPr lang="en-US" dirty="0"/>
              <a:t> statement just below to the closing curly brace −</a:t>
            </a:r>
          </a:p>
        </p:txBody>
      </p:sp>
      <p:sp>
        <p:nvSpPr>
          <p:cNvPr id="4" name="Slide Number Placeholder 3">
            <a:extLst>
              <a:ext uri="{FF2B5EF4-FFF2-40B4-BE49-F238E27FC236}">
                <a16:creationId xmlns:a16="http://schemas.microsoft.com/office/drawing/2014/main" id="{05FDA6EC-75BE-476D-AE52-FCC87F8E51E0}"/>
              </a:ext>
            </a:extLst>
          </p:cNvPr>
          <p:cNvSpPr>
            <a:spLocks noGrp="1"/>
          </p:cNvSpPr>
          <p:nvPr>
            <p:ph type="sldNum" sz="quarter" idx="12"/>
          </p:nvPr>
        </p:nvSpPr>
        <p:spPr/>
        <p:txBody>
          <a:bodyPr/>
          <a:lstStyle/>
          <a:p>
            <a:fld id="{C51EAA63-D034-42AE-91FA-B13B9518C7BE}" type="slidenum">
              <a:rPr lang="en-US" smtClean="0"/>
              <a:pPr/>
              <a:t>69</a:t>
            </a:fld>
            <a:endParaRPr lang="en-US" dirty="0"/>
          </a:p>
        </p:txBody>
      </p:sp>
      <p:pic>
        <p:nvPicPr>
          <p:cNvPr id="5" name="Picture 4">
            <a:extLst>
              <a:ext uri="{FF2B5EF4-FFF2-40B4-BE49-F238E27FC236}">
                <a16:creationId xmlns:a16="http://schemas.microsoft.com/office/drawing/2014/main" id="{4C428697-6F65-4760-B2B4-505B8D512925}"/>
              </a:ext>
            </a:extLst>
          </p:cNvPr>
          <p:cNvPicPr>
            <a:picLocks noChangeAspect="1"/>
          </p:cNvPicPr>
          <p:nvPr/>
        </p:nvPicPr>
        <p:blipFill>
          <a:blip r:embed="rId3"/>
          <a:stretch>
            <a:fillRect/>
          </a:stretch>
        </p:blipFill>
        <p:spPr>
          <a:xfrm>
            <a:off x="462500" y="2599225"/>
            <a:ext cx="4562475" cy="3629025"/>
          </a:xfrm>
          <a:prstGeom prst="rect">
            <a:avLst/>
          </a:prstGeom>
        </p:spPr>
      </p:pic>
      <p:sp>
        <p:nvSpPr>
          <p:cNvPr id="6" name="TextBox 5">
            <a:extLst>
              <a:ext uri="{FF2B5EF4-FFF2-40B4-BE49-F238E27FC236}">
                <a16:creationId xmlns:a16="http://schemas.microsoft.com/office/drawing/2014/main" id="{A2B90AC7-B322-4D0F-8C7C-369F956E6FB7}"/>
              </a:ext>
            </a:extLst>
          </p:cNvPr>
          <p:cNvSpPr txBox="1"/>
          <p:nvPr/>
        </p:nvSpPr>
        <p:spPr>
          <a:xfrm>
            <a:off x="6682154" y="2883877"/>
            <a:ext cx="914400" cy="351692"/>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3003E137-1425-40F8-B6B4-18188FB70B33}"/>
              </a:ext>
            </a:extLst>
          </p:cNvPr>
          <p:cNvPicPr>
            <a:picLocks noChangeAspect="1"/>
          </p:cNvPicPr>
          <p:nvPr/>
        </p:nvPicPr>
        <p:blipFill>
          <a:blip r:embed="rId4"/>
          <a:stretch>
            <a:fillRect/>
          </a:stretch>
        </p:blipFill>
        <p:spPr>
          <a:xfrm>
            <a:off x="6856938" y="3275926"/>
            <a:ext cx="2657475" cy="1352550"/>
          </a:xfrm>
          <a:prstGeom prst="rect">
            <a:avLst/>
          </a:prstGeom>
        </p:spPr>
      </p:pic>
    </p:spTree>
    <p:extLst>
      <p:ext uri="{BB962C8B-B14F-4D97-AF65-F5344CB8AC3E}">
        <p14:creationId xmlns:p14="http://schemas.microsoft.com/office/powerpoint/2010/main" val="16104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80" y="544436"/>
            <a:ext cx="11125199" cy="615463"/>
          </a:xfrm>
        </p:spPr>
        <p:txBody>
          <a:bodyPr/>
          <a:lstStyle/>
          <a:p>
            <a:r>
              <a:rPr lang="en-US" dirty="0"/>
              <a:t>Advantages of JavaScript</a:t>
            </a:r>
            <a:br>
              <a:rPr lang="en-US" dirty="0"/>
            </a:br>
            <a:endParaRPr lang="en-US" dirty="0"/>
          </a:p>
        </p:txBody>
      </p:sp>
      <p:sp>
        <p:nvSpPr>
          <p:cNvPr id="3" name="Text Placeholder 2"/>
          <p:cNvSpPr>
            <a:spLocks noGrp="1"/>
          </p:cNvSpPr>
          <p:nvPr>
            <p:ph type="body" sz="quarter" idx="13"/>
          </p:nvPr>
        </p:nvSpPr>
        <p:spPr>
          <a:xfrm>
            <a:off x="432080" y="925781"/>
            <a:ext cx="11224940" cy="4989843"/>
          </a:xfrm>
        </p:spPr>
        <p:txBody>
          <a:bodyPr/>
          <a:lstStyle/>
          <a:p>
            <a:r>
              <a:rPr lang="en-US" dirty="0"/>
              <a:t>The merits of using JavaScript are −</a:t>
            </a:r>
          </a:p>
          <a:p>
            <a:pPr algn="just"/>
            <a:r>
              <a:rPr lang="en-US" b="1" dirty="0"/>
              <a:t>Less server interaction</a:t>
            </a:r>
            <a:r>
              <a:rPr lang="en-US" dirty="0"/>
              <a:t> − We can validate user input before sending the page off to the server. This saves server traffic, which means less load on your server.</a:t>
            </a:r>
          </a:p>
          <a:p>
            <a:pPr algn="just"/>
            <a:r>
              <a:rPr lang="en-US" b="1" dirty="0"/>
              <a:t>Immediate feedback to the visitors</a:t>
            </a:r>
            <a:r>
              <a:rPr lang="en-US" dirty="0"/>
              <a:t> − They don't have to wait for a page reload to see if they have forgotten to enter something.</a:t>
            </a:r>
          </a:p>
          <a:p>
            <a:pPr algn="just"/>
            <a:r>
              <a:rPr lang="en-US" b="1" dirty="0"/>
              <a:t>Increased interactivity</a:t>
            </a:r>
            <a:r>
              <a:rPr lang="en-US" dirty="0"/>
              <a:t> − We can create interfaces that react when the user hovers over them with a mouse or activates them via the keyboard.</a:t>
            </a:r>
          </a:p>
          <a:p>
            <a:pPr algn="just"/>
            <a:r>
              <a:rPr lang="en-US" b="1" dirty="0"/>
              <a:t>Richer interfaces</a:t>
            </a:r>
            <a:r>
              <a:rPr lang="en-US" dirty="0"/>
              <a:t> − We can use JavaScript to include such items as drag-and-drop components and sliders to give a Rich Interface to your site visitors.</a:t>
            </a:r>
          </a:p>
          <a:p>
            <a:endParaRPr lang="en-US" sz="1800"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130707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28B9-780D-4AF6-9B10-03C45ED0CC20}"/>
              </a:ext>
            </a:extLst>
          </p:cNvPr>
          <p:cNvSpPr>
            <a:spLocks noGrp="1"/>
          </p:cNvSpPr>
          <p:nvPr>
            <p:ph type="title"/>
          </p:nvPr>
        </p:nvSpPr>
        <p:spPr>
          <a:xfrm>
            <a:off x="227018" y="187568"/>
            <a:ext cx="11125199" cy="685801"/>
          </a:xfrm>
        </p:spPr>
        <p:txBody>
          <a:bodyPr/>
          <a:lstStyle/>
          <a:p>
            <a:r>
              <a:rPr lang="en-US" dirty="0"/>
              <a:t>The continue Statement</a:t>
            </a:r>
          </a:p>
        </p:txBody>
      </p:sp>
      <p:sp>
        <p:nvSpPr>
          <p:cNvPr id="3" name="Text Placeholder 2">
            <a:extLst>
              <a:ext uri="{FF2B5EF4-FFF2-40B4-BE49-F238E27FC236}">
                <a16:creationId xmlns:a16="http://schemas.microsoft.com/office/drawing/2014/main" id="{4DB985C1-E539-4870-8C7E-5E71475DBC6A}"/>
              </a:ext>
            </a:extLst>
          </p:cNvPr>
          <p:cNvSpPr>
            <a:spLocks noGrp="1"/>
          </p:cNvSpPr>
          <p:nvPr>
            <p:ph type="body" sz="quarter" idx="13"/>
          </p:nvPr>
        </p:nvSpPr>
        <p:spPr>
          <a:xfrm>
            <a:off x="271670" y="1137137"/>
            <a:ext cx="11638976" cy="3962401"/>
          </a:xfrm>
        </p:spPr>
        <p:txBody>
          <a:bodyPr/>
          <a:lstStyle/>
          <a:p>
            <a:pPr algn="just"/>
            <a:r>
              <a:rPr lang="en-US" dirty="0"/>
              <a:t>The </a:t>
            </a:r>
            <a:r>
              <a:rPr lang="en-US" b="1" dirty="0"/>
              <a:t>continue</a:t>
            </a:r>
            <a:r>
              <a:rPr lang="en-US" dirty="0"/>
              <a:t> statement tells the interpreter to immediately start the next iteration of the loop and skip the remaining code block. When a </a:t>
            </a:r>
            <a:r>
              <a:rPr lang="en-US" b="1" dirty="0"/>
              <a:t>continue</a:t>
            </a:r>
            <a:r>
              <a:rPr lang="en-US" dirty="0"/>
              <a:t> statement is encountered, the program flow moves to the loop check expression immediately and if the condition remains true, then it starts the next iteration, otherwise the control comes out of the loop.</a:t>
            </a:r>
          </a:p>
        </p:txBody>
      </p:sp>
      <p:sp>
        <p:nvSpPr>
          <p:cNvPr id="4" name="Slide Number Placeholder 3">
            <a:extLst>
              <a:ext uri="{FF2B5EF4-FFF2-40B4-BE49-F238E27FC236}">
                <a16:creationId xmlns:a16="http://schemas.microsoft.com/office/drawing/2014/main" id="{84A0A267-47AD-4A2E-AA7C-F52DA3319532}"/>
              </a:ext>
            </a:extLst>
          </p:cNvPr>
          <p:cNvSpPr>
            <a:spLocks noGrp="1"/>
          </p:cNvSpPr>
          <p:nvPr>
            <p:ph type="sldNum" sz="quarter" idx="12"/>
          </p:nvPr>
        </p:nvSpPr>
        <p:spPr/>
        <p:txBody>
          <a:bodyPr/>
          <a:lstStyle/>
          <a:p>
            <a:fld id="{C51EAA63-D034-42AE-91FA-B13B9518C7BE}" type="slidenum">
              <a:rPr lang="en-US" smtClean="0"/>
              <a:pPr/>
              <a:t>70</a:t>
            </a:fld>
            <a:endParaRPr lang="en-US" dirty="0"/>
          </a:p>
        </p:txBody>
      </p:sp>
    </p:spTree>
    <p:extLst>
      <p:ext uri="{BB962C8B-B14F-4D97-AF65-F5344CB8AC3E}">
        <p14:creationId xmlns:p14="http://schemas.microsoft.com/office/powerpoint/2010/main" val="113611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E283-317C-4171-87E8-DF2FFB768502}"/>
              </a:ext>
            </a:extLst>
          </p:cNvPr>
          <p:cNvSpPr>
            <a:spLocks noGrp="1"/>
          </p:cNvSpPr>
          <p:nvPr>
            <p:ph type="title"/>
          </p:nvPr>
        </p:nvSpPr>
        <p:spPr>
          <a:xfrm>
            <a:off x="250464" y="257907"/>
            <a:ext cx="11125199" cy="521678"/>
          </a:xfrm>
        </p:spPr>
        <p:txBody>
          <a:bodyPr/>
          <a:lstStyle/>
          <a:p>
            <a:r>
              <a:rPr lang="en-US" dirty="0"/>
              <a:t>Example</a:t>
            </a:r>
          </a:p>
        </p:txBody>
      </p:sp>
      <p:sp>
        <p:nvSpPr>
          <p:cNvPr id="3" name="Text Placeholder 2">
            <a:extLst>
              <a:ext uri="{FF2B5EF4-FFF2-40B4-BE49-F238E27FC236}">
                <a16:creationId xmlns:a16="http://schemas.microsoft.com/office/drawing/2014/main" id="{FBB3115C-5EB1-4EE9-87F5-59B7444C55BB}"/>
              </a:ext>
            </a:extLst>
          </p:cNvPr>
          <p:cNvSpPr>
            <a:spLocks noGrp="1"/>
          </p:cNvSpPr>
          <p:nvPr>
            <p:ph type="body" sz="quarter" idx="13"/>
          </p:nvPr>
        </p:nvSpPr>
        <p:spPr>
          <a:xfrm>
            <a:off x="460916" y="949568"/>
            <a:ext cx="11449729" cy="3962401"/>
          </a:xfrm>
        </p:spPr>
        <p:txBody>
          <a:bodyPr/>
          <a:lstStyle/>
          <a:p>
            <a:pPr algn="just"/>
            <a:r>
              <a:rPr lang="en-US" dirty="0"/>
              <a:t>This example illustrates the use of a </a:t>
            </a:r>
            <a:r>
              <a:rPr lang="en-US" b="1" dirty="0"/>
              <a:t>continue</a:t>
            </a:r>
            <a:r>
              <a:rPr lang="en-US" dirty="0"/>
              <a:t> statement with a while loop. Notice how the </a:t>
            </a:r>
            <a:r>
              <a:rPr lang="en-US" b="1" dirty="0"/>
              <a:t>continue</a:t>
            </a:r>
            <a:r>
              <a:rPr lang="en-US" dirty="0"/>
              <a:t> statement is used to skip printing when the index held in variable </a:t>
            </a:r>
            <a:r>
              <a:rPr lang="en-US" b="1" dirty="0"/>
              <a:t>x</a:t>
            </a:r>
            <a:r>
              <a:rPr lang="en-US" dirty="0"/>
              <a:t> reaches 5 −</a:t>
            </a:r>
          </a:p>
        </p:txBody>
      </p:sp>
      <p:sp>
        <p:nvSpPr>
          <p:cNvPr id="4" name="Slide Number Placeholder 3">
            <a:extLst>
              <a:ext uri="{FF2B5EF4-FFF2-40B4-BE49-F238E27FC236}">
                <a16:creationId xmlns:a16="http://schemas.microsoft.com/office/drawing/2014/main" id="{A5E1A0DC-8D0C-4FB7-A3D1-B451A100A8CD}"/>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5" name="Picture 4">
            <a:extLst>
              <a:ext uri="{FF2B5EF4-FFF2-40B4-BE49-F238E27FC236}">
                <a16:creationId xmlns:a16="http://schemas.microsoft.com/office/drawing/2014/main" id="{E3D9E327-4C1F-4FEF-AEDE-0E8D487BA9F2}"/>
              </a:ext>
            </a:extLst>
          </p:cNvPr>
          <p:cNvPicPr>
            <a:picLocks noChangeAspect="1"/>
          </p:cNvPicPr>
          <p:nvPr/>
        </p:nvPicPr>
        <p:blipFill>
          <a:blip r:embed="rId2"/>
          <a:stretch>
            <a:fillRect/>
          </a:stretch>
        </p:blipFill>
        <p:spPr>
          <a:xfrm>
            <a:off x="460916" y="2308347"/>
            <a:ext cx="4572000" cy="3648075"/>
          </a:xfrm>
          <a:prstGeom prst="rect">
            <a:avLst/>
          </a:prstGeom>
        </p:spPr>
      </p:pic>
      <p:sp>
        <p:nvSpPr>
          <p:cNvPr id="6" name="TextBox 5">
            <a:extLst>
              <a:ext uri="{FF2B5EF4-FFF2-40B4-BE49-F238E27FC236}">
                <a16:creationId xmlns:a16="http://schemas.microsoft.com/office/drawing/2014/main" id="{3A9F2DD7-8E5A-4138-898B-D5CDBE3D6245}"/>
              </a:ext>
            </a:extLst>
          </p:cNvPr>
          <p:cNvSpPr txBox="1"/>
          <p:nvPr/>
        </p:nvSpPr>
        <p:spPr>
          <a:xfrm>
            <a:off x="7831015" y="2508738"/>
            <a:ext cx="914400" cy="304800"/>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89C3BADC-80A8-4531-B188-D04C28EC7C80}"/>
              </a:ext>
            </a:extLst>
          </p:cNvPr>
          <p:cNvPicPr>
            <a:picLocks noChangeAspect="1"/>
          </p:cNvPicPr>
          <p:nvPr/>
        </p:nvPicPr>
        <p:blipFill>
          <a:blip r:embed="rId3"/>
          <a:stretch>
            <a:fillRect/>
          </a:stretch>
        </p:blipFill>
        <p:spPr>
          <a:xfrm>
            <a:off x="6959477" y="3024552"/>
            <a:ext cx="2657475" cy="2057400"/>
          </a:xfrm>
          <a:prstGeom prst="rect">
            <a:avLst/>
          </a:prstGeom>
        </p:spPr>
      </p:pic>
    </p:spTree>
    <p:extLst>
      <p:ext uri="{BB962C8B-B14F-4D97-AF65-F5344CB8AC3E}">
        <p14:creationId xmlns:p14="http://schemas.microsoft.com/office/powerpoint/2010/main" val="261977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0DC2-5F63-4189-B209-92169C0719EF}"/>
              </a:ext>
            </a:extLst>
          </p:cNvPr>
          <p:cNvSpPr>
            <a:spLocks noGrp="1"/>
          </p:cNvSpPr>
          <p:nvPr>
            <p:ph type="title"/>
          </p:nvPr>
        </p:nvSpPr>
        <p:spPr>
          <a:xfrm>
            <a:off x="250464" y="234462"/>
            <a:ext cx="11125199" cy="568570"/>
          </a:xfrm>
        </p:spPr>
        <p:txBody>
          <a:bodyPr/>
          <a:lstStyle/>
          <a:p>
            <a:r>
              <a:rPr lang="en-US" dirty="0"/>
              <a:t>Using Labels to Control the Flow</a:t>
            </a:r>
          </a:p>
        </p:txBody>
      </p:sp>
      <p:sp>
        <p:nvSpPr>
          <p:cNvPr id="3" name="Text Placeholder 2">
            <a:extLst>
              <a:ext uri="{FF2B5EF4-FFF2-40B4-BE49-F238E27FC236}">
                <a16:creationId xmlns:a16="http://schemas.microsoft.com/office/drawing/2014/main" id="{6A40BAB3-D14A-4913-9C5C-89280A71AAF5}"/>
              </a:ext>
            </a:extLst>
          </p:cNvPr>
          <p:cNvSpPr>
            <a:spLocks noGrp="1"/>
          </p:cNvSpPr>
          <p:nvPr>
            <p:ph type="body" sz="quarter" idx="13"/>
          </p:nvPr>
        </p:nvSpPr>
        <p:spPr>
          <a:xfrm>
            <a:off x="462500" y="996460"/>
            <a:ext cx="11377808" cy="3962401"/>
          </a:xfrm>
        </p:spPr>
        <p:txBody>
          <a:bodyPr/>
          <a:lstStyle/>
          <a:p>
            <a:pPr algn="just"/>
            <a:r>
              <a:rPr lang="en-US" dirty="0"/>
              <a:t>Starting from JavaScript 1.2, a label can be used with </a:t>
            </a:r>
            <a:r>
              <a:rPr lang="en-US" b="1" dirty="0"/>
              <a:t>break</a:t>
            </a:r>
            <a:r>
              <a:rPr lang="en-US" dirty="0"/>
              <a:t> and </a:t>
            </a:r>
            <a:r>
              <a:rPr lang="en-US" b="1" dirty="0"/>
              <a:t>continue</a:t>
            </a:r>
            <a:r>
              <a:rPr lang="en-US" dirty="0"/>
              <a:t> to control the flow more precisely. A </a:t>
            </a:r>
            <a:r>
              <a:rPr lang="en-US" b="1" dirty="0"/>
              <a:t>label</a:t>
            </a:r>
            <a:r>
              <a:rPr lang="en-US" dirty="0"/>
              <a:t> is simply an identifier followed by a colon (:) that is applied to a statement or a block of code. We will see two different examples to understand how to use labels with break and continue.</a:t>
            </a:r>
          </a:p>
          <a:p>
            <a:pPr algn="just"/>
            <a:r>
              <a:rPr lang="en-US" dirty="0"/>
              <a:t>Try the following two examples for a better understanding of Labels.</a:t>
            </a:r>
          </a:p>
          <a:p>
            <a:endParaRPr lang="en-US" dirty="0"/>
          </a:p>
        </p:txBody>
      </p:sp>
      <p:sp>
        <p:nvSpPr>
          <p:cNvPr id="4" name="Slide Number Placeholder 3">
            <a:extLst>
              <a:ext uri="{FF2B5EF4-FFF2-40B4-BE49-F238E27FC236}">
                <a16:creationId xmlns:a16="http://schemas.microsoft.com/office/drawing/2014/main" id="{6E15D6C6-FA40-459B-AE57-AC43F9AA2B95}"/>
              </a:ext>
            </a:extLst>
          </p:cNvPr>
          <p:cNvSpPr>
            <a:spLocks noGrp="1"/>
          </p:cNvSpPr>
          <p:nvPr>
            <p:ph type="sldNum" sz="quarter" idx="12"/>
          </p:nvPr>
        </p:nvSpPr>
        <p:spPr/>
        <p:txBody>
          <a:bodyPr/>
          <a:lstStyle/>
          <a:p>
            <a:fld id="{C51EAA63-D034-42AE-91FA-B13B9518C7BE}" type="slidenum">
              <a:rPr lang="en-US" smtClean="0"/>
              <a:pPr/>
              <a:t>72</a:t>
            </a:fld>
            <a:endParaRPr lang="en-US" dirty="0"/>
          </a:p>
        </p:txBody>
      </p:sp>
    </p:spTree>
    <p:extLst>
      <p:ext uri="{BB962C8B-B14F-4D97-AF65-F5344CB8AC3E}">
        <p14:creationId xmlns:p14="http://schemas.microsoft.com/office/powerpoint/2010/main" val="52684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1AE5-3A7B-4DD0-BC5D-BE8D2974169F}"/>
              </a:ext>
            </a:extLst>
          </p:cNvPr>
          <p:cNvSpPr>
            <a:spLocks noGrp="1"/>
          </p:cNvSpPr>
          <p:nvPr>
            <p:ph type="title"/>
          </p:nvPr>
        </p:nvSpPr>
        <p:spPr>
          <a:xfrm>
            <a:off x="203572" y="328246"/>
            <a:ext cx="11125199" cy="521678"/>
          </a:xfrm>
        </p:spPr>
        <p:txBody>
          <a:bodyPr/>
          <a:lstStyle/>
          <a:p>
            <a:r>
              <a:rPr lang="en-US"/>
              <a:t>Example</a:t>
            </a:r>
          </a:p>
        </p:txBody>
      </p:sp>
      <p:sp>
        <p:nvSpPr>
          <p:cNvPr id="3" name="Text Placeholder 2">
            <a:extLst>
              <a:ext uri="{FF2B5EF4-FFF2-40B4-BE49-F238E27FC236}">
                <a16:creationId xmlns:a16="http://schemas.microsoft.com/office/drawing/2014/main" id="{739C979F-1E39-49F8-A356-A7BED94F0406}"/>
              </a:ext>
            </a:extLst>
          </p:cNvPr>
          <p:cNvSpPr>
            <a:spLocks noGrp="1"/>
          </p:cNvSpPr>
          <p:nvPr>
            <p:ph type="body" sz="quarter" idx="13"/>
          </p:nvPr>
        </p:nvSpPr>
        <p:spPr>
          <a:xfrm>
            <a:off x="462500" y="1043353"/>
            <a:ext cx="11401254" cy="3962401"/>
          </a:xfrm>
        </p:spPr>
        <p:txBody>
          <a:bodyPr/>
          <a:lstStyle/>
          <a:p>
            <a:r>
              <a:rPr lang="en-US" dirty="0"/>
              <a:t>The following example shows how to implement Label with a break statement.</a:t>
            </a:r>
          </a:p>
        </p:txBody>
      </p:sp>
      <p:sp>
        <p:nvSpPr>
          <p:cNvPr id="4" name="Slide Number Placeholder 3">
            <a:extLst>
              <a:ext uri="{FF2B5EF4-FFF2-40B4-BE49-F238E27FC236}">
                <a16:creationId xmlns:a16="http://schemas.microsoft.com/office/drawing/2014/main" id="{73AEF0B0-6311-4087-A36B-8A48DACE4A4D}"/>
              </a:ext>
            </a:extLst>
          </p:cNvPr>
          <p:cNvSpPr>
            <a:spLocks noGrp="1"/>
          </p:cNvSpPr>
          <p:nvPr>
            <p:ph type="sldNum" sz="quarter" idx="12"/>
          </p:nvPr>
        </p:nvSpPr>
        <p:spPr/>
        <p:txBody>
          <a:bodyPr/>
          <a:lstStyle/>
          <a:p>
            <a:fld id="{C51EAA63-D034-42AE-91FA-B13B9518C7BE}" type="slidenum">
              <a:rPr lang="en-US" smtClean="0"/>
              <a:pPr/>
              <a:t>73</a:t>
            </a:fld>
            <a:endParaRPr lang="en-US" dirty="0"/>
          </a:p>
        </p:txBody>
      </p:sp>
      <p:pic>
        <p:nvPicPr>
          <p:cNvPr id="5" name="Picture 4">
            <a:extLst>
              <a:ext uri="{FF2B5EF4-FFF2-40B4-BE49-F238E27FC236}">
                <a16:creationId xmlns:a16="http://schemas.microsoft.com/office/drawing/2014/main" id="{A0F7B023-E359-48A3-B26C-453230410D3A}"/>
              </a:ext>
            </a:extLst>
          </p:cNvPr>
          <p:cNvPicPr>
            <a:picLocks noChangeAspect="1"/>
          </p:cNvPicPr>
          <p:nvPr/>
        </p:nvPicPr>
        <p:blipFill>
          <a:blip r:embed="rId2"/>
          <a:stretch>
            <a:fillRect/>
          </a:stretch>
        </p:blipFill>
        <p:spPr>
          <a:xfrm>
            <a:off x="462500" y="1630606"/>
            <a:ext cx="5114925" cy="3971925"/>
          </a:xfrm>
          <a:prstGeom prst="rect">
            <a:avLst/>
          </a:prstGeom>
        </p:spPr>
      </p:pic>
      <p:pic>
        <p:nvPicPr>
          <p:cNvPr id="6" name="Picture 5">
            <a:extLst>
              <a:ext uri="{FF2B5EF4-FFF2-40B4-BE49-F238E27FC236}">
                <a16:creationId xmlns:a16="http://schemas.microsoft.com/office/drawing/2014/main" id="{BCFF00CD-576E-4236-B5D7-129CAFFAE550}"/>
              </a:ext>
            </a:extLst>
          </p:cNvPr>
          <p:cNvPicPr>
            <a:picLocks noChangeAspect="1"/>
          </p:cNvPicPr>
          <p:nvPr/>
        </p:nvPicPr>
        <p:blipFill>
          <a:blip r:embed="rId3"/>
          <a:stretch>
            <a:fillRect/>
          </a:stretch>
        </p:blipFill>
        <p:spPr>
          <a:xfrm>
            <a:off x="8062741" y="2008493"/>
            <a:ext cx="1066800" cy="3295650"/>
          </a:xfrm>
          <a:prstGeom prst="rect">
            <a:avLst/>
          </a:prstGeom>
        </p:spPr>
      </p:pic>
      <p:sp>
        <p:nvSpPr>
          <p:cNvPr id="7" name="TextBox 6">
            <a:extLst>
              <a:ext uri="{FF2B5EF4-FFF2-40B4-BE49-F238E27FC236}">
                <a16:creationId xmlns:a16="http://schemas.microsoft.com/office/drawing/2014/main" id="{740BBEEB-34C8-44CC-8DD9-9083EE396C07}"/>
              </a:ext>
            </a:extLst>
          </p:cNvPr>
          <p:cNvSpPr txBox="1"/>
          <p:nvPr/>
        </p:nvSpPr>
        <p:spPr>
          <a:xfrm>
            <a:off x="8215141" y="1711818"/>
            <a:ext cx="914400" cy="296675"/>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1722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DD1A-675F-4CAD-B056-EE3DAB3E33E4}"/>
              </a:ext>
            </a:extLst>
          </p:cNvPr>
          <p:cNvSpPr>
            <a:spLocks noGrp="1"/>
          </p:cNvSpPr>
          <p:nvPr>
            <p:ph type="title"/>
          </p:nvPr>
        </p:nvSpPr>
        <p:spPr>
          <a:xfrm>
            <a:off x="250464" y="281354"/>
            <a:ext cx="11125199" cy="592016"/>
          </a:xfrm>
        </p:spPr>
        <p:txBody>
          <a:bodyPr/>
          <a:lstStyle/>
          <a:p>
            <a:r>
              <a:rPr lang="en-US" dirty="0"/>
              <a:t>Functions</a:t>
            </a:r>
          </a:p>
        </p:txBody>
      </p:sp>
      <p:sp>
        <p:nvSpPr>
          <p:cNvPr id="3" name="Text Placeholder 2">
            <a:extLst>
              <a:ext uri="{FF2B5EF4-FFF2-40B4-BE49-F238E27FC236}">
                <a16:creationId xmlns:a16="http://schemas.microsoft.com/office/drawing/2014/main" id="{9076CB35-9603-48B7-8140-BAE54AA4E98E}"/>
              </a:ext>
            </a:extLst>
          </p:cNvPr>
          <p:cNvSpPr>
            <a:spLocks noGrp="1"/>
          </p:cNvSpPr>
          <p:nvPr>
            <p:ph type="body" sz="quarter" idx="13"/>
          </p:nvPr>
        </p:nvSpPr>
        <p:spPr>
          <a:xfrm>
            <a:off x="462500" y="1043353"/>
            <a:ext cx="11354362" cy="3962401"/>
          </a:xfrm>
        </p:spPr>
        <p:txBody>
          <a:bodyPr/>
          <a:lstStyle/>
          <a:p>
            <a:r>
              <a:rPr lang="en-US" dirty="0"/>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p>
          <a:p>
            <a:r>
              <a:rPr lang="en-US" dirty="0"/>
              <a:t>Like any other advanced programming language, JavaScript also supports all the features necessary to write modular code using functions. You must have seen functions like </a:t>
            </a:r>
            <a:r>
              <a:rPr lang="en-US" b="1" dirty="0"/>
              <a:t>alert()</a:t>
            </a:r>
            <a:r>
              <a:rPr lang="en-US" dirty="0"/>
              <a:t> and </a:t>
            </a:r>
            <a:r>
              <a:rPr lang="en-US" b="1" dirty="0"/>
              <a:t>write()</a:t>
            </a:r>
            <a:r>
              <a:rPr lang="en-US" dirty="0"/>
              <a:t> in the earlier chapters. We were using these functions again and again, but they had been written in core JavaScript only once.</a:t>
            </a:r>
          </a:p>
          <a:p>
            <a:r>
              <a:rPr lang="en-US" dirty="0"/>
              <a:t>JavaScript allows us to write our own functions as well. This section explains how to write your own functions in JavaScript.</a:t>
            </a:r>
          </a:p>
          <a:p>
            <a:endParaRPr lang="en-US" dirty="0"/>
          </a:p>
        </p:txBody>
      </p:sp>
      <p:sp>
        <p:nvSpPr>
          <p:cNvPr id="4" name="Slide Number Placeholder 3">
            <a:extLst>
              <a:ext uri="{FF2B5EF4-FFF2-40B4-BE49-F238E27FC236}">
                <a16:creationId xmlns:a16="http://schemas.microsoft.com/office/drawing/2014/main" id="{CF8033CD-8DC3-4BF0-95D7-C792C2F118CF}"/>
              </a:ext>
            </a:extLst>
          </p:cNvPr>
          <p:cNvSpPr>
            <a:spLocks noGrp="1"/>
          </p:cNvSpPr>
          <p:nvPr>
            <p:ph type="sldNum" sz="quarter" idx="12"/>
          </p:nvPr>
        </p:nvSpPr>
        <p:spPr/>
        <p:txBody>
          <a:bodyPr/>
          <a:lstStyle/>
          <a:p>
            <a:fld id="{C51EAA63-D034-42AE-91FA-B13B9518C7BE}" type="slidenum">
              <a:rPr lang="en-US" smtClean="0"/>
              <a:pPr/>
              <a:t>74</a:t>
            </a:fld>
            <a:endParaRPr lang="en-US" dirty="0"/>
          </a:p>
        </p:txBody>
      </p:sp>
    </p:spTree>
    <p:extLst>
      <p:ext uri="{BB962C8B-B14F-4D97-AF65-F5344CB8AC3E}">
        <p14:creationId xmlns:p14="http://schemas.microsoft.com/office/powerpoint/2010/main" val="10380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7521-3145-4286-8D04-491D82DBABE1}"/>
              </a:ext>
            </a:extLst>
          </p:cNvPr>
          <p:cNvSpPr>
            <a:spLocks noGrp="1"/>
          </p:cNvSpPr>
          <p:nvPr>
            <p:ph type="title"/>
          </p:nvPr>
        </p:nvSpPr>
        <p:spPr>
          <a:xfrm>
            <a:off x="227018" y="234460"/>
            <a:ext cx="11125199" cy="662355"/>
          </a:xfrm>
        </p:spPr>
        <p:txBody>
          <a:bodyPr/>
          <a:lstStyle/>
          <a:p>
            <a:r>
              <a:rPr lang="en-US" dirty="0"/>
              <a:t>Function Definition</a:t>
            </a:r>
          </a:p>
        </p:txBody>
      </p:sp>
      <p:sp>
        <p:nvSpPr>
          <p:cNvPr id="3" name="Text Placeholder 2">
            <a:extLst>
              <a:ext uri="{FF2B5EF4-FFF2-40B4-BE49-F238E27FC236}">
                <a16:creationId xmlns:a16="http://schemas.microsoft.com/office/drawing/2014/main" id="{AD379014-C036-4D01-BCB5-0E409716FECE}"/>
              </a:ext>
            </a:extLst>
          </p:cNvPr>
          <p:cNvSpPr>
            <a:spLocks noGrp="1"/>
          </p:cNvSpPr>
          <p:nvPr>
            <p:ph type="body" sz="quarter" idx="13"/>
          </p:nvPr>
        </p:nvSpPr>
        <p:spPr>
          <a:xfrm>
            <a:off x="462500" y="1066799"/>
            <a:ext cx="11401254" cy="3962401"/>
          </a:xfrm>
        </p:spPr>
        <p:txBody>
          <a:bodyPr/>
          <a:lstStyle/>
          <a:p>
            <a:pPr algn="just"/>
            <a:r>
              <a:rPr lang="en-US" dirty="0"/>
              <a:t>Before we use a function, we need to define it. The most common way to define a function in JavaScript is by using the </a:t>
            </a:r>
            <a:r>
              <a:rPr lang="en-US" b="1" dirty="0"/>
              <a:t>function</a:t>
            </a:r>
            <a:r>
              <a:rPr lang="en-US" dirty="0"/>
              <a:t> keyword, followed by a unique function name, a list of parameters (that might be empty), and a statement block surrounded by curly braces.</a:t>
            </a:r>
          </a:p>
          <a:p>
            <a:r>
              <a:rPr lang="en-US" b="1" dirty="0"/>
              <a:t>Syntax</a:t>
            </a:r>
          </a:p>
          <a:p>
            <a:r>
              <a:rPr lang="en-US" dirty="0"/>
              <a:t>The basic syntax is shown here.</a:t>
            </a:r>
          </a:p>
          <a:p>
            <a:pPr algn="just"/>
            <a:endParaRPr lang="en-US" dirty="0"/>
          </a:p>
        </p:txBody>
      </p:sp>
      <p:sp>
        <p:nvSpPr>
          <p:cNvPr id="4" name="Slide Number Placeholder 3">
            <a:extLst>
              <a:ext uri="{FF2B5EF4-FFF2-40B4-BE49-F238E27FC236}">
                <a16:creationId xmlns:a16="http://schemas.microsoft.com/office/drawing/2014/main" id="{2BFB5EAE-3223-4961-9BF6-DC36767ACE8B}"/>
              </a:ext>
            </a:extLst>
          </p:cNvPr>
          <p:cNvSpPr>
            <a:spLocks noGrp="1"/>
          </p:cNvSpPr>
          <p:nvPr>
            <p:ph type="sldNum" sz="quarter" idx="12"/>
          </p:nvPr>
        </p:nvSpPr>
        <p:spPr/>
        <p:txBody>
          <a:bodyPr/>
          <a:lstStyle/>
          <a:p>
            <a:fld id="{C51EAA63-D034-42AE-91FA-B13B9518C7BE}" type="slidenum">
              <a:rPr lang="en-US" smtClean="0"/>
              <a:pPr/>
              <a:t>75</a:t>
            </a:fld>
            <a:endParaRPr lang="en-US" dirty="0"/>
          </a:p>
        </p:txBody>
      </p:sp>
      <p:pic>
        <p:nvPicPr>
          <p:cNvPr id="5" name="Picture 4">
            <a:extLst>
              <a:ext uri="{FF2B5EF4-FFF2-40B4-BE49-F238E27FC236}">
                <a16:creationId xmlns:a16="http://schemas.microsoft.com/office/drawing/2014/main" id="{37469DCB-B13D-48E2-87EB-D4EF413AB5A5}"/>
              </a:ext>
            </a:extLst>
          </p:cNvPr>
          <p:cNvPicPr>
            <a:picLocks noChangeAspect="1"/>
          </p:cNvPicPr>
          <p:nvPr/>
        </p:nvPicPr>
        <p:blipFill>
          <a:blip r:embed="rId2"/>
          <a:stretch>
            <a:fillRect/>
          </a:stretch>
        </p:blipFill>
        <p:spPr>
          <a:xfrm>
            <a:off x="3713160" y="4170147"/>
            <a:ext cx="4337511" cy="1718105"/>
          </a:xfrm>
          <a:prstGeom prst="rect">
            <a:avLst/>
          </a:prstGeom>
        </p:spPr>
      </p:pic>
    </p:spTree>
    <p:extLst>
      <p:ext uri="{BB962C8B-B14F-4D97-AF65-F5344CB8AC3E}">
        <p14:creationId xmlns:p14="http://schemas.microsoft.com/office/powerpoint/2010/main" val="84103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24AD-7648-41BD-A1E0-97389AE9823E}"/>
              </a:ext>
            </a:extLst>
          </p:cNvPr>
          <p:cNvSpPr>
            <a:spLocks noGrp="1"/>
          </p:cNvSpPr>
          <p:nvPr>
            <p:ph type="title"/>
          </p:nvPr>
        </p:nvSpPr>
        <p:spPr>
          <a:xfrm>
            <a:off x="250464" y="234462"/>
            <a:ext cx="11125199" cy="498232"/>
          </a:xfrm>
        </p:spPr>
        <p:txBody>
          <a:bodyPr/>
          <a:lstStyle/>
          <a:p>
            <a:r>
              <a:rPr lang="en-US" dirty="0"/>
              <a:t>Example</a:t>
            </a:r>
          </a:p>
        </p:txBody>
      </p:sp>
      <p:sp>
        <p:nvSpPr>
          <p:cNvPr id="3" name="Text Placeholder 2">
            <a:extLst>
              <a:ext uri="{FF2B5EF4-FFF2-40B4-BE49-F238E27FC236}">
                <a16:creationId xmlns:a16="http://schemas.microsoft.com/office/drawing/2014/main" id="{DC10DF97-985A-4D87-A2F2-67F8C842776E}"/>
              </a:ext>
            </a:extLst>
          </p:cNvPr>
          <p:cNvSpPr>
            <a:spLocks noGrp="1"/>
          </p:cNvSpPr>
          <p:nvPr>
            <p:ph type="body" sz="quarter" idx="13"/>
          </p:nvPr>
        </p:nvSpPr>
        <p:spPr>
          <a:xfrm>
            <a:off x="462500" y="949568"/>
            <a:ext cx="11377808" cy="3962401"/>
          </a:xfrm>
        </p:spPr>
        <p:txBody>
          <a:bodyPr/>
          <a:lstStyle/>
          <a:p>
            <a:r>
              <a:rPr lang="en-US" dirty="0"/>
              <a:t>Try the following example. It defines a function called </a:t>
            </a:r>
            <a:r>
              <a:rPr lang="en-US" dirty="0" err="1"/>
              <a:t>sayHello</a:t>
            </a:r>
            <a:r>
              <a:rPr lang="en-US" dirty="0"/>
              <a:t> that takes no parameters −</a:t>
            </a:r>
          </a:p>
        </p:txBody>
      </p:sp>
      <p:sp>
        <p:nvSpPr>
          <p:cNvPr id="4" name="Slide Number Placeholder 3">
            <a:extLst>
              <a:ext uri="{FF2B5EF4-FFF2-40B4-BE49-F238E27FC236}">
                <a16:creationId xmlns:a16="http://schemas.microsoft.com/office/drawing/2014/main" id="{6F5F3365-B320-4D68-9C08-993E92564EC4}"/>
              </a:ext>
            </a:extLst>
          </p:cNvPr>
          <p:cNvSpPr>
            <a:spLocks noGrp="1"/>
          </p:cNvSpPr>
          <p:nvPr>
            <p:ph type="sldNum" sz="quarter" idx="12"/>
          </p:nvPr>
        </p:nvSpPr>
        <p:spPr/>
        <p:txBody>
          <a:bodyPr/>
          <a:lstStyle/>
          <a:p>
            <a:fld id="{C51EAA63-D034-42AE-91FA-B13B9518C7BE}" type="slidenum">
              <a:rPr lang="en-US" smtClean="0"/>
              <a:pPr/>
              <a:t>76</a:t>
            </a:fld>
            <a:endParaRPr lang="en-US" dirty="0"/>
          </a:p>
        </p:txBody>
      </p:sp>
      <p:pic>
        <p:nvPicPr>
          <p:cNvPr id="5" name="Picture 4">
            <a:extLst>
              <a:ext uri="{FF2B5EF4-FFF2-40B4-BE49-F238E27FC236}">
                <a16:creationId xmlns:a16="http://schemas.microsoft.com/office/drawing/2014/main" id="{96207104-92B7-4322-A8CB-A6AD08073EAC}"/>
              </a:ext>
            </a:extLst>
          </p:cNvPr>
          <p:cNvPicPr>
            <a:picLocks noChangeAspect="1"/>
          </p:cNvPicPr>
          <p:nvPr/>
        </p:nvPicPr>
        <p:blipFill>
          <a:blip r:embed="rId2"/>
          <a:stretch>
            <a:fillRect/>
          </a:stretch>
        </p:blipFill>
        <p:spPr>
          <a:xfrm>
            <a:off x="4108087" y="1745272"/>
            <a:ext cx="3740617" cy="2146789"/>
          </a:xfrm>
          <a:prstGeom prst="rect">
            <a:avLst/>
          </a:prstGeom>
        </p:spPr>
      </p:pic>
    </p:spTree>
    <p:extLst>
      <p:ext uri="{BB962C8B-B14F-4D97-AF65-F5344CB8AC3E}">
        <p14:creationId xmlns:p14="http://schemas.microsoft.com/office/powerpoint/2010/main" val="163915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E774-27F4-4016-BA97-1281B7207D11}"/>
              </a:ext>
            </a:extLst>
          </p:cNvPr>
          <p:cNvSpPr>
            <a:spLocks noGrp="1"/>
          </p:cNvSpPr>
          <p:nvPr>
            <p:ph type="title"/>
          </p:nvPr>
        </p:nvSpPr>
        <p:spPr>
          <a:xfrm>
            <a:off x="250464" y="281353"/>
            <a:ext cx="11125199" cy="615463"/>
          </a:xfrm>
        </p:spPr>
        <p:txBody>
          <a:bodyPr/>
          <a:lstStyle/>
          <a:p>
            <a:r>
              <a:rPr lang="en-US" dirty="0"/>
              <a:t>Calling a Function</a:t>
            </a:r>
          </a:p>
        </p:txBody>
      </p:sp>
      <p:sp>
        <p:nvSpPr>
          <p:cNvPr id="3" name="Text Placeholder 2">
            <a:extLst>
              <a:ext uri="{FF2B5EF4-FFF2-40B4-BE49-F238E27FC236}">
                <a16:creationId xmlns:a16="http://schemas.microsoft.com/office/drawing/2014/main" id="{40CB8419-158E-42F8-885D-E12CD6D2B670}"/>
              </a:ext>
            </a:extLst>
          </p:cNvPr>
          <p:cNvSpPr>
            <a:spLocks noGrp="1"/>
          </p:cNvSpPr>
          <p:nvPr>
            <p:ph type="body" sz="quarter" idx="13"/>
          </p:nvPr>
        </p:nvSpPr>
        <p:spPr>
          <a:xfrm>
            <a:off x="462500" y="1160584"/>
            <a:ext cx="11424700" cy="3962401"/>
          </a:xfrm>
        </p:spPr>
        <p:txBody>
          <a:bodyPr/>
          <a:lstStyle/>
          <a:p>
            <a:r>
              <a:rPr lang="en-US" dirty="0"/>
              <a:t>To invoke a function somewhere later in the script, you would simply need to write the name of that function as shown in the following code.</a:t>
            </a:r>
          </a:p>
        </p:txBody>
      </p:sp>
      <p:sp>
        <p:nvSpPr>
          <p:cNvPr id="4" name="Slide Number Placeholder 3">
            <a:extLst>
              <a:ext uri="{FF2B5EF4-FFF2-40B4-BE49-F238E27FC236}">
                <a16:creationId xmlns:a16="http://schemas.microsoft.com/office/drawing/2014/main" id="{D405BFF7-00E5-46C7-AA51-4F4354D7616A}"/>
              </a:ext>
            </a:extLst>
          </p:cNvPr>
          <p:cNvSpPr>
            <a:spLocks noGrp="1"/>
          </p:cNvSpPr>
          <p:nvPr>
            <p:ph type="sldNum" sz="quarter" idx="12"/>
          </p:nvPr>
        </p:nvSpPr>
        <p:spPr/>
        <p:txBody>
          <a:bodyPr/>
          <a:lstStyle/>
          <a:p>
            <a:fld id="{C51EAA63-D034-42AE-91FA-B13B9518C7BE}" type="slidenum">
              <a:rPr lang="en-US" smtClean="0"/>
              <a:pPr/>
              <a:t>77</a:t>
            </a:fld>
            <a:endParaRPr lang="en-US" dirty="0"/>
          </a:p>
        </p:txBody>
      </p:sp>
      <p:pic>
        <p:nvPicPr>
          <p:cNvPr id="5" name="Picture 4">
            <a:extLst>
              <a:ext uri="{FF2B5EF4-FFF2-40B4-BE49-F238E27FC236}">
                <a16:creationId xmlns:a16="http://schemas.microsoft.com/office/drawing/2014/main" id="{21EE5A53-0543-4120-B759-01D0966E628E}"/>
              </a:ext>
            </a:extLst>
          </p:cNvPr>
          <p:cNvPicPr>
            <a:picLocks noChangeAspect="1"/>
          </p:cNvPicPr>
          <p:nvPr/>
        </p:nvPicPr>
        <p:blipFill>
          <a:blip r:embed="rId2"/>
          <a:stretch>
            <a:fillRect/>
          </a:stretch>
        </p:blipFill>
        <p:spPr>
          <a:xfrm>
            <a:off x="802913" y="2379785"/>
            <a:ext cx="5010150" cy="2743200"/>
          </a:xfrm>
          <a:prstGeom prst="rect">
            <a:avLst/>
          </a:prstGeom>
        </p:spPr>
      </p:pic>
      <p:pic>
        <p:nvPicPr>
          <p:cNvPr id="6" name="Picture 5">
            <a:extLst>
              <a:ext uri="{FF2B5EF4-FFF2-40B4-BE49-F238E27FC236}">
                <a16:creationId xmlns:a16="http://schemas.microsoft.com/office/drawing/2014/main" id="{8D9DE88E-7A47-4D12-BAED-B549B295BA15}"/>
              </a:ext>
            </a:extLst>
          </p:cNvPr>
          <p:cNvPicPr>
            <a:picLocks noChangeAspect="1"/>
          </p:cNvPicPr>
          <p:nvPr/>
        </p:nvPicPr>
        <p:blipFill>
          <a:blip r:embed="rId3"/>
          <a:stretch>
            <a:fillRect/>
          </a:stretch>
        </p:blipFill>
        <p:spPr>
          <a:xfrm>
            <a:off x="7197544" y="3141784"/>
            <a:ext cx="3468435" cy="1078524"/>
          </a:xfrm>
          <a:prstGeom prst="rect">
            <a:avLst/>
          </a:prstGeom>
        </p:spPr>
      </p:pic>
      <p:sp>
        <p:nvSpPr>
          <p:cNvPr id="7" name="TextBox 6">
            <a:extLst>
              <a:ext uri="{FF2B5EF4-FFF2-40B4-BE49-F238E27FC236}">
                <a16:creationId xmlns:a16="http://schemas.microsoft.com/office/drawing/2014/main" id="{7D30173E-FE67-4676-8AEF-2298F13057FC}"/>
              </a:ext>
            </a:extLst>
          </p:cNvPr>
          <p:cNvSpPr txBox="1"/>
          <p:nvPr/>
        </p:nvSpPr>
        <p:spPr>
          <a:xfrm>
            <a:off x="8581292" y="2719754"/>
            <a:ext cx="914400" cy="234461"/>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20276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797-0997-47D2-A86B-5D3109F7F4AF}"/>
              </a:ext>
            </a:extLst>
          </p:cNvPr>
          <p:cNvSpPr>
            <a:spLocks noGrp="1"/>
          </p:cNvSpPr>
          <p:nvPr>
            <p:ph type="title"/>
          </p:nvPr>
        </p:nvSpPr>
        <p:spPr>
          <a:xfrm>
            <a:off x="203572" y="187569"/>
            <a:ext cx="11125199" cy="709247"/>
          </a:xfrm>
        </p:spPr>
        <p:txBody>
          <a:bodyPr/>
          <a:lstStyle/>
          <a:p>
            <a:r>
              <a:rPr lang="en-US" dirty="0"/>
              <a:t>Function Parameters</a:t>
            </a:r>
          </a:p>
        </p:txBody>
      </p:sp>
      <p:sp>
        <p:nvSpPr>
          <p:cNvPr id="3" name="Text Placeholder 2">
            <a:extLst>
              <a:ext uri="{FF2B5EF4-FFF2-40B4-BE49-F238E27FC236}">
                <a16:creationId xmlns:a16="http://schemas.microsoft.com/office/drawing/2014/main" id="{279581CE-72C7-4A3F-BE72-57ADA63BD2F2}"/>
              </a:ext>
            </a:extLst>
          </p:cNvPr>
          <p:cNvSpPr>
            <a:spLocks noGrp="1"/>
          </p:cNvSpPr>
          <p:nvPr>
            <p:ph type="body" sz="quarter" idx="13"/>
          </p:nvPr>
        </p:nvSpPr>
        <p:spPr>
          <a:xfrm>
            <a:off x="484362" y="1137138"/>
            <a:ext cx="11426283" cy="3962401"/>
          </a:xfrm>
        </p:spPr>
        <p:txBody>
          <a:bodyPr/>
          <a:lstStyle/>
          <a:p>
            <a:pPr algn="just"/>
            <a:r>
              <a:rPr lang="en-US" dirty="0"/>
              <a:t>Till now, we have seen functions without parameters. But there is a facility to pass different parameters while calling a function. These passed parameters can be captured inside the function and any manipulation can be done over those parameters. A function can take multiple parameters separated by comma.</a:t>
            </a:r>
          </a:p>
        </p:txBody>
      </p:sp>
      <p:sp>
        <p:nvSpPr>
          <p:cNvPr id="4" name="Slide Number Placeholder 3">
            <a:extLst>
              <a:ext uri="{FF2B5EF4-FFF2-40B4-BE49-F238E27FC236}">
                <a16:creationId xmlns:a16="http://schemas.microsoft.com/office/drawing/2014/main" id="{258C76BC-26E5-4462-8D86-101F19B4B267}"/>
              </a:ext>
            </a:extLst>
          </p:cNvPr>
          <p:cNvSpPr>
            <a:spLocks noGrp="1"/>
          </p:cNvSpPr>
          <p:nvPr>
            <p:ph type="sldNum" sz="quarter" idx="12"/>
          </p:nvPr>
        </p:nvSpPr>
        <p:spPr/>
        <p:txBody>
          <a:bodyPr/>
          <a:lstStyle/>
          <a:p>
            <a:fld id="{C51EAA63-D034-42AE-91FA-B13B9518C7BE}" type="slidenum">
              <a:rPr lang="en-US" smtClean="0"/>
              <a:pPr/>
              <a:t>78</a:t>
            </a:fld>
            <a:endParaRPr lang="en-US" dirty="0"/>
          </a:p>
        </p:txBody>
      </p:sp>
    </p:spTree>
    <p:extLst>
      <p:ext uri="{BB962C8B-B14F-4D97-AF65-F5344CB8AC3E}">
        <p14:creationId xmlns:p14="http://schemas.microsoft.com/office/powerpoint/2010/main" val="139299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A67-65D8-49A5-BD94-F6E38BDE05DF}"/>
              </a:ext>
            </a:extLst>
          </p:cNvPr>
          <p:cNvSpPr>
            <a:spLocks noGrp="1"/>
          </p:cNvSpPr>
          <p:nvPr>
            <p:ph type="title"/>
          </p:nvPr>
        </p:nvSpPr>
        <p:spPr>
          <a:xfrm>
            <a:off x="203571" y="281353"/>
            <a:ext cx="11125199" cy="521678"/>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565CB0C8-4882-49C2-A3C9-8BF6AC1F62D0}"/>
              </a:ext>
            </a:extLst>
          </p:cNvPr>
          <p:cNvSpPr>
            <a:spLocks noGrp="1"/>
          </p:cNvSpPr>
          <p:nvPr>
            <p:ph type="body" sz="quarter" idx="13"/>
          </p:nvPr>
        </p:nvSpPr>
        <p:spPr>
          <a:xfrm>
            <a:off x="462500" y="1019907"/>
            <a:ext cx="11401254" cy="3962401"/>
          </a:xfrm>
        </p:spPr>
        <p:txBody>
          <a:bodyPr/>
          <a:lstStyle/>
          <a:p>
            <a:r>
              <a:rPr lang="en-US"/>
              <a:t>Try the following example. We have modified our </a:t>
            </a:r>
            <a:r>
              <a:rPr lang="en-US" b="1"/>
              <a:t>sayHello</a:t>
            </a:r>
            <a:r>
              <a:rPr lang="en-US"/>
              <a:t> function here. Now it takes two parameters.</a:t>
            </a:r>
            <a:endParaRPr lang="en-US" dirty="0"/>
          </a:p>
        </p:txBody>
      </p:sp>
      <p:sp>
        <p:nvSpPr>
          <p:cNvPr id="4" name="Slide Number Placeholder 3">
            <a:extLst>
              <a:ext uri="{FF2B5EF4-FFF2-40B4-BE49-F238E27FC236}">
                <a16:creationId xmlns:a16="http://schemas.microsoft.com/office/drawing/2014/main" id="{E4E8E9A6-AF1C-4178-8E96-6763357F2699}"/>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79</a:t>
            </a:fld>
            <a:endParaRPr lang="en-US" dirty="0"/>
          </a:p>
        </p:txBody>
      </p:sp>
      <p:pic>
        <p:nvPicPr>
          <p:cNvPr id="5" name="Picture 4">
            <a:extLst>
              <a:ext uri="{FF2B5EF4-FFF2-40B4-BE49-F238E27FC236}">
                <a16:creationId xmlns:a16="http://schemas.microsoft.com/office/drawing/2014/main" id="{403D8812-2B21-4046-8DAD-87CB0C5BBCF8}"/>
              </a:ext>
            </a:extLst>
          </p:cNvPr>
          <p:cNvPicPr>
            <a:picLocks noChangeAspect="1"/>
          </p:cNvPicPr>
          <p:nvPr/>
        </p:nvPicPr>
        <p:blipFill>
          <a:blip r:embed="rId2"/>
          <a:stretch>
            <a:fillRect/>
          </a:stretch>
        </p:blipFill>
        <p:spPr>
          <a:xfrm>
            <a:off x="676885" y="2201008"/>
            <a:ext cx="5676900" cy="2781300"/>
          </a:xfrm>
          <a:prstGeom prst="rect">
            <a:avLst/>
          </a:prstGeom>
        </p:spPr>
      </p:pic>
      <p:pic>
        <p:nvPicPr>
          <p:cNvPr id="6" name="Picture 5">
            <a:extLst>
              <a:ext uri="{FF2B5EF4-FFF2-40B4-BE49-F238E27FC236}">
                <a16:creationId xmlns:a16="http://schemas.microsoft.com/office/drawing/2014/main" id="{3154A616-6893-4C49-AFEA-84358338925A}"/>
              </a:ext>
            </a:extLst>
          </p:cNvPr>
          <p:cNvPicPr>
            <a:picLocks noChangeAspect="1"/>
          </p:cNvPicPr>
          <p:nvPr/>
        </p:nvPicPr>
        <p:blipFill>
          <a:blip r:embed="rId3"/>
          <a:stretch>
            <a:fillRect/>
          </a:stretch>
        </p:blipFill>
        <p:spPr>
          <a:xfrm>
            <a:off x="7508739" y="2724883"/>
            <a:ext cx="3248025" cy="866775"/>
          </a:xfrm>
          <a:prstGeom prst="rect">
            <a:avLst/>
          </a:prstGeom>
        </p:spPr>
      </p:pic>
      <p:sp>
        <p:nvSpPr>
          <p:cNvPr id="7" name="TextBox 6">
            <a:extLst>
              <a:ext uri="{FF2B5EF4-FFF2-40B4-BE49-F238E27FC236}">
                <a16:creationId xmlns:a16="http://schemas.microsoft.com/office/drawing/2014/main" id="{C2BD7FB7-5921-49D2-8638-95C2394D67B4}"/>
              </a:ext>
            </a:extLst>
          </p:cNvPr>
          <p:cNvSpPr txBox="1"/>
          <p:nvPr/>
        </p:nvSpPr>
        <p:spPr>
          <a:xfrm>
            <a:off x="8815754" y="2201008"/>
            <a:ext cx="914400" cy="306999"/>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41822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C0CE-9C9E-4355-AEF9-912F2D6D5D21}"/>
              </a:ext>
            </a:extLst>
          </p:cNvPr>
          <p:cNvSpPr>
            <a:spLocks noGrp="1"/>
          </p:cNvSpPr>
          <p:nvPr>
            <p:ph type="title"/>
          </p:nvPr>
        </p:nvSpPr>
        <p:spPr>
          <a:xfrm>
            <a:off x="227018" y="351691"/>
            <a:ext cx="11125199" cy="615463"/>
          </a:xfrm>
        </p:spPr>
        <p:txBody>
          <a:bodyPr/>
          <a:lstStyle/>
          <a:p>
            <a:r>
              <a:rPr lang="en-US" dirty="0"/>
              <a:t>Limitations of JavaScript</a:t>
            </a:r>
          </a:p>
        </p:txBody>
      </p:sp>
      <p:sp>
        <p:nvSpPr>
          <p:cNvPr id="3" name="Text Placeholder 2">
            <a:extLst>
              <a:ext uri="{FF2B5EF4-FFF2-40B4-BE49-F238E27FC236}">
                <a16:creationId xmlns:a16="http://schemas.microsoft.com/office/drawing/2014/main" id="{136F768D-A4F1-4911-B9DB-E97BE45E12FF}"/>
              </a:ext>
            </a:extLst>
          </p:cNvPr>
          <p:cNvSpPr>
            <a:spLocks noGrp="1"/>
          </p:cNvSpPr>
          <p:nvPr>
            <p:ph type="body" sz="quarter" idx="13"/>
          </p:nvPr>
        </p:nvSpPr>
        <p:spPr>
          <a:xfrm>
            <a:off x="462499" y="1184030"/>
            <a:ext cx="11330915" cy="3962401"/>
          </a:xfrm>
        </p:spPr>
        <p:txBody>
          <a:bodyPr/>
          <a:lstStyle/>
          <a:p>
            <a:r>
              <a:rPr lang="en-US" dirty="0"/>
              <a:t>We cannot treat JavaScript as a full-fledged programming language. It lacks the following important features −</a:t>
            </a:r>
          </a:p>
          <a:p>
            <a:pPr marL="458788" indent="-457200">
              <a:buFont typeface="Arial" panose="020B0604020202020204" pitchFamily="34" charset="0"/>
              <a:buChar char="•"/>
            </a:pPr>
            <a:r>
              <a:rPr lang="en-US" dirty="0"/>
              <a:t>Client-side JavaScript does not allow the reading or writing of files. This has been kept for security reason.</a:t>
            </a:r>
          </a:p>
          <a:p>
            <a:pPr marL="458788" indent="-457200">
              <a:buFont typeface="Arial" panose="020B0604020202020204" pitchFamily="34" charset="0"/>
              <a:buChar char="•"/>
            </a:pPr>
            <a:r>
              <a:rPr lang="en-US" dirty="0"/>
              <a:t>JavaScript cannot be used for networking applications because there is no such support available.</a:t>
            </a:r>
          </a:p>
          <a:p>
            <a:pPr marL="458788" indent="-457200">
              <a:buFont typeface="Arial" panose="020B0604020202020204" pitchFamily="34" charset="0"/>
              <a:buChar char="•"/>
            </a:pPr>
            <a:r>
              <a:rPr lang="en-US" dirty="0"/>
              <a:t>JavaScript doesn't have any multithreading or multiprocessor capabilities.</a:t>
            </a:r>
          </a:p>
          <a:p>
            <a:endParaRPr lang="en-US" dirty="0"/>
          </a:p>
        </p:txBody>
      </p:sp>
      <p:sp>
        <p:nvSpPr>
          <p:cNvPr id="4" name="Slide Number Placeholder 3">
            <a:extLst>
              <a:ext uri="{FF2B5EF4-FFF2-40B4-BE49-F238E27FC236}">
                <a16:creationId xmlns:a16="http://schemas.microsoft.com/office/drawing/2014/main" id="{27DEB109-E9F5-4EBB-BC92-F4A6017599DD}"/>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383786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05F7-B841-46FB-A0F6-72CC14134950}"/>
              </a:ext>
            </a:extLst>
          </p:cNvPr>
          <p:cNvSpPr>
            <a:spLocks noGrp="1"/>
          </p:cNvSpPr>
          <p:nvPr>
            <p:ph type="title"/>
          </p:nvPr>
        </p:nvSpPr>
        <p:spPr>
          <a:xfrm>
            <a:off x="257908" y="187569"/>
            <a:ext cx="11125199" cy="521678"/>
          </a:xfrm>
        </p:spPr>
        <p:txBody>
          <a:bodyPr/>
          <a:lstStyle/>
          <a:p>
            <a:r>
              <a:rPr lang="en-US" dirty="0"/>
              <a:t>The return Statement</a:t>
            </a:r>
          </a:p>
        </p:txBody>
      </p:sp>
      <p:sp>
        <p:nvSpPr>
          <p:cNvPr id="3" name="Text Placeholder 2">
            <a:extLst>
              <a:ext uri="{FF2B5EF4-FFF2-40B4-BE49-F238E27FC236}">
                <a16:creationId xmlns:a16="http://schemas.microsoft.com/office/drawing/2014/main" id="{E3AC1F1B-1BCD-4E75-A1E4-E5E89A5CD7BA}"/>
              </a:ext>
            </a:extLst>
          </p:cNvPr>
          <p:cNvSpPr>
            <a:spLocks noGrp="1"/>
          </p:cNvSpPr>
          <p:nvPr>
            <p:ph type="body" sz="quarter" idx="13"/>
          </p:nvPr>
        </p:nvSpPr>
        <p:spPr>
          <a:xfrm>
            <a:off x="462500" y="902676"/>
            <a:ext cx="11401254" cy="3962401"/>
          </a:xfrm>
        </p:spPr>
        <p:txBody>
          <a:bodyPr/>
          <a:lstStyle/>
          <a:p>
            <a:pPr algn="just"/>
            <a:r>
              <a:rPr lang="en-US" dirty="0"/>
              <a:t>A JavaScript function can have an optional </a:t>
            </a:r>
            <a:r>
              <a:rPr lang="en-US" b="1" dirty="0"/>
              <a:t>return</a:t>
            </a:r>
            <a:r>
              <a:rPr lang="en-US" dirty="0"/>
              <a:t> statement. This is required if you want to return a value from a function. This statement should be the last statement in a function.</a:t>
            </a:r>
          </a:p>
          <a:p>
            <a:pPr algn="just"/>
            <a:r>
              <a:rPr lang="en-US" dirty="0"/>
              <a:t>For example, you can pass two numbers in a function and then you can expect the function to return their multiplication in your calling program.</a:t>
            </a:r>
          </a:p>
          <a:p>
            <a:endParaRPr lang="en-US" dirty="0"/>
          </a:p>
        </p:txBody>
      </p:sp>
      <p:sp>
        <p:nvSpPr>
          <p:cNvPr id="4" name="Slide Number Placeholder 3">
            <a:extLst>
              <a:ext uri="{FF2B5EF4-FFF2-40B4-BE49-F238E27FC236}">
                <a16:creationId xmlns:a16="http://schemas.microsoft.com/office/drawing/2014/main" id="{555D1C3A-706A-47C2-A969-472207D45FFC}"/>
              </a:ext>
            </a:extLst>
          </p:cNvPr>
          <p:cNvSpPr>
            <a:spLocks noGrp="1"/>
          </p:cNvSpPr>
          <p:nvPr>
            <p:ph type="sldNum" sz="quarter" idx="12"/>
          </p:nvPr>
        </p:nvSpPr>
        <p:spPr/>
        <p:txBody>
          <a:bodyPr/>
          <a:lstStyle/>
          <a:p>
            <a:fld id="{C51EAA63-D034-42AE-91FA-B13B9518C7BE}" type="slidenum">
              <a:rPr lang="en-US" smtClean="0"/>
              <a:pPr/>
              <a:t>80</a:t>
            </a:fld>
            <a:endParaRPr lang="en-US" dirty="0"/>
          </a:p>
        </p:txBody>
      </p:sp>
    </p:spTree>
    <p:extLst>
      <p:ext uri="{BB962C8B-B14F-4D97-AF65-F5344CB8AC3E}">
        <p14:creationId xmlns:p14="http://schemas.microsoft.com/office/powerpoint/2010/main" val="36756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D7EE-7000-4245-9545-B56C88EFA8BF}"/>
              </a:ext>
            </a:extLst>
          </p:cNvPr>
          <p:cNvSpPr>
            <a:spLocks noGrp="1"/>
          </p:cNvSpPr>
          <p:nvPr>
            <p:ph type="title"/>
          </p:nvPr>
        </p:nvSpPr>
        <p:spPr>
          <a:xfrm>
            <a:off x="227018" y="257906"/>
            <a:ext cx="11125199" cy="638909"/>
          </a:xfrm>
        </p:spPr>
        <p:txBody>
          <a:bodyPr/>
          <a:lstStyle/>
          <a:p>
            <a:r>
              <a:rPr lang="en-US"/>
              <a:t>Example</a:t>
            </a:r>
            <a:endParaRPr lang="en-US" dirty="0"/>
          </a:p>
        </p:txBody>
      </p:sp>
      <p:sp>
        <p:nvSpPr>
          <p:cNvPr id="3" name="Text Placeholder 2">
            <a:extLst>
              <a:ext uri="{FF2B5EF4-FFF2-40B4-BE49-F238E27FC236}">
                <a16:creationId xmlns:a16="http://schemas.microsoft.com/office/drawing/2014/main" id="{BAA24B83-5CCC-4F41-BADF-EFB67C4A8762}"/>
              </a:ext>
            </a:extLst>
          </p:cNvPr>
          <p:cNvSpPr>
            <a:spLocks noGrp="1"/>
          </p:cNvSpPr>
          <p:nvPr>
            <p:ph type="body" sz="quarter" idx="13"/>
          </p:nvPr>
        </p:nvSpPr>
        <p:spPr>
          <a:xfrm>
            <a:off x="531255" y="1090245"/>
            <a:ext cx="11449730" cy="3962401"/>
          </a:xfrm>
        </p:spPr>
        <p:txBody>
          <a:bodyPr/>
          <a:lstStyle/>
          <a:p>
            <a:r>
              <a:rPr lang="en-US"/>
              <a:t>Try the following example. It defines a function that takes two parameters and concatenates them before returning the resultant in the calling program.</a:t>
            </a:r>
            <a:endParaRPr lang="en-US" dirty="0"/>
          </a:p>
        </p:txBody>
      </p:sp>
      <p:sp>
        <p:nvSpPr>
          <p:cNvPr id="4" name="Slide Number Placeholder 3">
            <a:extLst>
              <a:ext uri="{FF2B5EF4-FFF2-40B4-BE49-F238E27FC236}">
                <a16:creationId xmlns:a16="http://schemas.microsoft.com/office/drawing/2014/main" id="{71BD3874-470B-4EAF-828C-A5EDC242CE4D}"/>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81</a:t>
            </a:fld>
            <a:endParaRPr lang="en-US" dirty="0"/>
          </a:p>
        </p:txBody>
      </p:sp>
      <p:pic>
        <p:nvPicPr>
          <p:cNvPr id="5" name="Picture 4">
            <a:extLst>
              <a:ext uri="{FF2B5EF4-FFF2-40B4-BE49-F238E27FC236}">
                <a16:creationId xmlns:a16="http://schemas.microsoft.com/office/drawing/2014/main" id="{013788A0-3D6A-4D74-AE8C-4A923BF84B6D}"/>
              </a:ext>
            </a:extLst>
          </p:cNvPr>
          <p:cNvPicPr>
            <a:picLocks noChangeAspect="1"/>
          </p:cNvPicPr>
          <p:nvPr/>
        </p:nvPicPr>
        <p:blipFill>
          <a:blip r:embed="rId2"/>
          <a:stretch>
            <a:fillRect/>
          </a:stretch>
        </p:blipFill>
        <p:spPr>
          <a:xfrm>
            <a:off x="699964" y="2108688"/>
            <a:ext cx="5724525" cy="4000500"/>
          </a:xfrm>
          <a:prstGeom prst="rect">
            <a:avLst/>
          </a:prstGeom>
        </p:spPr>
      </p:pic>
      <p:pic>
        <p:nvPicPr>
          <p:cNvPr id="6" name="Picture 5">
            <a:extLst>
              <a:ext uri="{FF2B5EF4-FFF2-40B4-BE49-F238E27FC236}">
                <a16:creationId xmlns:a16="http://schemas.microsoft.com/office/drawing/2014/main" id="{56BA6ECD-05CC-4A39-8CCE-75B30AD52EB6}"/>
              </a:ext>
            </a:extLst>
          </p:cNvPr>
          <p:cNvPicPr>
            <a:picLocks noChangeAspect="1"/>
          </p:cNvPicPr>
          <p:nvPr/>
        </p:nvPicPr>
        <p:blipFill>
          <a:blip r:embed="rId3"/>
          <a:stretch>
            <a:fillRect/>
          </a:stretch>
        </p:blipFill>
        <p:spPr>
          <a:xfrm>
            <a:off x="7518264" y="3071445"/>
            <a:ext cx="3228975" cy="838200"/>
          </a:xfrm>
          <a:prstGeom prst="rect">
            <a:avLst/>
          </a:prstGeom>
        </p:spPr>
      </p:pic>
      <p:sp>
        <p:nvSpPr>
          <p:cNvPr id="7" name="TextBox 6">
            <a:extLst>
              <a:ext uri="{FF2B5EF4-FFF2-40B4-BE49-F238E27FC236}">
                <a16:creationId xmlns:a16="http://schemas.microsoft.com/office/drawing/2014/main" id="{A6C49167-0A50-4C12-847C-DA386DF065B9}"/>
              </a:ext>
            </a:extLst>
          </p:cNvPr>
          <p:cNvSpPr txBox="1"/>
          <p:nvPr/>
        </p:nvSpPr>
        <p:spPr>
          <a:xfrm>
            <a:off x="8815754" y="2672862"/>
            <a:ext cx="914400" cy="398583"/>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06829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4931F8-77FD-4D54-8E1D-FFF42970CA7F}"/>
              </a:ext>
            </a:extLst>
          </p:cNvPr>
          <p:cNvSpPr>
            <a:spLocks noGrp="1"/>
          </p:cNvSpPr>
          <p:nvPr>
            <p:ph type="body" sz="quarter" idx="13"/>
          </p:nvPr>
        </p:nvSpPr>
        <p:spPr>
          <a:xfrm>
            <a:off x="414586" y="386860"/>
            <a:ext cx="11125199" cy="3962401"/>
          </a:xfrm>
        </p:spPr>
        <p:txBody>
          <a:bodyPr/>
          <a:lstStyle/>
          <a:p>
            <a:r>
              <a:rPr lang="en-US" dirty="0"/>
              <a:t>There is a lot to learn about JavaScript functions, however we have covered the most important concepts.</a:t>
            </a:r>
          </a:p>
          <a:p>
            <a:pPr marL="458788" indent="-457200">
              <a:buFont typeface="Arial" panose="020B0604020202020204" pitchFamily="34" charset="0"/>
              <a:buChar char="•"/>
            </a:pPr>
            <a:r>
              <a:rPr lang="en-US" dirty="0"/>
              <a:t>JavaScript Nested Functions</a:t>
            </a:r>
          </a:p>
          <a:p>
            <a:pPr marL="458788" indent="-457200">
              <a:buFont typeface="Arial" panose="020B0604020202020204" pitchFamily="34" charset="0"/>
              <a:buChar char="•"/>
            </a:pPr>
            <a:r>
              <a:rPr lang="en-US" dirty="0"/>
              <a:t>JavaScript Function( ) Constructor</a:t>
            </a:r>
          </a:p>
          <a:p>
            <a:pPr marL="458788" indent="-457200">
              <a:buFont typeface="Arial" panose="020B0604020202020204" pitchFamily="34" charset="0"/>
              <a:buChar char="•"/>
            </a:pPr>
            <a:r>
              <a:rPr lang="en-US" dirty="0"/>
              <a:t>JavaScript Function Literals</a:t>
            </a:r>
          </a:p>
          <a:p>
            <a:endParaRPr lang="en-US" dirty="0"/>
          </a:p>
        </p:txBody>
      </p:sp>
      <p:sp>
        <p:nvSpPr>
          <p:cNvPr id="4" name="Slide Number Placeholder 3">
            <a:extLst>
              <a:ext uri="{FF2B5EF4-FFF2-40B4-BE49-F238E27FC236}">
                <a16:creationId xmlns:a16="http://schemas.microsoft.com/office/drawing/2014/main" id="{BA97445D-00FB-4790-9579-34567CF5E7E0}"/>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217073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EC95-48D9-4340-945B-80AFBFF8A6B0}"/>
              </a:ext>
            </a:extLst>
          </p:cNvPr>
          <p:cNvSpPr>
            <a:spLocks noGrp="1"/>
          </p:cNvSpPr>
          <p:nvPr>
            <p:ph type="title"/>
          </p:nvPr>
        </p:nvSpPr>
        <p:spPr>
          <a:xfrm>
            <a:off x="227018" y="234462"/>
            <a:ext cx="11125199" cy="568570"/>
          </a:xfrm>
        </p:spPr>
        <p:txBody>
          <a:bodyPr/>
          <a:lstStyle/>
          <a:p>
            <a:r>
              <a:rPr lang="en-US" dirty="0"/>
              <a:t>Nested Functions</a:t>
            </a:r>
          </a:p>
        </p:txBody>
      </p:sp>
      <p:sp>
        <p:nvSpPr>
          <p:cNvPr id="3" name="Text Placeholder 2">
            <a:extLst>
              <a:ext uri="{FF2B5EF4-FFF2-40B4-BE49-F238E27FC236}">
                <a16:creationId xmlns:a16="http://schemas.microsoft.com/office/drawing/2014/main" id="{187BB0FD-8DFE-4A45-8145-D4FDB6F8332B}"/>
              </a:ext>
            </a:extLst>
          </p:cNvPr>
          <p:cNvSpPr>
            <a:spLocks noGrp="1"/>
          </p:cNvSpPr>
          <p:nvPr>
            <p:ph type="body" sz="quarter" idx="13"/>
          </p:nvPr>
        </p:nvSpPr>
        <p:spPr>
          <a:xfrm>
            <a:off x="462500" y="1043353"/>
            <a:ext cx="11354362" cy="3962401"/>
          </a:xfrm>
        </p:spPr>
        <p:txBody>
          <a:bodyPr/>
          <a:lstStyle/>
          <a:p>
            <a:pPr algn="just"/>
            <a:r>
              <a:rPr lang="en-US" dirty="0"/>
              <a:t>Prior to JavaScript 1.2, function definition was allowed only in top level global code, but JavaScript 1.2 allows function definitions to be nested within other functions as well. Still there is a restriction that function definitions may not appear within loops or conditionals. These restrictions on function definitions apply only to function declarations with the function statement.</a:t>
            </a:r>
          </a:p>
          <a:p>
            <a:pPr algn="just"/>
            <a:r>
              <a:rPr lang="en-US" dirty="0"/>
              <a:t>As we'll discuss later in the next chapter, function literals (another feature introduced in JavaScript 1.2) may appear within any JavaScript expression, which means that they can appear within </a:t>
            </a:r>
            <a:r>
              <a:rPr lang="en-US" b="1" dirty="0"/>
              <a:t>if</a:t>
            </a:r>
            <a:r>
              <a:rPr lang="en-US" dirty="0"/>
              <a:t> and other statements.</a:t>
            </a:r>
          </a:p>
          <a:p>
            <a:endParaRPr lang="en-US" dirty="0"/>
          </a:p>
        </p:txBody>
      </p:sp>
      <p:sp>
        <p:nvSpPr>
          <p:cNvPr id="4" name="Slide Number Placeholder 3">
            <a:extLst>
              <a:ext uri="{FF2B5EF4-FFF2-40B4-BE49-F238E27FC236}">
                <a16:creationId xmlns:a16="http://schemas.microsoft.com/office/drawing/2014/main" id="{BAA92A5C-DB29-44FD-8A89-4243FA3FB4A1}"/>
              </a:ext>
            </a:extLst>
          </p:cNvPr>
          <p:cNvSpPr>
            <a:spLocks noGrp="1"/>
          </p:cNvSpPr>
          <p:nvPr>
            <p:ph type="sldNum" sz="quarter" idx="12"/>
          </p:nvPr>
        </p:nvSpPr>
        <p:spPr/>
        <p:txBody>
          <a:bodyPr/>
          <a:lstStyle/>
          <a:p>
            <a:fld id="{C51EAA63-D034-42AE-91FA-B13B9518C7BE}" type="slidenum">
              <a:rPr lang="en-US" smtClean="0"/>
              <a:pPr/>
              <a:t>83</a:t>
            </a:fld>
            <a:endParaRPr lang="en-US" dirty="0"/>
          </a:p>
        </p:txBody>
      </p:sp>
    </p:spTree>
    <p:extLst>
      <p:ext uri="{BB962C8B-B14F-4D97-AF65-F5344CB8AC3E}">
        <p14:creationId xmlns:p14="http://schemas.microsoft.com/office/powerpoint/2010/main" val="18416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0A5F-5EB9-4359-9E1B-F5B037FC742A}"/>
              </a:ext>
            </a:extLst>
          </p:cNvPr>
          <p:cNvSpPr>
            <a:spLocks noGrp="1"/>
          </p:cNvSpPr>
          <p:nvPr>
            <p:ph type="title"/>
          </p:nvPr>
        </p:nvSpPr>
        <p:spPr>
          <a:xfrm>
            <a:off x="227018" y="398585"/>
            <a:ext cx="11125199" cy="474786"/>
          </a:xfrm>
        </p:spPr>
        <p:txBody>
          <a:bodyPr/>
          <a:lstStyle/>
          <a:p>
            <a:r>
              <a:rPr lang="en-US" dirty="0"/>
              <a:t>Example</a:t>
            </a:r>
          </a:p>
        </p:txBody>
      </p:sp>
      <p:sp>
        <p:nvSpPr>
          <p:cNvPr id="3" name="Text Placeholder 2">
            <a:extLst>
              <a:ext uri="{FF2B5EF4-FFF2-40B4-BE49-F238E27FC236}">
                <a16:creationId xmlns:a16="http://schemas.microsoft.com/office/drawing/2014/main" id="{C46AFA9C-B134-41C0-A913-722712F1E4DE}"/>
              </a:ext>
            </a:extLst>
          </p:cNvPr>
          <p:cNvSpPr>
            <a:spLocks noGrp="1"/>
          </p:cNvSpPr>
          <p:nvPr>
            <p:ph type="body" sz="quarter" idx="13"/>
          </p:nvPr>
        </p:nvSpPr>
        <p:spPr>
          <a:xfrm>
            <a:off x="462499" y="1090245"/>
            <a:ext cx="11260577" cy="3962401"/>
          </a:xfrm>
        </p:spPr>
        <p:txBody>
          <a:bodyPr/>
          <a:lstStyle/>
          <a:p>
            <a:r>
              <a:rPr lang="en-US" dirty="0"/>
              <a:t>Try the following example to learn how to implement nested functions.</a:t>
            </a:r>
          </a:p>
        </p:txBody>
      </p:sp>
      <p:sp>
        <p:nvSpPr>
          <p:cNvPr id="4" name="Slide Number Placeholder 3">
            <a:extLst>
              <a:ext uri="{FF2B5EF4-FFF2-40B4-BE49-F238E27FC236}">
                <a16:creationId xmlns:a16="http://schemas.microsoft.com/office/drawing/2014/main" id="{60AEC61D-7F42-4288-8827-D6CC6E5E22C3}"/>
              </a:ext>
            </a:extLst>
          </p:cNvPr>
          <p:cNvSpPr>
            <a:spLocks noGrp="1"/>
          </p:cNvSpPr>
          <p:nvPr>
            <p:ph type="sldNum" sz="quarter" idx="12"/>
          </p:nvPr>
        </p:nvSpPr>
        <p:spPr/>
        <p:txBody>
          <a:bodyPr/>
          <a:lstStyle/>
          <a:p>
            <a:fld id="{C51EAA63-D034-42AE-91FA-B13B9518C7BE}" type="slidenum">
              <a:rPr lang="en-US" smtClean="0"/>
              <a:pPr/>
              <a:t>84</a:t>
            </a:fld>
            <a:endParaRPr lang="en-US" dirty="0"/>
          </a:p>
        </p:txBody>
      </p:sp>
      <p:pic>
        <p:nvPicPr>
          <p:cNvPr id="5" name="Picture 4">
            <a:extLst>
              <a:ext uri="{FF2B5EF4-FFF2-40B4-BE49-F238E27FC236}">
                <a16:creationId xmlns:a16="http://schemas.microsoft.com/office/drawing/2014/main" id="{9A11907A-380C-4CE8-8E99-EE57E8CD4CE9}"/>
              </a:ext>
            </a:extLst>
          </p:cNvPr>
          <p:cNvPicPr>
            <a:picLocks noChangeAspect="1"/>
          </p:cNvPicPr>
          <p:nvPr/>
        </p:nvPicPr>
        <p:blipFill>
          <a:blip r:embed="rId2"/>
          <a:stretch>
            <a:fillRect/>
          </a:stretch>
        </p:blipFill>
        <p:spPr>
          <a:xfrm>
            <a:off x="666993" y="1882286"/>
            <a:ext cx="5743575" cy="4171950"/>
          </a:xfrm>
          <a:prstGeom prst="rect">
            <a:avLst/>
          </a:prstGeom>
        </p:spPr>
      </p:pic>
      <p:pic>
        <p:nvPicPr>
          <p:cNvPr id="6" name="Picture 5">
            <a:extLst>
              <a:ext uri="{FF2B5EF4-FFF2-40B4-BE49-F238E27FC236}">
                <a16:creationId xmlns:a16="http://schemas.microsoft.com/office/drawing/2014/main" id="{6DA783F0-8611-4510-8AA3-330FF4962C7E}"/>
              </a:ext>
            </a:extLst>
          </p:cNvPr>
          <p:cNvPicPr>
            <a:picLocks noChangeAspect="1"/>
          </p:cNvPicPr>
          <p:nvPr/>
        </p:nvPicPr>
        <p:blipFill>
          <a:blip r:embed="rId3"/>
          <a:stretch>
            <a:fillRect/>
          </a:stretch>
        </p:blipFill>
        <p:spPr>
          <a:xfrm>
            <a:off x="6960454" y="3071445"/>
            <a:ext cx="3238500" cy="857250"/>
          </a:xfrm>
          <a:prstGeom prst="rect">
            <a:avLst/>
          </a:prstGeom>
        </p:spPr>
      </p:pic>
      <p:sp>
        <p:nvSpPr>
          <p:cNvPr id="7" name="TextBox 6">
            <a:extLst>
              <a:ext uri="{FF2B5EF4-FFF2-40B4-BE49-F238E27FC236}">
                <a16:creationId xmlns:a16="http://schemas.microsoft.com/office/drawing/2014/main" id="{14B365B1-8A09-4E43-984D-BFBC6AC2C356}"/>
              </a:ext>
            </a:extLst>
          </p:cNvPr>
          <p:cNvSpPr txBox="1"/>
          <p:nvPr/>
        </p:nvSpPr>
        <p:spPr>
          <a:xfrm>
            <a:off x="8276492" y="2649415"/>
            <a:ext cx="914400" cy="422030"/>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30091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AD54-7234-4220-9AAA-75D206C2B3A7}"/>
              </a:ext>
            </a:extLst>
          </p:cNvPr>
          <p:cNvSpPr>
            <a:spLocks noGrp="1"/>
          </p:cNvSpPr>
          <p:nvPr>
            <p:ph type="title"/>
          </p:nvPr>
        </p:nvSpPr>
        <p:spPr>
          <a:xfrm>
            <a:off x="180125" y="80538"/>
            <a:ext cx="11125199" cy="638909"/>
          </a:xfrm>
        </p:spPr>
        <p:txBody>
          <a:bodyPr/>
          <a:lstStyle/>
          <a:p>
            <a:r>
              <a:rPr lang="en-US" dirty="0"/>
              <a:t>The Function() Constructor</a:t>
            </a:r>
          </a:p>
        </p:txBody>
      </p:sp>
      <p:sp>
        <p:nvSpPr>
          <p:cNvPr id="3" name="Text Placeholder 2">
            <a:extLst>
              <a:ext uri="{FF2B5EF4-FFF2-40B4-BE49-F238E27FC236}">
                <a16:creationId xmlns:a16="http://schemas.microsoft.com/office/drawing/2014/main" id="{418D924A-5DC7-4C0D-B35D-946F9A285E7F}"/>
              </a:ext>
            </a:extLst>
          </p:cNvPr>
          <p:cNvSpPr>
            <a:spLocks noGrp="1"/>
          </p:cNvSpPr>
          <p:nvPr>
            <p:ph type="body" sz="quarter" idx="13"/>
          </p:nvPr>
        </p:nvSpPr>
        <p:spPr>
          <a:xfrm>
            <a:off x="462500" y="896815"/>
            <a:ext cx="11096454" cy="3962401"/>
          </a:xfrm>
        </p:spPr>
        <p:txBody>
          <a:bodyPr/>
          <a:lstStyle/>
          <a:p>
            <a:pPr algn="just"/>
            <a:r>
              <a:rPr lang="en-US" sz="2600" dirty="0"/>
              <a:t>The </a:t>
            </a:r>
            <a:r>
              <a:rPr lang="en-US" sz="2600" i="1" dirty="0"/>
              <a:t>function</a:t>
            </a:r>
            <a:r>
              <a:rPr lang="en-US" sz="2600" dirty="0"/>
              <a:t> statement is not the only way to define a new function; you can define your function dynamically using </a:t>
            </a:r>
            <a:r>
              <a:rPr lang="en-US" sz="2600" b="1" dirty="0"/>
              <a:t>Function()</a:t>
            </a:r>
            <a:r>
              <a:rPr lang="en-US" sz="2600" dirty="0"/>
              <a:t> constructor along with the </a:t>
            </a:r>
            <a:r>
              <a:rPr lang="en-US" sz="2600" b="1" dirty="0"/>
              <a:t>new</a:t>
            </a:r>
            <a:r>
              <a:rPr lang="en-US" sz="2600" dirty="0"/>
              <a:t> operator.</a:t>
            </a:r>
          </a:p>
          <a:p>
            <a:r>
              <a:rPr lang="en-US" sz="2600" dirty="0"/>
              <a:t>Syntax</a:t>
            </a:r>
          </a:p>
          <a:p>
            <a:r>
              <a:rPr lang="en-US" sz="2600" dirty="0"/>
              <a:t>Following is the syntax to create a function using </a:t>
            </a:r>
            <a:r>
              <a:rPr lang="en-US" sz="2600" b="1" dirty="0"/>
              <a:t>Function( )</a:t>
            </a:r>
            <a:r>
              <a:rPr lang="en-US" sz="2600" dirty="0"/>
              <a:t> constructor along with the </a:t>
            </a:r>
            <a:r>
              <a:rPr lang="en-US" sz="2600" b="1" dirty="0"/>
              <a:t>new</a:t>
            </a:r>
            <a:r>
              <a:rPr lang="en-US" sz="2600" dirty="0"/>
              <a:t> operator.</a:t>
            </a:r>
          </a:p>
          <a:p>
            <a:endParaRPr lang="en-US" sz="2600" dirty="0"/>
          </a:p>
          <a:p>
            <a:pPr algn="just"/>
            <a:r>
              <a:rPr lang="en-US" sz="2600" dirty="0"/>
              <a:t>The </a:t>
            </a:r>
            <a:r>
              <a:rPr lang="en-US" sz="2600" b="1" dirty="0"/>
              <a:t>Function()</a:t>
            </a:r>
            <a:r>
              <a:rPr lang="en-US" sz="2600" dirty="0"/>
              <a:t> constructor expects any number of string arguments. The last argument is the body of the function – it can contain arbitrary JavaScript statements, separated from each other by semicolons.</a:t>
            </a:r>
          </a:p>
          <a:p>
            <a:pPr algn="just"/>
            <a:endParaRPr lang="en-US" dirty="0"/>
          </a:p>
        </p:txBody>
      </p:sp>
      <p:sp>
        <p:nvSpPr>
          <p:cNvPr id="4" name="Slide Number Placeholder 3">
            <a:extLst>
              <a:ext uri="{FF2B5EF4-FFF2-40B4-BE49-F238E27FC236}">
                <a16:creationId xmlns:a16="http://schemas.microsoft.com/office/drawing/2014/main" id="{132FE747-1467-40AD-977D-6B53D831E986}"/>
              </a:ext>
            </a:extLst>
          </p:cNvPr>
          <p:cNvSpPr>
            <a:spLocks noGrp="1"/>
          </p:cNvSpPr>
          <p:nvPr>
            <p:ph type="sldNum" sz="quarter" idx="12"/>
          </p:nvPr>
        </p:nvSpPr>
        <p:spPr/>
        <p:txBody>
          <a:bodyPr/>
          <a:lstStyle/>
          <a:p>
            <a:fld id="{C51EAA63-D034-42AE-91FA-B13B9518C7BE}" type="slidenum">
              <a:rPr lang="en-US" smtClean="0"/>
              <a:pPr/>
              <a:t>85</a:t>
            </a:fld>
            <a:endParaRPr lang="en-US" dirty="0"/>
          </a:p>
        </p:txBody>
      </p:sp>
      <p:pic>
        <p:nvPicPr>
          <p:cNvPr id="5" name="Picture 4">
            <a:extLst>
              <a:ext uri="{FF2B5EF4-FFF2-40B4-BE49-F238E27FC236}">
                <a16:creationId xmlns:a16="http://schemas.microsoft.com/office/drawing/2014/main" id="{8FAD1B68-30F3-454F-AE57-E9B4EFC34D1F}"/>
              </a:ext>
            </a:extLst>
          </p:cNvPr>
          <p:cNvPicPr>
            <a:picLocks noChangeAspect="1"/>
          </p:cNvPicPr>
          <p:nvPr/>
        </p:nvPicPr>
        <p:blipFill>
          <a:blip r:embed="rId3"/>
          <a:stretch>
            <a:fillRect/>
          </a:stretch>
        </p:blipFill>
        <p:spPr>
          <a:xfrm>
            <a:off x="4103028" y="3357562"/>
            <a:ext cx="6139824" cy="962393"/>
          </a:xfrm>
          <a:prstGeom prst="rect">
            <a:avLst/>
          </a:prstGeom>
        </p:spPr>
      </p:pic>
    </p:spTree>
    <p:extLst>
      <p:ext uri="{BB962C8B-B14F-4D97-AF65-F5344CB8AC3E}">
        <p14:creationId xmlns:p14="http://schemas.microsoft.com/office/powerpoint/2010/main" val="345366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987C-5B59-4F7D-ABF0-E4B3550FF357}"/>
              </a:ext>
            </a:extLst>
          </p:cNvPr>
          <p:cNvSpPr>
            <a:spLocks noGrp="1"/>
          </p:cNvSpPr>
          <p:nvPr>
            <p:ph type="title"/>
          </p:nvPr>
        </p:nvSpPr>
        <p:spPr/>
        <p:txBody>
          <a:bodyPr/>
          <a:lstStyle/>
          <a:p>
            <a:r>
              <a:rPr lang="en-US" dirty="0"/>
              <a:t>The Function() Constructor </a:t>
            </a:r>
            <a:r>
              <a:rPr lang="en-US" dirty="0" err="1"/>
              <a:t>Contd</a:t>
            </a:r>
            <a:r>
              <a:rPr lang="en-US" dirty="0"/>
              <a:t>…</a:t>
            </a:r>
          </a:p>
        </p:txBody>
      </p:sp>
      <p:sp>
        <p:nvSpPr>
          <p:cNvPr id="3" name="Text Placeholder 2">
            <a:extLst>
              <a:ext uri="{FF2B5EF4-FFF2-40B4-BE49-F238E27FC236}">
                <a16:creationId xmlns:a16="http://schemas.microsoft.com/office/drawing/2014/main" id="{40864D1D-AFED-4395-A153-CDCA1DA74307}"/>
              </a:ext>
            </a:extLst>
          </p:cNvPr>
          <p:cNvSpPr>
            <a:spLocks noGrp="1"/>
          </p:cNvSpPr>
          <p:nvPr>
            <p:ph type="body" sz="quarter" idx="13"/>
          </p:nvPr>
        </p:nvSpPr>
        <p:spPr>
          <a:xfrm>
            <a:off x="653331" y="1606060"/>
            <a:ext cx="11003686" cy="3962401"/>
          </a:xfrm>
        </p:spPr>
        <p:txBody>
          <a:bodyPr/>
          <a:lstStyle/>
          <a:p>
            <a:pPr algn="just"/>
            <a:r>
              <a:rPr lang="en-US" dirty="0"/>
              <a:t>Notice that the </a:t>
            </a:r>
            <a:r>
              <a:rPr lang="en-US" b="1" dirty="0"/>
              <a:t>Function()</a:t>
            </a:r>
            <a:r>
              <a:rPr lang="en-US" dirty="0"/>
              <a:t> constructor is not passed any argument that specifies a name for the function it creates. The </a:t>
            </a:r>
            <a:r>
              <a:rPr lang="en-US" b="1" dirty="0"/>
              <a:t>unnamed</a:t>
            </a:r>
            <a:r>
              <a:rPr lang="en-US" dirty="0"/>
              <a:t> functions created with the </a:t>
            </a:r>
            <a:r>
              <a:rPr lang="en-US" b="1" dirty="0"/>
              <a:t>Function()</a:t>
            </a:r>
            <a:r>
              <a:rPr lang="en-US" dirty="0"/>
              <a:t> constructor are called </a:t>
            </a:r>
            <a:r>
              <a:rPr lang="en-US" b="1" dirty="0"/>
              <a:t>anonymous</a:t>
            </a:r>
            <a:r>
              <a:rPr lang="en-US" dirty="0"/>
              <a:t> functions.</a:t>
            </a:r>
          </a:p>
          <a:p>
            <a:r>
              <a:rPr lang="en-US" dirty="0"/>
              <a:t>Example</a:t>
            </a:r>
          </a:p>
          <a:p>
            <a:endParaRPr lang="en-US" dirty="0"/>
          </a:p>
          <a:p>
            <a:endParaRPr lang="en-US" dirty="0"/>
          </a:p>
        </p:txBody>
      </p:sp>
      <p:sp>
        <p:nvSpPr>
          <p:cNvPr id="4" name="Slide Number Placeholder 3">
            <a:extLst>
              <a:ext uri="{FF2B5EF4-FFF2-40B4-BE49-F238E27FC236}">
                <a16:creationId xmlns:a16="http://schemas.microsoft.com/office/drawing/2014/main" id="{C98A6B21-3978-44CD-90F4-7E6E7DAC740E}"/>
              </a:ext>
            </a:extLst>
          </p:cNvPr>
          <p:cNvSpPr>
            <a:spLocks noGrp="1"/>
          </p:cNvSpPr>
          <p:nvPr>
            <p:ph type="sldNum" sz="quarter" idx="12"/>
          </p:nvPr>
        </p:nvSpPr>
        <p:spPr/>
        <p:txBody>
          <a:bodyPr/>
          <a:lstStyle/>
          <a:p>
            <a:fld id="{C51EAA63-D034-42AE-91FA-B13B9518C7BE}" type="slidenum">
              <a:rPr lang="en-US" smtClean="0"/>
              <a:pPr/>
              <a:t>86</a:t>
            </a:fld>
            <a:endParaRPr lang="en-US" dirty="0"/>
          </a:p>
        </p:txBody>
      </p:sp>
      <p:pic>
        <p:nvPicPr>
          <p:cNvPr id="5" name="Picture 4">
            <a:extLst>
              <a:ext uri="{FF2B5EF4-FFF2-40B4-BE49-F238E27FC236}">
                <a16:creationId xmlns:a16="http://schemas.microsoft.com/office/drawing/2014/main" id="{87253D03-0848-4416-A05D-54F865F3371E}"/>
              </a:ext>
            </a:extLst>
          </p:cNvPr>
          <p:cNvPicPr>
            <a:picLocks noChangeAspect="1"/>
          </p:cNvPicPr>
          <p:nvPr/>
        </p:nvPicPr>
        <p:blipFill>
          <a:blip r:embed="rId2"/>
          <a:stretch>
            <a:fillRect/>
          </a:stretch>
        </p:blipFill>
        <p:spPr>
          <a:xfrm>
            <a:off x="2299066" y="2679089"/>
            <a:ext cx="5715000" cy="3609975"/>
          </a:xfrm>
          <a:prstGeom prst="rect">
            <a:avLst/>
          </a:prstGeom>
        </p:spPr>
      </p:pic>
      <p:sp>
        <p:nvSpPr>
          <p:cNvPr id="6" name="TextBox 5">
            <a:extLst>
              <a:ext uri="{FF2B5EF4-FFF2-40B4-BE49-F238E27FC236}">
                <a16:creationId xmlns:a16="http://schemas.microsoft.com/office/drawing/2014/main" id="{83AB3A32-DE8C-400C-8DDE-37EF4E3FC260}"/>
              </a:ext>
            </a:extLst>
          </p:cNvPr>
          <p:cNvSpPr txBox="1"/>
          <p:nvPr/>
        </p:nvSpPr>
        <p:spPr>
          <a:xfrm>
            <a:off x="9202601" y="3130060"/>
            <a:ext cx="914400" cy="316525"/>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AFC3491E-FD7C-4C68-9B66-03B32916F1B3}"/>
              </a:ext>
            </a:extLst>
          </p:cNvPr>
          <p:cNvPicPr>
            <a:picLocks noChangeAspect="1"/>
          </p:cNvPicPr>
          <p:nvPr/>
        </p:nvPicPr>
        <p:blipFill>
          <a:blip r:embed="rId3"/>
          <a:stretch>
            <a:fillRect/>
          </a:stretch>
        </p:blipFill>
        <p:spPr>
          <a:xfrm>
            <a:off x="8120230" y="3462337"/>
            <a:ext cx="3993541" cy="972035"/>
          </a:xfrm>
          <a:prstGeom prst="rect">
            <a:avLst/>
          </a:prstGeom>
        </p:spPr>
      </p:pic>
    </p:spTree>
    <p:extLst>
      <p:ext uri="{BB962C8B-B14F-4D97-AF65-F5344CB8AC3E}">
        <p14:creationId xmlns:p14="http://schemas.microsoft.com/office/powerpoint/2010/main" val="25305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6075-CD68-48F1-A528-9E379E25CDB9}"/>
              </a:ext>
            </a:extLst>
          </p:cNvPr>
          <p:cNvSpPr>
            <a:spLocks noGrp="1"/>
          </p:cNvSpPr>
          <p:nvPr>
            <p:ph type="title"/>
          </p:nvPr>
        </p:nvSpPr>
        <p:spPr>
          <a:xfrm>
            <a:off x="227018" y="281352"/>
            <a:ext cx="11125199" cy="638909"/>
          </a:xfrm>
        </p:spPr>
        <p:txBody>
          <a:bodyPr/>
          <a:lstStyle/>
          <a:p>
            <a:r>
              <a:rPr lang="en-US"/>
              <a:t>Function Literals</a:t>
            </a:r>
            <a:endParaRPr lang="en-US" dirty="0"/>
          </a:p>
        </p:txBody>
      </p:sp>
      <p:sp>
        <p:nvSpPr>
          <p:cNvPr id="3" name="Text Placeholder 2">
            <a:extLst>
              <a:ext uri="{FF2B5EF4-FFF2-40B4-BE49-F238E27FC236}">
                <a16:creationId xmlns:a16="http://schemas.microsoft.com/office/drawing/2014/main" id="{AABF5A3A-4FE2-45E4-9574-56FAFCD02649}"/>
              </a:ext>
            </a:extLst>
          </p:cNvPr>
          <p:cNvSpPr>
            <a:spLocks noGrp="1"/>
          </p:cNvSpPr>
          <p:nvPr>
            <p:ph type="body" sz="quarter" idx="13"/>
          </p:nvPr>
        </p:nvSpPr>
        <p:spPr>
          <a:xfrm>
            <a:off x="462500" y="1137138"/>
            <a:ext cx="11471592" cy="3962401"/>
          </a:xfrm>
        </p:spPr>
        <p:txBody>
          <a:bodyPr/>
          <a:lstStyle/>
          <a:p>
            <a:pPr algn="just"/>
            <a:r>
              <a:rPr lang="en-US"/>
              <a:t>JavaScript 1.2 introduces the concept of </a:t>
            </a:r>
            <a:r>
              <a:rPr lang="en-US" b="1"/>
              <a:t>function literals</a:t>
            </a:r>
            <a:r>
              <a:rPr lang="en-US"/>
              <a:t> which is another new way of defining functions. A function literal is an expression that defines an unnamed function.</a:t>
            </a:r>
          </a:p>
          <a:p>
            <a:r>
              <a:rPr lang="en-US"/>
              <a:t>SyntaxThe syntax for a </a:t>
            </a:r>
            <a:r>
              <a:rPr lang="en-US" b="1"/>
              <a:t>function literal</a:t>
            </a:r>
            <a:r>
              <a:rPr lang="en-US"/>
              <a:t> is much like a function statement, except that it is used as an expression rather than a statement and no function name is required.</a:t>
            </a:r>
          </a:p>
          <a:p>
            <a:endParaRPr lang="en-US"/>
          </a:p>
          <a:p>
            <a:pPr algn="just"/>
            <a:r>
              <a:rPr lang="en-US"/>
              <a:t>Syntactically, you can specify a function name while creating a literal function as follows.</a:t>
            </a:r>
            <a:endParaRPr lang="en-US" dirty="0"/>
          </a:p>
        </p:txBody>
      </p:sp>
      <p:sp>
        <p:nvSpPr>
          <p:cNvPr id="4" name="Slide Number Placeholder 3">
            <a:extLst>
              <a:ext uri="{FF2B5EF4-FFF2-40B4-BE49-F238E27FC236}">
                <a16:creationId xmlns:a16="http://schemas.microsoft.com/office/drawing/2014/main" id="{502BA056-4A75-4D99-84F2-F9F2FEF772B6}"/>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87</a:t>
            </a:fld>
            <a:endParaRPr lang="en-US" dirty="0"/>
          </a:p>
        </p:txBody>
      </p:sp>
      <p:pic>
        <p:nvPicPr>
          <p:cNvPr id="5" name="Picture 4">
            <a:extLst>
              <a:ext uri="{FF2B5EF4-FFF2-40B4-BE49-F238E27FC236}">
                <a16:creationId xmlns:a16="http://schemas.microsoft.com/office/drawing/2014/main" id="{95A24677-BA2E-41C6-BCDC-5EE9C8A8B820}"/>
              </a:ext>
            </a:extLst>
          </p:cNvPr>
          <p:cNvPicPr>
            <a:picLocks noChangeAspect="1"/>
          </p:cNvPicPr>
          <p:nvPr/>
        </p:nvPicPr>
        <p:blipFill>
          <a:blip r:embed="rId3"/>
          <a:stretch>
            <a:fillRect/>
          </a:stretch>
        </p:blipFill>
        <p:spPr>
          <a:xfrm>
            <a:off x="4000376" y="3411416"/>
            <a:ext cx="4205777" cy="1323166"/>
          </a:xfrm>
          <a:prstGeom prst="rect">
            <a:avLst/>
          </a:prstGeom>
        </p:spPr>
      </p:pic>
      <p:pic>
        <p:nvPicPr>
          <p:cNvPr id="6" name="Picture 5">
            <a:extLst>
              <a:ext uri="{FF2B5EF4-FFF2-40B4-BE49-F238E27FC236}">
                <a16:creationId xmlns:a16="http://schemas.microsoft.com/office/drawing/2014/main" id="{B7110FAA-C1A7-4A2E-BB00-EB5066B88C17}"/>
              </a:ext>
            </a:extLst>
          </p:cNvPr>
          <p:cNvPicPr>
            <a:picLocks noChangeAspect="1"/>
          </p:cNvPicPr>
          <p:nvPr/>
        </p:nvPicPr>
        <p:blipFill>
          <a:blip r:embed="rId4"/>
          <a:stretch>
            <a:fillRect/>
          </a:stretch>
        </p:blipFill>
        <p:spPr>
          <a:xfrm>
            <a:off x="3979189" y="5099539"/>
            <a:ext cx="4248150" cy="1066800"/>
          </a:xfrm>
          <a:prstGeom prst="rect">
            <a:avLst/>
          </a:prstGeom>
        </p:spPr>
      </p:pic>
    </p:spTree>
    <p:extLst>
      <p:ext uri="{BB962C8B-B14F-4D97-AF65-F5344CB8AC3E}">
        <p14:creationId xmlns:p14="http://schemas.microsoft.com/office/powerpoint/2010/main" val="1239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38AA-8446-416D-AB3B-704635474C05}"/>
              </a:ext>
            </a:extLst>
          </p:cNvPr>
          <p:cNvSpPr>
            <a:spLocks noGrp="1"/>
          </p:cNvSpPr>
          <p:nvPr>
            <p:ph type="title"/>
          </p:nvPr>
        </p:nvSpPr>
        <p:spPr>
          <a:xfrm>
            <a:off x="273911" y="281355"/>
            <a:ext cx="11125199" cy="592016"/>
          </a:xfrm>
        </p:spPr>
        <p:txBody>
          <a:bodyPr/>
          <a:lstStyle/>
          <a:p>
            <a:r>
              <a:rPr lang="en-US" dirty="0"/>
              <a:t>Example</a:t>
            </a:r>
          </a:p>
        </p:txBody>
      </p:sp>
      <p:pic>
        <p:nvPicPr>
          <p:cNvPr id="5" name="Picture 4">
            <a:extLst>
              <a:ext uri="{FF2B5EF4-FFF2-40B4-BE49-F238E27FC236}">
                <a16:creationId xmlns:a16="http://schemas.microsoft.com/office/drawing/2014/main" id="{8DB18D59-C8B3-4B67-93BB-E5C17741B195}"/>
              </a:ext>
            </a:extLst>
          </p:cNvPr>
          <p:cNvPicPr>
            <a:picLocks noChangeAspect="1"/>
          </p:cNvPicPr>
          <p:nvPr/>
        </p:nvPicPr>
        <p:blipFill>
          <a:blip r:embed="rId2"/>
          <a:stretch>
            <a:fillRect/>
          </a:stretch>
        </p:blipFill>
        <p:spPr>
          <a:xfrm>
            <a:off x="491550" y="1180514"/>
            <a:ext cx="5743575" cy="3810000"/>
          </a:xfrm>
          <a:prstGeom prst="rect">
            <a:avLst/>
          </a:prstGeom>
        </p:spPr>
      </p:pic>
      <p:sp>
        <p:nvSpPr>
          <p:cNvPr id="4" name="Slide Number Placeholder 3">
            <a:extLst>
              <a:ext uri="{FF2B5EF4-FFF2-40B4-BE49-F238E27FC236}">
                <a16:creationId xmlns:a16="http://schemas.microsoft.com/office/drawing/2014/main" id="{63C35FD3-B8F7-4A71-8056-1BB33D167CDB}"/>
              </a:ext>
            </a:extLst>
          </p:cNvPr>
          <p:cNvSpPr>
            <a:spLocks noGrp="1"/>
          </p:cNvSpPr>
          <p:nvPr>
            <p:ph type="sldNum" sz="quarter" idx="12"/>
          </p:nvPr>
        </p:nvSpPr>
        <p:spPr/>
        <p:txBody>
          <a:bodyPr/>
          <a:lstStyle/>
          <a:p>
            <a:fld id="{C51EAA63-D034-42AE-91FA-B13B9518C7BE}" type="slidenum">
              <a:rPr lang="en-US" smtClean="0"/>
              <a:pPr/>
              <a:t>88</a:t>
            </a:fld>
            <a:endParaRPr lang="en-US" dirty="0"/>
          </a:p>
        </p:txBody>
      </p:sp>
      <p:pic>
        <p:nvPicPr>
          <p:cNvPr id="6" name="Picture 5">
            <a:extLst>
              <a:ext uri="{FF2B5EF4-FFF2-40B4-BE49-F238E27FC236}">
                <a16:creationId xmlns:a16="http://schemas.microsoft.com/office/drawing/2014/main" id="{287E4369-01E6-4BE0-B18A-58EEF0D55CF0}"/>
              </a:ext>
            </a:extLst>
          </p:cNvPr>
          <p:cNvPicPr>
            <a:picLocks noChangeAspect="1"/>
          </p:cNvPicPr>
          <p:nvPr/>
        </p:nvPicPr>
        <p:blipFill>
          <a:blip r:embed="rId3"/>
          <a:stretch>
            <a:fillRect/>
          </a:stretch>
        </p:blipFill>
        <p:spPr>
          <a:xfrm>
            <a:off x="7316543" y="2675939"/>
            <a:ext cx="3276600" cy="819150"/>
          </a:xfrm>
          <a:prstGeom prst="rect">
            <a:avLst/>
          </a:prstGeom>
        </p:spPr>
      </p:pic>
      <p:sp>
        <p:nvSpPr>
          <p:cNvPr id="7" name="TextBox 6">
            <a:extLst>
              <a:ext uri="{FF2B5EF4-FFF2-40B4-BE49-F238E27FC236}">
                <a16:creationId xmlns:a16="http://schemas.microsoft.com/office/drawing/2014/main" id="{9150A088-2DAB-4BC1-80EE-EFCE609CAF70}"/>
              </a:ext>
            </a:extLst>
          </p:cNvPr>
          <p:cNvSpPr txBox="1"/>
          <p:nvPr/>
        </p:nvSpPr>
        <p:spPr>
          <a:xfrm>
            <a:off x="8581292" y="2227385"/>
            <a:ext cx="914400" cy="281353"/>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118585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8B71-3660-4C94-A040-C62FFE154072}"/>
              </a:ext>
            </a:extLst>
          </p:cNvPr>
          <p:cNvSpPr>
            <a:spLocks noGrp="1"/>
          </p:cNvSpPr>
          <p:nvPr>
            <p:ph type="title"/>
          </p:nvPr>
        </p:nvSpPr>
        <p:spPr>
          <a:xfrm>
            <a:off x="227018" y="304798"/>
            <a:ext cx="11125199" cy="615463"/>
          </a:xfrm>
        </p:spPr>
        <p:txBody>
          <a:bodyPr/>
          <a:lstStyle/>
          <a:p>
            <a:r>
              <a:rPr lang="en-US" dirty="0"/>
              <a:t>What is Events</a:t>
            </a:r>
          </a:p>
        </p:txBody>
      </p:sp>
      <p:sp>
        <p:nvSpPr>
          <p:cNvPr id="3" name="Text Placeholder 2">
            <a:extLst>
              <a:ext uri="{FF2B5EF4-FFF2-40B4-BE49-F238E27FC236}">
                <a16:creationId xmlns:a16="http://schemas.microsoft.com/office/drawing/2014/main" id="{5E3B43F4-ED88-403F-8617-1B794297DFE4}"/>
              </a:ext>
            </a:extLst>
          </p:cNvPr>
          <p:cNvSpPr>
            <a:spLocks noGrp="1"/>
          </p:cNvSpPr>
          <p:nvPr>
            <p:ph type="body" sz="quarter" idx="13"/>
          </p:nvPr>
        </p:nvSpPr>
        <p:spPr>
          <a:xfrm>
            <a:off x="462500" y="1090245"/>
            <a:ext cx="11424700" cy="3962401"/>
          </a:xfrm>
        </p:spPr>
        <p:txBody>
          <a:bodyPr/>
          <a:lstStyle/>
          <a:p>
            <a:pPr algn="just"/>
            <a:r>
              <a:rPr lang="en-US" dirty="0"/>
              <a:t>JavaScript's interaction with HTML is handled through events that occur when the user or the browser manipulates a page.</a:t>
            </a:r>
          </a:p>
          <a:p>
            <a:pPr algn="just"/>
            <a:r>
              <a:rPr lang="en-US" dirty="0"/>
              <a:t>When the page loads, it is called an event. When the user clicks a button, that click too is an event. Other examples include events like pressing any key, closing a window, resizing a window, etc.</a:t>
            </a:r>
          </a:p>
          <a:p>
            <a:pPr algn="just"/>
            <a:r>
              <a:rPr lang="en-US" dirty="0"/>
              <a:t>Developers can use these events to execute JavaScript coded responses, which cause buttons to close windows, messages to be displayed to users, data to be validated, and virtually any other type of response imaginable.</a:t>
            </a:r>
          </a:p>
          <a:p>
            <a:pPr algn="just"/>
            <a:r>
              <a:rPr lang="en-US" dirty="0"/>
              <a:t>Events are a part of the Document Object Model (DOM) Level 3 and every HTML element contains a set of events which can trigger JavaScript Code.</a:t>
            </a:r>
          </a:p>
          <a:p>
            <a:endParaRPr lang="en-US" dirty="0"/>
          </a:p>
        </p:txBody>
      </p:sp>
      <p:sp>
        <p:nvSpPr>
          <p:cNvPr id="4" name="Slide Number Placeholder 3">
            <a:extLst>
              <a:ext uri="{FF2B5EF4-FFF2-40B4-BE49-F238E27FC236}">
                <a16:creationId xmlns:a16="http://schemas.microsoft.com/office/drawing/2014/main" id="{AF416415-C54E-4909-BDF4-E5E821C66671}"/>
              </a:ext>
            </a:extLst>
          </p:cNvPr>
          <p:cNvSpPr>
            <a:spLocks noGrp="1"/>
          </p:cNvSpPr>
          <p:nvPr>
            <p:ph type="sldNum" sz="quarter" idx="12"/>
          </p:nvPr>
        </p:nvSpPr>
        <p:spPr/>
        <p:txBody>
          <a:bodyPr/>
          <a:lstStyle/>
          <a:p>
            <a:fld id="{C51EAA63-D034-42AE-91FA-B13B9518C7BE}" type="slidenum">
              <a:rPr lang="en-US" smtClean="0"/>
              <a:pPr/>
              <a:t>89</a:t>
            </a:fld>
            <a:endParaRPr lang="en-US" dirty="0"/>
          </a:p>
        </p:txBody>
      </p:sp>
    </p:spTree>
    <p:extLst>
      <p:ext uri="{BB962C8B-B14F-4D97-AF65-F5344CB8AC3E}">
        <p14:creationId xmlns:p14="http://schemas.microsoft.com/office/powerpoint/2010/main" val="369753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76F7-DF48-4C9E-A1C8-97B9D4C14EC6}"/>
              </a:ext>
            </a:extLst>
          </p:cNvPr>
          <p:cNvSpPr>
            <a:spLocks noGrp="1"/>
          </p:cNvSpPr>
          <p:nvPr>
            <p:ph type="title"/>
          </p:nvPr>
        </p:nvSpPr>
        <p:spPr>
          <a:xfrm>
            <a:off x="250464" y="281353"/>
            <a:ext cx="11125199" cy="662355"/>
          </a:xfrm>
        </p:spPr>
        <p:txBody>
          <a:bodyPr/>
          <a:lstStyle/>
          <a:p>
            <a:r>
              <a:rPr lang="en-US" dirty="0"/>
              <a:t>JavaScript - Syntax</a:t>
            </a:r>
          </a:p>
        </p:txBody>
      </p:sp>
      <p:sp>
        <p:nvSpPr>
          <p:cNvPr id="3" name="Text Placeholder 2">
            <a:extLst>
              <a:ext uri="{FF2B5EF4-FFF2-40B4-BE49-F238E27FC236}">
                <a16:creationId xmlns:a16="http://schemas.microsoft.com/office/drawing/2014/main" id="{35D3A255-4B38-4E48-8571-B42579D4E76D}"/>
              </a:ext>
            </a:extLst>
          </p:cNvPr>
          <p:cNvSpPr>
            <a:spLocks noGrp="1"/>
          </p:cNvSpPr>
          <p:nvPr>
            <p:ph type="body" sz="quarter" idx="13"/>
          </p:nvPr>
        </p:nvSpPr>
        <p:spPr>
          <a:xfrm>
            <a:off x="507809" y="1160584"/>
            <a:ext cx="11262160" cy="3962401"/>
          </a:xfrm>
        </p:spPr>
        <p:txBody>
          <a:bodyPr/>
          <a:lstStyle/>
          <a:p>
            <a:r>
              <a:rPr lang="en-US" dirty="0"/>
              <a:t>JavaScript can be implemented using JavaScript statements that are placed within the </a:t>
            </a:r>
            <a:r>
              <a:rPr lang="en-US" b="1" dirty="0"/>
              <a:t>&lt;script&gt;... &lt;/script&gt;</a:t>
            </a:r>
            <a:r>
              <a:rPr lang="en-US" dirty="0"/>
              <a:t> HTML tags in a web page.</a:t>
            </a:r>
          </a:p>
          <a:p>
            <a:r>
              <a:rPr lang="en-US" dirty="0"/>
              <a:t>You can place the </a:t>
            </a:r>
            <a:r>
              <a:rPr lang="en-US" b="1" dirty="0"/>
              <a:t>&lt;script&gt;</a:t>
            </a:r>
            <a:r>
              <a:rPr lang="en-US" dirty="0"/>
              <a:t> tags, containing your JavaScript, anywhere within your web page, but it is normally recommended that you should keep it within the </a:t>
            </a:r>
            <a:r>
              <a:rPr lang="en-US" b="1" dirty="0"/>
              <a:t>&lt;head&gt;</a:t>
            </a:r>
            <a:r>
              <a:rPr lang="en-US" dirty="0"/>
              <a:t> tags.</a:t>
            </a:r>
          </a:p>
          <a:p>
            <a:r>
              <a:rPr lang="en-US" dirty="0"/>
              <a:t>The &lt;script&gt; tag alerts the browser program to start interpreting all the text between these tags as a script. A simple syntax of your JavaScript will appear as follows.</a:t>
            </a:r>
          </a:p>
          <a:p>
            <a:endParaRPr lang="en-US" dirty="0"/>
          </a:p>
        </p:txBody>
      </p:sp>
      <p:sp>
        <p:nvSpPr>
          <p:cNvPr id="4" name="Slide Number Placeholder 3">
            <a:extLst>
              <a:ext uri="{FF2B5EF4-FFF2-40B4-BE49-F238E27FC236}">
                <a16:creationId xmlns:a16="http://schemas.microsoft.com/office/drawing/2014/main" id="{025F6AEF-DEDC-4CFB-996E-3741ABD7DF72}"/>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5" name="Picture 4">
            <a:extLst>
              <a:ext uri="{FF2B5EF4-FFF2-40B4-BE49-F238E27FC236}">
                <a16:creationId xmlns:a16="http://schemas.microsoft.com/office/drawing/2014/main" id="{87ADA80D-15FE-4563-BA3D-D742B56C3BCC}"/>
              </a:ext>
            </a:extLst>
          </p:cNvPr>
          <p:cNvPicPr>
            <a:picLocks noChangeAspect="1"/>
          </p:cNvPicPr>
          <p:nvPr/>
        </p:nvPicPr>
        <p:blipFill>
          <a:blip r:embed="rId2"/>
          <a:stretch>
            <a:fillRect/>
          </a:stretch>
        </p:blipFill>
        <p:spPr>
          <a:xfrm>
            <a:off x="4175857" y="4960385"/>
            <a:ext cx="2509472" cy="879231"/>
          </a:xfrm>
          <a:prstGeom prst="rect">
            <a:avLst/>
          </a:prstGeom>
        </p:spPr>
      </p:pic>
    </p:spTree>
    <p:extLst>
      <p:ext uri="{BB962C8B-B14F-4D97-AF65-F5344CB8AC3E}">
        <p14:creationId xmlns:p14="http://schemas.microsoft.com/office/powerpoint/2010/main" val="334284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D3C3-1DD5-482D-8A3B-8531E3688198}"/>
              </a:ext>
            </a:extLst>
          </p:cNvPr>
          <p:cNvSpPr>
            <a:spLocks noGrp="1"/>
          </p:cNvSpPr>
          <p:nvPr>
            <p:ph type="title"/>
          </p:nvPr>
        </p:nvSpPr>
        <p:spPr>
          <a:xfrm>
            <a:off x="203571" y="234462"/>
            <a:ext cx="11125199" cy="545124"/>
          </a:xfrm>
        </p:spPr>
        <p:txBody>
          <a:bodyPr/>
          <a:lstStyle/>
          <a:p>
            <a:r>
              <a:rPr lang="en-US"/>
              <a:t>onclick Event Type</a:t>
            </a:r>
            <a:endParaRPr lang="en-US" dirty="0"/>
          </a:p>
        </p:txBody>
      </p:sp>
      <p:sp>
        <p:nvSpPr>
          <p:cNvPr id="3" name="Text Placeholder 2">
            <a:extLst>
              <a:ext uri="{FF2B5EF4-FFF2-40B4-BE49-F238E27FC236}">
                <a16:creationId xmlns:a16="http://schemas.microsoft.com/office/drawing/2014/main" id="{DE6B87CC-CD97-48DD-B6A7-163AA711FC01}"/>
              </a:ext>
            </a:extLst>
          </p:cNvPr>
          <p:cNvSpPr>
            <a:spLocks noGrp="1"/>
          </p:cNvSpPr>
          <p:nvPr>
            <p:ph type="body" sz="quarter" idx="13"/>
          </p:nvPr>
        </p:nvSpPr>
        <p:spPr>
          <a:xfrm>
            <a:off x="462500" y="1043353"/>
            <a:ext cx="11495038" cy="3962401"/>
          </a:xfrm>
        </p:spPr>
        <p:txBody>
          <a:bodyPr/>
          <a:lstStyle/>
          <a:p>
            <a:r>
              <a:rPr lang="en-US"/>
              <a:t>This is the most frequently used event type which occurs when a user clicks the left button of his mouse. You can put your validation, warning etc., against this event type.</a:t>
            </a:r>
            <a:endParaRPr lang="en-US" dirty="0"/>
          </a:p>
        </p:txBody>
      </p:sp>
      <p:sp>
        <p:nvSpPr>
          <p:cNvPr id="4" name="Slide Number Placeholder 3">
            <a:extLst>
              <a:ext uri="{FF2B5EF4-FFF2-40B4-BE49-F238E27FC236}">
                <a16:creationId xmlns:a16="http://schemas.microsoft.com/office/drawing/2014/main" id="{E6871672-B929-48E7-A0A8-A73B9620E966}"/>
              </a:ext>
            </a:extLst>
          </p:cNvPr>
          <p:cNvSpPr>
            <a:spLocks noGrp="1"/>
          </p:cNvSpPr>
          <p:nvPr>
            <p:ph type="sldNum" sz="quarter" idx="12"/>
          </p:nvPr>
        </p:nvSpPr>
        <p:spPr>
          <a:xfrm>
            <a:off x="9132752" y="6556248"/>
            <a:ext cx="381661" cy="182880"/>
          </a:xfrm>
        </p:spPr>
        <p:txBody>
          <a:bodyPr/>
          <a:lstStyle/>
          <a:p>
            <a:fld id="{C51EAA63-D034-42AE-91FA-B13B9518C7BE}" type="slidenum">
              <a:rPr lang="en-US" smtClean="0"/>
              <a:pPr/>
              <a:t>90</a:t>
            </a:fld>
            <a:endParaRPr lang="en-US" dirty="0"/>
          </a:p>
        </p:txBody>
      </p:sp>
      <p:pic>
        <p:nvPicPr>
          <p:cNvPr id="5" name="Picture 4">
            <a:extLst>
              <a:ext uri="{FF2B5EF4-FFF2-40B4-BE49-F238E27FC236}">
                <a16:creationId xmlns:a16="http://schemas.microsoft.com/office/drawing/2014/main" id="{87CBBBCD-9EBE-4C3C-B067-450A35DA3291}"/>
              </a:ext>
            </a:extLst>
          </p:cNvPr>
          <p:cNvPicPr>
            <a:picLocks noChangeAspect="1"/>
          </p:cNvPicPr>
          <p:nvPr/>
        </p:nvPicPr>
        <p:blipFill>
          <a:blip r:embed="rId2"/>
          <a:stretch>
            <a:fillRect/>
          </a:stretch>
        </p:blipFill>
        <p:spPr>
          <a:xfrm>
            <a:off x="462500" y="2354871"/>
            <a:ext cx="5124450" cy="2914650"/>
          </a:xfrm>
          <a:prstGeom prst="rect">
            <a:avLst/>
          </a:prstGeom>
        </p:spPr>
      </p:pic>
      <p:pic>
        <p:nvPicPr>
          <p:cNvPr id="6" name="Picture 5">
            <a:extLst>
              <a:ext uri="{FF2B5EF4-FFF2-40B4-BE49-F238E27FC236}">
                <a16:creationId xmlns:a16="http://schemas.microsoft.com/office/drawing/2014/main" id="{F09A1A73-DC79-4F6A-9340-21F3A1AB8B48}"/>
              </a:ext>
            </a:extLst>
          </p:cNvPr>
          <p:cNvPicPr>
            <a:picLocks noChangeAspect="1"/>
          </p:cNvPicPr>
          <p:nvPr/>
        </p:nvPicPr>
        <p:blipFill>
          <a:blip r:embed="rId3"/>
          <a:stretch>
            <a:fillRect/>
          </a:stretch>
        </p:blipFill>
        <p:spPr>
          <a:xfrm>
            <a:off x="6973212" y="3024553"/>
            <a:ext cx="4355558" cy="1002325"/>
          </a:xfrm>
          <a:prstGeom prst="rect">
            <a:avLst/>
          </a:prstGeom>
        </p:spPr>
      </p:pic>
      <p:sp>
        <p:nvSpPr>
          <p:cNvPr id="7" name="TextBox 6">
            <a:extLst>
              <a:ext uri="{FF2B5EF4-FFF2-40B4-BE49-F238E27FC236}">
                <a16:creationId xmlns:a16="http://schemas.microsoft.com/office/drawing/2014/main" id="{21FE0F7A-4AED-48E4-BAC3-BA02B3D2262A}"/>
              </a:ext>
            </a:extLst>
          </p:cNvPr>
          <p:cNvSpPr txBox="1"/>
          <p:nvPr/>
        </p:nvSpPr>
        <p:spPr>
          <a:xfrm>
            <a:off x="8745415" y="2649415"/>
            <a:ext cx="914400" cy="375138"/>
          </a:xfrm>
          <a:prstGeom prst="rect">
            <a:avLst/>
          </a:prstGeom>
          <a:noFill/>
        </p:spPr>
        <p:txBody>
          <a:bodyPr wrap="none" lIns="0" tIns="0" rIns="0" bIns="0" rtlCol="0">
            <a:noAutofit/>
          </a:bodyPr>
          <a:lstStyle/>
          <a:p>
            <a:pPr>
              <a:lnSpc>
                <a:spcPct val="90000"/>
              </a:lnSpc>
            </a:pPr>
            <a:r>
              <a:rPr lang="en-US" dirty="0"/>
              <a:t>Output</a:t>
            </a:r>
          </a:p>
        </p:txBody>
      </p:sp>
    </p:spTree>
    <p:extLst>
      <p:ext uri="{BB962C8B-B14F-4D97-AF65-F5344CB8AC3E}">
        <p14:creationId xmlns:p14="http://schemas.microsoft.com/office/powerpoint/2010/main" val="404688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6A3-2342-4737-AB0C-36EDA9ED1280}"/>
              </a:ext>
            </a:extLst>
          </p:cNvPr>
          <p:cNvSpPr>
            <a:spLocks noGrp="1"/>
          </p:cNvSpPr>
          <p:nvPr>
            <p:ph type="title"/>
          </p:nvPr>
        </p:nvSpPr>
        <p:spPr>
          <a:xfrm>
            <a:off x="180125" y="7267"/>
            <a:ext cx="11125199" cy="521678"/>
          </a:xfrm>
        </p:spPr>
        <p:txBody>
          <a:bodyPr/>
          <a:lstStyle/>
          <a:p>
            <a:r>
              <a:rPr lang="en-US" dirty="0" err="1"/>
              <a:t>onsubmit</a:t>
            </a:r>
            <a:r>
              <a:rPr lang="en-US" dirty="0"/>
              <a:t> Event type</a:t>
            </a:r>
          </a:p>
        </p:txBody>
      </p:sp>
      <p:sp>
        <p:nvSpPr>
          <p:cNvPr id="3" name="Text Placeholder 2">
            <a:extLst>
              <a:ext uri="{FF2B5EF4-FFF2-40B4-BE49-F238E27FC236}">
                <a16:creationId xmlns:a16="http://schemas.microsoft.com/office/drawing/2014/main" id="{9FF0A8AE-5128-478D-8B77-3519EC344A67}"/>
              </a:ext>
            </a:extLst>
          </p:cNvPr>
          <p:cNvSpPr>
            <a:spLocks noGrp="1"/>
          </p:cNvSpPr>
          <p:nvPr>
            <p:ph type="body" sz="quarter" idx="13"/>
          </p:nvPr>
        </p:nvSpPr>
        <p:spPr>
          <a:xfrm>
            <a:off x="462500" y="709977"/>
            <a:ext cx="11495038" cy="3962401"/>
          </a:xfrm>
        </p:spPr>
        <p:txBody>
          <a:bodyPr/>
          <a:lstStyle/>
          <a:p>
            <a:pPr algn="just"/>
            <a:r>
              <a:rPr lang="en-US" sz="2600" b="1" dirty="0" err="1"/>
              <a:t>onsubmit</a:t>
            </a:r>
            <a:r>
              <a:rPr lang="en-US" sz="2600" dirty="0"/>
              <a:t> is an event that occurs when you try to submit a form. You can put your form validation against this event type.</a:t>
            </a:r>
          </a:p>
          <a:p>
            <a:pPr algn="just"/>
            <a:r>
              <a:rPr lang="en-US" sz="2600" dirty="0"/>
              <a:t>Example</a:t>
            </a:r>
          </a:p>
          <a:p>
            <a:pPr algn="just"/>
            <a:r>
              <a:rPr lang="en-US" sz="2600" dirty="0"/>
              <a:t>The following example shows how to use </a:t>
            </a:r>
            <a:r>
              <a:rPr lang="en-US" sz="2600" dirty="0" err="1"/>
              <a:t>onsubmit</a:t>
            </a:r>
            <a:r>
              <a:rPr lang="en-US" sz="2600" dirty="0"/>
              <a:t>. Here we are calling a </a:t>
            </a:r>
            <a:r>
              <a:rPr lang="en-US" sz="2600" b="1" dirty="0"/>
              <a:t>validate()</a:t>
            </a:r>
            <a:r>
              <a:rPr lang="en-US" sz="2600" dirty="0"/>
              <a:t> function before submitting a form data to the webserver. If </a:t>
            </a:r>
            <a:r>
              <a:rPr lang="en-US" sz="2600" b="1" dirty="0"/>
              <a:t>validate()</a:t>
            </a:r>
            <a:r>
              <a:rPr lang="en-US" sz="2600" dirty="0"/>
              <a:t> function returns true, the form will be submitted, otherwise it will not submit the data.</a:t>
            </a:r>
          </a:p>
          <a:p>
            <a:endParaRPr lang="en-US" dirty="0"/>
          </a:p>
        </p:txBody>
      </p:sp>
      <p:sp>
        <p:nvSpPr>
          <p:cNvPr id="4" name="Slide Number Placeholder 3">
            <a:extLst>
              <a:ext uri="{FF2B5EF4-FFF2-40B4-BE49-F238E27FC236}">
                <a16:creationId xmlns:a16="http://schemas.microsoft.com/office/drawing/2014/main" id="{54F381E6-EDD4-4004-BBA7-9C75B161CB9C}"/>
              </a:ext>
            </a:extLst>
          </p:cNvPr>
          <p:cNvSpPr>
            <a:spLocks noGrp="1"/>
          </p:cNvSpPr>
          <p:nvPr>
            <p:ph type="sldNum" sz="quarter" idx="12"/>
          </p:nvPr>
        </p:nvSpPr>
        <p:spPr/>
        <p:txBody>
          <a:bodyPr/>
          <a:lstStyle/>
          <a:p>
            <a:fld id="{C51EAA63-D034-42AE-91FA-B13B9518C7BE}" type="slidenum">
              <a:rPr lang="en-US" smtClean="0"/>
              <a:pPr/>
              <a:t>91</a:t>
            </a:fld>
            <a:endParaRPr lang="en-US" dirty="0"/>
          </a:p>
        </p:txBody>
      </p:sp>
      <p:pic>
        <p:nvPicPr>
          <p:cNvPr id="5" name="Picture 4">
            <a:extLst>
              <a:ext uri="{FF2B5EF4-FFF2-40B4-BE49-F238E27FC236}">
                <a16:creationId xmlns:a16="http://schemas.microsoft.com/office/drawing/2014/main" id="{1E57F7BC-770B-4ACC-A3D7-C0D215347E4B}"/>
              </a:ext>
            </a:extLst>
          </p:cNvPr>
          <p:cNvPicPr>
            <a:picLocks noChangeAspect="1"/>
          </p:cNvPicPr>
          <p:nvPr/>
        </p:nvPicPr>
        <p:blipFill>
          <a:blip r:embed="rId2"/>
          <a:stretch>
            <a:fillRect/>
          </a:stretch>
        </p:blipFill>
        <p:spPr>
          <a:xfrm>
            <a:off x="3336281" y="3553019"/>
            <a:ext cx="4202629" cy="2753996"/>
          </a:xfrm>
          <a:prstGeom prst="rect">
            <a:avLst/>
          </a:prstGeom>
        </p:spPr>
      </p:pic>
      <p:sp>
        <p:nvSpPr>
          <p:cNvPr id="6" name="TextBox 5">
            <a:extLst>
              <a:ext uri="{FF2B5EF4-FFF2-40B4-BE49-F238E27FC236}">
                <a16:creationId xmlns:a16="http://schemas.microsoft.com/office/drawing/2014/main" id="{C7F88D90-3F27-488B-A61E-31BD2C7FB52A}"/>
              </a:ext>
            </a:extLst>
          </p:cNvPr>
          <p:cNvSpPr txBox="1"/>
          <p:nvPr/>
        </p:nvSpPr>
        <p:spPr>
          <a:xfrm>
            <a:off x="9498291" y="3774831"/>
            <a:ext cx="914400" cy="328247"/>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C8CD3C6A-251F-4407-9CA2-46BFFEB1ABA7}"/>
              </a:ext>
            </a:extLst>
          </p:cNvPr>
          <p:cNvPicPr>
            <a:picLocks noChangeAspect="1"/>
          </p:cNvPicPr>
          <p:nvPr/>
        </p:nvPicPr>
        <p:blipFill>
          <a:blip r:embed="rId3"/>
          <a:stretch>
            <a:fillRect/>
          </a:stretch>
        </p:blipFill>
        <p:spPr>
          <a:xfrm>
            <a:off x="8710769" y="4178178"/>
            <a:ext cx="2156509" cy="494200"/>
          </a:xfrm>
          <a:prstGeom prst="rect">
            <a:avLst/>
          </a:prstGeom>
        </p:spPr>
      </p:pic>
    </p:spTree>
    <p:extLst>
      <p:ext uri="{BB962C8B-B14F-4D97-AF65-F5344CB8AC3E}">
        <p14:creationId xmlns:p14="http://schemas.microsoft.com/office/powerpoint/2010/main" val="190893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6246-9E2C-423D-AA20-546D66B4E86A}"/>
              </a:ext>
            </a:extLst>
          </p:cNvPr>
          <p:cNvSpPr>
            <a:spLocks noGrp="1"/>
          </p:cNvSpPr>
          <p:nvPr>
            <p:ph type="title"/>
          </p:nvPr>
        </p:nvSpPr>
        <p:spPr>
          <a:xfrm>
            <a:off x="180126" y="211016"/>
            <a:ext cx="11125199" cy="592016"/>
          </a:xfrm>
        </p:spPr>
        <p:txBody>
          <a:bodyPr/>
          <a:lstStyle/>
          <a:p>
            <a:r>
              <a:rPr lang="en-US" dirty="0" err="1"/>
              <a:t>onmouseover</a:t>
            </a:r>
            <a:r>
              <a:rPr lang="en-US" dirty="0"/>
              <a:t> and </a:t>
            </a:r>
            <a:r>
              <a:rPr lang="en-US" dirty="0" err="1"/>
              <a:t>onmouseout</a:t>
            </a:r>
            <a:endParaRPr lang="en-US" dirty="0"/>
          </a:p>
        </p:txBody>
      </p:sp>
      <p:sp>
        <p:nvSpPr>
          <p:cNvPr id="3" name="Text Placeholder 2">
            <a:extLst>
              <a:ext uri="{FF2B5EF4-FFF2-40B4-BE49-F238E27FC236}">
                <a16:creationId xmlns:a16="http://schemas.microsoft.com/office/drawing/2014/main" id="{B16E9293-DAEA-45CC-BD04-13B9857D422A}"/>
              </a:ext>
            </a:extLst>
          </p:cNvPr>
          <p:cNvSpPr>
            <a:spLocks noGrp="1"/>
          </p:cNvSpPr>
          <p:nvPr>
            <p:ph type="body" sz="quarter" idx="13"/>
          </p:nvPr>
        </p:nvSpPr>
        <p:spPr>
          <a:xfrm>
            <a:off x="271670" y="1066799"/>
            <a:ext cx="11638976" cy="3962401"/>
          </a:xfrm>
        </p:spPr>
        <p:txBody>
          <a:bodyPr/>
          <a:lstStyle/>
          <a:p>
            <a:pPr algn="just"/>
            <a:r>
              <a:rPr lang="en-US" dirty="0"/>
              <a:t>These two event types will help you create nice effects with images or even with text as well. The </a:t>
            </a:r>
            <a:r>
              <a:rPr lang="en-US" b="1" dirty="0" err="1"/>
              <a:t>onmouseover</a:t>
            </a:r>
            <a:r>
              <a:rPr lang="en-US" dirty="0"/>
              <a:t> event triggers when you bring your mouse over any element and the </a:t>
            </a:r>
            <a:r>
              <a:rPr lang="en-US" b="1" dirty="0" err="1"/>
              <a:t>onmouseout</a:t>
            </a:r>
            <a:r>
              <a:rPr lang="en-US" dirty="0"/>
              <a:t> triggers when you move your mouse out from that element. Try the following example.</a:t>
            </a:r>
          </a:p>
        </p:txBody>
      </p:sp>
      <p:sp>
        <p:nvSpPr>
          <p:cNvPr id="4" name="Slide Number Placeholder 3">
            <a:extLst>
              <a:ext uri="{FF2B5EF4-FFF2-40B4-BE49-F238E27FC236}">
                <a16:creationId xmlns:a16="http://schemas.microsoft.com/office/drawing/2014/main" id="{E01BBA09-BCE4-40C8-8977-511C5E723BC0}"/>
              </a:ext>
            </a:extLst>
          </p:cNvPr>
          <p:cNvSpPr>
            <a:spLocks noGrp="1"/>
          </p:cNvSpPr>
          <p:nvPr>
            <p:ph type="sldNum" sz="quarter" idx="12"/>
          </p:nvPr>
        </p:nvSpPr>
        <p:spPr/>
        <p:txBody>
          <a:bodyPr/>
          <a:lstStyle/>
          <a:p>
            <a:fld id="{C51EAA63-D034-42AE-91FA-B13B9518C7BE}" type="slidenum">
              <a:rPr lang="en-US" smtClean="0"/>
              <a:pPr/>
              <a:t>92</a:t>
            </a:fld>
            <a:endParaRPr lang="en-US" dirty="0"/>
          </a:p>
        </p:txBody>
      </p:sp>
      <p:pic>
        <p:nvPicPr>
          <p:cNvPr id="5" name="Picture 4">
            <a:extLst>
              <a:ext uri="{FF2B5EF4-FFF2-40B4-BE49-F238E27FC236}">
                <a16:creationId xmlns:a16="http://schemas.microsoft.com/office/drawing/2014/main" id="{074DDDFF-DD71-4CDA-8C24-573D5216AE05}"/>
              </a:ext>
            </a:extLst>
          </p:cNvPr>
          <p:cNvPicPr>
            <a:picLocks noChangeAspect="1"/>
          </p:cNvPicPr>
          <p:nvPr/>
        </p:nvPicPr>
        <p:blipFill>
          <a:blip r:embed="rId2"/>
          <a:stretch>
            <a:fillRect/>
          </a:stretch>
        </p:blipFill>
        <p:spPr>
          <a:xfrm>
            <a:off x="894500" y="2825627"/>
            <a:ext cx="4848225" cy="3457575"/>
          </a:xfrm>
          <a:prstGeom prst="rect">
            <a:avLst/>
          </a:prstGeom>
        </p:spPr>
      </p:pic>
      <p:sp>
        <p:nvSpPr>
          <p:cNvPr id="6" name="TextBox 5">
            <a:extLst>
              <a:ext uri="{FF2B5EF4-FFF2-40B4-BE49-F238E27FC236}">
                <a16:creationId xmlns:a16="http://schemas.microsoft.com/office/drawing/2014/main" id="{A35492C2-3D71-42C3-933F-622A2D9C0EDC}"/>
              </a:ext>
            </a:extLst>
          </p:cNvPr>
          <p:cNvSpPr txBox="1"/>
          <p:nvPr/>
        </p:nvSpPr>
        <p:spPr>
          <a:xfrm>
            <a:off x="8323385" y="3047999"/>
            <a:ext cx="914400" cy="375139"/>
          </a:xfrm>
          <a:prstGeom prst="rect">
            <a:avLst/>
          </a:prstGeom>
          <a:noFill/>
        </p:spPr>
        <p:txBody>
          <a:bodyPr wrap="none" lIns="0" tIns="0" rIns="0" bIns="0" rtlCol="0">
            <a:noAutofit/>
          </a:bodyPr>
          <a:lstStyle/>
          <a:p>
            <a:pPr>
              <a:lnSpc>
                <a:spcPct val="90000"/>
              </a:lnSpc>
            </a:pPr>
            <a:r>
              <a:rPr lang="en-US" dirty="0"/>
              <a:t>Output</a:t>
            </a:r>
          </a:p>
        </p:txBody>
      </p:sp>
      <p:pic>
        <p:nvPicPr>
          <p:cNvPr id="7" name="Picture 6">
            <a:extLst>
              <a:ext uri="{FF2B5EF4-FFF2-40B4-BE49-F238E27FC236}">
                <a16:creationId xmlns:a16="http://schemas.microsoft.com/office/drawing/2014/main" id="{32B8E2E3-E15A-4D05-9E6A-C2DC3987E5B6}"/>
              </a:ext>
            </a:extLst>
          </p:cNvPr>
          <p:cNvPicPr>
            <a:picLocks noChangeAspect="1"/>
          </p:cNvPicPr>
          <p:nvPr/>
        </p:nvPicPr>
        <p:blipFill>
          <a:blip r:embed="rId3"/>
          <a:stretch>
            <a:fillRect/>
          </a:stretch>
        </p:blipFill>
        <p:spPr>
          <a:xfrm>
            <a:off x="6994281" y="3686905"/>
            <a:ext cx="3568518" cy="711445"/>
          </a:xfrm>
          <a:prstGeom prst="rect">
            <a:avLst/>
          </a:prstGeom>
        </p:spPr>
      </p:pic>
    </p:spTree>
    <p:extLst>
      <p:ext uri="{BB962C8B-B14F-4D97-AF65-F5344CB8AC3E}">
        <p14:creationId xmlns:p14="http://schemas.microsoft.com/office/powerpoint/2010/main" val="16914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A601-DC17-4B12-B397-6C41C3543938}"/>
              </a:ext>
            </a:extLst>
          </p:cNvPr>
          <p:cNvSpPr>
            <a:spLocks noGrp="1"/>
          </p:cNvSpPr>
          <p:nvPr>
            <p:ph type="title"/>
          </p:nvPr>
        </p:nvSpPr>
        <p:spPr>
          <a:xfrm>
            <a:off x="180125" y="281352"/>
            <a:ext cx="11125199" cy="615463"/>
          </a:xfrm>
        </p:spPr>
        <p:txBody>
          <a:bodyPr/>
          <a:lstStyle/>
          <a:p>
            <a:r>
              <a:rPr lang="en-US" dirty="0"/>
              <a:t>HTML5 Standard Events</a:t>
            </a:r>
          </a:p>
        </p:txBody>
      </p:sp>
      <p:sp>
        <p:nvSpPr>
          <p:cNvPr id="3" name="Text Placeholder 2">
            <a:extLst>
              <a:ext uri="{FF2B5EF4-FFF2-40B4-BE49-F238E27FC236}">
                <a16:creationId xmlns:a16="http://schemas.microsoft.com/office/drawing/2014/main" id="{8EED6899-CE96-4D51-93A1-7C75D302BD23}"/>
              </a:ext>
            </a:extLst>
          </p:cNvPr>
          <p:cNvSpPr>
            <a:spLocks noGrp="1"/>
          </p:cNvSpPr>
          <p:nvPr>
            <p:ph type="body" sz="quarter" idx="13"/>
          </p:nvPr>
        </p:nvSpPr>
        <p:spPr>
          <a:xfrm>
            <a:off x="462500" y="1066799"/>
            <a:ext cx="11377808" cy="3962401"/>
          </a:xfrm>
        </p:spPr>
        <p:txBody>
          <a:bodyPr/>
          <a:lstStyle/>
          <a:p>
            <a:r>
              <a:rPr lang="en-US" dirty="0"/>
              <a:t>The standard HTML 5 events are listed here for your reference. Here script indicates a </a:t>
            </a:r>
            <a:r>
              <a:rPr lang="en-US" dirty="0" err="1"/>
              <a:t>Javascript</a:t>
            </a:r>
            <a:r>
              <a:rPr lang="en-US" dirty="0"/>
              <a:t> function to be executed against that event.</a:t>
            </a:r>
          </a:p>
        </p:txBody>
      </p:sp>
      <p:sp>
        <p:nvSpPr>
          <p:cNvPr id="4" name="Slide Number Placeholder 3">
            <a:extLst>
              <a:ext uri="{FF2B5EF4-FFF2-40B4-BE49-F238E27FC236}">
                <a16:creationId xmlns:a16="http://schemas.microsoft.com/office/drawing/2014/main" id="{1562072D-442B-4458-80CA-B5417D2D8B7C}"/>
              </a:ext>
            </a:extLst>
          </p:cNvPr>
          <p:cNvSpPr>
            <a:spLocks noGrp="1"/>
          </p:cNvSpPr>
          <p:nvPr>
            <p:ph type="sldNum" sz="quarter" idx="12"/>
          </p:nvPr>
        </p:nvSpPr>
        <p:spPr/>
        <p:txBody>
          <a:bodyPr/>
          <a:lstStyle/>
          <a:p>
            <a:fld id="{C51EAA63-D034-42AE-91FA-B13B9518C7BE}" type="slidenum">
              <a:rPr lang="en-US" smtClean="0"/>
              <a:pPr/>
              <a:t>93</a:t>
            </a:fld>
            <a:endParaRPr lang="en-US" dirty="0"/>
          </a:p>
        </p:txBody>
      </p:sp>
      <p:graphicFrame>
        <p:nvGraphicFramePr>
          <p:cNvPr id="6" name="Table 5">
            <a:extLst>
              <a:ext uri="{FF2B5EF4-FFF2-40B4-BE49-F238E27FC236}">
                <a16:creationId xmlns:a16="http://schemas.microsoft.com/office/drawing/2014/main" id="{A65292EC-C5ED-4AC8-9A63-A0C89FE23700}"/>
              </a:ext>
            </a:extLst>
          </p:cNvPr>
          <p:cNvGraphicFramePr>
            <a:graphicFrameLocks noGrp="1"/>
          </p:cNvGraphicFramePr>
          <p:nvPr>
            <p:extLst>
              <p:ext uri="{D42A27DB-BD31-4B8C-83A1-F6EECF244321}">
                <p14:modId xmlns:p14="http://schemas.microsoft.com/office/powerpoint/2010/main" val="3448881199"/>
              </p:ext>
            </p:extLst>
          </p:nvPr>
        </p:nvGraphicFramePr>
        <p:xfrm>
          <a:off x="1679782" y="1798895"/>
          <a:ext cx="8125884" cy="4556760"/>
        </p:xfrm>
        <a:graphic>
          <a:graphicData uri="http://schemas.openxmlformats.org/drawingml/2006/table">
            <a:tbl>
              <a:tblPr firstRow="1" bandRow="1">
                <a:tableStyleId>{16D9F66E-5EB9-4882-86FB-DCBF35E3C3E4}</a:tableStyleId>
              </a:tblPr>
              <a:tblGrid>
                <a:gridCol w="2329514">
                  <a:extLst>
                    <a:ext uri="{9D8B030D-6E8A-4147-A177-3AD203B41FA5}">
                      <a16:colId xmlns:a16="http://schemas.microsoft.com/office/drawing/2014/main" val="411533173"/>
                    </a:ext>
                  </a:extLst>
                </a:gridCol>
                <a:gridCol w="1359877">
                  <a:extLst>
                    <a:ext uri="{9D8B030D-6E8A-4147-A177-3AD203B41FA5}">
                      <a16:colId xmlns:a16="http://schemas.microsoft.com/office/drawing/2014/main" val="2494344610"/>
                    </a:ext>
                  </a:extLst>
                </a:gridCol>
                <a:gridCol w="4436493">
                  <a:extLst>
                    <a:ext uri="{9D8B030D-6E8A-4147-A177-3AD203B41FA5}">
                      <a16:colId xmlns:a16="http://schemas.microsoft.com/office/drawing/2014/main" val="1488997713"/>
                    </a:ext>
                  </a:extLst>
                </a:gridCol>
              </a:tblGrid>
              <a:tr h="370840">
                <a:tc>
                  <a:txBody>
                    <a:bodyPr/>
                    <a:lstStyle/>
                    <a:p>
                      <a:pPr algn="l" fontAlgn="t"/>
                      <a:r>
                        <a:rPr lang="en-US" dirty="0">
                          <a:effectLst/>
                        </a:rPr>
                        <a:t>Attribute</a:t>
                      </a:r>
                    </a:p>
                  </a:txBody>
                  <a:tcPr marL="76200" marR="76200" marT="76200" marB="76200"/>
                </a:tc>
                <a:tc>
                  <a:txBody>
                    <a:bodyPr/>
                    <a:lstStyle/>
                    <a:p>
                      <a:pPr algn="l" fontAlgn="t"/>
                      <a:r>
                        <a:rPr lang="en-US">
                          <a:effectLst/>
                        </a:rPr>
                        <a:t>Value</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1343239098"/>
                  </a:ext>
                </a:extLst>
              </a:tr>
              <a:tr h="370840">
                <a:tc>
                  <a:txBody>
                    <a:bodyPr/>
                    <a:lstStyle/>
                    <a:p>
                      <a:pPr fontAlgn="t"/>
                      <a:r>
                        <a:rPr lang="en-US">
                          <a:effectLst/>
                        </a:rPr>
                        <a:t>Offline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document goes offline</a:t>
                      </a:r>
                    </a:p>
                  </a:txBody>
                  <a:tcPr marL="76200" marR="76200" marT="76200" marB="76200"/>
                </a:tc>
                <a:extLst>
                  <a:ext uri="{0D108BD9-81ED-4DB2-BD59-A6C34878D82A}">
                    <a16:rowId xmlns:a16="http://schemas.microsoft.com/office/drawing/2014/main" val="3255167743"/>
                  </a:ext>
                </a:extLst>
              </a:tr>
              <a:tr h="370840">
                <a:tc>
                  <a:txBody>
                    <a:bodyPr/>
                    <a:lstStyle/>
                    <a:p>
                      <a:pPr fontAlgn="t"/>
                      <a:r>
                        <a:rPr lang="en-US">
                          <a:effectLst/>
                        </a:rPr>
                        <a:t>Onabort</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on an abort event</a:t>
                      </a:r>
                    </a:p>
                  </a:txBody>
                  <a:tcPr marL="76200" marR="76200" marT="76200" marB="76200"/>
                </a:tc>
                <a:extLst>
                  <a:ext uri="{0D108BD9-81ED-4DB2-BD59-A6C34878D82A}">
                    <a16:rowId xmlns:a16="http://schemas.microsoft.com/office/drawing/2014/main" val="2069127093"/>
                  </a:ext>
                </a:extLst>
              </a:tr>
              <a:tr h="370840">
                <a:tc>
                  <a:txBody>
                    <a:bodyPr/>
                    <a:lstStyle/>
                    <a:p>
                      <a:pPr fontAlgn="t"/>
                      <a:r>
                        <a:rPr lang="en-US" dirty="0" err="1">
                          <a:effectLst/>
                        </a:rPr>
                        <a:t>onafterprint</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after the document is printed</a:t>
                      </a:r>
                    </a:p>
                  </a:txBody>
                  <a:tcPr marL="76200" marR="76200" marT="76200" marB="76200"/>
                </a:tc>
                <a:extLst>
                  <a:ext uri="{0D108BD9-81ED-4DB2-BD59-A6C34878D82A}">
                    <a16:rowId xmlns:a16="http://schemas.microsoft.com/office/drawing/2014/main" val="1290387876"/>
                  </a:ext>
                </a:extLst>
              </a:tr>
              <a:tr h="370840">
                <a:tc>
                  <a:txBody>
                    <a:bodyPr/>
                    <a:lstStyle/>
                    <a:p>
                      <a:pPr fontAlgn="t"/>
                      <a:r>
                        <a:rPr lang="en-US">
                          <a:effectLst/>
                        </a:rPr>
                        <a:t>onbeforeonload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before the document loads</a:t>
                      </a:r>
                    </a:p>
                  </a:txBody>
                  <a:tcPr marL="76200" marR="76200" marT="76200" marB="76200"/>
                </a:tc>
                <a:extLst>
                  <a:ext uri="{0D108BD9-81ED-4DB2-BD59-A6C34878D82A}">
                    <a16:rowId xmlns:a16="http://schemas.microsoft.com/office/drawing/2014/main" val="1184434397"/>
                  </a:ext>
                </a:extLst>
              </a:tr>
              <a:tr h="370840">
                <a:tc>
                  <a:txBody>
                    <a:bodyPr/>
                    <a:lstStyle/>
                    <a:p>
                      <a:pPr fontAlgn="t"/>
                      <a:r>
                        <a:rPr lang="en-US">
                          <a:effectLst/>
                        </a:rPr>
                        <a:t>onbeforeprint</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before the document is printed</a:t>
                      </a:r>
                    </a:p>
                  </a:txBody>
                  <a:tcPr marL="76200" marR="76200" marT="76200" marB="76200"/>
                </a:tc>
                <a:extLst>
                  <a:ext uri="{0D108BD9-81ED-4DB2-BD59-A6C34878D82A}">
                    <a16:rowId xmlns:a16="http://schemas.microsoft.com/office/drawing/2014/main" val="1188814671"/>
                  </a:ext>
                </a:extLst>
              </a:tr>
              <a:tr h="370840">
                <a:tc>
                  <a:txBody>
                    <a:bodyPr/>
                    <a:lstStyle/>
                    <a:p>
                      <a:pPr fontAlgn="t"/>
                      <a:r>
                        <a:rPr lang="en-US">
                          <a:effectLst/>
                        </a:rPr>
                        <a:t>onblur</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window loses focus</a:t>
                      </a:r>
                    </a:p>
                  </a:txBody>
                  <a:tcPr marL="76200" marR="76200" marT="76200" marB="76200"/>
                </a:tc>
                <a:extLst>
                  <a:ext uri="{0D108BD9-81ED-4DB2-BD59-A6C34878D82A}">
                    <a16:rowId xmlns:a16="http://schemas.microsoft.com/office/drawing/2014/main" val="2262438925"/>
                  </a:ext>
                </a:extLst>
              </a:tr>
              <a:tr h="370840">
                <a:tc>
                  <a:txBody>
                    <a:bodyPr/>
                    <a:lstStyle/>
                    <a:p>
                      <a:pPr fontAlgn="t"/>
                      <a:r>
                        <a:rPr lang="en-US">
                          <a:effectLst/>
                        </a:rPr>
                        <a:t>oncanplay</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can start play, but might has to stop for buffering</a:t>
                      </a:r>
                    </a:p>
                  </a:txBody>
                  <a:tcPr marL="76200" marR="76200" marT="76200" marB="76200"/>
                </a:tc>
                <a:extLst>
                  <a:ext uri="{0D108BD9-81ED-4DB2-BD59-A6C34878D82A}">
                    <a16:rowId xmlns:a16="http://schemas.microsoft.com/office/drawing/2014/main" val="1300548079"/>
                  </a:ext>
                </a:extLst>
              </a:tr>
              <a:tr h="370840">
                <a:tc>
                  <a:txBody>
                    <a:bodyPr/>
                    <a:lstStyle/>
                    <a:p>
                      <a:pPr fontAlgn="t"/>
                      <a:r>
                        <a:rPr lang="en-US">
                          <a:effectLst/>
                        </a:rPr>
                        <a:t>oncanplaythrough</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media can be played to the end, without stopping for buffering</a:t>
                      </a:r>
                    </a:p>
                  </a:txBody>
                  <a:tcPr marL="76200" marR="76200" marT="76200" marB="76200"/>
                </a:tc>
                <a:extLst>
                  <a:ext uri="{0D108BD9-81ED-4DB2-BD59-A6C34878D82A}">
                    <a16:rowId xmlns:a16="http://schemas.microsoft.com/office/drawing/2014/main" val="702408352"/>
                  </a:ext>
                </a:extLst>
              </a:tr>
            </a:tbl>
          </a:graphicData>
        </a:graphic>
      </p:graphicFrame>
    </p:spTree>
    <p:extLst>
      <p:ext uri="{BB962C8B-B14F-4D97-AF65-F5344CB8AC3E}">
        <p14:creationId xmlns:p14="http://schemas.microsoft.com/office/powerpoint/2010/main" val="349798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C9BC-620F-436B-95A3-F775D0E9C8EC}"/>
              </a:ext>
            </a:extLst>
          </p:cNvPr>
          <p:cNvSpPr>
            <a:spLocks noGrp="1"/>
          </p:cNvSpPr>
          <p:nvPr>
            <p:ph type="title"/>
          </p:nvPr>
        </p:nvSpPr>
        <p:spPr>
          <a:xfrm>
            <a:off x="250464" y="304799"/>
            <a:ext cx="11125199" cy="615463"/>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196981C5-8A4C-4E3F-877B-FDCB84BE97A1}"/>
              </a:ext>
            </a:extLst>
          </p:cNvPr>
          <p:cNvSpPr>
            <a:spLocks noGrp="1"/>
          </p:cNvSpPr>
          <p:nvPr>
            <p:ph type="sldNum" sz="quarter" idx="12"/>
          </p:nvPr>
        </p:nvSpPr>
        <p:spPr/>
        <p:txBody>
          <a:bodyPr/>
          <a:lstStyle/>
          <a:p>
            <a:fld id="{C51EAA63-D034-42AE-91FA-B13B9518C7BE}" type="slidenum">
              <a:rPr lang="en-US" smtClean="0"/>
              <a:pPr/>
              <a:t>94</a:t>
            </a:fld>
            <a:endParaRPr lang="en-US" dirty="0"/>
          </a:p>
        </p:txBody>
      </p:sp>
      <p:graphicFrame>
        <p:nvGraphicFramePr>
          <p:cNvPr id="5" name="Table 4">
            <a:extLst>
              <a:ext uri="{FF2B5EF4-FFF2-40B4-BE49-F238E27FC236}">
                <a16:creationId xmlns:a16="http://schemas.microsoft.com/office/drawing/2014/main" id="{0466C430-36EC-4F7D-9E71-1EB864E86EC6}"/>
              </a:ext>
            </a:extLst>
          </p:cNvPr>
          <p:cNvGraphicFramePr>
            <a:graphicFrameLocks noGrp="1"/>
          </p:cNvGraphicFramePr>
          <p:nvPr>
            <p:extLst>
              <p:ext uri="{D42A27DB-BD31-4B8C-83A1-F6EECF244321}">
                <p14:modId xmlns:p14="http://schemas.microsoft.com/office/powerpoint/2010/main" val="1011885447"/>
              </p:ext>
            </p:extLst>
          </p:nvPr>
        </p:nvGraphicFramePr>
        <p:xfrm>
          <a:off x="1388529" y="1095288"/>
          <a:ext cx="8125884" cy="4998720"/>
        </p:xfrm>
        <a:graphic>
          <a:graphicData uri="http://schemas.openxmlformats.org/drawingml/2006/table">
            <a:tbl>
              <a:tblPr firstRow="1" bandRow="1">
                <a:tableStyleId>{16D9F66E-5EB9-4882-86FB-DCBF35E3C3E4}</a:tableStyleId>
              </a:tblPr>
              <a:tblGrid>
                <a:gridCol w="1860591">
                  <a:extLst>
                    <a:ext uri="{9D8B030D-6E8A-4147-A177-3AD203B41FA5}">
                      <a16:colId xmlns:a16="http://schemas.microsoft.com/office/drawing/2014/main" val="450830191"/>
                    </a:ext>
                  </a:extLst>
                </a:gridCol>
                <a:gridCol w="1078523">
                  <a:extLst>
                    <a:ext uri="{9D8B030D-6E8A-4147-A177-3AD203B41FA5}">
                      <a16:colId xmlns:a16="http://schemas.microsoft.com/office/drawing/2014/main" val="1623168002"/>
                    </a:ext>
                  </a:extLst>
                </a:gridCol>
                <a:gridCol w="5186770">
                  <a:extLst>
                    <a:ext uri="{9D8B030D-6E8A-4147-A177-3AD203B41FA5}">
                      <a16:colId xmlns:a16="http://schemas.microsoft.com/office/drawing/2014/main" val="1055047207"/>
                    </a:ext>
                  </a:extLst>
                </a:gridCol>
              </a:tblGrid>
              <a:tr h="370840">
                <a:tc>
                  <a:txBody>
                    <a:bodyPr/>
                    <a:lstStyle/>
                    <a:p>
                      <a:pPr fontAlgn="t"/>
                      <a:r>
                        <a:rPr lang="en-US" dirty="0" err="1">
                          <a:effectLst/>
                        </a:rPr>
                        <a:t>onchange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 changes</a:t>
                      </a:r>
                    </a:p>
                  </a:txBody>
                  <a:tcPr marL="76200" marR="76200" marT="76200" marB="76200"/>
                </a:tc>
                <a:extLst>
                  <a:ext uri="{0D108BD9-81ED-4DB2-BD59-A6C34878D82A}">
                    <a16:rowId xmlns:a16="http://schemas.microsoft.com/office/drawing/2014/main" val="345628213"/>
                  </a:ext>
                </a:extLst>
              </a:tr>
              <a:tr h="370840">
                <a:tc>
                  <a:txBody>
                    <a:bodyPr/>
                    <a:lstStyle/>
                    <a:p>
                      <a:pPr fontAlgn="t"/>
                      <a:r>
                        <a:rPr lang="en-US">
                          <a:effectLst/>
                        </a:rPr>
                        <a:t>onclick</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on a mouse click</a:t>
                      </a:r>
                    </a:p>
                  </a:txBody>
                  <a:tcPr marL="76200" marR="76200" marT="76200" marB="76200"/>
                </a:tc>
                <a:extLst>
                  <a:ext uri="{0D108BD9-81ED-4DB2-BD59-A6C34878D82A}">
                    <a16:rowId xmlns:a16="http://schemas.microsoft.com/office/drawing/2014/main" val="3184532881"/>
                  </a:ext>
                </a:extLst>
              </a:tr>
              <a:tr h="370840">
                <a:tc>
                  <a:txBody>
                    <a:bodyPr/>
                    <a:lstStyle/>
                    <a:p>
                      <a:pPr fontAlgn="t"/>
                      <a:r>
                        <a:rPr lang="en-US">
                          <a:effectLst/>
                        </a:rPr>
                        <a:t>oncontextmenu</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context menu is triggered</a:t>
                      </a:r>
                    </a:p>
                  </a:txBody>
                  <a:tcPr marL="76200" marR="76200" marT="76200" marB="76200"/>
                </a:tc>
                <a:extLst>
                  <a:ext uri="{0D108BD9-81ED-4DB2-BD59-A6C34878D82A}">
                    <a16:rowId xmlns:a16="http://schemas.microsoft.com/office/drawing/2014/main" val="2561670594"/>
                  </a:ext>
                </a:extLst>
              </a:tr>
              <a:tr h="370840">
                <a:tc>
                  <a:txBody>
                    <a:bodyPr/>
                    <a:lstStyle/>
                    <a:p>
                      <a:pPr fontAlgn="t"/>
                      <a:r>
                        <a:rPr lang="en-US">
                          <a:effectLst/>
                        </a:rPr>
                        <a:t>ondblclick</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on a mouse double-click</a:t>
                      </a:r>
                    </a:p>
                  </a:txBody>
                  <a:tcPr marL="76200" marR="76200" marT="76200" marB="76200"/>
                </a:tc>
                <a:extLst>
                  <a:ext uri="{0D108BD9-81ED-4DB2-BD59-A6C34878D82A}">
                    <a16:rowId xmlns:a16="http://schemas.microsoft.com/office/drawing/2014/main" val="1870501222"/>
                  </a:ext>
                </a:extLst>
              </a:tr>
              <a:tr h="370840">
                <a:tc>
                  <a:txBody>
                    <a:bodyPr/>
                    <a:lstStyle/>
                    <a:p>
                      <a:pPr fontAlgn="t"/>
                      <a:r>
                        <a:rPr lang="en-US">
                          <a:effectLst/>
                        </a:rPr>
                        <a:t>ondrag</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 is dragged</a:t>
                      </a:r>
                    </a:p>
                  </a:txBody>
                  <a:tcPr marL="76200" marR="76200" marT="76200" marB="76200"/>
                </a:tc>
                <a:extLst>
                  <a:ext uri="{0D108BD9-81ED-4DB2-BD59-A6C34878D82A}">
                    <a16:rowId xmlns:a16="http://schemas.microsoft.com/office/drawing/2014/main" val="1480747484"/>
                  </a:ext>
                </a:extLst>
              </a:tr>
              <a:tr h="370840">
                <a:tc>
                  <a:txBody>
                    <a:bodyPr/>
                    <a:lstStyle/>
                    <a:p>
                      <a:pPr fontAlgn="t"/>
                      <a:r>
                        <a:rPr lang="en-US">
                          <a:effectLst/>
                        </a:rPr>
                        <a:t>ondragend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at the end of a drag operation</a:t>
                      </a:r>
                    </a:p>
                  </a:txBody>
                  <a:tcPr marL="76200" marR="76200" marT="76200" marB="76200"/>
                </a:tc>
                <a:extLst>
                  <a:ext uri="{0D108BD9-81ED-4DB2-BD59-A6C34878D82A}">
                    <a16:rowId xmlns:a16="http://schemas.microsoft.com/office/drawing/2014/main" val="2624964308"/>
                  </a:ext>
                </a:extLst>
              </a:tr>
              <a:tr h="370840">
                <a:tc>
                  <a:txBody>
                    <a:bodyPr/>
                    <a:lstStyle/>
                    <a:p>
                      <a:pPr fontAlgn="t"/>
                      <a:r>
                        <a:rPr lang="en-US">
                          <a:effectLst/>
                        </a:rPr>
                        <a:t>ondragenter</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an element has been dragged to a valid drop target</a:t>
                      </a:r>
                    </a:p>
                  </a:txBody>
                  <a:tcPr marL="76200" marR="76200" marT="76200" marB="76200"/>
                </a:tc>
                <a:extLst>
                  <a:ext uri="{0D108BD9-81ED-4DB2-BD59-A6C34878D82A}">
                    <a16:rowId xmlns:a16="http://schemas.microsoft.com/office/drawing/2014/main" val="2878121082"/>
                  </a:ext>
                </a:extLst>
              </a:tr>
              <a:tr h="370840">
                <a:tc>
                  <a:txBody>
                    <a:bodyPr/>
                    <a:lstStyle/>
                    <a:p>
                      <a:pPr fontAlgn="t"/>
                      <a:r>
                        <a:rPr lang="en-US" dirty="0" err="1">
                          <a:effectLst/>
                        </a:rPr>
                        <a:t>ondragleave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 is being dragged over a valid drop target</a:t>
                      </a:r>
                    </a:p>
                  </a:txBody>
                  <a:tcPr marL="76200" marR="76200" marT="76200" marB="76200"/>
                </a:tc>
                <a:extLst>
                  <a:ext uri="{0D108BD9-81ED-4DB2-BD59-A6C34878D82A}">
                    <a16:rowId xmlns:a16="http://schemas.microsoft.com/office/drawing/2014/main" val="1506777003"/>
                  </a:ext>
                </a:extLst>
              </a:tr>
              <a:tr h="370840">
                <a:tc>
                  <a:txBody>
                    <a:bodyPr/>
                    <a:lstStyle/>
                    <a:p>
                      <a:pPr fontAlgn="t"/>
                      <a:r>
                        <a:rPr lang="en-US" dirty="0" err="1">
                          <a:effectLst/>
                        </a:rPr>
                        <a:t>ondragover</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at the start of a drag operation</a:t>
                      </a:r>
                    </a:p>
                  </a:txBody>
                  <a:tcPr marL="76200" marR="76200" marT="76200" marB="76200"/>
                </a:tc>
                <a:extLst>
                  <a:ext uri="{0D108BD9-81ED-4DB2-BD59-A6C34878D82A}">
                    <a16:rowId xmlns:a16="http://schemas.microsoft.com/office/drawing/2014/main" val="1032332533"/>
                  </a:ext>
                </a:extLst>
              </a:tr>
              <a:tr h="370840">
                <a:tc>
                  <a:txBody>
                    <a:bodyPr/>
                    <a:lstStyle/>
                    <a:p>
                      <a:pPr fontAlgn="t"/>
                      <a:r>
                        <a:rPr lang="en-US" dirty="0" err="1">
                          <a:effectLst/>
                        </a:rPr>
                        <a:t>ondragstart</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at the start of a drag operation</a:t>
                      </a:r>
                    </a:p>
                  </a:txBody>
                  <a:tcPr marL="76200" marR="76200" marT="76200" marB="76200"/>
                </a:tc>
                <a:extLst>
                  <a:ext uri="{0D108BD9-81ED-4DB2-BD59-A6C34878D82A}">
                    <a16:rowId xmlns:a16="http://schemas.microsoft.com/office/drawing/2014/main" val="713176060"/>
                  </a:ext>
                </a:extLst>
              </a:tr>
            </a:tbl>
          </a:graphicData>
        </a:graphic>
      </p:graphicFrame>
    </p:spTree>
    <p:extLst>
      <p:ext uri="{BB962C8B-B14F-4D97-AF65-F5344CB8AC3E}">
        <p14:creationId xmlns:p14="http://schemas.microsoft.com/office/powerpoint/2010/main" val="247060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A4F2-B521-49F9-8B28-87A44EBBD574}"/>
              </a:ext>
            </a:extLst>
          </p:cNvPr>
          <p:cNvSpPr>
            <a:spLocks noGrp="1"/>
          </p:cNvSpPr>
          <p:nvPr>
            <p:ph type="title"/>
          </p:nvPr>
        </p:nvSpPr>
        <p:spPr>
          <a:xfrm>
            <a:off x="203566" y="234461"/>
            <a:ext cx="11125199" cy="641485"/>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BF773C92-8C4B-420E-A176-425C4E7F873D}"/>
              </a:ext>
            </a:extLst>
          </p:cNvPr>
          <p:cNvSpPr>
            <a:spLocks noGrp="1"/>
          </p:cNvSpPr>
          <p:nvPr>
            <p:ph type="sldNum" sz="quarter" idx="12"/>
          </p:nvPr>
        </p:nvSpPr>
        <p:spPr/>
        <p:txBody>
          <a:bodyPr/>
          <a:lstStyle/>
          <a:p>
            <a:fld id="{C51EAA63-D034-42AE-91FA-B13B9518C7BE}" type="slidenum">
              <a:rPr lang="en-US" smtClean="0"/>
              <a:pPr/>
              <a:t>95</a:t>
            </a:fld>
            <a:endParaRPr lang="en-US" dirty="0"/>
          </a:p>
        </p:txBody>
      </p:sp>
      <p:graphicFrame>
        <p:nvGraphicFramePr>
          <p:cNvPr id="5" name="Table 4">
            <a:extLst>
              <a:ext uri="{FF2B5EF4-FFF2-40B4-BE49-F238E27FC236}">
                <a16:creationId xmlns:a16="http://schemas.microsoft.com/office/drawing/2014/main" id="{B408AA5C-E462-4876-B533-85A7274FBC22}"/>
              </a:ext>
            </a:extLst>
          </p:cNvPr>
          <p:cNvGraphicFramePr>
            <a:graphicFrameLocks noGrp="1"/>
          </p:cNvGraphicFramePr>
          <p:nvPr>
            <p:extLst>
              <p:ext uri="{D42A27DB-BD31-4B8C-83A1-F6EECF244321}">
                <p14:modId xmlns:p14="http://schemas.microsoft.com/office/powerpoint/2010/main" val="4133213966"/>
              </p:ext>
            </p:extLst>
          </p:nvPr>
        </p:nvGraphicFramePr>
        <p:xfrm>
          <a:off x="1703223" y="1132212"/>
          <a:ext cx="8125884" cy="4846320"/>
        </p:xfrm>
        <a:graphic>
          <a:graphicData uri="http://schemas.openxmlformats.org/drawingml/2006/table">
            <a:tbl>
              <a:tblPr firstRow="1" bandRow="1">
                <a:tableStyleId>{16D9F66E-5EB9-4882-86FB-DCBF35E3C3E4}</a:tableStyleId>
              </a:tblPr>
              <a:tblGrid>
                <a:gridCol w="2235729">
                  <a:extLst>
                    <a:ext uri="{9D8B030D-6E8A-4147-A177-3AD203B41FA5}">
                      <a16:colId xmlns:a16="http://schemas.microsoft.com/office/drawing/2014/main" val="388808012"/>
                    </a:ext>
                  </a:extLst>
                </a:gridCol>
                <a:gridCol w="1172308">
                  <a:extLst>
                    <a:ext uri="{9D8B030D-6E8A-4147-A177-3AD203B41FA5}">
                      <a16:colId xmlns:a16="http://schemas.microsoft.com/office/drawing/2014/main" val="2644696739"/>
                    </a:ext>
                  </a:extLst>
                </a:gridCol>
                <a:gridCol w="4717847">
                  <a:extLst>
                    <a:ext uri="{9D8B030D-6E8A-4147-A177-3AD203B41FA5}">
                      <a16:colId xmlns:a16="http://schemas.microsoft.com/office/drawing/2014/main" val="7323400"/>
                    </a:ext>
                  </a:extLst>
                </a:gridCol>
              </a:tblGrid>
              <a:tr h="370840">
                <a:tc>
                  <a:txBody>
                    <a:bodyPr/>
                    <a:lstStyle/>
                    <a:p>
                      <a:pPr fontAlgn="t"/>
                      <a:r>
                        <a:rPr lang="en-US" dirty="0" err="1">
                          <a:effectLst/>
                        </a:rPr>
                        <a:t>ondrop</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dragged element is being dropped</a:t>
                      </a:r>
                    </a:p>
                  </a:txBody>
                  <a:tcPr marL="76200" marR="76200" marT="76200" marB="76200"/>
                </a:tc>
                <a:extLst>
                  <a:ext uri="{0D108BD9-81ED-4DB2-BD59-A6C34878D82A}">
                    <a16:rowId xmlns:a16="http://schemas.microsoft.com/office/drawing/2014/main" val="1999869404"/>
                  </a:ext>
                </a:extLst>
              </a:tr>
              <a:tr h="370840">
                <a:tc>
                  <a:txBody>
                    <a:bodyPr/>
                    <a:lstStyle/>
                    <a:p>
                      <a:pPr fontAlgn="t"/>
                      <a:r>
                        <a:rPr lang="en-US" dirty="0" err="1">
                          <a:effectLst/>
                        </a:rPr>
                        <a:t>ondurationchange</a:t>
                      </a:r>
                      <a:endParaRPr lang="en-US" dirty="0">
                        <a:effectLst/>
                      </a:endParaRPr>
                    </a:p>
                  </a:txBody>
                  <a:tcPr marL="76200" marR="76200" marT="76200" marB="76200"/>
                </a:tc>
                <a:tc>
                  <a:txBody>
                    <a:bodyPr/>
                    <a:lstStyle/>
                    <a:p>
                      <a:pPr fontAlgn="t"/>
                      <a:r>
                        <a:rPr lang="en-US" dirty="0">
                          <a:effectLst/>
                        </a:rPr>
                        <a:t>script</a:t>
                      </a:r>
                    </a:p>
                  </a:txBody>
                  <a:tcPr marL="76200" marR="76200" marT="76200" marB="76200"/>
                </a:tc>
                <a:tc>
                  <a:txBody>
                    <a:bodyPr/>
                    <a:lstStyle/>
                    <a:p>
                      <a:pPr fontAlgn="t"/>
                      <a:r>
                        <a:rPr lang="en-US">
                          <a:effectLst/>
                        </a:rPr>
                        <a:t>Triggers when the length of the media is changed</a:t>
                      </a:r>
                    </a:p>
                  </a:txBody>
                  <a:tcPr marL="76200" marR="76200" marT="76200" marB="76200"/>
                </a:tc>
                <a:extLst>
                  <a:ext uri="{0D108BD9-81ED-4DB2-BD59-A6C34878D82A}">
                    <a16:rowId xmlns:a16="http://schemas.microsoft.com/office/drawing/2014/main" val="2709088283"/>
                  </a:ext>
                </a:extLst>
              </a:tr>
              <a:tr h="370840">
                <a:tc>
                  <a:txBody>
                    <a:bodyPr/>
                    <a:lstStyle/>
                    <a:p>
                      <a:pPr fontAlgn="t"/>
                      <a:r>
                        <a:rPr lang="en-US">
                          <a:effectLst/>
                        </a:rPr>
                        <a:t>onemptied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media resource element suddenly becomes empty.</a:t>
                      </a:r>
                    </a:p>
                  </a:txBody>
                  <a:tcPr marL="76200" marR="76200" marT="76200" marB="76200"/>
                </a:tc>
                <a:extLst>
                  <a:ext uri="{0D108BD9-81ED-4DB2-BD59-A6C34878D82A}">
                    <a16:rowId xmlns:a16="http://schemas.microsoft.com/office/drawing/2014/main" val="3626264828"/>
                  </a:ext>
                </a:extLst>
              </a:tr>
              <a:tr h="370840">
                <a:tc>
                  <a:txBody>
                    <a:bodyPr/>
                    <a:lstStyle/>
                    <a:p>
                      <a:pPr fontAlgn="t"/>
                      <a:r>
                        <a:rPr lang="en-US">
                          <a:effectLst/>
                        </a:rPr>
                        <a:t>onended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has reach the end</a:t>
                      </a:r>
                    </a:p>
                  </a:txBody>
                  <a:tcPr marL="76200" marR="76200" marT="76200" marB="76200"/>
                </a:tc>
                <a:extLst>
                  <a:ext uri="{0D108BD9-81ED-4DB2-BD59-A6C34878D82A}">
                    <a16:rowId xmlns:a16="http://schemas.microsoft.com/office/drawing/2014/main" val="2792370347"/>
                  </a:ext>
                </a:extLst>
              </a:tr>
              <a:tr h="370840">
                <a:tc>
                  <a:txBody>
                    <a:bodyPr/>
                    <a:lstStyle/>
                    <a:p>
                      <a:pPr fontAlgn="t"/>
                      <a:r>
                        <a:rPr lang="en-US">
                          <a:effectLst/>
                        </a:rPr>
                        <a:t>onerror</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error occur</a:t>
                      </a:r>
                    </a:p>
                  </a:txBody>
                  <a:tcPr marL="76200" marR="76200" marT="76200" marB="76200"/>
                </a:tc>
                <a:extLst>
                  <a:ext uri="{0D108BD9-81ED-4DB2-BD59-A6C34878D82A}">
                    <a16:rowId xmlns:a16="http://schemas.microsoft.com/office/drawing/2014/main" val="1628653132"/>
                  </a:ext>
                </a:extLst>
              </a:tr>
              <a:tr h="370840">
                <a:tc>
                  <a:txBody>
                    <a:bodyPr/>
                    <a:lstStyle/>
                    <a:p>
                      <a:pPr fontAlgn="t"/>
                      <a:r>
                        <a:rPr lang="en-US">
                          <a:effectLst/>
                        </a:rPr>
                        <a:t>onfocus</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window gets focus</a:t>
                      </a:r>
                    </a:p>
                  </a:txBody>
                  <a:tcPr marL="76200" marR="76200" marT="76200" marB="76200"/>
                </a:tc>
                <a:extLst>
                  <a:ext uri="{0D108BD9-81ED-4DB2-BD59-A6C34878D82A}">
                    <a16:rowId xmlns:a16="http://schemas.microsoft.com/office/drawing/2014/main" val="3911835184"/>
                  </a:ext>
                </a:extLst>
              </a:tr>
              <a:tr h="370840">
                <a:tc>
                  <a:txBody>
                    <a:bodyPr/>
                    <a:lstStyle/>
                    <a:p>
                      <a:pPr fontAlgn="t"/>
                      <a:r>
                        <a:rPr lang="en-US">
                          <a:effectLst/>
                        </a:rPr>
                        <a:t>onformchange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form changes</a:t>
                      </a:r>
                    </a:p>
                  </a:txBody>
                  <a:tcPr marL="76200" marR="76200" marT="76200" marB="76200"/>
                </a:tc>
                <a:extLst>
                  <a:ext uri="{0D108BD9-81ED-4DB2-BD59-A6C34878D82A}">
                    <a16:rowId xmlns:a16="http://schemas.microsoft.com/office/drawing/2014/main" val="4169041568"/>
                  </a:ext>
                </a:extLst>
              </a:tr>
              <a:tr h="370840">
                <a:tc>
                  <a:txBody>
                    <a:bodyPr/>
                    <a:lstStyle/>
                    <a:p>
                      <a:pPr fontAlgn="t"/>
                      <a:r>
                        <a:rPr lang="en-US" dirty="0" err="1">
                          <a:effectLst/>
                        </a:rPr>
                        <a:t>onforminput</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a form gets user input</a:t>
                      </a:r>
                    </a:p>
                  </a:txBody>
                  <a:tcPr marL="76200" marR="76200" marT="76200" marB="76200"/>
                </a:tc>
                <a:extLst>
                  <a:ext uri="{0D108BD9-81ED-4DB2-BD59-A6C34878D82A}">
                    <a16:rowId xmlns:a16="http://schemas.microsoft.com/office/drawing/2014/main" val="1612317804"/>
                  </a:ext>
                </a:extLst>
              </a:tr>
              <a:tr h="370840">
                <a:tc>
                  <a:txBody>
                    <a:bodyPr/>
                    <a:lstStyle/>
                    <a:p>
                      <a:pPr fontAlgn="t"/>
                      <a:r>
                        <a:rPr lang="en-US" dirty="0" err="1">
                          <a:effectLst/>
                        </a:rPr>
                        <a:t>onhaschange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document has change</a:t>
                      </a:r>
                    </a:p>
                  </a:txBody>
                  <a:tcPr marL="76200" marR="76200" marT="76200" marB="76200"/>
                </a:tc>
                <a:extLst>
                  <a:ext uri="{0D108BD9-81ED-4DB2-BD59-A6C34878D82A}">
                    <a16:rowId xmlns:a16="http://schemas.microsoft.com/office/drawing/2014/main" val="1169152544"/>
                  </a:ext>
                </a:extLst>
              </a:tr>
            </a:tbl>
          </a:graphicData>
        </a:graphic>
      </p:graphicFrame>
    </p:spTree>
    <p:extLst>
      <p:ext uri="{BB962C8B-B14F-4D97-AF65-F5344CB8AC3E}">
        <p14:creationId xmlns:p14="http://schemas.microsoft.com/office/powerpoint/2010/main" val="223991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26C-F4ED-40E8-B417-51B4D7D10A43}"/>
              </a:ext>
            </a:extLst>
          </p:cNvPr>
          <p:cNvSpPr>
            <a:spLocks noGrp="1"/>
          </p:cNvSpPr>
          <p:nvPr>
            <p:ph type="title"/>
          </p:nvPr>
        </p:nvSpPr>
        <p:spPr>
          <a:xfrm>
            <a:off x="250464" y="302901"/>
            <a:ext cx="11125199" cy="638909"/>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C299C1E3-EACF-474A-8EC8-E17B028A6E50}"/>
              </a:ext>
            </a:extLst>
          </p:cNvPr>
          <p:cNvSpPr>
            <a:spLocks noGrp="1"/>
          </p:cNvSpPr>
          <p:nvPr>
            <p:ph type="sldNum" sz="quarter" idx="12"/>
          </p:nvPr>
        </p:nvSpPr>
        <p:spPr/>
        <p:txBody>
          <a:bodyPr/>
          <a:lstStyle/>
          <a:p>
            <a:fld id="{C51EAA63-D034-42AE-91FA-B13B9518C7BE}" type="slidenum">
              <a:rPr lang="en-US" smtClean="0"/>
              <a:pPr/>
              <a:t>96</a:t>
            </a:fld>
            <a:endParaRPr lang="en-US" dirty="0"/>
          </a:p>
        </p:txBody>
      </p:sp>
      <p:graphicFrame>
        <p:nvGraphicFramePr>
          <p:cNvPr id="7" name="Table 6">
            <a:extLst>
              <a:ext uri="{FF2B5EF4-FFF2-40B4-BE49-F238E27FC236}">
                <a16:creationId xmlns:a16="http://schemas.microsoft.com/office/drawing/2014/main" id="{59D97120-AD36-4A48-A131-127B139BB9E8}"/>
              </a:ext>
            </a:extLst>
          </p:cNvPr>
          <p:cNvGraphicFramePr>
            <a:graphicFrameLocks noGrp="1"/>
          </p:cNvGraphicFramePr>
          <p:nvPr>
            <p:extLst>
              <p:ext uri="{D42A27DB-BD31-4B8C-83A1-F6EECF244321}">
                <p14:modId xmlns:p14="http://schemas.microsoft.com/office/powerpoint/2010/main" val="4056664483"/>
              </p:ext>
            </p:extLst>
          </p:nvPr>
        </p:nvGraphicFramePr>
        <p:xfrm>
          <a:off x="1750121" y="941810"/>
          <a:ext cx="8125884" cy="4998720"/>
        </p:xfrm>
        <a:graphic>
          <a:graphicData uri="http://schemas.openxmlformats.org/drawingml/2006/table">
            <a:tbl>
              <a:tblPr firstRow="1" bandRow="1">
                <a:tableStyleId>{16D9F66E-5EB9-4882-86FB-DCBF35E3C3E4}</a:tableStyleId>
              </a:tblPr>
              <a:tblGrid>
                <a:gridCol w="2071606">
                  <a:extLst>
                    <a:ext uri="{9D8B030D-6E8A-4147-A177-3AD203B41FA5}">
                      <a16:colId xmlns:a16="http://schemas.microsoft.com/office/drawing/2014/main" val="328316088"/>
                    </a:ext>
                  </a:extLst>
                </a:gridCol>
                <a:gridCol w="937846">
                  <a:extLst>
                    <a:ext uri="{9D8B030D-6E8A-4147-A177-3AD203B41FA5}">
                      <a16:colId xmlns:a16="http://schemas.microsoft.com/office/drawing/2014/main" val="1930473381"/>
                    </a:ext>
                  </a:extLst>
                </a:gridCol>
                <a:gridCol w="5116432">
                  <a:extLst>
                    <a:ext uri="{9D8B030D-6E8A-4147-A177-3AD203B41FA5}">
                      <a16:colId xmlns:a16="http://schemas.microsoft.com/office/drawing/2014/main" val="731809764"/>
                    </a:ext>
                  </a:extLst>
                </a:gridCol>
              </a:tblGrid>
              <a:tr h="370840">
                <a:tc>
                  <a:txBody>
                    <a:bodyPr/>
                    <a:lstStyle/>
                    <a:p>
                      <a:pPr fontAlgn="t"/>
                      <a:r>
                        <a:rPr lang="en-US" dirty="0" err="1">
                          <a:effectLst/>
                        </a:rPr>
                        <a:t>oninput</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 gets user input</a:t>
                      </a:r>
                    </a:p>
                  </a:txBody>
                  <a:tcPr marL="76200" marR="76200" marT="76200" marB="76200"/>
                </a:tc>
                <a:extLst>
                  <a:ext uri="{0D108BD9-81ED-4DB2-BD59-A6C34878D82A}">
                    <a16:rowId xmlns:a16="http://schemas.microsoft.com/office/drawing/2014/main" val="3291380730"/>
                  </a:ext>
                </a:extLst>
              </a:tr>
              <a:tr h="370840">
                <a:tc>
                  <a:txBody>
                    <a:bodyPr/>
                    <a:lstStyle/>
                    <a:p>
                      <a:pPr fontAlgn="t"/>
                      <a:r>
                        <a:rPr lang="en-US">
                          <a:effectLst/>
                        </a:rPr>
                        <a:t>oninvalid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 is invalid</a:t>
                      </a:r>
                    </a:p>
                  </a:txBody>
                  <a:tcPr marL="76200" marR="76200" marT="76200" marB="76200"/>
                </a:tc>
                <a:extLst>
                  <a:ext uri="{0D108BD9-81ED-4DB2-BD59-A6C34878D82A}">
                    <a16:rowId xmlns:a16="http://schemas.microsoft.com/office/drawing/2014/main" val="15097856"/>
                  </a:ext>
                </a:extLst>
              </a:tr>
              <a:tr h="370840">
                <a:tc>
                  <a:txBody>
                    <a:bodyPr/>
                    <a:lstStyle/>
                    <a:p>
                      <a:pPr fontAlgn="t"/>
                      <a:r>
                        <a:rPr lang="en-US">
                          <a:effectLst/>
                        </a:rPr>
                        <a:t>onkeydown</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key is pressed</a:t>
                      </a:r>
                    </a:p>
                  </a:txBody>
                  <a:tcPr marL="76200" marR="76200" marT="76200" marB="76200"/>
                </a:tc>
                <a:extLst>
                  <a:ext uri="{0D108BD9-81ED-4DB2-BD59-A6C34878D82A}">
                    <a16:rowId xmlns:a16="http://schemas.microsoft.com/office/drawing/2014/main" val="20194552"/>
                  </a:ext>
                </a:extLst>
              </a:tr>
              <a:tr h="370840">
                <a:tc>
                  <a:txBody>
                    <a:bodyPr/>
                    <a:lstStyle/>
                    <a:p>
                      <a:pPr fontAlgn="t"/>
                      <a:r>
                        <a:rPr lang="en-US">
                          <a:effectLst/>
                        </a:rPr>
                        <a:t>onkeypress</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key is pressed and released</a:t>
                      </a:r>
                    </a:p>
                  </a:txBody>
                  <a:tcPr marL="76200" marR="76200" marT="76200" marB="76200"/>
                </a:tc>
                <a:extLst>
                  <a:ext uri="{0D108BD9-81ED-4DB2-BD59-A6C34878D82A}">
                    <a16:rowId xmlns:a16="http://schemas.microsoft.com/office/drawing/2014/main" val="2789104757"/>
                  </a:ext>
                </a:extLst>
              </a:tr>
              <a:tr h="370840">
                <a:tc>
                  <a:txBody>
                    <a:bodyPr/>
                    <a:lstStyle/>
                    <a:p>
                      <a:pPr fontAlgn="t"/>
                      <a:r>
                        <a:rPr lang="en-US">
                          <a:effectLst/>
                        </a:rPr>
                        <a:t>onkeyup</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key is released</a:t>
                      </a:r>
                    </a:p>
                  </a:txBody>
                  <a:tcPr marL="76200" marR="76200" marT="76200" marB="76200"/>
                </a:tc>
                <a:extLst>
                  <a:ext uri="{0D108BD9-81ED-4DB2-BD59-A6C34878D82A}">
                    <a16:rowId xmlns:a16="http://schemas.microsoft.com/office/drawing/2014/main" val="2734516956"/>
                  </a:ext>
                </a:extLst>
              </a:tr>
              <a:tr h="370840">
                <a:tc>
                  <a:txBody>
                    <a:bodyPr/>
                    <a:lstStyle/>
                    <a:p>
                      <a:pPr fontAlgn="t"/>
                      <a:r>
                        <a:rPr lang="en-US">
                          <a:effectLst/>
                        </a:rPr>
                        <a:t>onload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document loads</a:t>
                      </a:r>
                    </a:p>
                  </a:txBody>
                  <a:tcPr marL="76200" marR="76200" marT="76200" marB="76200"/>
                </a:tc>
                <a:extLst>
                  <a:ext uri="{0D108BD9-81ED-4DB2-BD59-A6C34878D82A}">
                    <a16:rowId xmlns:a16="http://schemas.microsoft.com/office/drawing/2014/main" val="127893400"/>
                  </a:ext>
                </a:extLst>
              </a:tr>
              <a:tr h="370840">
                <a:tc>
                  <a:txBody>
                    <a:bodyPr/>
                    <a:lstStyle/>
                    <a:p>
                      <a:pPr fontAlgn="t"/>
                      <a:r>
                        <a:rPr lang="en-US">
                          <a:effectLst/>
                        </a:rPr>
                        <a:t>onloadeddata</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data is loaded</a:t>
                      </a:r>
                    </a:p>
                  </a:txBody>
                  <a:tcPr marL="76200" marR="76200" marT="76200" marB="76200"/>
                </a:tc>
                <a:extLst>
                  <a:ext uri="{0D108BD9-81ED-4DB2-BD59-A6C34878D82A}">
                    <a16:rowId xmlns:a16="http://schemas.microsoft.com/office/drawing/2014/main" val="2809929335"/>
                  </a:ext>
                </a:extLst>
              </a:tr>
              <a:tr h="370840">
                <a:tc>
                  <a:txBody>
                    <a:bodyPr/>
                    <a:lstStyle/>
                    <a:p>
                      <a:pPr fontAlgn="t"/>
                      <a:r>
                        <a:rPr lang="en-US">
                          <a:effectLst/>
                        </a:rPr>
                        <a:t>onloadedmetadata</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duration and other media data of a media element is loaded</a:t>
                      </a:r>
                    </a:p>
                  </a:txBody>
                  <a:tcPr marL="76200" marR="76200" marT="76200" marB="76200"/>
                </a:tc>
                <a:extLst>
                  <a:ext uri="{0D108BD9-81ED-4DB2-BD59-A6C34878D82A}">
                    <a16:rowId xmlns:a16="http://schemas.microsoft.com/office/drawing/2014/main" val="665937341"/>
                  </a:ext>
                </a:extLst>
              </a:tr>
              <a:tr h="370840">
                <a:tc>
                  <a:txBody>
                    <a:bodyPr/>
                    <a:lstStyle/>
                    <a:p>
                      <a:pPr fontAlgn="t"/>
                      <a:r>
                        <a:rPr lang="en-US" dirty="0" err="1">
                          <a:effectLst/>
                        </a:rPr>
                        <a:t>onloadstart</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browser starts to load the media data</a:t>
                      </a:r>
                    </a:p>
                  </a:txBody>
                  <a:tcPr marL="76200" marR="76200" marT="76200" marB="76200"/>
                </a:tc>
                <a:extLst>
                  <a:ext uri="{0D108BD9-81ED-4DB2-BD59-A6C34878D82A}">
                    <a16:rowId xmlns:a16="http://schemas.microsoft.com/office/drawing/2014/main" val="2694466274"/>
                  </a:ext>
                </a:extLst>
              </a:tr>
              <a:tr h="370840">
                <a:tc>
                  <a:txBody>
                    <a:bodyPr/>
                    <a:lstStyle/>
                    <a:p>
                      <a:pPr fontAlgn="t"/>
                      <a:r>
                        <a:rPr lang="en-US" dirty="0" err="1">
                          <a:effectLst/>
                        </a:rPr>
                        <a:t>onmessage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message is triggered</a:t>
                      </a:r>
                    </a:p>
                  </a:txBody>
                  <a:tcPr marL="76200" marR="76200" marT="76200" marB="76200"/>
                </a:tc>
                <a:extLst>
                  <a:ext uri="{0D108BD9-81ED-4DB2-BD59-A6C34878D82A}">
                    <a16:rowId xmlns:a16="http://schemas.microsoft.com/office/drawing/2014/main" val="2414546405"/>
                  </a:ext>
                </a:extLst>
              </a:tr>
            </a:tbl>
          </a:graphicData>
        </a:graphic>
      </p:graphicFrame>
    </p:spTree>
    <p:extLst>
      <p:ext uri="{BB962C8B-B14F-4D97-AF65-F5344CB8AC3E}">
        <p14:creationId xmlns:p14="http://schemas.microsoft.com/office/powerpoint/2010/main" val="125749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8009-6012-4028-96B5-9EE509AE4778}"/>
              </a:ext>
            </a:extLst>
          </p:cNvPr>
          <p:cNvSpPr>
            <a:spLocks noGrp="1"/>
          </p:cNvSpPr>
          <p:nvPr>
            <p:ph type="title"/>
          </p:nvPr>
        </p:nvSpPr>
        <p:spPr>
          <a:xfrm>
            <a:off x="273910" y="242750"/>
            <a:ext cx="11125199" cy="701767"/>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9361D3BF-3322-4F0D-BC69-E425220B6633}"/>
              </a:ext>
            </a:extLst>
          </p:cNvPr>
          <p:cNvSpPr>
            <a:spLocks noGrp="1"/>
          </p:cNvSpPr>
          <p:nvPr>
            <p:ph type="sldNum" sz="quarter" idx="12"/>
          </p:nvPr>
        </p:nvSpPr>
        <p:spPr/>
        <p:txBody>
          <a:bodyPr/>
          <a:lstStyle/>
          <a:p>
            <a:fld id="{C51EAA63-D034-42AE-91FA-B13B9518C7BE}" type="slidenum">
              <a:rPr lang="en-US" smtClean="0"/>
              <a:pPr/>
              <a:t>97</a:t>
            </a:fld>
            <a:endParaRPr lang="en-US" dirty="0"/>
          </a:p>
        </p:txBody>
      </p:sp>
      <p:graphicFrame>
        <p:nvGraphicFramePr>
          <p:cNvPr id="5" name="Table 4">
            <a:extLst>
              <a:ext uri="{FF2B5EF4-FFF2-40B4-BE49-F238E27FC236}">
                <a16:creationId xmlns:a16="http://schemas.microsoft.com/office/drawing/2014/main" id="{277B8089-990D-4D19-8274-466C2281C6BC}"/>
              </a:ext>
            </a:extLst>
          </p:cNvPr>
          <p:cNvGraphicFramePr>
            <a:graphicFrameLocks noGrp="1"/>
          </p:cNvGraphicFramePr>
          <p:nvPr>
            <p:extLst>
              <p:ext uri="{D42A27DB-BD31-4B8C-83A1-F6EECF244321}">
                <p14:modId xmlns:p14="http://schemas.microsoft.com/office/powerpoint/2010/main" val="572559767"/>
              </p:ext>
            </p:extLst>
          </p:nvPr>
        </p:nvGraphicFramePr>
        <p:xfrm>
          <a:off x="1773567" y="1212741"/>
          <a:ext cx="8125884" cy="4998720"/>
        </p:xfrm>
        <a:graphic>
          <a:graphicData uri="http://schemas.openxmlformats.org/drawingml/2006/table">
            <a:tbl>
              <a:tblPr firstRow="1" bandRow="1">
                <a:tableStyleId>{16D9F66E-5EB9-4882-86FB-DCBF35E3C3E4}</a:tableStyleId>
              </a:tblPr>
              <a:tblGrid>
                <a:gridCol w="1766806">
                  <a:extLst>
                    <a:ext uri="{9D8B030D-6E8A-4147-A177-3AD203B41FA5}">
                      <a16:colId xmlns:a16="http://schemas.microsoft.com/office/drawing/2014/main" val="2235122237"/>
                    </a:ext>
                  </a:extLst>
                </a:gridCol>
                <a:gridCol w="890954">
                  <a:extLst>
                    <a:ext uri="{9D8B030D-6E8A-4147-A177-3AD203B41FA5}">
                      <a16:colId xmlns:a16="http://schemas.microsoft.com/office/drawing/2014/main" val="4147076816"/>
                    </a:ext>
                  </a:extLst>
                </a:gridCol>
                <a:gridCol w="5468124">
                  <a:extLst>
                    <a:ext uri="{9D8B030D-6E8A-4147-A177-3AD203B41FA5}">
                      <a16:colId xmlns:a16="http://schemas.microsoft.com/office/drawing/2014/main" val="2444446093"/>
                    </a:ext>
                  </a:extLst>
                </a:gridCol>
              </a:tblGrid>
              <a:tr h="370840">
                <a:tc>
                  <a:txBody>
                    <a:bodyPr/>
                    <a:lstStyle/>
                    <a:p>
                      <a:pPr fontAlgn="t"/>
                      <a:r>
                        <a:rPr lang="en-US" dirty="0" err="1">
                          <a:effectLst/>
                        </a:rPr>
                        <a:t>onmousedown</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mouse button is pressed</a:t>
                      </a:r>
                    </a:p>
                  </a:txBody>
                  <a:tcPr marL="76200" marR="76200" marT="76200" marB="76200"/>
                </a:tc>
                <a:extLst>
                  <a:ext uri="{0D108BD9-81ED-4DB2-BD59-A6C34878D82A}">
                    <a16:rowId xmlns:a16="http://schemas.microsoft.com/office/drawing/2014/main" val="1913947454"/>
                  </a:ext>
                </a:extLst>
              </a:tr>
              <a:tr h="370840">
                <a:tc>
                  <a:txBody>
                    <a:bodyPr/>
                    <a:lstStyle/>
                    <a:p>
                      <a:pPr fontAlgn="t"/>
                      <a:r>
                        <a:rPr lang="en-US">
                          <a:effectLst/>
                        </a:rPr>
                        <a:t>onmousemove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mouse pointer moves</a:t>
                      </a:r>
                    </a:p>
                  </a:txBody>
                  <a:tcPr marL="76200" marR="76200" marT="76200" marB="76200"/>
                </a:tc>
                <a:extLst>
                  <a:ext uri="{0D108BD9-81ED-4DB2-BD59-A6C34878D82A}">
                    <a16:rowId xmlns:a16="http://schemas.microsoft.com/office/drawing/2014/main" val="2759570174"/>
                  </a:ext>
                </a:extLst>
              </a:tr>
              <a:tr h="370840">
                <a:tc>
                  <a:txBody>
                    <a:bodyPr/>
                    <a:lstStyle/>
                    <a:p>
                      <a:pPr fontAlgn="t"/>
                      <a:r>
                        <a:rPr lang="en-US">
                          <a:effectLst/>
                        </a:rPr>
                        <a:t>onmouseout</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mouse pointer moves out of an element</a:t>
                      </a:r>
                    </a:p>
                  </a:txBody>
                  <a:tcPr marL="76200" marR="76200" marT="76200" marB="76200"/>
                </a:tc>
                <a:extLst>
                  <a:ext uri="{0D108BD9-81ED-4DB2-BD59-A6C34878D82A}">
                    <a16:rowId xmlns:a16="http://schemas.microsoft.com/office/drawing/2014/main" val="3297601425"/>
                  </a:ext>
                </a:extLst>
              </a:tr>
              <a:tr h="370840">
                <a:tc>
                  <a:txBody>
                    <a:bodyPr/>
                    <a:lstStyle/>
                    <a:p>
                      <a:pPr fontAlgn="t"/>
                      <a:r>
                        <a:rPr lang="en-US">
                          <a:effectLst/>
                        </a:rPr>
                        <a:t>onmouseover</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mouse pointer moves over an element</a:t>
                      </a:r>
                    </a:p>
                  </a:txBody>
                  <a:tcPr marL="76200" marR="76200" marT="76200" marB="76200"/>
                </a:tc>
                <a:extLst>
                  <a:ext uri="{0D108BD9-81ED-4DB2-BD59-A6C34878D82A}">
                    <a16:rowId xmlns:a16="http://schemas.microsoft.com/office/drawing/2014/main" val="839173232"/>
                  </a:ext>
                </a:extLst>
              </a:tr>
              <a:tr h="370840">
                <a:tc>
                  <a:txBody>
                    <a:bodyPr/>
                    <a:lstStyle/>
                    <a:p>
                      <a:pPr fontAlgn="t"/>
                      <a:r>
                        <a:rPr lang="en-US">
                          <a:effectLst/>
                        </a:rPr>
                        <a:t>onmouseup</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mouse button is released</a:t>
                      </a:r>
                    </a:p>
                  </a:txBody>
                  <a:tcPr marL="76200" marR="76200" marT="76200" marB="76200"/>
                </a:tc>
                <a:extLst>
                  <a:ext uri="{0D108BD9-81ED-4DB2-BD59-A6C34878D82A}">
                    <a16:rowId xmlns:a16="http://schemas.microsoft.com/office/drawing/2014/main" val="1466637983"/>
                  </a:ext>
                </a:extLst>
              </a:tr>
              <a:tr h="370840">
                <a:tc>
                  <a:txBody>
                    <a:bodyPr/>
                    <a:lstStyle/>
                    <a:p>
                      <a:pPr fontAlgn="t"/>
                      <a:r>
                        <a:rPr lang="en-US">
                          <a:effectLst/>
                        </a:rPr>
                        <a:t>onmousewheel</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mouse wheel is being rotated</a:t>
                      </a:r>
                    </a:p>
                  </a:txBody>
                  <a:tcPr marL="76200" marR="76200" marT="76200" marB="76200"/>
                </a:tc>
                <a:extLst>
                  <a:ext uri="{0D108BD9-81ED-4DB2-BD59-A6C34878D82A}">
                    <a16:rowId xmlns:a16="http://schemas.microsoft.com/office/drawing/2014/main" val="765426980"/>
                  </a:ext>
                </a:extLst>
              </a:tr>
              <a:tr h="370840">
                <a:tc>
                  <a:txBody>
                    <a:bodyPr/>
                    <a:lstStyle/>
                    <a:p>
                      <a:pPr fontAlgn="t"/>
                      <a:r>
                        <a:rPr lang="en-US">
                          <a:effectLst/>
                        </a:rPr>
                        <a:t>onoffline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document goes offline</a:t>
                      </a:r>
                    </a:p>
                  </a:txBody>
                  <a:tcPr marL="76200" marR="76200" marT="76200" marB="76200"/>
                </a:tc>
                <a:extLst>
                  <a:ext uri="{0D108BD9-81ED-4DB2-BD59-A6C34878D82A}">
                    <a16:rowId xmlns:a16="http://schemas.microsoft.com/office/drawing/2014/main" val="1791810509"/>
                  </a:ext>
                </a:extLst>
              </a:tr>
              <a:tr h="370840">
                <a:tc>
                  <a:txBody>
                    <a:bodyPr/>
                    <a:lstStyle/>
                    <a:p>
                      <a:pPr fontAlgn="t"/>
                      <a:r>
                        <a:rPr lang="en-US" dirty="0" err="1">
                          <a:effectLst/>
                        </a:rPr>
                        <a:t>onoine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document comes online</a:t>
                      </a:r>
                    </a:p>
                  </a:txBody>
                  <a:tcPr marL="76200" marR="76200" marT="76200" marB="76200"/>
                </a:tc>
                <a:extLst>
                  <a:ext uri="{0D108BD9-81ED-4DB2-BD59-A6C34878D82A}">
                    <a16:rowId xmlns:a16="http://schemas.microsoft.com/office/drawing/2014/main" val="3003338636"/>
                  </a:ext>
                </a:extLst>
              </a:tr>
              <a:tr h="370840">
                <a:tc>
                  <a:txBody>
                    <a:bodyPr/>
                    <a:lstStyle/>
                    <a:p>
                      <a:pPr fontAlgn="t"/>
                      <a:r>
                        <a:rPr lang="en-US" dirty="0" err="1">
                          <a:effectLst/>
                        </a:rPr>
                        <a:t>ononline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document comes online</a:t>
                      </a:r>
                    </a:p>
                  </a:txBody>
                  <a:tcPr marL="76200" marR="76200" marT="76200" marB="76200"/>
                </a:tc>
                <a:extLst>
                  <a:ext uri="{0D108BD9-81ED-4DB2-BD59-A6C34878D82A}">
                    <a16:rowId xmlns:a16="http://schemas.microsoft.com/office/drawing/2014/main" val="3449555096"/>
                  </a:ext>
                </a:extLst>
              </a:tr>
              <a:tr h="370840">
                <a:tc>
                  <a:txBody>
                    <a:bodyPr/>
                    <a:lstStyle/>
                    <a:p>
                      <a:pPr fontAlgn="t"/>
                      <a:r>
                        <a:rPr lang="en-US">
                          <a:effectLst/>
                        </a:rPr>
                        <a:t>onpagehide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window is hidden</a:t>
                      </a:r>
                    </a:p>
                  </a:txBody>
                  <a:tcPr marL="76200" marR="76200" marT="76200" marB="76200"/>
                </a:tc>
                <a:extLst>
                  <a:ext uri="{0D108BD9-81ED-4DB2-BD59-A6C34878D82A}">
                    <a16:rowId xmlns:a16="http://schemas.microsoft.com/office/drawing/2014/main" val="2883533255"/>
                  </a:ext>
                </a:extLst>
              </a:tr>
            </a:tbl>
          </a:graphicData>
        </a:graphic>
      </p:graphicFrame>
    </p:spTree>
    <p:extLst>
      <p:ext uri="{BB962C8B-B14F-4D97-AF65-F5344CB8AC3E}">
        <p14:creationId xmlns:p14="http://schemas.microsoft.com/office/powerpoint/2010/main" val="15730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03E8-1FD9-4641-88B0-45F399390FEE}"/>
              </a:ext>
            </a:extLst>
          </p:cNvPr>
          <p:cNvSpPr>
            <a:spLocks noGrp="1"/>
          </p:cNvSpPr>
          <p:nvPr>
            <p:ph type="title"/>
          </p:nvPr>
        </p:nvSpPr>
        <p:spPr>
          <a:xfrm>
            <a:off x="180126" y="257908"/>
            <a:ext cx="11125199" cy="592016"/>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89077964-5EDC-42C5-947D-388847BAEFB1}"/>
              </a:ext>
            </a:extLst>
          </p:cNvPr>
          <p:cNvSpPr>
            <a:spLocks noGrp="1"/>
          </p:cNvSpPr>
          <p:nvPr>
            <p:ph type="sldNum" sz="quarter" idx="12"/>
          </p:nvPr>
        </p:nvSpPr>
        <p:spPr/>
        <p:txBody>
          <a:bodyPr/>
          <a:lstStyle/>
          <a:p>
            <a:fld id="{C51EAA63-D034-42AE-91FA-B13B9518C7BE}" type="slidenum">
              <a:rPr lang="en-US" smtClean="0"/>
              <a:pPr/>
              <a:t>98</a:t>
            </a:fld>
            <a:endParaRPr lang="en-US" dirty="0"/>
          </a:p>
        </p:txBody>
      </p:sp>
      <p:graphicFrame>
        <p:nvGraphicFramePr>
          <p:cNvPr id="5" name="Table 4">
            <a:extLst>
              <a:ext uri="{FF2B5EF4-FFF2-40B4-BE49-F238E27FC236}">
                <a16:creationId xmlns:a16="http://schemas.microsoft.com/office/drawing/2014/main" id="{8B3CBF24-FD02-46C4-A0D9-72B4DC8DE7E0}"/>
              </a:ext>
            </a:extLst>
          </p:cNvPr>
          <p:cNvGraphicFramePr>
            <a:graphicFrameLocks noGrp="1"/>
          </p:cNvGraphicFramePr>
          <p:nvPr>
            <p:extLst>
              <p:ext uri="{D42A27DB-BD31-4B8C-83A1-F6EECF244321}">
                <p14:modId xmlns:p14="http://schemas.microsoft.com/office/powerpoint/2010/main" val="1135075649"/>
              </p:ext>
            </p:extLst>
          </p:nvPr>
        </p:nvGraphicFramePr>
        <p:xfrm>
          <a:off x="1679783" y="1211346"/>
          <a:ext cx="8125884" cy="4983480"/>
        </p:xfrm>
        <a:graphic>
          <a:graphicData uri="http://schemas.openxmlformats.org/drawingml/2006/table">
            <a:tbl>
              <a:tblPr firstRow="1" bandRow="1">
                <a:tableStyleId>{16D9F66E-5EB9-4882-86FB-DCBF35E3C3E4}</a:tableStyleId>
              </a:tblPr>
              <a:tblGrid>
                <a:gridCol w="2282621">
                  <a:extLst>
                    <a:ext uri="{9D8B030D-6E8A-4147-A177-3AD203B41FA5}">
                      <a16:colId xmlns:a16="http://schemas.microsoft.com/office/drawing/2014/main" val="3650610213"/>
                    </a:ext>
                  </a:extLst>
                </a:gridCol>
                <a:gridCol w="1430216">
                  <a:extLst>
                    <a:ext uri="{9D8B030D-6E8A-4147-A177-3AD203B41FA5}">
                      <a16:colId xmlns:a16="http://schemas.microsoft.com/office/drawing/2014/main" val="465411567"/>
                    </a:ext>
                  </a:extLst>
                </a:gridCol>
                <a:gridCol w="4413047">
                  <a:extLst>
                    <a:ext uri="{9D8B030D-6E8A-4147-A177-3AD203B41FA5}">
                      <a16:colId xmlns:a16="http://schemas.microsoft.com/office/drawing/2014/main" val="3780868731"/>
                    </a:ext>
                  </a:extLst>
                </a:gridCol>
              </a:tblGrid>
              <a:tr h="370840">
                <a:tc>
                  <a:txBody>
                    <a:bodyPr/>
                    <a:lstStyle/>
                    <a:p>
                      <a:pPr fontAlgn="t"/>
                      <a:r>
                        <a:rPr lang="en-US" dirty="0" err="1">
                          <a:effectLst/>
                        </a:rPr>
                        <a:t>onpageshow</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window becomes visible</a:t>
                      </a:r>
                    </a:p>
                  </a:txBody>
                  <a:tcPr marL="76200" marR="76200" marT="76200" marB="76200"/>
                </a:tc>
                <a:extLst>
                  <a:ext uri="{0D108BD9-81ED-4DB2-BD59-A6C34878D82A}">
                    <a16:rowId xmlns:a16="http://schemas.microsoft.com/office/drawing/2014/main" val="2928648331"/>
                  </a:ext>
                </a:extLst>
              </a:tr>
              <a:tr h="370840">
                <a:tc>
                  <a:txBody>
                    <a:bodyPr/>
                    <a:lstStyle/>
                    <a:p>
                      <a:pPr fontAlgn="t"/>
                      <a:r>
                        <a:rPr lang="en-US">
                          <a:effectLst/>
                        </a:rPr>
                        <a:t>onpause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data is paused</a:t>
                      </a:r>
                    </a:p>
                  </a:txBody>
                  <a:tcPr marL="76200" marR="76200" marT="76200" marB="76200"/>
                </a:tc>
                <a:extLst>
                  <a:ext uri="{0D108BD9-81ED-4DB2-BD59-A6C34878D82A}">
                    <a16:rowId xmlns:a16="http://schemas.microsoft.com/office/drawing/2014/main" val="577933286"/>
                  </a:ext>
                </a:extLst>
              </a:tr>
              <a:tr h="370840">
                <a:tc>
                  <a:txBody>
                    <a:bodyPr/>
                    <a:lstStyle/>
                    <a:p>
                      <a:pPr fontAlgn="t"/>
                      <a:r>
                        <a:rPr lang="en-US">
                          <a:effectLst/>
                        </a:rPr>
                        <a:t>onplay</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data is going to start playing</a:t>
                      </a:r>
                    </a:p>
                  </a:txBody>
                  <a:tcPr marL="76200" marR="76200" marT="76200" marB="76200"/>
                </a:tc>
                <a:extLst>
                  <a:ext uri="{0D108BD9-81ED-4DB2-BD59-A6C34878D82A}">
                    <a16:rowId xmlns:a16="http://schemas.microsoft.com/office/drawing/2014/main" val="4193937872"/>
                  </a:ext>
                </a:extLst>
              </a:tr>
              <a:tr h="370840">
                <a:tc>
                  <a:txBody>
                    <a:bodyPr/>
                    <a:lstStyle/>
                    <a:p>
                      <a:pPr fontAlgn="t"/>
                      <a:r>
                        <a:rPr lang="en-US">
                          <a:effectLst/>
                        </a:rPr>
                        <a:t>onplaying</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media data has start playing</a:t>
                      </a:r>
                    </a:p>
                  </a:txBody>
                  <a:tcPr marL="76200" marR="76200" marT="76200" marB="76200"/>
                </a:tc>
                <a:extLst>
                  <a:ext uri="{0D108BD9-81ED-4DB2-BD59-A6C34878D82A}">
                    <a16:rowId xmlns:a16="http://schemas.microsoft.com/office/drawing/2014/main" val="3799258397"/>
                  </a:ext>
                </a:extLst>
              </a:tr>
              <a:tr h="370840">
                <a:tc>
                  <a:txBody>
                    <a:bodyPr/>
                    <a:lstStyle/>
                    <a:p>
                      <a:pPr fontAlgn="t"/>
                      <a:r>
                        <a:rPr lang="en-US">
                          <a:effectLst/>
                        </a:rPr>
                        <a:t>onpopstate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window's history changes</a:t>
                      </a:r>
                    </a:p>
                  </a:txBody>
                  <a:tcPr marL="76200" marR="76200" marT="76200" marB="76200"/>
                </a:tc>
                <a:extLst>
                  <a:ext uri="{0D108BD9-81ED-4DB2-BD59-A6C34878D82A}">
                    <a16:rowId xmlns:a16="http://schemas.microsoft.com/office/drawing/2014/main" val="2206919384"/>
                  </a:ext>
                </a:extLst>
              </a:tr>
              <a:tr h="370840">
                <a:tc>
                  <a:txBody>
                    <a:bodyPr/>
                    <a:lstStyle/>
                    <a:p>
                      <a:pPr fontAlgn="t"/>
                      <a:r>
                        <a:rPr lang="en-US">
                          <a:effectLst/>
                        </a:rPr>
                        <a:t>onprogress</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browser is fetching the media data</a:t>
                      </a:r>
                    </a:p>
                  </a:txBody>
                  <a:tcPr marL="76200" marR="76200" marT="76200" marB="76200"/>
                </a:tc>
                <a:extLst>
                  <a:ext uri="{0D108BD9-81ED-4DB2-BD59-A6C34878D82A}">
                    <a16:rowId xmlns:a16="http://schemas.microsoft.com/office/drawing/2014/main" val="1869140963"/>
                  </a:ext>
                </a:extLst>
              </a:tr>
              <a:tr h="370840">
                <a:tc>
                  <a:txBody>
                    <a:bodyPr/>
                    <a:lstStyle/>
                    <a:p>
                      <a:pPr fontAlgn="t"/>
                      <a:r>
                        <a:rPr lang="en-US">
                          <a:effectLst/>
                        </a:rPr>
                        <a:t>onratechange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media data's playing rate has changed</a:t>
                      </a:r>
                    </a:p>
                  </a:txBody>
                  <a:tcPr marL="76200" marR="76200" marT="76200" marB="76200"/>
                </a:tc>
                <a:extLst>
                  <a:ext uri="{0D108BD9-81ED-4DB2-BD59-A6C34878D82A}">
                    <a16:rowId xmlns:a16="http://schemas.microsoft.com/office/drawing/2014/main" val="639354200"/>
                  </a:ext>
                </a:extLst>
              </a:tr>
              <a:tr h="370840">
                <a:tc>
                  <a:txBody>
                    <a:bodyPr/>
                    <a:lstStyle/>
                    <a:p>
                      <a:pPr fontAlgn="t"/>
                      <a:r>
                        <a:rPr lang="en-US">
                          <a:effectLst/>
                        </a:rPr>
                        <a:t>onreadystatechange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ready-state changes</a:t>
                      </a:r>
                    </a:p>
                  </a:txBody>
                  <a:tcPr marL="76200" marR="76200" marT="76200" marB="76200"/>
                </a:tc>
                <a:extLst>
                  <a:ext uri="{0D108BD9-81ED-4DB2-BD59-A6C34878D82A}">
                    <a16:rowId xmlns:a16="http://schemas.microsoft.com/office/drawing/2014/main" val="1744689791"/>
                  </a:ext>
                </a:extLst>
              </a:tr>
            </a:tbl>
          </a:graphicData>
        </a:graphic>
      </p:graphicFrame>
    </p:spTree>
    <p:extLst>
      <p:ext uri="{BB962C8B-B14F-4D97-AF65-F5344CB8AC3E}">
        <p14:creationId xmlns:p14="http://schemas.microsoft.com/office/powerpoint/2010/main" val="219633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F2B-BB81-4E04-BC38-D7A534188F80}"/>
              </a:ext>
            </a:extLst>
          </p:cNvPr>
          <p:cNvSpPr>
            <a:spLocks noGrp="1"/>
          </p:cNvSpPr>
          <p:nvPr>
            <p:ph type="title"/>
          </p:nvPr>
        </p:nvSpPr>
        <p:spPr>
          <a:xfrm>
            <a:off x="250464" y="375138"/>
            <a:ext cx="11125199" cy="592016"/>
          </a:xfrm>
        </p:spPr>
        <p:txBody>
          <a:bodyPr/>
          <a:lstStyle/>
          <a:p>
            <a:r>
              <a:rPr lang="en-US" dirty="0"/>
              <a:t>HTML5 Standard Events</a:t>
            </a:r>
          </a:p>
        </p:txBody>
      </p:sp>
      <p:sp>
        <p:nvSpPr>
          <p:cNvPr id="4" name="Slide Number Placeholder 3">
            <a:extLst>
              <a:ext uri="{FF2B5EF4-FFF2-40B4-BE49-F238E27FC236}">
                <a16:creationId xmlns:a16="http://schemas.microsoft.com/office/drawing/2014/main" id="{88DDBA10-C72A-4A17-ABD0-0B081A1B2A97}"/>
              </a:ext>
            </a:extLst>
          </p:cNvPr>
          <p:cNvSpPr>
            <a:spLocks noGrp="1"/>
          </p:cNvSpPr>
          <p:nvPr>
            <p:ph type="sldNum" sz="quarter" idx="12"/>
          </p:nvPr>
        </p:nvSpPr>
        <p:spPr/>
        <p:txBody>
          <a:bodyPr/>
          <a:lstStyle/>
          <a:p>
            <a:fld id="{C51EAA63-D034-42AE-91FA-B13B9518C7BE}" type="slidenum">
              <a:rPr lang="en-US" smtClean="0"/>
              <a:pPr/>
              <a:t>99</a:t>
            </a:fld>
            <a:endParaRPr lang="en-US" dirty="0"/>
          </a:p>
        </p:txBody>
      </p:sp>
      <p:graphicFrame>
        <p:nvGraphicFramePr>
          <p:cNvPr id="5" name="Table 4">
            <a:extLst>
              <a:ext uri="{FF2B5EF4-FFF2-40B4-BE49-F238E27FC236}">
                <a16:creationId xmlns:a16="http://schemas.microsoft.com/office/drawing/2014/main" id="{B98A2870-F859-40FE-BF96-A698282AABC1}"/>
              </a:ext>
            </a:extLst>
          </p:cNvPr>
          <p:cNvGraphicFramePr>
            <a:graphicFrameLocks noGrp="1"/>
          </p:cNvGraphicFramePr>
          <p:nvPr>
            <p:extLst>
              <p:ext uri="{D42A27DB-BD31-4B8C-83A1-F6EECF244321}">
                <p14:modId xmlns:p14="http://schemas.microsoft.com/office/powerpoint/2010/main" val="3745219142"/>
              </p:ext>
            </p:extLst>
          </p:nvPr>
        </p:nvGraphicFramePr>
        <p:xfrm>
          <a:off x="2430060" y="967154"/>
          <a:ext cx="8125884" cy="5288280"/>
        </p:xfrm>
        <a:graphic>
          <a:graphicData uri="http://schemas.openxmlformats.org/drawingml/2006/table">
            <a:tbl>
              <a:tblPr firstRow="1" bandRow="1">
                <a:tableStyleId>{16D9F66E-5EB9-4882-86FB-DCBF35E3C3E4}</a:tableStyleId>
              </a:tblPr>
              <a:tblGrid>
                <a:gridCol w="1438560">
                  <a:extLst>
                    <a:ext uri="{9D8B030D-6E8A-4147-A177-3AD203B41FA5}">
                      <a16:colId xmlns:a16="http://schemas.microsoft.com/office/drawing/2014/main" val="1824945185"/>
                    </a:ext>
                  </a:extLst>
                </a:gridCol>
                <a:gridCol w="867503">
                  <a:extLst>
                    <a:ext uri="{9D8B030D-6E8A-4147-A177-3AD203B41FA5}">
                      <a16:colId xmlns:a16="http://schemas.microsoft.com/office/drawing/2014/main" val="3352058398"/>
                    </a:ext>
                  </a:extLst>
                </a:gridCol>
                <a:gridCol w="5819821">
                  <a:extLst>
                    <a:ext uri="{9D8B030D-6E8A-4147-A177-3AD203B41FA5}">
                      <a16:colId xmlns:a16="http://schemas.microsoft.com/office/drawing/2014/main" val="3837491584"/>
                    </a:ext>
                  </a:extLst>
                </a:gridCol>
              </a:tblGrid>
              <a:tr h="370840">
                <a:tc>
                  <a:txBody>
                    <a:bodyPr/>
                    <a:lstStyle/>
                    <a:p>
                      <a:pPr fontAlgn="t"/>
                      <a:r>
                        <a:rPr lang="en-US" dirty="0" err="1">
                          <a:effectLst/>
                        </a:rPr>
                        <a:t>onredo</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document performs a redo</a:t>
                      </a:r>
                    </a:p>
                  </a:txBody>
                  <a:tcPr marL="76200" marR="76200" marT="76200" marB="76200"/>
                </a:tc>
                <a:extLst>
                  <a:ext uri="{0D108BD9-81ED-4DB2-BD59-A6C34878D82A}">
                    <a16:rowId xmlns:a16="http://schemas.microsoft.com/office/drawing/2014/main" val="1713901530"/>
                  </a:ext>
                </a:extLst>
              </a:tr>
              <a:tr h="370840">
                <a:tc>
                  <a:txBody>
                    <a:bodyPr/>
                    <a:lstStyle/>
                    <a:p>
                      <a:pPr fontAlgn="t"/>
                      <a:r>
                        <a:rPr lang="en-US">
                          <a:effectLst/>
                        </a:rPr>
                        <a:t>onresize</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 window is resized</a:t>
                      </a:r>
                    </a:p>
                  </a:txBody>
                  <a:tcPr marL="76200" marR="76200" marT="76200" marB="76200"/>
                </a:tc>
                <a:extLst>
                  <a:ext uri="{0D108BD9-81ED-4DB2-BD59-A6C34878D82A}">
                    <a16:rowId xmlns:a16="http://schemas.microsoft.com/office/drawing/2014/main" val="2117794702"/>
                  </a:ext>
                </a:extLst>
              </a:tr>
              <a:tr h="370840">
                <a:tc>
                  <a:txBody>
                    <a:bodyPr/>
                    <a:lstStyle/>
                    <a:p>
                      <a:pPr fontAlgn="t"/>
                      <a:r>
                        <a:rPr lang="en-US">
                          <a:effectLst/>
                        </a:rPr>
                        <a:t>onscroll</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element's scrollbar is being scrolled</a:t>
                      </a:r>
                    </a:p>
                  </a:txBody>
                  <a:tcPr marL="76200" marR="76200" marT="76200" marB="76200"/>
                </a:tc>
                <a:extLst>
                  <a:ext uri="{0D108BD9-81ED-4DB2-BD59-A6C34878D82A}">
                    <a16:rowId xmlns:a16="http://schemas.microsoft.com/office/drawing/2014/main" val="708047677"/>
                  </a:ext>
                </a:extLst>
              </a:tr>
              <a:tr h="370840">
                <a:tc>
                  <a:txBody>
                    <a:bodyPr/>
                    <a:lstStyle/>
                    <a:p>
                      <a:pPr fontAlgn="t"/>
                      <a:r>
                        <a:rPr lang="en-US">
                          <a:effectLst/>
                        </a:rPr>
                        <a:t>onseeked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media element's seeking attribute is no longer true, and the seeking has ended</a:t>
                      </a:r>
                    </a:p>
                  </a:txBody>
                  <a:tcPr marL="76200" marR="76200" marT="76200" marB="76200"/>
                </a:tc>
                <a:extLst>
                  <a:ext uri="{0D108BD9-81ED-4DB2-BD59-A6C34878D82A}">
                    <a16:rowId xmlns:a16="http://schemas.microsoft.com/office/drawing/2014/main" val="1829459901"/>
                  </a:ext>
                </a:extLst>
              </a:tr>
              <a:tr h="370840">
                <a:tc>
                  <a:txBody>
                    <a:bodyPr/>
                    <a:lstStyle/>
                    <a:p>
                      <a:pPr fontAlgn="t"/>
                      <a:r>
                        <a:rPr lang="en-US">
                          <a:effectLst/>
                        </a:rPr>
                        <a:t>onseeking</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media element's seeking attribute is true, and the seeking has begun</a:t>
                      </a:r>
                    </a:p>
                  </a:txBody>
                  <a:tcPr marL="76200" marR="76200" marT="76200" marB="76200"/>
                </a:tc>
                <a:extLst>
                  <a:ext uri="{0D108BD9-81ED-4DB2-BD59-A6C34878D82A}">
                    <a16:rowId xmlns:a16="http://schemas.microsoft.com/office/drawing/2014/main" val="2935660172"/>
                  </a:ext>
                </a:extLst>
              </a:tr>
              <a:tr h="370840">
                <a:tc>
                  <a:txBody>
                    <a:bodyPr/>
                    <a:lstStyle/>
                    <a:p>
                      <a:pPr fontAlgn="t"/>
                      <a:r>
                        <a:rPr lang="en-US">
                          <a:effectLst/>
                        </a:rPr>
                        <a:t>onselect</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an element is selected</a:t>
                      </a:r>
                    </a:p>
                  </a:txBody>
                  <a:tcPr marL="76200" marR="76200" marT="76200" marB="76200"/>
                </a:tc>
                <a:extLst>
                  <a:ext uri="{0D108BD9-81ED-4DB2-BD59-A6C34878D82A}">
                    <a16:rowId xmlns:a16="http://schemas.microsoft.com/office/drawing/2014/main" val="2209681265"/>
                  </a:ext>
                </a:extLst>
              </a:tr>
              <a:tr h="370840">
                <a:tc>
                  <a:txBody>
                    <a:bodyPr/>
                    <a:lstStyle/>
                    <a:p>
                      <a:pPr fontAlgn="t"/>
                      <a:r>
                        <a:rPr lang="en-US">
                          <a:effectLst/>
                        </a:rPr>
                        <a:t>onstalled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there is an error in fetching media data</a:t>
                      </a:r>
                    </a:p>
                  </a:txBody>
                  <a:tcPr marL="76200" marR="76200" marT="76200" marB="76200"/>
                </a:tc>
                <a:extLst>
                  <a:ext uri="{0D108BD9-81ED-4DB2-BD59-A6C34878D82A}">
                    <a16:rowId xmlns:a16="http://schemas.microsoft.com/office/drawing/2014/main" val="3610686795"/>
                  </a:ext>
                </a:extLst>
              </a:tr>
              <a:tr h="370840">
                <a:tc>
                  <a:txBody>
                    <a:bodyPr/>
                    <a:lstStyle/>
                    <a:p>
                      <a:pPr fontAlgn="t"/>
                      <a:r>
                        <a:rPr lang="en-US" dirty="0" err="1">
                          <a:effectLst/>
                        </a:rPr>
                        <a:t>onstorage</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a document loads</a:t>
                      </a:r>
                    </a:p>
                  </a:txBody>
                  <a:tcPr marL="76200" marR="76200" marT="76200" marB="76200"/>
                </a:tc>
                <a:extLst>
                  <a:ext uri="{0D108BD9-81ED-4DB2-BD59-A6C34878D82A}">
                    <a16:rowId xmlns:a16="http://schemas.microsoft.com/office/drawing/2014/main" val="3553523460"/>
                  </a:ext>
                </a:extLst>
              </a:tr>
              <a:tr h="370840">
                <a:tc>
                  <a:txBody>
                    <a:bodyPr/>
                    <a:lstStyle/>
                    <a:p>
                      <a:pPr fontAlgn="t"/>
                      <a:r>
                        <a:rPr lang="en-US" dirty="0" err="1">
                          <a:effectLst/>
                        </a:rPr>
                        <a:t>onsubmit</a:t>
                      </a:r>
                      <a:endParaRPr lang="en-US" dirty="0">
                        <a:effectLst/>
                      </a:endParaRP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a:effectLst/>
                        </a:rPr>
                        <a:t>Triggers when a form is submitted</a:t>
                      </a:r>
                    </a:p>
                  </a:txBody>
                  <a:tcPr marL="76200" marR="76200" marT="76200" marB="76200"/>
                </a:tc>
                <a:extLst>
                  <a:ext uri="{0D108BD9-81ED-4DB2-BD59-A6C34878D82A}">
                    <a16:rowId xmlns:a16="http://schemas.microsoft.com/office/drawing/2014/main" val="3868615871"/>
                  </a:ext>
                </a:extLst>
              </a:tr>
              <a:tr h="370840">
                <a:tc>
                  <a:txBody>
                    <a:bodyPr/>
                    <a:lstStyle/>
                    <a:p>
                      <a:pPr fontAlgn="t"/>
                      <a:r>
                        <a:rPr lang="en-US">
                          <a:effectLst/>
                        </a:rPr>
                        <a:t>onsuspend</a:t>
                      </a:r>
                    </a:p>
                  </a:txBody>
                  <a:tcPr marL="76200" marR="76200" marT="76200" marB="76200"/>
                </a:tc>
                <a:tc>
                  <a:txBody>
                    <a:bodyPr/>
                    <a:lstStyle/>
                    <a:p>
                      <a:pPr fontAlgn="t"/>
                      <a:r>
                        <a:rPr lang="en-US">
                          <a:effectLst/>
                        </a:rPr>
                        <a:t>script</a:t>
                      </a:r>
                    </a:p>
                  </a:txBody>
                  <a:tcPr marL="76200" marR="76200" marT="76200" marB="76200"/>
                </a:tc>
                <a:tc>
                  <a:txBody>
                    <a:bodyPr/>
                    <a:lstStyle/>
                    <a:p>
                      <a:pPr fontAlgn="t"/>
                      <a:r>
                        <a:rPr lang="en-US" dirty="0">
                          <a:effectLst/>
                        </a:rPr>
                        <a:t>Triggers when the browser has been fetching media data, but stopped before the entire media file was fetched</a:t>
                      </a:r>
                    </a:p>
                  </a:txBody>
                  <a:tcPr marL="76200" marR="76200" marT="76200" marB="76200"/>
                </a:tc>
                <a:extLst>
                  <a:ext uri="{0D108BD9-81ED-4DB2-BD59-A6C34878D82A}">
                    <a16:rowId xmlns:a16="http://schemas.microsoft.com/office/drawing/2014/main" val="1899046664"/>
                  </a:ext>
                </a:extLst>
              </a:tr>
            </a:tbl>
          </a:graphicData>
        </a:graphic>
      </p:graphicFrame>
    </p:spTree>
    <p:extLst>
      <p:ext uri="{BB962C8B-B14F-4D97-AF65-F5344CB8AC3E}">
        <p14:creationId xmlns:p14="http://schemas.microsoft.com/office/powerpoint/2010/main" val="12633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20160</TotalTime>
  <Words>13750</Words>
  <Application>Microsoft Office PowerPoint</Application>
  <PresentationFormat>Custom</PresentationFormat>
  <Paragraphs>1516</Paragraphs>
  <Slides>176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176</vt:i4>
      </vt:variant>
    </vt:vector>
  </HeadingPairs>
  <TitlesOfParts>
    <vt:vector size="179" baseType="lpstr">
      <vt:lpstr>Arial</vt:lpstr>
      <vt:lpstr>Calibri</vt:lpstr>
      <vt:lpstr>Oracle_16x9_2014_521</vt:lpstr>
      <vt:lpstr>PowerPoint Presentation</vt:lpstr>
      <vt:lpstr>JavaScript</vt:lpstr>
      <vt:lpstr>History</vt:lpstr>
      <vt:lpstr>What is JavaScript?</vt:lpstr>
      <vt:lpstr>Client-side JavaScript</vt:lpstr>
      <vt:lpstr>Client-side JavaScript</vt:lpstr>
      <vt:lpstr>Advantages of JavaScript </vt:lpstr>
      <vt:lpstr>Limitations of JavaScript</vt:lpstr>
      <vt:lpstr>JavaScript - Syntax</vt:lpstr>
      <vt:lpstr>JavaScript - Syntax</vt:lpstr>
      <vt:lpstr>Your First JavaScript Script </vt:lpstr>
      <vt:lpstr>Whitespace and Line Breaks</vt:lpstr>
      <vt:lpstr>Semicolons are Optional</vt:lpstr>
      <vt:lpstr>Case Sensitivity</vt:lpstr>
      <vt:lpstr>Comments in JavaScript</vt:lpstr>
      <vt:lpstr>Example</vt:lpstr>
      <vt:lpstr>JavaScript – Placement in HTML File</vt:lpstr>
      <vt:lpstr>JavaScript in &lt;head&gt;...&lt;/head&gt; section</vt:lpstr>
      <vt:lpstr>JavaScript in &lt;body&gt;...&lt;/body&gt; section</vt:lpstr>
      <vt:lpstr>JavaScript in &lt;body&gt; and &lt;head&gt; Sections</vt:lpstr>
      <vt:lpstr>JavaScript in External File</vt:lpstr>
      <vt:lpstr>JavaScript in External File</vt:lpstr>
      <vt:lpstr>JavaScript Datatypes</vt:lpstr>
      <vt:lpstr>JavaScript Variables</vt:lpstr>
      <vt:lpstr>JavaScript Variables</vt:lpstr>
      <vt:lpstr>JavaScript Variable Scope</vt:lpstr>
      <vt:lpstr>Example</vt:lpstr>
      <vt:lpstr>JavaScript Variable Names</vt:lpstr>
      <vt:lpstr>JavaScript Reserved Words</vt:lpstr>
      <vt:lpstr>What is an operator?</vt:lpstr>
      <vt:lpstr>Arithmetic Operators</vt:lpstr>
      <vt:lpstr>Example</vt:lpstr>
      <vt:lpstr>Comparison Operators</vt:lpstr>
      <vt:lpstr>Comparison Operators</vt:lpstr>
      <vt:lpstr>Example</vt:lpstr>
      <vt:lpstr>Logical Operators</vt:lpstr>
      <vt:lpstr>Example</vt:lpstr>
      <vt:lpstr>Bitwise Operators</vt:lpstr>
      <vt:lpstr>Bitwise Operators</vt:lpstr>
      <vt:lpstr>Example</vt:lpstr>
      <vt:lpstr>Assignment Operators</vt:lpstr>
      <vt:lpstr>Example</vt:lpstr>
      <vt:lpstr>Miscellaneous Operator</vt:lpstr>
      <vt:lpstr>Example</vt:lpstr>
      <vt:lpstr>typeof Operator</vt:lpstr>
      <vt:lpstr>Example</vt:lpstr>
      <vt:lpstr>JavaScript - if...else Statement</vt:lpstr>
      <vt:lpstr>Flow Chart of if-else</vt:lpstr>
      <vt:lpstr>if statement</vt:lpstr>
      <vt:lpstr>Example</vt:lpstr>
      <vt:lpstr>if...else statement:</vt:lpstr>
      <vt:lpstr>Example</vt:lpstr>
      <vt:lpstr>if...else if... statement</vt:lpstr>
      <vt:lpstr>Example</vt:lpstr>
      <vt:lpstr>Switch Case</vt:lpstr>
      <vt:lpstr>Syntax – Switch Case</vt:lpstr>
      <vt:lpstr>Example</vt:lpstr>
      <vt:lpstr>Example Contd</vt:lpstr>
      <vt:lpstr>While Loops</vt:lpstr>
      <vt:lpstr>Syntax – While Loop</vt:lpstr>
      <vt:lpstr>The do...while Loop</vt:lpstr>
      <vt:lpstr>Example</vt:lpstr>
      <vt:lpstr>For Loop</vt:lpstr>
      <vt:lpstr>Example</vt:lpstr>
      <vt:lpstr>for...in loop</vt:lpstr>
      <vt:lpstr>Example</vt:lpstr>
      <vt:lpstr>Loop Control</vt:lpstr>
      <vt:lpstr>The break Statement</vt:lpstr>
      <vt:lpstr>Example</vt:lpstr>
      <vt:lpstr>The continue Statement</vt:lpstr>
      <vt:lpstr>Example</vt:lpstr>
      <vt:lpstr>Using Labels to Control the Flow</vt:lpstr>
      <vt:lpstr>Example</vt:lpstr>
      <vt:lpstr>Functions</vt:lpstr>
      <vt:lpstr>Function Definition</vt:lpstr>
      <vt:lpstr>Example</vt:lpstr>
      <vt:lpstr>Calling a Function</vt:lpstr>
      <vt:lpstr>Function Parameters</vt:lpstr>
      <vt:lpstr>Example</vt:lpstr>
      <vt:lpstr>The return Statement</vt:lpstr>
      <vt:lpstr>Example</vt:lpstr>
      <vt:lpstr>PowerPoint Presentation</vt:lpstr>
      <vt:lpstr>Nested Functions</vt:lpstr>
      <vt:lpstr>Example</vt:lpstr>
      <vt:lpstr>The Function() Constructor</vt:lpstr>
      <vt:lpstr>The Function() Constructor Contd…</vt:lpstr>
      <vt:lpstr>Function Literals</vt:lpstr>
      <vt:lpstr>Example</vt:lpstr>
      <vt:lpstr>What is Events</vt:lpstr>
      <vt:lpstr>onclick Event Type</vt:lpstr>
      <vt:lpstr>onsubmit Event type</vt:lpstr>
      <vt:lpstr>onmouseover and onmouseout</vt:lpstr>
      <vt:lpstr>HTML5 Standard Events</vt:lpstr>
      <vt:lpstr>HTML5 Standard Events</vt:lpstr>
      <vt:lpstr>HTML5 Standard Events</vt:lpstr>
      <vt:lpstr>HTML5 Standard Events</vt:lpstr>
      <vt:lpstr>HTML5 Standard Events</vt:lpstr>
      <vt:lpstr>HTML5 Standard Events</vt:lpstr>
      <vt:lpstr>HTML5 Standard Events</vt:lpstr>
      <vt:lpstr>HTML5 Standard Events</vt:lpstr>
      <vt:lpstr>What are Cookies ?</vt:lpstr>
      <vt:lpstr>How It Works ?</vt:lpstr>
      <vt:lpstr>How It Works ?</vt:lpstr>
      <vt:lpstr>Storing Cookies</vt:lpstr>
      <vt:lpstr>Example</vt:lpstr>
      <vt:lpstr>Reading Cookies</vt:lpstr>
      <vt:lpstr>Example</vt:lpstr>
      <vt:lpstr>Setting Cookies Expiry Date</vt:lpstr>
      <vt:lpstr>Deleting a Cookie</vt:lpstr>
      <vt:lpstr>What is Page Redirection</vt:lpstr>
      <vt:lpstr>What is Page Redirection</vt:lpstr>
      <vt:lpstr>How Page Re-direction Works ?</vt:lpstr>
      <vt:lpstr>How Page Re-direction Works ?</vt:lpstr>
      <vt:lpstr>How Page Re-direction Works ?</vt:lpstr>
      <vt:lpstr>Dialog Boxes</vt:lpstr>
      <vt:lpstr>Alert Dialog Box</vt:lpstr>
      <vt:lpstr>Example</vt:lpstr>
      <vt:lpstr>Confirmation Dialog Box</vt:lpstr>
      <vt:lpstr>Example</vt:lpstr>
      <vt:lpstr>Prompt Dialog Box</vt:lpstr>
      <vt:lpstr>Example</vt:lpstr>
      <vt:lpstr>JavaScript - Objects</vt:lpstr>
      <vt:lpstr>Object Properties</vt:lpstr>
      <vt:lpstr>Object Methods</vt:lpstr>
      <vt:lpstr>User-Defined Objects</vt:lpstr>
      <vt:lpstr>The Object() Constructor</vt:lpstr>
      <vt:lpstr>Example 1</vt:lpstr>
      <vt:lpstr>Example 2</vt:lpstr>
      <vt:lpstr>Defining Methods for an Object</vt:lpstr>
      <vt:lpstr>Example</vt:lpstr>
      <vt:lpstr>JavaScript Native Objects</vt:lpstr>
      <vt:lpstr>JavaScript - The Number Object</vt:lpstr>
      <vt:lpstr>Number Properties</vt:lpstr>
      <vt:lpstr>Number Methods</vt:lpstr>
      <vt:lpstr>JavaScript - The Boolean Object</vt:lpstr>
      <vt:lpstr>Boolean Properties</vt:lpstr>
      <vt:lpstr>Boolean Method</vt:lpstr>
      <vt:lpstr>JavaScript - The Strings Object</vt:lpstr>
      <vt:lpstr>String Properties</vt:lpstr>
      <vt:lpstr>String Methods</vt:lpstr>
      <vt:lpstr>String Methods</vt:lpstr>
      <vt:lpstr>String Methods</vt:lpstr>
      <vt:lpstr>String HTML Wrappers</vt:lpstr>
      <vt:lpstr>String HTML Wrappers</vt:lpstr>
      <vt:lpstr>JavaScript - The Arrays Object</vt:lpstr>
      <vt:lpstr>JavaScript - The Arrays Object</vt:lpstr>
      <vt:lpstr>Array Properties</vt:lpstr>
      <vt:lpstr>Array Methods</vt:lpstr>
      <vt:lpstr>Array Methods</vt:lpstr>
      <vt:lpstr>Array Methods</vt:lpstr>
      <vt:lpstr>JavaScript - The Date Object</vt:lpstr>
      <vt:lpstr>Syntax</vt:lpstr>
      <vt:lpstr>Description of the Parameters</vt:lpstr>
      <vt:lpstr>Description of the Parameters</vt:lpstr>
      <vt:lpstr>Date Properties</vt:lpstr>
      <vt:lpstr>Data Methods</vt:lpstr>
      <vt:lpstr>Data Methods</vt:lpstr>
      <vt:lpstr>Data Methods</vt:lpstr>
      <vt:lpstr>Data Methods</vt:lpstr>
      <vt:lpstr>Data Methods</vt:lpstr>
      <vt:lpstr>Data Methods</vt:lpstr>
      <vt:lpstr>Data Static Methods</vt:lpstr>
      <vt:lpstr>JavaScript - Document Object Model or DOM</vt:lpstr>
      <vt:lpstr>DOM Hierarchy</vt:lpstr>
      <vt:lpstr>DOM Hierarchy</vt:lpstr>
      <vt:lpstr>DOM compatibility</vt:lpstr>
      <vt:lpstr>JavaScript - Errors &amp; Exceptions Handling</vt:lpstr>
      <vt:lpstr>JavaScript - Errors &amp; Exceptions Handling</vt:lpstr>
      <vt:lpstr>Runtime Errors</vt:lpstr>
      <vt:lpstr>Logical Errors</vt:lpstr>
      <vt:lpstr>The try...catch...finally Statement</vt:lpstr>
      <vt:lpstr>The try...catch...finally Statement</vt:lpstr>
      <vt:lpstr>Examples</vt:lpstr>
      <vt:lpstr>Example</vt:lpstr>
      <vt:lpstr>Example</vt:lpstr>
      <vt:lpstr>The throw Statement</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1394</cp:revision>
  <dcterms:created xsi:type="dcterms:W3CDTF">2014-05-22T00:02:59Z</dcterms:created>
  <dcterms:modified xsi:type="dcterms:W3CDTF">2021-03-09T21:09:46Z</dcterms:modified>
</cp:coreProperties>
</file>