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6C2"/>
    <a:srgbClr val="00B4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7"/>
  </p:normalViewPr>
  <p:slideViewPr>
    <p:cSldViewPr snapToGrid="0">
      <p:cViewPr varScale="1">
        <p:scale>
          <a:sx n="113" d="100"/>
          <a:sy n="113" d="100"/>
        </p:scale>
        <p:origin x="61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02.925"/>
    </inkml:context>
    <inkml:brush xml:id="br0">
      <inkml:brushProperty name="width" value="0.05" units="cm"/>
      <inkml:brushProperty name="height" value="0.05" units="cm"/>
      <inkml:brushProperty name="color" value="#FFFFFF"/>
    </inkml:brush>
  </inkml:definitions>
  <inkml:trace contextRef="#ctx0" brushRef="#br0">0 0 24575,'3'0'0,"5"0"0,3 0 0,4 0 0,2 0 0,2 0 0,0 0 0,1 0 0,0 0 0,-1 0 0,0 0 0,1 0 0,-5 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14.591"/>
    </inkml:context>
    <inkml:brush xml:id="br0">
      <inkml:brushProperty name="width" value="0.05" units="cm"/>
      <inkml:brushProperty name="height" value="0.05" units="cm"/>
      <inkml:brushProperty name="color" value="#FFFFFF"/>
    </inkml:brush>
  </inkml:definitions>
  <inkml:trace contextRef="#ctx0" brushRef="#br0">0 0 24575,'3'0'0,"5"0"0,3 0 0,4 0 0,6 0 0,1 0 0,5 4 0,0 0 0,-1 0 0,-2-1 0,-1-1 0,-6 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19.010"/>
    </inkml:context>
    <inkml:brush xml:id="br0">
      <inkml:brushProperty name="width" value="0.05" units="cm"/>
      <inkml:brushProperty name="height" value="0.05" units="cm"/>
      <inkml:brushProperty name="color" value="#FFFFFF"/>
    </inkml:brush>
  </inkml:definitions>
  <inkml:trace contextRef="#ctx0" brushRef="#br0">0 1 24575,'4'0'0,"3"0"0,5 0 0,2 0 0,10 0 0,6 0 0,2 0 0,-2 0 0,-2 0 0,-4 0 0,2 0 0,-1 0 0,-5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22.191"/>
    </inkml:context>
    <inkml:brush xml:id="br0">
      <inkml:brushProperty name="width" value="0.05" units="cm"/>
      <inkml:brushProperty name="height" value="0.05" units="cm"/>
      <inkml:brushProperty name="color" value="#FFFFFF"/>
    </inkml:brush>
  </inkml:definitions>
  <inkml:trace contextRef="#ctx0" brushRef="#br0">1 1 24575,'3'0'0,"4"0"0,8 0 0,4 0 0,5 0 0,2 0 0,0 3 0,-2 1 0,-1 0 0,-1 0 0,-6 1 0,0 1 0,-5-1-8191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40.455"/>
    </inkml:context>
    <inkml:brush xml:id="br0">
      <inkml:brushProperty name="width" value="0.05" units="cm"/>
      <inkml:brushProperty name="height" value="0.05" units="cm"/>
      <inkml:brushProperty name="color" value="#FFFFFF"/>
    </inkml:brush>
  </inkml:definitions>
  <inkml:trace contextRef="#ctx0" brushRef="#br0">1 1 24575,'3'3'0,"4"4"0,5 5 0,0 2 0,0 0 0,6 0 0,2 8 0,2 3 0,-1 0 0,0 0 0,-3-2 0,-6-1 0,-1-5 0,-2-4-8191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45.552"/>
    </inkml:context>
    <inkml:brush xml:id="br0">
      <inkml:brushProperty name="width" value="0.05" units="cm"/>
      <inkml:brushProperty name="height" value="0.05" units="cm"/>
      <inkml:brushProperty name="color" value="#FFFFFF"/>
    </inkml:brush>
  </inkml:definitions>
  <inkml:trace contextRef="#ctx0" brushRef="#br0">0 1 24575,'0'3'0,"0"4"0,4 5 0,3 0 0,1 1 0,0 1 0,0-1 0,0 0 0,2 1 0,-1 1 0,1-1 0,2 0 0,2 0 0,2-2 0,-2 0 0,-3 2 0,-3-2-8191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47.414"/>
    </inkml:context>
    <inkml:brush xml:id="br0">
      <inkml:brushProperty name="width" value="0.05" units="cm"/>
      <inkml:brushProperty name="height" value="0.05" units="cm"/>
      <inkml:brushProperty name="color" value="#FFFFFF"/>
    </inkml:brush>
  </inkml:definitions>
  <inkml:trace contextRef="#ctx0" brushRef="#br0">1 1 24575,'3'0'0,"1"1"0,-1 0 0,1 0 0,-1 1 0,1-1 0,-1 1 0,0-1 0,0 1 0,4 3 0,18 8 0,12-3 34,49 7 0,-59-13-320,0 1-1,0 1 0,-1 2 1,32 13-1,-46-16-6539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49.340"/>
    </inkml:context>
    <inkml:brush xml:id="br0">
      <inkml:brushProperty name="width" value="0.05" units="cm"/>
      <inkml:brushProperty name="height" value="0.05" units="cm"/>
      <inkml:brushProperty name="color" value="#FFFFFF"/>
    </inkml:brush>
  </inkml:definitions>
  <inkml:trace contextRef="#ctx0" brushRef="#br0">0 39 24575,'4'0'0,"3"0"0,5 0 0,6 0 0,3-3 0,5-1 0,1 0 0,-1 0 0,-2 2 0,-1-3 0,-2 0 0,-1 1 0,-1 0 0,0 2 0,-4 1-8191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51.376"/>
    </inkml:context>
    <inkml:brush xml:id="br0">
      <inkml:brushProperty name="width" value="0.05" units="cm"/>
      <inkml:brushProperty name="height" value="0.05" units="cm"/>
      <inkml:brushProperty name="color" value="#FFFFFF"/>
    </inkml:brush>
  </inkml:definitions>
  <inkml:trace contextRef="#ctx0" brushRef="#br0">1 220 24575,'0'-3'0,"1"1"0,-1-1 0,1 0 0,0 1 0,0-1 0,0 0 0,0 1 0,0-1 0,0 1 0,1 0 0,-1-1 0,1 1 0,0 0 0,3-4 0,36-29 0,-18 16 0,13-16-61,-23 20-200,2 1 0,0 0 0,0 2 1,26-17-1,-31 23-6565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58.893"/>
    </inkml:context>
    <inkml:brush xml:id="br0">
      <inkml:brushProperty name="width" value="0.05" units="cm"/>
      <inkml:brushProperty name="height" value="0.05" units="cm"/>
      <inkml:brushProperty name="color" value="#FFFFFF"/>
    </inkml:brush>
  </inkml:definitions>
  <inkml:trace contextRef="#ctx0" brushRef="#br0">0 247 24575,'3'0'0,"0"0"0,0-1 0,0 1 0,0-1 0,0 0 0,0 0 0,0 0 0,0 0 0,-1-1 0,1 1 0,0-1 0,-1 1 0,0-1 0,1 0 0,-1 0 0,4-4 0,31-44 0,-17 21 0,-2 8 0,32-29 0,-15 18 0,-5 4-1365,-14 16-5461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6:05.609"/>
    </inkml:context>
    <inkml:brush xml:id="br0">
      <inkml:brushProperty name="width" value="0.05" units="cm"/>
      <inkml:brushProperty name="height" value="0.05" units="cm"/>
      <inkml:brushProperty name="color" value="#FFFFFF"/>
    </inkml:brush>
  </inkml:definitions>
  <inkml:trace contextRef="#ctx0" brushRef="#br0">0 156 24575,'3'0'0,"5"-3"0,0-4 0,3-2 0,2 2 0,-1-2 0,1 1 0,-2-2 0,3 2 0,3-2 0,2-5 0,0-1 0,1 0 0,0 3 0,-4-1 0,-4 4-8191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03.892"/>
    </inkml:context>
    <inkml:brush xml:id="br0">
      <inkml:brushProperty name="width" value="0.05" units="cm"/>
      <inkml:brushProperty name="height" value="0.05" units="cm"/>
      <inkml:brushProperty name="color" value="#FFFFFF"/>
    </inkml:brush>
  </inkml:definitions>
  <inkml:trace contextRef="#ctx0" brushRef="#br0">0 0 24575,'3'0'0,"8"0"0,5 0 0,3 0 0,1 4 0,1 0 0,0 0 0,2-1 0,-2 3 0,-1-1 0,-2 0 0,0-1 0,-3-1-8191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6:11.661"/>
    </inkml:context>
    <inkml:brush xml:id="br0">
      <inkml:brushProperty name="width" value="0.05" units="cm"/>
      <inkml:brushProperty name="height" value="0.05" units="cm"/>
      <inkml:brushProperty name="color" value="#FFFFFF"/>
    </inkml:brush>
  </inkml:definitions>
  <inkml:trace contextRef="#ctx0" brushRef="#br0">1 84 24575,'3'0'0,"4"-4"0,8-3 0,4-1 0,2 0 0,1 0 0,0-3 0,-1 0 0,-1 3 0,0 2 0,-1 2 0,0 2 0,0 2 0,0 0 0,-1 0 0,1-3 0,-4-1-8191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04.701"/>
    </inkml:context>
    <inkml:brush xml:id="br0">
      <inkml:brushProperty name="width" value="0.05" units="cm"/>
      <inkml:brushProperty name="height" value="0.05" units="cm"/>
      <inkml:brushProperty name="color" value="#FFFFFF"/>
    </inkml:brush>
  </inkml:definitions>
  <inkml:trace contextRef="#ctx0" brushRef="#br0">0 0 24575,'3'4'0,"5"3"0,0 4 0,3 1 0,2 1 0,-1 2 0,1 1 0,-2 1 0,0-2 0,2-1 0,1 1 0,2-2 0,-1 0 0,-1-3 0,-3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05.712"/>
    </inkml:context>
    <inkml:brush xml:id="br0">
      <inkml:brushProperty name="width" value="0.05" units="cm"/>
      <inkml:brushProperty name="height" value="0.05" units="cm"/>
      <inkml:brushProperty name="color" value="#FFFFFF"/>
    </inkml:brush>
  </inkml:definitions>
  <inkml:trace contextRef="#ctx0" brushRef="#br0">0 0 24575,'1'6'0,"1"-1"0,0 1 0,0-1 0,0 0 0,0 1 0,1-1 0,5 8 0,5 9 0,-7-4 0,0 0 0,-1 0 0,3 23 0,12 37 0,-7-22-1365,-11-40-5461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06.800"/>
    </inkml:context>
    <inkml:brush xml:id="br0">
      <inkml:brushProperty name="width" value="0.05" units="cm"/>
      <inkml:brushProperty name="height" value="0.05" units="cm"/>
      <inkml:brushProperty name="color" value="#FFFFFF"/>
    </inkml:brush>
  </inkml:definitions>
  <inkml:trace contextRef="#ctx0" brushRef="#br0">0 0 24575,'0'4'0,"0"3"0,0 5 0,0 3 0,0 2 0,0 1 0,0 5 0,0 1 0,0-1 0,0 0 0,0-1 0,0-2 0,0 3 0,0 1 0,0-5-8191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07.858"/>
    </inkml:context>
    <inkml:brush xml:id="br0">
      <inkml:brushProperty name="width" value="0.05" units="cm"/>
      <inkml:brushProperty name="height" value="0.05" units="cm"/>
      <inkml:brushProperty name="color" value="#FFFFFF"/>
    </inkml:brush>
  </inkml:definitions>
  <inkml:trace contextRef="#ctx0" brushRef="#br0">242 0 24575,'-3'3'0,"-1"5"0,-3 3 0,-4 1 0,-3 1 0,-2 1 0,-2 2 0,-1-1 0,0-2 0,-1-1 0,4-1 0,1 2 0,0-2 0,-1-2 0,-1-3 0,0-3 0,2-1-8191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08.764"/>
    </inkml:context>
    <inkml:brush xml:id="br0">
      <inkml:brushProperty name="width" value="0.05" units="cm"/>
      <inkml:brushProperty name="height" value="0.05" units="cm"/>
      <inkml:brushProperty name="color" value="#FFFFFF"/>
    </inkml:brush>
  </inkml:definitions>
  <inkml:trace contextRef="#ctx0" brushRef="#br0">299 126 24575,'-6'-4'0,"0"0"0,0 0 0,-1 1 0,1 0 0,-1 0 0,0 0 0,1 1 0,-10-2 0,-10-3 0,-97-42 0,106 43-86,9 3-170,-1 0 0,1 0 1,0-1-1,-9-5 0,1-3-6570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12.516"/>
    </inkml:context>
    <inkml:brush xml:id="br0">
      <inkml:brushProperty name="width" value="0.05" units="cm"/>
      <inkml:brushProperty name="height" value="0.05" units="cm"/>
      <inkml:brushProperty name="color" value="#FFFFFF"/>
    </inkml:brush>
  </inkml:definitions>
  <inkml:trace contextRef="#ctx0" brushRef="#br0">20 206 24575,'-3'0'0,"-1"-4"0,0-3 0,0-4 0,2-4 0,1-2 0,0-5 0,1-2 0,0 1 0,0 0 0,0 1 0,0 1 0,0 4-8191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9:15:13.563"/>
    </inkml:context>
    <inkml:brush xml:id="br0">
      <inkml:brushProperty name="width" value="0.05" units="cm"/>
      <inkml:brushProperty name="height" value="0.05" units="cm"/>
      <inkml:brushProperty name="color" value="#FFFFFF"/>
    </inkml:brush>
  </inkml:definitions>
  <inkml:trace contextRef="#ctx0" brushRef="#br0">0 139 24575,'14'-2'0,"0"-1"0,0 0 0,-1-1 0,1-1 0,-1 0 0,0 0 0,-1-1 0,13-9 0,-9 7 0,10-5 0,1 2 0,0 1 0,1 1 0,35-7 0,-23 1-1365,-23 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1fae96e8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1fae96e8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70ff81a9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70ff81a9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370ff81a9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370ff81a9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70ff81a9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70ff81a9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1ae66025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1ae66025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91ae660253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91ae660253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a3f5077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a3f5077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a3f50777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a3f50777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a3f50777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a3f50777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370ff81a9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370ff81a9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a3f50777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a3f50777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d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3" Type="http://schemas.openxmlformats.org/officeDocument/2006/relationships/image" Target="../media/image55.svg"/><Relationship Id="rId18" Type="http://schemas.openxmlformats.org/officeDocument/2006/relationships/customXml" Target="../ink/ink3.xml"/><Relationship Id="rId26" Type="http://schemas.openxmlformats.org/officeDocument/2006/relationships/customXml" Target="../ink/ink7.xml"/><Relationship Id="rId39" Type="http://schemas.openxmlformats.org/officeDocument/2006/relationships/image" Target="../media/image68.png"/><Relationship Id="rId21" Type="http://schemas.openxmlformats.org/officeDocument/2006/relationships/image" Target="../media/image59.png"/><Relationship Id="rId34" Type="http://schemas.openxmlformats.org/officeDocument/2006/relationships/customXml" Target="../ink/ink11.xml"/><Relationship Id="rId42" Type="http://schemas.openxmlformats.org/officeDocument/2006/relationships/customXml" Target="../ink/ink15.xml"/><Relationship Id="rId47" Type="http://schemas.openxmlformats.org/officeDocument/2006/relationships/image" Target="../media/image72.png"/><Relationship Id="rId50" Type="http://schemas.openxmlformats.org/officeDocument/2006/relationships/customXml" Target="../ink/ink19.xml"/><Relationship Id="rId7" Type="http://schemas.openxmlformats.org/officeDocument/2006/relationships/image" Target="../media/image49.svg"/><Relationship Id="rId2" Type="http://schemas.openxmlformats.org/officeDocument/2006/relationships/image" Target="../media/image44.png"/><Relationship Id="rId16" Type="http://schemas.openxmlformats.org/officeDocument/2006/relationships/customXml" Target="../ink/ink2.xml"/><Relationship Id="rId29" Type="http://schemas.openxmlformats.org/officeDocument/2006/relationships/image" Target="../media/image63.png"/><Relationship Id="rId11" Type="http://schemas.openxmlformats.org/officeDocument/2006/relationships/image" Target="../media/image53.svg"/><Relationship Id="rId24" Type="http://schemas.openxmlformats.org/officeDocument/2006/relationships/customXml" Target="../ink/ink6.xml"/><Relationship Id="rId32" Type="http://schemas.openxmlformats.org/officeDocument/2006/relationships/customXml" Target="../ink/ink10.xml"/><Relationship Id="rId37" Type="http://schemas.openxmlformats.org/officeDocument/2006/relationships/image" Target="../media/image67.png"/><Relationship Id="rId40" Type="http://schemas.openxmlformats.org/officeDocument/2006/relationships/customXml" Target="../ink/ink14.xml"/><Relationship Id="rId45" Type="http://schemas.openxmlformats.org/officeDocument/2006/relationships/image" Target="../media/image71.png"/><Relationship Id="rId53" Type="http://schemas.openxmlformats.org/officeDocument/2006/relationships/image" Target="../media/image75.png"/><Relationship Id="rId5" Type="http://schemas.openxmlformats.org/officeDocument/2006/relationships/image" Target="../media/image47.svg"/><Relationship Id="rId10" Type="http://schemas.openxmlformats.org/officeDocument/2006/relationships/image" Target="../media/image52.png"/><Relationship Id="rId19" Type="http://schemas.openxmlformats.org/officeDocument/2006/relationships/image" Target="../media/image58.png"/><Relationship Id="rId31" Type="http://schemas.openxmlformats.org/officeDocument/2006/relationships/image" Target="../media/image64.png"/><Relationship Id="rId44" Type="http://schemas.openxmlformats.org/officeDocument/2006/relationships/customXml" Target="../ink/ink16.xml"/><Relationship Id="rId52" Type="http://schemas.openxmlformats.org/officeDocument/2006/relationships/customXml" Target="../ink/ink20.xml"/><Relationship Id="rId4" Type="http://schemas.openxmlformats.org/officeDocument/2006/relationships/image" Target="../media/image46.png"/><Relationship Id="rId9" Type="http://schemas.openxmlformats.org/officeDocument/2006/relationships/image" Target="../media/image51.svg"/><Relationship Id="rId14" Type="http://schemas.openxmlformats.org/officeDocument/2006/relationships/customXml" Target="../ink/ink1.xml"/><Relationship Id="rId22" Type="http://schemas.openxmlformats.org/officeDocument/2006/relationships/customXml" Target="../ink/ink5.xml"/><Relationship Id="rId27" Type="http://schemas.openxmlformats.org/officeDocument/2006/relationships/image" Target="../media/image62.png"/><Relationship Id="rId30" Type="http://schemas.openxmlformats.org/officeDocument/2006/relationships/customXml" Target="../ink/ink9.xml"/><Relationship Id="rId35" Type="http://schemas.openxmlformats.org/officeDocument/2006/relationships/image" Target="../media/image66.png"/><Relationship Id="rId43" Type="http://schemas.openxmlformats.org/officeDocument/2006/relationships/image" Target="../media/image70.png"/><Relationship Id="rId48" Type="http://schemas.openxmlformats.org/officeDocument/2006/relationships/customXml" Target="../ink/ink18.xml"/><Relationship Id="rId8" Type="http://schemas.openxmlformats.org/officeDocument/2006/relationships/image" Target="../media/image50.png"/><Relationship Id="rId51" Type="http://schemas.openxmlformats.org/officeDocument/2006/relationships/image" Target="../media/image74.png"/><Relationship Id="rId3" Type="http://schemas.openxmlformats.org/officeDocument/2006/relationships/image" Target="../media/image45.svg"/><Relationship Id="rId12" Type="http://schemas.openxmlformats.org/officeDocument/2006/relationships/image" Target="../media/image54.png"/><Relationship Id="rId17" Type="http://schemas.openxmlformats.org/officeDocument/2006/relationships/image" Target="../media/image57.png"/><Relationship Id="rId25" Type="http://schemas.openxmlformats.org/officeDocument/2006/relationships/image" Target="../media/image61.png"/><Relationship Id="rId33" Type="http://schemas.openxmlformats.org/officeDocument/2006/relationships/image" Target="../media/image65.png"/><Relationship Id="rId38" Type="http://schemas.openxmlformats.org/officeDocument/2006/relationships/customXml" Target="../ink/ink13.xml"/><Relationship Id="rId46" Type="http://schemas.openxmlformats.org/officeDocument/2006/relationships/customXml" Target="../ink/ink17.xml"/><Relationship Id="rId20" Type="http://schemas.openxmlformats.org/officeDocument/2006/relationships/customXml" Target="../ink/ink4.xml"/><Relationship Id="rId41"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48.png"/><Relationship Id="rId15" Type="http://schemas.openxmlformats.org/officeDocument/2006/relationships/image" Target="../media/image56.png"/><Relationship Id="rId23" Type="http://schemas.openxmlformats.org/officeDocument/2006/relationships/image" Target="../media/image60.png"/><Relationship Id="rId28" Type="http://schemas.openxmlformats.org/officeDocument/2006/relationships/customXml" Target="../ink/ink8.xml"/><Relationship Id="rId36" Type="http://schemas.openxmlformats.org/officeDocument/2006/relationships/customXml" Target="../ink/ink12.xml"/><Relationship Id="rId49" Type="http://schemas.openxmlformats.org/officeDocument/2006/relationships/image" Target="../media/image73.png"/></Relationships>
</file>

<file path=ppt/slides/_rels/slide1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4.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svg"/><Relationship Id="rId18" Type="http://schemas.openxmlformats.org/officeDocument/2006/relationships/image" Target="../media/image95.png"/><Relationship Id="rId26" Type="http://schemas.openxmlformats.org/officeDocument/2006/relationships/image" Target="../media/image103.png"/><Relationship Id="rId3" Type="http://schemas.openxmlformats.org/officeDocument/2006/relationships/image" Target="../media/image80.svg"/><Relationship Id="rId21" Type="http://schemas.openxmlformats.org/officeDocument/2006/relationships/image" Target="../media/image98.svg"/><Relationship Id="rId7" Type="http://schemas.openxmlformats.org/officeDocument/2006/relationships/image" Target="../media/image84.svg"/><Relationship Id="rId12" Type="http://schemas.openxmlformats.org/officeDocument/2006/relationships/image" Target="../media/image89.png"/><Relationship Id="rId17" Type="http://schemas.openxmlformats.org/officeDocument/2006/relationships/image" Target="../media/image94.svg"/><Relationship Id="rId25" Type="http://schemas.openxmlformats.org/officeDocument/2006/relationships/image" Target="../media/image102.svg"/><Relationship Id="rId2" Type="http://schemas.openxmlformats.org/officeDocument/2006/relationships/image" Target="../media/image79.png"/><Relationship Id="rId16" Type="http://schemas.openxmlformats.org/officeDocument/2006/relationships/image" Target="../media/image93.png"/><Relationship Id="rId20"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svg"/><Relationship Id="rId24" Type="http://schemas.openxmlformats.org/officeDocument/2006/relationships/image" Target="../media/image101.png"/><Relationship Id="rId5" Type="http://schemas.openxmlformats.org/officeDocument/2006/relationships/image" Target="../media/image82.svg"/><Relationship Id="rId15" Type="http://schemas.openxmlformats.org/officeDocument/2006/relationships/image" Target="../media/image92.svg"/><Relationship Id="rId23" Type="http://schemas.openxmlformats.org/officeDocument/2006/relationships/image" Target="../media/image100.svg"/><Relationship Id="rId10" Type="http://schemas.openxmlformats.org/officeDocument/2006/relationships/image" Target="../media/image87.png"/><Relationship Id="rId19" Type="http://schemas.openxmlformats.org/officeDocument/2006/relationships/image" Target="../media/image96.svg"/><Relationship Id="rId4" Type="http://schemas.openxmlformats.org/officeDocument/2006/relationships/image" Target="../media/image81.png"/><Relationship Id="rId9" Type="http://schemas.openxmlformats.org/officeDocument/2006/relationships/image" Target="../media/image86.svg"/><Relationship Id="rId14" Type="http://schemas.openxmlformats.org/officeDocument/2006/relationships/image" Target="../media/image91.png"/><Relationship Id="rId22" Type="http://schemas.openxmlformats.org/officeDocument/2006/relationships/image" Target="../media/image99.png"/><Relationship Id="rId27" Type="http://schemas.openxmlformats.org/officeDocument/2006/relationships/image" Target="../media/image104.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svg"/><Relationship Id="rId1" Type="http://schemas.openxmlformats.org/officeDocument/2006/relationships/slideLayout" Target="../slideLayouts/slideLayout4.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3" name="Picture 2">
            <a:extLst>
              <a:ext uri="{FF2B5EF4-FFF2-40B4-BE49-F238E27FC236}">
                <a16:creationId xmlns:a16="http://schemas.microsoft.com/office/drawing/2014/main" id="{6966AD8E-BE32-C808-9966-52D010283EDE}"/>
              </a:ext>
            </a:extLst>
          </p:cNvPr>
          <p:cNvPicPr>
            <a:picLocks noChangeAspect="1"/>
          </p:cNvPicPr>
          <p:nvPr/>
        </p:nvPicPr>
        <p:blipFill>
          <a:blip r:embed="rId3"/>
          <a:stretch>
            <a:fillRect/>
          </a:stretch>
        </p:blipFill>
        <p:spPr>
          <a:xfrm>
            <a:off x="0" y="1"/>
            <a:ext cx="9144000" cy="3030732"/>
          </a:xfrm>
          <a:prstGeom prst="rect">
            <a:avLst/>
          </a:prstGeom>
        </p:spPr>
      </p:pic>
      <p:pic>
        <p:nvPicPr>
          <p:cNvPr id="5" name="Picture 4">
            <a:extLst>
              <a:ext uri="{FF2B5EF4-FFF2-40B4-BE49-F238E27FC236}">
                <a16:creationId xmlns:a16="http://schemas.microsoft.com/office/drawing/2014/main" id="{0F97CB35-B953-D96A-6C7C-6EE565F3DD7C}"/>
              </a:ext>
            </a:extLst>
          </p:cNvPr>
          <p:cNvPicPr>
            <a:picLocks noChangeAspect="1"/>
          </p:cNvPicPr>
          <p:nvPr/>
        </p:nvPicPr>
        <p:blipFill>
          <a:blip r:embed="rId4"/>
          <a:stretch>
            <a:fillRect/>
          </a:stretch>
        </p:blipFill>
        <p:spPr>
          <a:xfrm rot="5400000">
            <a:off x="1326298" y="1821600"/>
            <a:ext cx="2024145" cy="4467258"/>
          </a:xfrm>
          <a:prstGeom prst="rect">
            <a:avLst/>
          </a:prstGeom>
        </p:spPr>
      </p:pic>
      <p:sp>
        <p:nvSpPr>
          <p:cNvPr id="60" name="Google Shape;60;p14"/>
          <p:cNvSpPr txBox="1">
            <a:spLocks noGrp="1"/>
          </p:cNvSpPr>
          <p:nvPr>
            <p:ph type="title"/>
          </p:nvPr>
        </p:nvSpPr>
        <p:spPr>
          <a:xfrm>
            <a:off x="311700" y="4450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2700"/>
              <a:t>03.01.02 - Research-og-dataindsamling</a:t>
            </a:r>
            <a:endParaRPr sz="2700"/>
          </a:p>
        </p:txBody>
      </p:sp>
      <p:sp>
        <p:nvSpPr>
          <p:cNvPr id="61" name="Google Shape;61;p14"/>
          <p:cNvSpPr txBox="1">
            <a:spLocks noGrp="1"/>
          </p:cNvSpPr>
          <p:nvPr>
            <p:ph type="body" idx="1"/>
          </p:nvPr>
        </p:nvSpPr>
        <p:spPr>
          <a:xfrm>
            <a:off x="311700" y="1152476"/>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b="1" dirty="0">
                <a:solidFill>
                  <a:schemeClr val="tx1"/>
                </a:solidFill>
              </a:rPr>
              <a:t>Navn:</a:t>
            </a:r>
            <a:r>
              <a:rPr lang="da" dirty="0">
                <a:solidFill>
                  <a:schemeClr val="tx1"/>
                </a:solidFill>
              </a:rPr>
              <a:t> Zasia V. Meincke</a:t>
            </a:r>
            <a:endParaRPr dirty="0">
              <a:solidFill>
                <a:schemeClr val="tx1"/>
              </a:solidFill>
            </a:endParaRPr>
          </a:p>
          <a:p>
            <a:pPr marL="0" lvl="0" indent="0" algn="l" rtl="0">
              <a:spcBef>
                <a:spcPts val="1600"/>
              </a:spcBef>
              <a:spcAft>
                <a:spcPts val="1600"/>
              </a:spcAft>
              <a:buNone/>
            </a:pPr>
            <a:r>
              <a:rPr lang="da" b="1" dirty="0">
                <a:solidFill>
                  <a:schemeClr val="tx1"/>
                </a:solidFill>
              </a:rPr>
              <a:t>Dato:</a:t>
            </a:r>
            <a:r>
              <a:rPr lang="da" dirty="0">
                <a:solidFill>
                  <a:schemeClr val="tx1"/>
                </a:solidFill>
              </a:rPr>
              <a:t> 29/09-2022</a:t>
            </a:r>
            <a:endParaRPr dirty="0">
              <a:solidFill>
                <a:schemeClr val="tx1"/>
              </a:solidFill>
            </a:endParaRPr>
          </a:p>
        </p:txBody>
      </p:sp>
      <p:pic>
        <p:nvPicPr>
          <p:cNvPr id="7" name="Picture 6">
            <a:extLst>
              <a:ext uri="{FF2B5EF4-FFF2-40B4-BE49-F238E27FC236}">
                <a16:creationId xmlns:a16="http://schemas.microsoft.com/office/drawing/2014/main" id="{02478C6A-F607-2204-DA17-AD5C2F394174}"/>
              </a:ext>
            </a:extLst>
          </p:cNvPr>
          <p:cNvPicPr>
            <a:picLocks noChangeAspect="1"/>
          </p:cNvPicPr>
          <p:nvPr/>
        </p:nvPicPr>
        <p:blipFill>
          <a:blip r:embed="rId5"/>
          <a:stretch>
            <a:fillRect/>
          </a:stretch>
        </p:blipFill>
        <p:spPr>
          <a:xfrm rot="5400000">
            <a:off x="5846363" y="1791736"/>
            <a:ext cx="1884874" cy="45009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latin typeface="+mj-lt"/>
              </a:rPr>
              <a:t>Indsigter:</a:t>
            </a:r>
            <a:r>
              <a:rPr lang="da" b="1" dirty="0">
                <a:latin typeface="+mj-lt"/>
              </a:rPr>
              <a:t> Survey		</a:t>
            </a:r>
            <a:r>
              <a:rPr lang="da" dirty="0">
                <a:latin typeface="+mj-lt"/>
              </a:rPr>
              <a:t>Emne:</a:t>
            </a:r>
            <a:r>
              <a:rPr lang="da" b="1" dirty="0">
                <a:latin typeface="+mj-lt"/>
              </a:rPr>
              <a:t> [Survey emnet]</a:t>
            </a:r>
            <a:endParaRPr b="1" dirty="0">
              <a:latin typeface="+mj-lt"/>
            </a:endParaRPr>
          </a:p>
        </p:txBody>
      </p:sp>
      <p:sp>
        <p:nvSpPr>
          <p:cNvPr id="150" name="Google Shape;150;p23"/>
          <p:cNvSpPr txBox="1">
            <a:spLocks noGrp="1"/>
          </p:cNvSpPr>
          <p:nvPr>
            <p:ph type="body" idx="4294967295"/>
          </p:nvPr>
        </p:nvSpPr>
        <p:spPr>
          <a:xfrm>
            <a:off x="311700" y="1213725"/>
            <a:ext cx="1628400" cy="1612500"/>
          </a:xfrm>
          <a:prstGeom prst="rect">
            <a:avLst/>
          </a:prstGeom>
          <a:solidFill>
            <a:schemeClr val="accent1">
              <a:lumMod val="60000"/>
              <a:lumOff val="4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600" dirty="0">
                <a:solidFill>
                  <a:schemeClr val="bg1"/>
                </a:solidFill>
                <a:latin typeface="+mj-lt"/>
                <a:ea typeface="PT Sans Narrow"/>
                <a:cs typeface="PT Sans Narrow"/>
                <a:sym typeface="PT Sans Narrow"/>
              </a:rPr>
              <a:t>Lidt over halvdelen køber tøj online.</a:t>
            </a:r>
            <a:br>
              <a:rPr lang="da" sz="1600" dirty="0">
                <a:solidFill>
                  <a:schemeClr val="bg1"/>
                </a:solidFill>
                <a:latin typeface="+mj-lt"/>
                <a:ea typeface="PT Sans Narrow"/>
                <a:cs typeface="PT Sans Narrow"/>
                <a:sym typeface="PT Sans Narrow"/>
              </a:rPr>
            </a:br>
            <a:r>
              <a:rPr lang="da" sz="1400" dirty="0">
                <a:solidFill>
                  <a:schemeClr val="bg1"/>
                </a:solidFill>
                <a:latin typeface="+mj-lt"/>
                <a:ea typeface="PT Sans Narrow"/>
                <a:cs typeface="PT Sans Narrow"/>
                <a:sym typeface="PT Sans Narrow"/>
              </a:rPr>
              <a:t>(54,5% - 45,5%)</a:t>
            </a:r>
            <a:endParaRPr sz="1600" dirty="0">
              <a:solidFill>
                <a:schemeClr val="bg1"/>
              </a:solidFill>
              <a:latin typeface="+mj-lt"/>
              <a:ea typeface="PT Sans Narrow"/>
              <a:cs typeface="PT Sans Narrow"/>
              <a:sym typeface="PT Sans Narrow"/>
            </a:endParaRPr>
          </a:p>
        </p:txBody>
      </p:sp>
      <p:sp>
        <p:nvSpPr>
          <p:cNvPr id="151" name="Google Shape;151;p23"/>
          <p:cNvSpPr txBox="1">
            <a:spLocks noGrp="1"/>
          </p:cNvSpPr>
          <p:nvPr>
            <p:ph type="body" idx="4294967295"/>
          </p:nvPr>
        </p:nvSpPr>
        <p:spPr>
          <a:xfrm>
            <a:off x="7203900" y="1213725"/>
            <a:ext cx="1628400" cy="1612500"/>
          </a:xfrm>
          <a:prstGeom prst="rect">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bg1"/>
                </a:solidFill>
                <a:latin typeface="+mn-lt"/>
                <a:ea typeface="PT Sans Narrow"/>
                <a:cs typeface="PT Sans Narrow"/>
                <a:sym typeface="PT Sans Narrow"/>
              </a:rPr>
              <a:t>Top 3 vigtige punkter for tøj </a:t>
            </a:r>
            <a:r>
              <a:rPr lang="da" sz="1200" dirty="0">
                <a:solidFill>
                  <a:schemeClr val="bg1"/>
                </a:solidFill>
                <a:latin typeface="+mn-lt"/>
                <a:ea typeface="PT Sans Narrow"/>
                <a:cs typeface="PT Sans Narrow"/>
                <a:sym typeface="PT Sans Narrow"/>
              </a:rPr>
              <a:t>(fysisk og online)</a:t>
            </a:r>
            <a:br>
              <a:rPr lang="da" sz="1200" dirty="0">
                <a:solidFill>
                  <a:schemeClr val="bg1"/>
                </a:solidFill>
                <a:latin typeface="+mn-lt"/>
                <a:ea typeface="PT Sans Narrow"/>
                <a:cs typeface="PT Sans Narrow"/>
                <a:sym typeface="PT Sans Narrow"/>
              </a:rPr>
            </a:br>
            <a:r>
              <a:rPr lang="da" sz="1100" dirty="0">
                <a:solidFill>
                  <a:schemeClr val="bg1"/>
                </a:solidFill>
                <a:latin typeface="+mn-lt"/>
                <a:ea typeface="PT Sans Narrow"/>
                <a:cs typeface="PT Sans Narrow"/>
                <a:sym typeface="PT Sans Narrow"/>
              </a:rPr>
              <a:t>1. Billigt</a:t>
            </a:r>
            <a:br>
              <a:rPr lang="da" sz="1100" dirty="0">
                <a:solidFill>
                  <a:schemeClr val="bg1"/>
                </a:solidFill>
                <a:latin typeface="+mn-lt"/>
                <a:ea typeface="PT Sans Narrow"/>
                <a:cs typeface="PT Sans Narrow"/>
                <a:sym typeface="PT Sans Narrow"/>
              </a:rPr>
            </a:br>
            <a:r>
              <a:rPr lang="da" sz="1100" dirty="0">
                <a:solidFill>
                  <a:schemeClr val="bg1"/>
                </a:solidFill>
                <a:latin typeface="+mn-lt"/>
                <a:ea typeface="PT Sans Narrow"/>
                <a:cs typeface="PT Sans Narrow"/>
                <a:sym typeface="PT Sans Narrow"/>
              </a:rPr>
              <a:t>2. Gennemskuelighed</a:t>
            </a:r>
            <a:br>
              <a:rPr lang="da" sz="1100" dirty="0">
                <a:solidFill>
                  <a:schemeClr val="bg1"/>
                </a:solidFill>
                <a:latin typeface="+mn-lt"/>
                <a:ea typeface="PT Sans Narrow"/>
                <a:cs typeface="PT Sans Narrow"/>
                <a:sym typeface="PT Sans Narrow"/>
              </a:rPr>
            </a:br>
            <a:r>
              <a:rPr lang="da" sz="1100" dirty="0">
                <a:solidFill>
                  <a:schemeClr val="bg1"/>
                </a:solidFill>
                <a:latin typeface="+mn-lt"/>
                <a:ea typeface="PT Sans Narrow"/>
                <a:cs typeface="PT Sans Narrow"/>
                <a:sym typeface="PT Sans Narrow"/>
              </a:rPr>
              <a:t>3. Kvalitet</a:t>
            </a:r>
            <a:endParaRPr sz="1600" dirty="0">
              <a:solidFill>
                <a:schemeClr val="bg1"/>
              </a:solidFill>
              <a:latin typeface="+mn-lt"/>
              <a:ea typeface="PT Sans Narrow"/>
              <a:cs typeface="PT Sans Narrow"/>
              <a:sym typeface="PT Sans Narrow"/>
            </a:endParaRPr>
          </a:p>
        </p:txBody>
      </p:sp>
      <p:sp>
        <p:nvSpPr>
          <p:cNvPr id="152" name="Google Shape;152;p23"/>
          <p:cNvSpPr txBox="1">
            <a:spLocks noGrp="1"/>
          </p:cNvSpPr>
          <p:nvPr>
            <p:ph type="body" idx="4294967295"/>
          </p:nvPr>
        </p:nvSpPr>
        <p:spPr>
          <a:xfrm>
            <a:off x="5480850" y="1213725"/>
            <a:ext cx="1628400" cy="1612500"/>
          </a:xfrm>
          <a:prstGeom prst="rect">
            <a:avLst/>
          </a:prstGeom>
          <a:solidFill>
            <a:schemeClr val="accent1">
              <a:lumMod val="60000"/>
              <a:lumOff val="4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600" dirty="0">
                <a:solidFill>
                  <a:schemeClr val="bg1"/>
                </a:solidFill>
                <a:latin typeface="+mn-lt"/>
                <a:ea typeface="PT Sans Narrow"/>
                <a:cs typeface="PT Sans Narrow"/>
                <a:sym typeface="PT Sans Narrow"/>
              </a:rPr>
              <a:t>¼ har haft en “ekstra” god oplevelse.</a:t>
            </a:r>
            <a:br>
              <a:rPr lang="da" sz="1600" dirty="0">
                <a:solidFill>
                  <a:schemeClr val="bg1"/>
                </a:solidFill>
                <a:latin typeface="+mn-lt"/>
                <a:ea typeface="PT Sans Narrow"/>
                <a:cs typeface="PT Sans Narrow"/>
                <a:sym typeface="PT Sans Narrow"/>
              </a:rPr>
            </a:br>
            <a:r>
              <a:rPr lang="da" sz="1100" dirty="0">
                <a:solidFill>
                  <a:schemeClr val="bg1"/>
                </a:solidFill>
                <a:latin typeface="+mn-lt"/>
                <a:ea typeface="PT Sans Narrow"/>
                <a:cs typeface="PT Sans Narrow"/>
                <a:sym typeface="PT Sans Narrow"/>
              </a:rPr>
              <a:t>(vare blev leveret hurtigere end forventet)</a:t>
            </a:r>
            <a:endParaRPr dirty="0">
              <a:solidFill>
                <a:schemeClr val="bg1"/>
              </a:solidFill>
              <a:latin typeface="+mn-lt"/>
              <a:ea typeface="PT Sans Narrow"/>
              <a:cs typeface="PT Sans Narrow"/>
              <a:sym typeface="PT Sans Narrow"/>
            </a:endParaRPr>
          </a:p>
        </p:txBody>
      </p:sp>
      <p:sp>
        <p:nvSpPr>
          <p:cNvPr id="153" name="Google Shape;153;p23"/>
          <p:cNvSpPr txBox="1">
            <a:spLocks noGrp="1"/>
          </p:cNvSpPr>
          <p:nvPr>
            <p:ph type="body" idx="4294967295"/>
          </p:nvPr>
        </p:nvSpPr>
        <p:spPr>
          <a:xfrm>
            <a:off x="3757800" y="1213725"/>
            <a:ext cx="1628400" cy="1612500"/>
          </a:xfrm>
          <a:prstGeom prst="rect">
            <a:avLst/>
          </a:prstGeom>
          <a:solidFill>
            <a:schemeClr val="accent1">
              <a:lumMod val="20000"/>
              <a:lumOff val="8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600" dirty="0">
                <a:solidFill>
                  <a:schemeClr val="bg1"/>
                </a:solidFill>
                <a:latin typeface="+mn-lt"/>
                <a:ea typeface="PT Sans Narrow"/>
                <a:cs typeface="PT Sans Narrow"/>
                <a:sym typeface="PT Sans Narrow"/>
              </a:rPr>
              <a:t>2/3 der handler online har haft dårlige oplevelser.</a:t>
            </a:r>
            <a:endParaRPr sz="1600" dirty="0">
              <a:solidFill>
                <a:schemeClr val="bg1"/>
              </a:solidFill>
              <a:latin typeface="+mn-lt"/>
              <a:ea typeface="PT Sans Narrow"/>
              <a:cs typeface="PT Sans Narrow"/>
              <a:sym typeface="PT Sans Narrow"/>
            </a:endParaRPr>
          </a:p>
        </p:txBody>
      </p:sp>
      <p:sp>
        <p:nvSpPr>
          <p:cNvPr id="154" name="Google Shape;154;p23"/>
          <p:cNvSpPr txBox="1">
            <a:spLocks noGrp="1"/>
          </p:cNvSpPr>
          <p:nvPr>
            <p:ph type="body" idx="4294967295"/>
          </p:nvPr>
        </p:nvSpPr>
        <p:spPr>
          <a:xfrm>
            <a:off x="2034750" y="1213725"/>
            <a:ext cx="1628400" cy="1612500"/>
          </a:xfrm>
          <a:prstGeom prst="rect">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600" dirty="0">
                <a:solidFill>
                  <a:schemeClr val="bg1"/>
                </a:solidFill>
                <a:latin typeface="+mn-lt"/>
                <a:ea typeface="PT Sans Narrow"/>
                <a:cs typeface="PT Sans Narrow"/>
                <a:sym typeface="PT Sans Narrow"/>
              </a:rPr>
              <a:t>Hyppigeste årsag til at shoppe online er et større udvalg.</a:t>
            </a:r>
            <a:endParaRPr sz="1600" dirty="0">
              <a:solidFill>
                <a:schemeClr val="bg1"/>
              </a:solidFill>
              <a:latin typeface="+mn-lt"/>
              <a:ea typeface="PT Sans Narrow"/>
              <a:cs typeface="PT Sans Narrow"/>
              <a:sym typeface="PT Sans Narrow"/>
            </a:endParaRPr>
          </a:p>
        </p:txBody>
      </p:sp>
      <p:sp>
        <p:nvSpPr>
          <p:cNvPr id="155" name="Google Shape;155;p23"/>
          <p:cNvSpPr txBox="1">
            <a:spLocks noGrp="1"/>
          </p:cNvSpPr>
          <p:nvPr>
            <p:ph type="body" idx="4294967295"/>
          </p:nvPr>
        </p:nvSpPr>
        <p:spPr>
          <a:xfrm>
            <a:off x="311700" y="3042591"/>
            <a:ext cx="1628400" cy="1612500"/>
          </a:xfrm>
          <a:prstGeom prst="rect">
            <a:avLst/>
          </a:prstGeom>
          <a:solidFill>
            <a:schemeClr val="accent1">
              <a:lumMod val="20000"/>
              <a:lumOff val="8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da-DK" dirty="0">
                <a:solidFill>
                  <a:schemeClr val="bg1"/>
                </a:solidFill>
                <a:latin typeface="+mn-lt"/>
                <a:ea typeface="PT Sans Narrow"/>
                <a:cs typeface="PT Sans Narrow"/>
                <a:sym typeface="PT Sans Narrow"/>
              </a:rPr>
              <a:t>Top 3 vigtige punkter for </a:t>
            </a:r>
            <a:r>
              <a:rPr lang="da-DK" sz="1400" dirty="0">
                <a:solidFill>
                  <a:schemeClr val="bg1"/>
                </a:solidFill>
                <a:latin typeface="+mn-lt"/>
                <a:ea typeface="PT Sans Narrow"/>
                <a:cs typeface="PT Sans Narrow"/>
                <a:sym typeface="PT Sans Narrow"/>
              </a:rPr>
              <a:t>Firma/Butik/Brand</a:t>
            </a:r>
            <a:br>
              <a:rPr lang="da-DK" sz="1400" dirty="0">
                <a:solidFill>
                  <a:schemeClr val="bg1"/>
                </a:solidFill>
                <a:latin typeface="+mn-lt"/>
                <a:ea typeface="PT Sans Narrow"/>
                <a:cs typeface="PT Sans Narrow"/>
                <a:sym typeface="PT Sans Narrow"/>
              </a:rPr>
            </a:br>
            <a:r>
              <a:rPr lang="da-DK" sz="1100" dirty="0">
                <a:solidFill>
                  <a:schemeClr val="bg1"/>
                </a:solidFill>
                <a:latin typeface="+mn-lt"/>
                <a:ea typeface="PT Sans Narrow"/>
                <a:cs typeface="PT Sans Narrow"/>
                <a:sym typeface="PT Sans Narrow"/>
              </a:rPr>
              <a:t>1. Kvalitet</a:t>
            </a:r>
            <a:br>
              <a:rPr lang="da-DK" sz="1100" dirty="0">
                <a:solidFill>
                  <a:schemeClr val="bg1"/>
                </a:solidFill>
                <a:latin typeface="+mn-lt"/>
                <a:ea typeface="PT Sans Narrow"/>
                <a:cs typeface="PT Sans Narrow"/>
                <a:sym typeface="PT Sans Narrow"/>
              </a:rPr>
            </a:br>
            <a:r>
              <a:rPr lang="da-DK" sz="1100" dirty="0">
                <a:solidFill>
                  <a:schemeClr val="bg1"/>
                </a:solidFill>
                <a:latin typeface="+mn-lt"/>
                <a:ea typeface="PT Sans Narrow"/>
                <a:cs typeface="PT Sans Narrow"/>
                <a:sym typeface="PT Sans Narrow"/>
              </a:rPr>
              <a:t>2. Troværdighed</a:t>
            </a:r>
            <a:br>
              <a:rPr lang="da-DK" sz="1100" dirty="0">
                <a:solidFill>
                  <a:schemeClr val="bg1"/>
                </a:solidFill>
                <a:latin typeface="+mn-lt"/>
                <a:ea typeface="PT Sans Narrow"/>
                <a:cs typeface="PT Sans Narrow"/>
                <a:sym typeface="PT Sans Narrow"/>
              </a:rPr>
            </a:br>
            <a:r>
              <a:rPr lang="da-DK" sz="1100" dirty="0">
                <a:solidFill>
                  <a:schemeClr val="bg1"/>
                </a:solidFill>
                <a:latin typeface="+mn-lt"/>
                <a:ea typeface="PT Sans Narrow"/>
                <a:cs typeface="PT Sans Narrow"/>
                <a:sym typeface="PT Sans Narrow"/>
              </a:rPr>
              <a:t>3. Anmeldelser/tillid</a:t>
            </a:r>
          </a:p>
          <a:p>
            <a:pPr marL="0" lvl="0" indent="0" algn="l" rtl="0">
              <a:spcBef>
                <a:spcPts val="0"/>
              </a:spcBef>
              <a:spcAft>
                <a:spcPts val="1600"/>
              </a:spcAft>
              <a:buNone/>
            </a:pPr>
            <a:endParaRPr dirty="0">
              <a:solidFill>
                <a:schemeClr val="accent2"/>
              </a:solidFill>
              <a:latin typeface="+mj-lt"/>
              <a:ea typeface="PT Sans Narrow"/>
              <a:cs typeface="PT Sans Narrow"/>
              <a:sym typeface="PT Sans Narrow"/>
            </a:endParaRPr>
          </a:p>
        </p:txBody>
      </p:sp>
      <p:sp>
        <p:nvSpPr>
          <p:cNvPr id="156" name="Google Shape;156;p23"/>
          <p:cNvSpPr txBox="1">
            <a:spLocks noGrp="1"/>
          </p:cNvSpPr>
          <p:nvPr>
            <p:ph type="body" idx="4294967295"/>
          </p:nvPr>
        </p:nvSpPr>
        <p:spPr>
          <a:xfrm>
            <a:off x="7203900" y="3042591"/>
            <a:ext cx="1628400" cy="1612500"/>
          </a:xfrm>
          <a:prstGeom prst="rect">
            <a:avLst/>
          </a:prstGeom>
          <a:solidFill>
            <a:schemeClr val="accent1">
              <a:lumMod val="60000"/>
              <a:lumOff val="4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bg1"/>
                </a:solidFill>
                <a:latin typeface="+mn-lt"/>
                <a:ea typeface="PT Sans Narrow"/>
                <a:cs typeface="PT Sans Narrow"/>
                <a:sym typeface="PT Sans Narrow"/>
              </a:rPr>
              <a:t>1 person har ikke læst spørgeskemaet ordenligt.</a:t>
            </a:r>
            <a:endParaRPr dirty="0">
              <a:solidFill>
                <a:schemeClr val="bg1"/>
              </a:solidFill>
              <a:latin typeface="+mn-lt"/>
              <a:ea typeface="PT Sans Narrow"/>
              <a:cs typeface="PT Sans Narrow"/>
              <a:sym typeface="PT Sans Narrow"/>
            </a:endParaRPr>
          </a:p>
        </p:txBody>
      </p:sp>
      <p:sp>
        <p:nvSpPr>
          <p:cNvPr id="157" name="Google Shape;157;p23"/>
          <p:cNvSpPr txBox="1">
            <a:spLocks noGrp="1"/>
          </p:cNvSpPr>
          <p:nvPr>
            <p:ph type="body" idx="4294967295"/>
          </p:nvPr>
        </p:nvSpPr>
        <p:spPr>
          <a:xfrm>
            <a:off x="5480850" y="3042591"/>
            <a:ext cx="1628400" cy="1612500"/>
          </a:xfrm>
          <a:prstGeom prst="rect">
            <a:avLst/>
          </a:prstGeom>
          <a:solidFill>
            <a:schemeClr val="accent1">
              <a:lumMod val="20000"/>
              <a:lumOff val="8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bg1"/>
                </a:solidFill>
                <a:latin typeface="+mn-lt"/>
                <a:ea typeface="PT Sans Narrow"/>
                <a:cs typeface="PT Sans Narrow"/>
                <a:sym typeface="PT Sans Narrow"/>
              </a:rPr>
              <a:t>¾ Vil gerne have en god størrelses guide.</a:t>
            </a:r>
            <a:endParaRPr dirty="0">
              <a:solidFill>
                <a:schemeClr val="bg1"/>
              </a:solidFill>
              <a:latin typeface="+mn-lt"/>
              <a:ea typeface="PT Sans Narrow"/>
              <a:cs typeface="PT Sans Narrow"/>
              <a:sym typeface="PT Sans Narrow"/>
            </a:endParaRPr>
          </a:p>
        </p:txBody>
      </p:sp>
      <p:sp>
        <p:nvSpPr>
          <p:cNvPr id="158" name="Google Shape;158;p23"/>
          <p:cNvSpPr txBox="1">
            <a:spLocks noGrp="1"/>
          </p:cNvSpPr>
          <p:nvPr>
            <p:ph type="body" idx="4294967295"/>
          </p:nvPr>
        </p:nvSpPr>
        <p:spPr>
          <a:xfrm>
            <a:off x="3757800" y="3042591"/>
            <a:ext cx="1628400" cy="1612500"/>
          </a:xfrm>
          <a:prstGeom prst="rect">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200" dirty="0">
                <a:solidFill>
                  <a:schemeClr val="bg1"/>
                </a:solidFill>
                <a:latin typeface="+mn-lt"/>
                <a:ea typeface="PT Sans Narrow"/>
                <a:cs typeface="PT Sans Narrow"/>
                <a:sym typeface="PT Sans Narrow"/>
              </a:rPr>
              <a:t>½ af dem kunne dog overtales til at købe online hvis man kunne prøve ligende produkter, billig og hurtigfragt, samt nem returnering.</a:t>
            </a:r>
            <a:endParaRPr sz="1200" dirty="0">
              <a:solidFill>
                <a:schemeClr val="bg1"/>
              </a:solidFill>
              <a:latin typeface="+mn-lt"/>
              <a:ea typeface="PT Sans Narrow"/>
              <a:cs typeface="PT Sans Narrow"/>
              <a:sym typeface="PT Sans Narrow"/>
            </a:endParaRPr>
          </a:p>
        </p:txBody>
      </p:sp>
      <p:sp>
        <p:nvSpPr>
          <p:cNvPr id="159" name="Google Shape;159;p23"/>
          <p:cNvSpPr txBox="1">
            <a:spLocks noGrp="1"/>
          </p:cNvSpPr>
          <p:nvPr>
            <p:ph type="body" idx="4294967295"/>
          </p:nvPr>
        </p:nvSpPr>
        <p:spPr>
          <a:xfrm>
            <a:off x="2034750" y="3042591"/>
            <a:ext cx="1628400" cy="1612500"/>
          </a:xfrm>
          <a:prstGeom prst="rect">
            <a:avLst/>
          </a:prstGeom>
          <a:solidFill>
            <a:schemeClr val="accent1">
              <a:lumMod val="60000"/>
              <a:lumOff val="4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400" dirty="0">
                <a:solidFill>
                  <a:schemeClr val="bg1"/>
                </a:solidFill>
                <a:latin typeface="+mn-lt"/>
                <a:ea typeface="PT Sans Narrow"/>
                <a:cs typeface="PT Sans Narrow"/>
                <a:sym typeface="PT Sans Narrow"/>
              </a:rPr>
              <a:t>100% af de der ikke shopper online, begrunder det i at de gerne vil prøve tøjet først.</a:t>
            </a:r>
            <a:endParaRPr sz="1400" dirty="0">
              <a:solidFill>
                <a:schemeClr val="bg1"/>
              </a:solidFill>
              <a:latin typeface="+mn-lt"/>
              <a:ea typeface="PT Sans Narrow"/>
              <a:cs typeface="PT Sans Narrow"/>
              <a:sym typeface="PT Sans Narrow"/>
            </a:endParaRPr>
          </a:p>
        </p:txBody>
      </p:sp>
      <p:sp>
        <p:nvSpPr>
          <p:cNvPr id="2" name="Rectangle 1">
            <a:extLst>
              <a:ext uri="{FF2B5EF4-FFF2-40B4-BE49-F238E27FC236}">
                <a16:creationId xmlns:a16="http://schemas.microsoft.com/office/drawing/2014/main" id="{E341BE14-5162-3BB6-CC99-B3ED94F4F71A}"/>
              </a:ext>
            </a:extLst>
          </p:cNvPr>
          <p:cNvSpPr/>
          <p:nvPr/>
        </p:nvSpPr>
        <p:spPr>
          <a:xfrm>
            <a:off x="0" y="0"/>
            <a:ext cx="9215120" cy="5232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4" name="Rectangle 3">
            <a:extLst>
              <a:ext uri="{FF2B5EF4-FFF2-40B4-BE49-F238E27FC236}">
                <a16:creationId xmlns:a16="http://schemas.microsoft.com/office/drawing/2014/main" id="{B6EC41ED-279C-3ECA-7400-87C4188C5374}"/>
              </a:ext>
            </a:extLst>
          </p:cNvPr>
          <p:cNvSpPr/>
          <p:nvPr/>
        </p:nvSpPr>
        <p:spPr>
          <a:xfrm>
            <a:off x="179070" y="1166614"/>
            <a:ext cx="1409700" cy="18356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64" name="Google Shape;164;p24"/>
          <p:cNvSpPr txBox="1">
            <a:spLocks noGrp="1"/>
          </p:cNvSpPr>
          <p:nvPr>
            <p:ph type="ctrTitle"/>
          </p:nvPr>
        </p:nvSpPr>
        <p:spPr>
          <a:xfrm>
            <a:off x="1230630" y="1334401"/>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a" dirty="0"/>
              <a:t>Koncept 2. iteration</a:t>
            </a:r>
            <a:endParaRPr dirty="0"/>
          </a:p>
        </p:txBody>
      </p:sp>
      <p:sp>
        <p:nvSpPr>
          <p:cNvPr id="165" name="Google Shape;165;p24"/>
          <p:cNvSpPr txBox="1">
            <a:spLocks noGrp="1"/>
          </p:cNvSpPr>
          <p:nvPr>
            <p:ph type="subTitle" idx="1"/>
          </p:nvPr>
        </p:nvSpPr>
        <p:spPr>
          <a:xfrm>
            <a:off x="1158240" y="3320628"/>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a" dirty="0"/>
              <a:t>Uændret fra koncept 1</a:t>
            </a:r>
            <a:endParaRPr dirty="0"/>
          </a:p>
        </p:txBody>
      </p:sp>
      <p:sp>
        <p:nvSpPr>
          <p:cNvPr id="2" name="Rectangle 1">
            <a:extLst>
              <a:ext uri="{FF2B5EF4-FFF2-40B4-BE49-F238E27FC236}">
                <a16:creationId xmlns:a16="http://schemas.microsoft.com/office/drawing/2014/main" id="{B32D503D-50F6-0195-8DC9-2DE1265CCB46}"/>
              </a:ext>
            </a:extLst>
          </p:cNvPr>
          <p:cNvSpPr/>
          <p:nvPr/>
        </p:nvSpPr>
        <p:spPr>
          <a:xfrm>
            <a:off x="0" y="0"/>
            <a:ext cx="2316480" cy="1630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Rectangle 2">
            <a:extLst>
              <a:ext uri="{FF2B5EF4-FFF2-40B4-BE49-F238E27FC236}">
                <a16:creationId xmlns:a16="http://schemas.microsoft.com/office/drawing/2014/main" id="{877EC700-B654-EDC5-5C29-E9A3A9AFA5FD}"/>
              </a:ext>
            </a:extLst>
          </p:cNvPr>
          <p:cNvSpPr/>
          <p:nvPr/>
        </p:nvSpPr>
        <p:spPr>
          <a:xfrm>
            <a:off x="883920" y="369570"/>
            <a:ext cx="3688080" cy="152019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a:p>
        </p:txBody>
      </p:sp>
      <p:sp>
        <p:nvSpPr>
          <p:cNvPr id="5" name="Rectangle 4">
            <a:extLst>
              <a:ext uri="{FF2B5EF4-FFF2-40B4-BE49-F238E27FC236}">
                <a16:creationId xmlns:a16="http://schemas.microsoft.com/office/drawing/2014/main" id="{2612340F-D9EA-FC5B-76AE-EE464D67F5E3}"/>
              </a:ext>
            </a:extLst>
          </p:cNvPr>
          <p:cNvSpPr/>
          <p:nvPr/>
        </p:nvSpPr>
        <p:spPr>
          <a:xfrm>
            <a:off x="179070" y="3143250"/>
            <a:ext cx="556260" cy="483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Rectangle 5">
            <a:extLst>
              <a:ext uri="{FF2B5EF4-FFF2-40B4-BE49-F238E27FC236}">
                <a16:creationId xmlns:a16="http://schemas.microsoft.com/office/drawing/2014/main" id="{D6850912-954B-C5A8-7CDE-5116A4E1AE58}"/>
              </a:ext>
            </a:extLst>
          </p:cNvPr>
          <p:cNvSpPr/>
          <p:nvPr/>
        </p:nvSpPr>
        <p:spPr>
          <a:xfrm>
            <a:off x="384810" y="3732808"/>
            <a:ext cx="701040" cy="2814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 name="Rectangle 6">
            <a:extLst>
              <a:ext uri="{FF2B5EF4-FFF2-40B4-BE49-F238E27FC236}">
                <a16:creationId xmlns:a16="http://schemas.microsoft.com/office/drawing/2014/main" id="{8BA16C06-FD4D-3DFA-904E-2D342AC23240}"/>
              </a:ext>
            </a:extLst>
          </p:cNvPr>
          <p:cNvSpPr/>
          <p:nvPr/>
        </p:nvSpPr>
        <p:spPr>
          <a:xfrm>
            <a:off x="880110" y="3353321"/>
            <a:ext cx="205740" cy="2814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9448CD90-2ADF-6072-6541-5BEB0F630AA0}"/>
              </a:ext>
            </a:extLst>
          </p:cNvPr>
          <p:cNvSpPr/>
          <p:nvPr/>
        </p:nvSpPr>
        <p:spPr>
          <a:xfrm>
            <a:off x="506730" y="4187491"/>
            <a:ext cx="137160" cy="365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9" name="Rectangle 8">
            <a:extLst>
              <a:ext uri="{FF2B5EF4-FFF2-40B4-BE49-F238E27FC236}">
                <a16:creationId xmlns:a16="http://schemas.microsoft.com/office/drawing/2014/main" id="{C5AA20B2-DB98-E5DE-78D4-1F0EB112614C}"/>
              </a:ext>
            </a:extLst>
          </p:cNvPr>
          <p:cNvSpPr/>
          <p:nvPr/>
        </p:nvSpPr>
        <p:spPr>
          <a:xfrm rot="5400000">
            <a:off x="493653" y="4448734"/>
            <a:ext cx="803910" cy="2814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EDAE5FC7-D880-0F2C-EECE-5E4C4143CBEB}"/>
              </a:ext>
            </a:extLst>
          </p:cNvPr>
          <p:cNvSpPr/>
          <p:nvPr/>
        </p:nvSpPr>
        <p:spPr>
          <a:xfrm>
            <a:off x="179070" y="4725757"/>
            <a:ext cx="476250" cy="2814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BD2E7AEA-C5D4-18BE-E49F-A3C7F4C26CFB}"/>
              </a:ext>
            </a:extLst>
          </p:cNvPr>
          <p:cNvSpPr/>
          <p:nvPr/>
        </p:nvSpPr>
        <p:spPr>
          <a:xfrm>
            <a:off x="880110" y="3151060"/>
            <a:ext cx="708660" cy="10419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2" name="Rectangle 11">
            <a:extLst>
              <a:ext uri="{FF2B5EF4-FFF2-40B4-BE49-F238E27FC236}">
                <a16:creationId xmlns:a16="http://schemas.microsoft.com/office/drawing/2014/main" id="{5E0E6011-C7BE-861D-8CB6-D8B4A16E419B}"/>
              </a:ext>
            </a:extLst>
          </p:cNvPr>
          <p:cNvSpPr/>
          <p:nvPr/>
        </p:nvSpPr>
        <p:spPr>
          <a:xfrm>
            <a:off x="1218480" y="3353321"/>
            <a:ext cx="370290" cy="6609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3" name="Rectangle 12">
            <a:extLst>
              <a:ext uri="{FF2B5EF4-FFF2-40B4-BE49-F238E27FC236}">
                <a16:creationId xmlns:a16="http://schemas.microsoft.com/office/drawing/2014/main" id="{6A1C1C23-DC50-74C3-169B-EC39D1100A5B}"/>
              </a:ext>
            </a:extLst>
          </p:cNvPr>
          <p:cNvSpPr/>
          <p:nvPr/>
        </p:nvSpPr>
        <p:spPr>
          <a:xfrm>
            <a:off x="1131570" y="4104748"/>
            <a:ext cx="281424" cy="2234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5" name="Rectangle 14">
            <a:extLst>
              <a:ext uri="{FF2B5EF4-FFF2-40B4-BE49-F238E27FC236}">
                <a16:creationId xmlns:a16="http://schemas.microsoft.com/office/drawing/2014/main" id="{D4115738-7D7C-B6A1-AE43-1E6D42774745}"/>
              </a:ext>
            </a:extLst>
          </p:cNvPr>
          <p:cNvSpPr/>
          <p:nvPr/>
        </p:nvSpPr>
        <p:spPr>
          <a:xfrm>
            <a:off x="1131570" y="4398925"/>
            <a:ext cx="86910" cy="5924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6" name="Rectangle 15">
            <a:extLst>
              <a:ext uri="{FF2B5EF4-FFF2-40B4-BE49-F238E27FC236}">
                <a16:creationId xmlns:a16="http://schemas.microsoft.com/office/drawing/2014/main" id="{D002FBF1-400D-78A5-4588-364973CEC38C}"/>
              </a:ext>
            </a:extLst>
          </p:cNvPr>
          <p:cNvSpPr/>
          <p:nvPr/>
        </p:nvSpPr>
        <p:spPr>
          <a:xfrm rot="5400000">
            <a:off x="1044522" y="4651708"/>
            <a:ext cx="592476" cy="8691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9" name="Rectangle 18">
            <a:extLst>
              <a:ext uri="{FF2B5EF4-FFF2-40B4-BE49-F238E27FC236}">
                <a16:creationId xmlns:a16="http://schemas.microsoft.com/office/drawing/2014/main" id="{758A71F0-FC4B-DB11-41BE-07143253DD8C}"/>
              </a:ext>
            </a:extLst>
          </p:cNvPr>
          <p:cNvSpPr/>
          <p:nvPr/>
        </p:nvSpPr>
        <p:spPr>
          <a:xfrm>
            <a:off x="1463040" y="4773930"/>
            <a:ext cx="125730" cy="2041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0" name="Rectangle 19">
            <a:extLst>
              <a:ext uri="{FF2B5EF4-FFF2-40B4-BE49-F238E27FC236}">
                <a16:creationId xmlns:a16="http://schemas.microsoft.com/office/drawing/2014/main" id="{7D790C0C-26CD-7318-A5C0-38DA601922DD}"/>
              </a:ext>
            </a:extLst>
          </p:cNvPr>
          <p:cNvSpPr/>
          <p:nvPr/>
        </p:nvSpPr>
        <p:spPr>
          <a:xfrm rot="10800000">
            <a:off x="4772749" y="369570"/>
            <a:ext cx="556260" cy="483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1" name="Rectangle 20">
            <a:extLst>
              <a:ext uri="{FF2B5EF4-FFF2-40B4-BE49-F238E27FC236}">
                <a16:creationId xmlns:a16="http://schemas.microsoft.com/office/drawing/2014/main" id="{E7436206-EF19-FEA6-8D5B-EE0E7678789E}"/>
              </a:ext>
            </a:extLst>
          </p:cNvPr>
          <p:cNvSpPr/>
          <p:nvPr/>
        </p:nvSpPr>
        <p:spPr>
          <a:xfrm rot="10800000">
            <a:off x="4978489" y="951108"/>
            <a:ext cx="701040" cy="2814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2" name="Rectangle 21">
            <a:extLst>
              <a:ext uri="{FF2B5EF4-FFF2-40B4-BE49-F238E27FC236}">
                <a16:creationId xmlns:a16="http://schemas.microsoft.com/office/drawing/2014/main" id="{19BB124C-3968-5644-E902-5DF7ABA3828B}"/>
              </a:ext>
            </a:extLst>
          </p:cNvPr>
          <p:cNvSpPr/>
          <p:nvPr/>
        </p:nvSpPr>
        <p:spPr>
          <a:xfrm rot="10800000">
            <a:off x="5459143" y="559927"/>
            <a:ext cx="205740" cy="2814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3" name="Rectangle 22">
            <a:extLst>
              <a:ext uri="{FF2B5EF4-FFF2-40B4-BE49-F238E27FC236}">
                <a16:creationId xmlns:a16="http://schemas.microsoft.com/office/drawing/2014/main" id="{A18E12A0-E431-7561-4C93-CBFFE8639BD3}"/>
              </a:ext>
            </a:extLst>
          </p:cNvPr>
          <p:cNvSpPr/>
          <p:nvPr/>
        </p:nvSpPr>
        <p:spPr>
          <a:xfrm rot="10800000">
            <a:off x="4772749" y="951107"/>
            <a:ext cx="137160" cy="365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4" name="Rectangle 23">
            <a:extLst>
              <a:ext uri="{FF2B5EF4-FFF2-40B4-BE49-F238E27FC236}">
                <a16:creationId xmlns:a16="http://schemas.microsoft.com/office/drawing/2014/main" id="{AE948B0C-D395-C727-A349-6E39802C40D8}"/>
              </a:ext>
            </a:extLst>
          </p:cNvPr>
          <p:cNvSpPr/>
          <p:nvPr/>
        </p:nvSpPr>
        <p:spPr>
          <a:xfrm rot="16200000">
            <a:off x="5629524" y="990402"/>
            <a:ext cx="1517289" cy="2814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5" name="Rectangle 24">
            <a:extLst>
              <a:ext uri="{FF2B5EF4-FFF2-40B4-BE49-F238E27FC236}">
                <a16:creationId xmlns:a16="http://schemas.microsoft.com/office/drawing/2014/main" id="{53B37261-BB0C-ED14-7DD7-7C5E2F9EEBE3}"/>
              </a:ext>
            </a:extLst>
          </p:cNvPr>
          <p:cNvSpPr/>
          <p:nvPr/>
        </p:nvSpPr>
        <p:spPr>
          <a:xfrm rot="10800000">
            <a:off x="4993365" y="1312945"/>
            <a:ext cx="1173122" cy="4221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6" name="Rectangle 25">
            <a:extLst>
              <a:ext uri="{FF2B5EF4-FFF2-40B4-BE49-F238E27FC236}">
                <a16:creationId xmlns:a16="http://schemas.microsoft.com/office/drawing/2014/main" id="{4CE305C9-11D7-54AB-5F21-84736E02F347}"/>
              </a:ext>
            </a:extLst>
          </p:cNvPr>
          <p:cNvSpPr/>
          <p:nvPr/>
        </p:nvSpPr>
        <p:spPr>
          <a:xfrm rot="10800000">
            <a:off x="5457829" y="363405"/>
            <a:ext cx="708660" cy="10419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Rectangle 26">
            <a:extLst>
              <a:ext uri="{FF2B5EF4-FFF2-40B4-BE49-F238E27FC236}">
                <a16:creationId xmlns:a16="http://schemas.microsoft.com/office/drawing/2014/main" id="{898872D2-FD23-F3F2-687A-7CACBA982D1E}"/>
              </a:ext>
            </a:extLst>
          </p:cNvPr>
          <p:cNvSpPr/>
          <p:nvPr/>
        </p:nvSpPr>
        <p:spPr>
          <a:xfrm rot="10800000">
            <a:off x="5753463" y="541554"/>
            <a:ext cx="413025" cy="6609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27">
            <a:extLst>
              <a:ext uri="{FF2B5EF4-FFF2-40B4-BE49-F238E27FC236}">
                <a16:creationId xmlns:a16="http://schemas.microsoft.com/office/drawing/2014/main" id="{AE3F1B83-5BD8-DAFB-3C1A-34F4F5FCEEE3}"/>
              </a:ext>
            </a:extLst>
          </p:cNvPr>
          <p:cNvSpPr/>
          <p:nvPr/>
        </p:nvSpPr>
        <p:spPr>
          <a:xfrm rot="10800000">
            <a:off x="6603257" y="1033153"/>
            <a:ext cx="281424" cy="2234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9" name="Rectangle 28">
            <a:extLst>
              <a:ext uri="{FF2B5EF4-FFF2-40B4-BE49-F238E27FC236}">
                <a16:creationId xmlns:a16="http://schemas.microsoft.com/office/drawing/2014/main" id="{96F074C2-5768-2B17-EC69-FBF22047EECE}"/>
              </a:ext>
            </a:extLst>
          </p:cNvPr>
          <p:cNvSpPr/>
          <p:nvPr/>
        </p:nvSpPr>
        <p:spPr>
          <a:xfrm rot="10800000">
            <a:off x="6609849" y="358630"/>
            <a:ext cx="86910" cy="5924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0" name="Rectangle 29">
            <a:extLst>
              <a:ext uri="{FF2B5EF4-FFF2-40B4-BE49-F238E27FC236}">
                <a16:creationId xmlns:a16="http://schemas.microsoft.com/office/drawing/2014/main" id="{AB6A2E0D-C1A1-3F99-202F-A3D7AD174E00}"/>
              </a:ext>
            </a:extLst>
          </p:cNvPr>
          <p:cNvSpPr/>
          <p:nvPr/>
        </p:nvSpPr>
        <p:spPr>
          <a:xfrm rot="16200000">
            <a:off x="6520358" y="617470"/>
            <a:ext cx="592476" cy="8691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1" name="Rectangle 30">
            <a:extLst>
              <a:ext uri="{FF2B5EF4-FFF2-40B4-BE49-F238E27FC236}">
                <a16:creationId xmlns:a16="http://schemas.microsoft.com/office/drawing/2014/main" id="{4428CB23-4157-4820-FCF5-3F97BC467281}"/>
              </a:ext>
            </a:extLst>
          </p:cNvPr>
          <p:cNvSpPr/>
          <p:nvPr/>
        </p:nvSpPr>
        <p:spPr>
          <a:xfrm rot="10800000">
            <a:off x="6603257" y="1311248"/>
            <a:ext cx="637704" cy="283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32" name="Rectangle 31">
            <a:extLst>
              <a:ext uri="{FF2B5EF4-FFF2-40B4-BE49-F238E27FC236}">
                <a16:creationId xmlns:a16="http://schemas.microsoft.com/office/drawing/2014/main" id="{EC2E67EC-25F3-2CE1-7526-96EA456C8F5E}"/>
              </a:ext>
            </a:extLst>
          </p:cNvPr>
          <p:cNvSpPr/>
          <p:nvPr/>
        </p:nvSpPr>
        <p:spPr>
          <a:xfrm rot="10800000">
            <a:off x="6947777" y="364350"/>
            <a:ext cx="918652" cy="5593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33" name="Rectangle 32">
            <a:extLst>
              <a:ext uri="{FF2B5EF4-FFF2-40B4-BE49-F238E27FC236}">
                <a16:creationId xmlns:a16="http://schemas.microsoft.com/office/drawing/2014/main" id="{E5290454-8660-2136-ED4B-6CF147C1637A}"/>
              </a:ext>
            </a:extLst>
          </p:cNvPr>
          <p:cNvSpPr/>
          <p:nvPr/>
        </p:nvSpPr>
        <p:spPr>
          <a:xfrm rot="16200000">
            <a:off x="6987297" y="1005391"/>
            <a:ext cx="225903" cy="2814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4" name="Rectangle 33">
            <a:extLst>
              <a:ext uri="{FF2B5EF4-FFF2-40B4-BE49-F238E27FC236}">
                <a16:creationId xmlns:a16="http://schemas.microsoft.com/office/drawing/2014/main" id="{1E3732BF-BF0B-5A85-7B14-1C3B08FF86D7}"/>
              </a:ext>
            </a:extLst>
          </p:cNvPr>
          <p:cNvSpPr/>
          <p:nvPr/>
        </p:nvSpPr>
        <p:spPr>
          <a:xfrm rot="10800000">
            <a:off x="7306616" y="1033153"/>
            <a:ext cx="196543" cy="5593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5" name="Rectangle 34">
            <a:extLst>
              <a:ext uri="{FF2B5EF4-FFF2-40B4-BE49-F238E27FC236}">
                <a16:creationId xmlns:a16="http://schemas.microsoft.com/office/drawing/2014/main" id="{9802D350-35BB-FE96-44EE-E8559E13E22B}"/>
              </a:ext>
            </a:extLst>
          </p:cNvPr>
          <p:cNvSpPr/>
          <p:nvPr/>
        </p:nvSpPr>
        <p:spPr>
          <a:xfrm rot="16200000">
            <a:off x="7639811" y="927326"/>
            <a:ext cx="868183" cy="2976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6" name="Rectangle 35">
            <a:extLst>
              <a:ext uri="{FF2B5EF4-FFF2-40B4-BE49-F238E27FC236}">
                <a16:creationId xmlns:a16="http://schemas.microsoft.com/office/drawing/2014/main" id="{17989416-5AB8-9978-D2F7-A848BD5ABB84}"/>
              </a:ext>
            </a:extLst>
          </p:cNvPr>
          <p:cNvSpPr/>
          <p:nvPr/>
        </p:nvSpPr>
        <p:spPr>
          <a:xfrm rot="10800000">
            <a:off x="7552669" y="1026007"/>
            <a:ext cx="313760" cy="8637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8" name="Rectangle 37">
            <a:extLst>
              <a:ext uri="{FF2B5EF4-FFF2-40B4-BE49-F238E27FC236}">
                <a16:creationId xmlns:a16="http://schemas.microsoft.com/office/drawing/2014/main" id="{AA70F166-42FB-D89F-56D7-6A4EF63B1C9F}"/>
              </a:ext>
            </a:extLst>
          </p:cNvPr>
          <p:cNvSpPr/>
          <p:nvPr/>
        </p:nvSpPr>
        <p:spPr>
          <a:xfrm rot="10800000">
            <a:off x="4993365" y="1802559"/>
            <a:ext cx="1173122" cy="871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39" name="Rectangle 38">
            <a:extLst>
              <a:ext uri="{FF2B5EF4-FFF2-40B4-BE49-F238E27FC236}">
                <a16:creationId xmlns:a16="http://schemas.microsoft.com/office/drawing/2014/main" id="{29581F54-F7E5-7BA2-E806-9B1227F3D163}"/>
              </a:ext>
            </a:extLst>
          </p:cNvPr>
          <p:cNvSpPr/>
          <p:nvPr/>
        </p:nvSpPr>
        <p:spPr>
          <a:xfrm rot="10800000">
            <a:off x="7915936" y="1566462"/>
            <a:ext cx="313759" cy="3297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0" name="Rectangle 39">
            <a:extLst>
              <a:ext uri="{FF2B5EF4-FFF2-40B4-BE49-F238E27FC236}">
                <a16:creationId xmlns:a16="http://schemas.microsoft.com/office/drawing/2014/main" id="{D5EE796C-2C11-A9DE-067A-D3AFEBC01120}"/>
              </a:ext>
            </a:extLst>
          </p:cNvPr>
          <p:cNvSpPr/>
          <p:nvPr/>
        </p:nvSpPr>
        <p:spPr>
          <a:xfrm rot="10800000">
            <a:off x="8301002" y="654866"/>
            <a:ext cx="732055" cy="5593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41" name="Rectangle 40">
            <a:extLst>
              <a:ext uri="{FF2B5EF4-FFF2-40B4-BE49-F238E27FC236}">
                <a16:creationId xmlns:a16="http://schemas.microsoft.com/office/drawing/2014/main" id="{EE913E3F-32B0-D625-B4F1-B8ABC60479D6}"/>
              </a:ext>
            </a:extLst>
          </p:cNvPr>
          <p:cNvSpPr/>
          <p:nvPr/>
        </p:nvSpPr>
        <p:spPr>
          <a:xfrm rot="16200000">
            <a:off x="8690077" y="1196149"/>
            <a:ext cx="251171" cy="40551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2" name="Rectangle 41">
            <a:extLst>
              <a:ext uri="{FF2B5EF4-FFF2-40B4-BE49-F238E27FC236}">
                <a16:creationId xmlns:a16="http://schemas.microsoft.com/office/drawing/2014/main" id="{10174EA7-A837-8989-6F94-E047F39B11C6}"/>
              </a:ext>
            </a:extLst>
          </p:cNvPr>
          <p:cNvSpPr/>
          <p:nvPr/>
        </p:nvSpPr>
        <p:spPr>
          <a:xfrm rot="10800000">
            <a:off x="8306129" y="1256036"/>
            <a:ext cx="262071" cy="4308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3" name="Rectangle 42">
            <a:extLst>
              <a:ext uri="{FF2B5EF4-FFF2-40B4-BE49-F238E27FC236}">
                <a16:creationId xmlns:a16="http://schemas.microsoft.com/office/drawing/2014/main" id="{8EDA8C35-28CC-F99C-0D50-B34B3EE14099}"/>
              </a:ext>
            </a:extLst>
          </p:cNvPr>
          <p:cNvSpPr/>
          <p:nvPr/>
        </p:nvSpPr>
        <p:spPr>
          <a:xfrm rot="10800000">
            <a:off x="8708488" y="357068"/>
            <a:ext cx="313759" cy="2398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4" name="Rectangle 43">
            <a:extLst>
              <a:ext uri="{FF2B5EF4-FFF2-40B4-BE49-F238E27FC236}">
                <a16:creationId xmlns:a16="http://schemas.microsoft.com/office/drawing/2014/main" id="{FE0B0B24-DEF2-E949-20BB-17B663DBD2BB}"/>
              </a:ext>
            </a:extLst>
          </p:cNvPr>
          <p:cNvSpPr/>
          <p:nvPr/>
        </p:nvSpPr>
        <p:spPr>
          <a:xfrm rot="10800000">
            <a:off x="8310934" y="1725459"/>
            <a:ext cx="257266" cy="511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a:extLst>
              <a:ext uri="{FF2B5EF4-FFF2-40B4-BE49-F238E27FC236}">
                <a16:creationId xmlns:a16="http://schemas.microsoft.com/office/drawing/2014/main" id="{F8D33435-96DF-4E54-4315-E94108701C9E}"/>
              </a:ext>
            </a:extLst>
          </p:cNvPr>
          <p:cNvSpPr/>
          <p:nvPr/>
        </p:nvSpPr>
        <p:spPr>
          <a:xfrm>
            <a:off x="-264160" y="201090"/>
            <a:ext cx="9550400" cy="1751472"/>
          </a:xfrm>
          <a:prstGeom prst="round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a:p>
        </p:txBody>
      </p:sp>
      <p:sp>
        <p:nvSpPr>
          <p:cNvPr id="5" name="TextBox 4">
            <a:extLst>
              <a:ext uri="{FF2B5EF4-FFF2-40B4-BE49-F238E27FC236}">
                <a16:creationId xmlns:a16="http://schemas.microsoft.com/office/drawing/2014/main" id="{61A82943-0509-39D1-A29C-B2BD53F6404C}"/>
              </a:ext>
            </a:extLst>
          </p:cNvPr>
          <p:cNvSpPr txBox="1"/>
          <p:nvPr/>
        </p:nvSpPr>
        <p:spPr>
          <a:xfrm>
            <a:off x="458737" y="121552"/>
            <a:ext cx="3671147" cy="1730345"/>
          </a:xfrm>
          <a:prstGeom prst="rect">
            <a:avLst/>
          </a:prstGeom>
          <a:noFill/>
        </p:spPr>
        <p:txBody>
          <a:bodyPr wrap="square" rtlCol="0">
            <a:spAutoFit/>
          </a:bodyPr>
          <a:lstStyle/>
          <a:p>
            <a:pPr>
              <a:lnSpc>
                <a:spcPct val="107000"/>
              </a:lnSpc>
              <a:spcAft>
                <a:spcPts val="800"/>
              </a:spcAft>
            </a:pPr>
            <a:r>
              <a:rPr lang="da-DK" sz="2800"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Afsender</a:t>
            </a:r>
            <a:br>
              <a:rPr lang="da-DK" sz="12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 opstarter firma der har taget inspiration fra udenlandsk stil og interesserer sig i popkultur/ungdommen og de skiftende tider.</a:t>
            </a:r>
            <a:b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Ungt frisk firma med god energi og oprigtig interesse i kunderne.</a:t>
            </a:r>
            <a:b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Fokus på oprigtighed, ærlighed, tillid og hygge.</a:t>
            </a:r>
            <a:endParaRPr lang="en-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429BD29-5E15-3706-60AF-4241A1B18608}"/>
              </a:ext>
            </a:extLst>
          </p:cNvPr>
          <p:cNvSpPr txBox="1"/>
          <p:nvPr/>
        </p:nvSpPr>
        <p:spPr>
          <a:xfrm>
            <a:off x="426969" y="2014977"/>
            <a:ext cx="8249920" cy="1004186"/>
          </a:xfrm>
          <a:prstGeom prst="rect">
            <a:avLst/>
          </a:prstGeom>
          <a:noFill/>
        </p:spPr>
        <p:txBody>
          <a:bodyPr wrap="square">
            <a:spAutoFit/>
          </a:bodyPr>
          <a:lstStyle/>
          <a:p>
            <a:pPr>
              <a:lnSpc>
                <a:spcPct val="107000"/>
              </a:lnSpc>
              <a:spcAft>
                <a:spcPts val="800"/>
              </a:spcAft>
            </a:pPr>
            <a:r>
              <a:rPr lang="da-DK" sz="2800" dirty="0">
                <a:solidFill>
                  <a:schemeClr val="accent1"/>
                </a:solidFill>
                <a:effectLst/>
                <a:latin typeface="Calibri Light" panose="020F0302020204030204" pitchFamily="34" charset="0"/>
                <a:ea typeface="Times New Roman" panose="02020603050405020304" pitchFamily="18" charset="0"/>
                <a:cs typeface="Times New Roman" panose="02020603050405020304" pitchFamily="18" charset="0"/>
              </a:rPr>
              <a:t>Målgruppe</a:t>
            </a:r>
            <a:br>
              <a:rPr lang="da-DK" sz="14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da-DK" sz="14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Danskere der søger mere udenlandske og moderne stile. En mere </a:t>
            </a:r>
            <a:r>
              <a:rPr lang="da-DK" sz="1400" dirty="0" err="1">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wacky</a:t>
            </a:r>
            <a:r>
              <a:rPr lang="da-DK" sz="14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 skæve og sjove stil, der giver mulighed for at udtrykke sig mere end konservativt plant og ensfarvet tøj.</a:t>
            </a:r>
            <a:endParaRPr lang="en-DK" sz="14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1A134ECB-D241-8D49-B77B-D35ADA62DF49}"/>
              </a:ext>
            </a:extLst>
          </p:cNvPr>
          <p:cNvSpPr txBox="1"/>
          <p:nvPr/>
        </p:nvSpPr>
        <p:spPr>
          <a:xfrm>
            <a:off x="413173" y="3208664"/>
            <a:ext cx="3840480" cy="1004186"/>
          </a:xfrm>
          <a:prstGeom prst="rect">
            <a:avLst/>
          </a:prstGeom>
          <a:noFill/>
        </p:spPr>
        <p:txBody>
          <a:bodyPr wrap="square">
            <a:spAutoFit/>
          </a:bodyPr>
          <a:lstStyle/>
          <a:p>
            <a:pPr>
              <a:lnSpc>
                <a:spcPct val="107000"/>
              </a:lnSpc>
              <a:spcAft>
                <a:spcPts val="800"/>
              </a:spcAft>
            </a:pPr>
            <a:r>
              <a:rPr lang="da-DK"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Primært målgruppe: </a:t>
            </a:r>
            <a:br>
              <a:rPr lang="da-DK" sz="14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da-DK" sz="14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Teenager og/eller unge voksne som er </a:t>
            </a:r>
            <a:r>
              <a:rPr lang="da-DK" sz="1400" dirty="0" err="1">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millenials</a:t>
            </a:r>
            <a:r>
              <a:rPr lang="da-DK" sz="14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 og yngre. Den generation der er med på udviklingen og søger individualiteten og friheden.</a:t>
            </a:r>
            <a:endParaRPr lang="en-DK" sz="14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CEB55208-81E2-5D17-F7C0-A6D065391D6F}"/>
              </a:ext>
            </a:extLst>
          </p:cNvPr>
          <p:cNvSpPr txBox="1"/>
          <p:nvPr/>
        </p:nvSpPr>
        <p:spPr>
          <a:xfrm>
            <a:off x="4392507" y="3208664"/>
            <a:ext cx="4572000" cy="1234697"/>
          </a:xfrm>
          <a:prstGeom prst="rect">
            <a:avLst/>
          </a:prstGeom>
          <a:noFill/>
        </p:spPr>
        <p:txBody>
          <a:bodyPr wrap="square">
            <a:spAutoFit/>
          </a:bodyPr>
          <a:lstStyle/>
          <a:p>
            <a:pPr>
              <a:lnSpc>
                <a:spcPct val="107000"/>
              </a:lnSpc>
              <a:spcAft>
                <a:spcPts val="800"/>
              </a:spcAft>
            </a:pPr>
            <a:r>
              <a:rPr lang="da-DK"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Sekundær målgruppe:</a:t>
            </a:r>
            <a:br>
              <a:rPr lang="da-DK" sz="14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da-DK" sz="14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 Etniske danskere med rejselyst og inspiration fra udlandet og er mere med på eller interesseret for mode.</a:t>
            </a:r>
            <a:br>
              <a:rPr lang="da-DK" sz="14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da-DK" sz="14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 Udlændinge bosat i Danmark eller etniske dansker der har rødder i udlandet, og deraf interesse i udlands stil/mode.</a:t>
            </a:r>
            <a:endParaRPr lang="en-DK" sz="14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Graphic 12" descr="User outline">
            <a:extLst>
              <a:ext uri="{FF2B5EF4-FFF2-40B4-BE49-F238E27FC236}">
                <a16:creationId xmlns:a16="http://schemas.microsoft.com/office/drawing/2014/main" id="{1CBD8AB1-D009-2128-7A77-2C5DC03794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7016" y="4144052"/>
            <a:ext cx="914400" cy="914400"/>
          </a:xfrm>
          <a:prstGeom prst="rect">
            <a:avLst/>
          </a:prstGeom>
        </p:spPr>
      </p:pic>
      <p:pic>
        <p:nvPicPr>
          <p:cNvPr id="15" name="Graphic 14" descr="Users outline">
            <a:extLst>
              <a:ext uri="{FF2B5EF4-FFF2-40B4-BE49-F238E27FC236}">
                <a16:creationId xmlns:a16="http://schemas.microsoft.com/office/drawing/2014/main" id="{F1B885E4-1A00-9301-E3E6-85B485629A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72000" y="4335892"/>
            <a:ext cx="914400" cy="914400"/>
          </a:xfrm>
          <a:prstGeom prst="rect">
            <a:avLst/>
          </a:prstGeom>
        </p:spPr>
      </p:pic>
      <p:pic>
        <p:nvPicPr>
          <p:cNvPr id="17" name="Graphic 16" descr="Arrow Right with solid fill">
            <a:extLst>
              <a:ext uri="{FF2B5EF4-FFF2-40B4-BE49-F238E27FC236}">
                <a16:creationId xmlns:a16="http://schemas.microsoft.com/office/drawing/2014/main" id="{5242109A-50A8-8EEC-D4B0-3063D516FA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8260182">
            <a:off x="5419889" y="4439403"/>
            <a:ext cx="271877" cy="271877"/>
          </a:xfrm>
          <a:prstGeom prst="rect">
            <a:avLst/>
          </a:prstGeom>
        </p:spPr>
      </p:pic>
      <p:pic>
        <p:nvPicPr>
          <p:cNvPr id="19" name="Graphic 18" descr="Badge outline">
            <a:extLst>
              <a:ext uri="{FF2B5EF4-FFF2-40B4-BE49-F238E27FC236}">
                <a16:creationId xmlns:a16="http://schemas.microsoft.com/office/drawing/2014/main" id="{414FD3E1-BD5E-C20C-575F-4CE31AE642E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32047" y="4383304"/>
            <a:ext cx="716287" cy="716287"/>
          </a:xfrm>
          <a:prstGeom prst="rect">
            <a:avLst/>
          </a:prstGeom>
        </p:spPr>
      </p:pic>
      <p:pic>
        <p:nvPicPr>
          <p:cNvPr id="21" name="Graphic 20" descr="Badge 1 outline">
            <a:extLst>
              <a:ext uri="{FF2B5EF4-FFF2-40B4-BE49-F238E27FC236}">
                <a16:creationId xmlns:a16="http://schemas.microsoft.com/office/drawing/2014/main" id="{F12F9C27-BB80-8AA3-2306-9CF8AA806B9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19013" y="4214040"/>
            <a:ext cx="914400" cy="914400"/>
          </a:xfrm>
          <a:prstGeom prst="rect">
            <a:avLst/>
          </a:prstGeom>
        </p:spPr>
      </p:pic>
      <p:pic>
        <p:nvPicPr>
          <p:cNvPr id="23" name="Graphic 22" descr="Send outline">
            <a:extLst>
              <a:ext uri="{FF2B5EF4-FFF2-40B4-BE49-F238E27FC236}">
                <a16:creationId xmlns:a16="http://schemas.microsoft.com/office/drawing/2014/main" id="{98E3329F-CB89-5CBF-FD1E-17ECB195E95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800967">
            <a:off x="7494237" y="294300"/>
            <a:ext cx="914400" cy="914400"/>
          </a:xfrm>
          <a:prstGeom prst="rect">
            <a:avLst/>
          </a:prstGeom>
        </p:spPr>
      </p:pic>
      <p:grpSp>
        <p:nvGrpSpPr>
          <p:cNvPr id="27" name="Group 26">
            <a:extLst>
              <a:ext uri="{FF2B5EF4-FFF2-40B4-BE49-F238E27FC236}">
                <a16:creationId xmlns:a16="http://schemas.microsoft.com/office/drawing/2014/main" id="{F736ED35-D717-E46C-442C-DE724615D3D4}"/>
              </a:ext>
            </a:extLst>
          </p:cNvPr>
          <p:cNvGrpSpPr/>
          <p:nvPr/>
        </p:nvGrpSpPr>
        <p:grpSpPr>
          <a:xfrm>
            <a:off x="4436729" y="512068"/>
            <a:ext cx="312120" cy="13680"/>
            <a:chOff x="4043413" y="968253"/>
            <a:chExt cx="312120" cy="13680"/>
          </a:xfrm>
        </p:grpSpPr>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37D82E40-95CD-E36D-98DE-3312ECE38836}"/>
                    </a:ext>
                  </a:extLst>
                </p14:cNvPr>
                <p14:cNvContentPartPr/>
                <p14:nvPr/>
              </p14:nvContentPartPr>
              <p14:xfrm>
                <a:off x="4043413" y="968253"/>
                <a:ext cx="74160" cy="360"/>
              </p14:xfrm>
            </p:contentPart>
          </mc:Choice>
          <mc:Fallback xmlns="">
            <p:pic>
              <p:nvPicPr>
                <p:cNvPr id="24" name="Ink 23">
                  <a:extLst>
                    <a:ext uri="{FF2B5EF4-FFF2-40B4-BE49-F238E27FC236}">
                      <a16:creationId xmlns:a16="http://schemas.microsoft.com/office/drawing/2014/main" id="{37D82E40-95CD-E36D-98DE-3312ECE38836}"/>
                    </a:ext>
                  </a:extLst>
                </p:cNvPr>
                <p:cNvPicPr/>
                <p:nvPr/>
              </p:nvPicPr>
              <p:blipFill>
                <a:blip r:embed="rId15"/>
                <a:stretch>
                  <a:fillRect/>
                </a:stretch>
              </p:blipFill>
              <p:spPr>
                <a:xfrm>
                  <a:off x="4034413" y="959253"/>
                  <a:ext cx="91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a:extLst>
                    <a:ext uri="{FF2B5EF4-FFF2-40B4-BE49-F238E27FC236}">
                      <a16:creationId xmlns:a16="http://schemas.microsoft.com/office/drawing/2014/main" id="{90E2C8B0-2996-6F54-D2AB-E57236A289CC}"/>
                    </a:ext>
                  </a:extLst>
                </p14:cNvPr>
                <p14:cNvContentPartPr/>
                <p14:nvPr/>
              </p14:nvContentPartPr>
              <p14:xfrm>
                <a:off x="4273813" y="968253"/>
                <a:ext cx="81720" cy="13680"/>
              </p14:xfrm>
            </p:contentPart>
          </mc:Choice>
          <mc:Fallback xmlns="">
            <p:pic>
              <p:nvPicPr>
                <p:cNvPr id="25" name="Ink 24">
                  <a:extLst>
                    <a:ext uri="{FF2B5EF4-FFF2-40B4-BE49-F238E27FC236}">
                      <a16:creationId xmlns:a16="http://schemas.microsoft.com/office/drawing/2014/main" id="{90E2C8B0-2996-6F54-D2AB-E57236A289CC}"/>
                    </a:ext>
                  </a:extLst>
                </p:cNvPr>
                <p:cNvPicPr/>
                <p:nvPr/>
              </p:nvPicPr>
              <p:blipFill>
                <a:blip r:embed="rId17"/>
                <a:stretch>
                  <a:fillRect/>
                </a:stretch>
              </p:blipFill>
              <p:spPr>
                <a:xfrm>
                  <a:off x="4264813" y="959253"/>
                  <a:ext cx="99360" cy="31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306BF8FE-DC68-E888-A099-4B0F3E462C71}"/>
                  </a:ext>
                </a:extLst>
              </p14:cNvPr>
              <p14:cNvContentPartPr/>
              <p14:nvPr/>
            </p14:nvContentPartPr>
            <p14:xfrm>
              <a:off x="4843169" y="627268"/>
              <a:ext cx="62640" cy="66960"/>
            </p14:xfrm>
          </p:contentPart>
        </mc:Choice>
        <mc:Fallback xmlns="">
          <p:pic>
            <p:nvPicPr>
              <p:cNvPr id="26" name="Ink 25">
                <a:extLst>
                  <a:ext uri="{FF2B5EF4-FFF2-40B4-BE49-F238E27FC236}">
                    <a16:creationId xmlns:a16="http://schemas.microsoft.com/office/drawing/2014/main" id="{306BF8FE-DC68-E888-A099-4B0F3E462C71}"/>
                  </a:ext>
                </a:extLst>
              </p:cNvPr>
              <p:cNvPicPr/>
              <p:nvPr/>
            </p:nvPicPr>
            <p:blipFill>
              <a:blip r:embed="rId19"/>
              <a:stretch>
                <a:fillRect/>
              </a:stretch>
            </p:blipFill>
            <p:spPr>
              <a:xfrm>
                <a:off x="4834169" y="618268"/>
                <a:ext cx="802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E28EF845-5051-DB05-2772-A01D4C80CCD0}"/>
                  </a:ext>
                </a:extLst>
              </p14:cNvPr>
              <p14:cNvContentPartPr/>
              <p14:nvPr/>
            </p14:nvContentPartPr>
            <p14:xfrm>
              <a:off x="5032889" y="843988"/>
              <a:ext cx="34560" cy="114840"/>
            </p14:xfrm>
          </p:contentPart>
        </mc:Choice>
        <mc:Fallback xmlns="">
          <p:pic>
            <p:nvPicPr>
              <p:cNvPr id="28" name="Ink 27">
                <a:extLst>
                  <a:ext uri="{FF2B5EF4-FFF2-40B4-BE49-F238E27FC236}">
                    <a16:creationId xmlns:a16="http://schemas.microsoft.com/office/drawing/2014/main" id="{E28EF845-5051-DB05-2772-A01D4C80CCD0}"/>
                  </a:ext>
                </a:extLst>
              </p:cNvPr>
              <p:cNvPicPr/>
              <p:nvPr/>
            </p:nvPicPr>
            <p:blipFill>
              <a:blip r:embed="rId21"/>
              <a:stretch>
                <a:fillRect/>
              </a:stretch>
            </p:blipFill>
            <p:spPr>
              <a:xfrm>
                <a:off x="5023889" y="834988"/>
                <a:ext cx="522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739CDBE1-CFBF-5B50-7CFE-253F3EC85AD2}"/>
                  </a:ext>
                </a:extLst>
              </p14:cNvPr>
              <p14:cNvContentPartPr/>
              <p14:nvPr/>
            </p14:nvContentPartPr>
            <p14:xfrm>
              <a:off x="5086889" y="1202908"/>
              <a:ext cx="360" cy="99000"/>
            </p14:xfrm>
          </p:contentPart>
        </mc:Choice>
        <mc:Fallback xmlns="">
          <p:pic>
            <p:nvPicPr>
              <p:cNvPr id="29" name="Ink 28">
                <a:extLst>
                  <a:ext uri="{FF2B5EF4-FFF2-40B4-BE49-F238E27FC236}">
                    <a16:creationId xmlns:a16="http://schemas.microsoft.com/office/drawing/2014/main" id="{739CDBE1-CFBF-5B50-7CFE-253F3EC85AD2}"/>
                  </a:ext>
                </a:extLst>
              </p:cNvPr>
              <p:cNvPicPr/>
              <p:nvPr/>
            </p:nvPicPr>
            <p:blipFill>
              <a:blip r:embed="rId23"/>
              <a:stretch>
                <a:fillRect/>
              </a:stretch>
            </p:blipFill>
            <p:spPr>
              <a:xfrm>
                <a:off x="5077889" y="1193908"/>
                <a:ext cx="180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3B2AA1BF-7856-EF98-9E1B-F699E6786BD6}"/>
                  </a:ext>
                </a:extLst>
              </p14:cNvPr>
              <p14:cNvContentPartPr/>
              <p14:nvPr/>
            </p14:nvContentPartPr>
            <p14:xfrm>
              <a:off x="4938929" y="1440148"/>
              <a:ext cx="87480" cy="62280"/>
            </p14:xfrm>
          </p:contentPart>
        </mc:Choice>
        <mc:Fallback xmlns="">
          <p:pic>
            <p:nvPicPr>
              <p:cNvPr id="30" name="Ink 29">
                <a:extLst>
                  <a:ext uri="{FF2B5EF4-FFF2-40B4-BE49-F238E27FC236}">
                    <a16:creationId xmlns:a16="http://schemas.microsoft.com/office/drawing/2014/main" id="{3B2AA1BF-7856-EF98-9E1B-F699E6786BD6}"/>
                  </a:ext>
                </a:extLst>
              </p:cNvPr>
              <p:cNvPicPr/>
              <p:nvPr/>
            </p:nvPicPr>
            <p:blipFill>
              <a:blip r:embed="rId25"/>
              <a:stretch>
                <a:fillRect/>
              </a:stretch>
            </p:blipFill>
            <p:spPr>
              <a:xfrm>
                <a:off x="4929929" y="1431148"/>
                <a:ext cx="1051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E88B5EAF-0FD3-35D1-DF7D-D9F85BCA4B01}"/>
                  </a:ext>
                </a:extLst>
              </p14:cNvPr>
              <p14:cNvContentPartPr/>
              <p14:nvPr/>
            </p14:nvContentPartPr>
            <p14:xfrm>
              <a:off x="4627529" y="1442308"/>
              <a:ext cx="107640" cy="45360"/>
            </p14:xfrm>
          </p:contentPart>
        </mc:Choice>
        <mc:Fallback xmlns="">
          <p:pic>
            <p:nvPicPr>
              <p:cNvPr id="31" name="Ink 30">
                <a:extLst>
                  <a:ext uri="{FF2B5EF4-FFF2-40B4-BE49-F238E27FC236}">
                    <a16:creationId xmlns:a16="http://schemas.microsoft.com/office/drawing/2014/main" id="{E88B5EAF-0FD3-35D1-DF7D-D9F85BCA4B01}"/>
                  </a:ext>
                </a:extLst>
              </p:cNvPr>
              <p:cNvPicPr/>
              <p:nvPr/>
            </p:nvPicPr>
            <p:blipFill>
              <a:blip r:embed="rId27"/>
              <a:stretch>
                <a:fillRect/>
              </a:stretch>
            </p:blipFill>
            <p:spPr>
              <a:xfrm>
                <a:off x="4618529" y="1433308"/>
                <a:ext cx="1252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3" name="Ink 32">
                <a:extLst>
                  <a:ext uri="{FF2B5EF4-FFF2-40B4-BE49-F238E27FC236}">
                    <a16:creationId xmlns:a16="http://schemas.microsoft.com/office/drawing/2014/main" id="{EF500A3B-EED6-9FBF-0BD1-FF0BC8C10F85}"/>
                  </a:ext>
                </a:extLst>
              </p14:cNvPr>
              <p14:cNvContentPartPr/>
              <p14:nvPr/>
            </p14:nvContentPartPr>
            <p14:xfrm>
              <a:off x="4544729" y="1162948"/>
              <a:ext cx="7200" cy="74160"/>
            </p14:xfrm>
          </p:contentPart>
        </mc:Choice>
        <mc:Fallback xmlns="">
          <p:pic>
            <p:nvPicPr>
              <p:cNvPr id="33" name="Ink 32">
                <a:extLst>
                  <a:ext uri="{FF2B5EF4-FFF2-40B4-BE49-F238E27FC236}">
                    <a16:creationId xmlns:a16="http://schemas.microsoft.com/office/drawing/2014/main" id="{EF500A3B-EED6-9FBF-0BD1-FF0BC8C10F85}"/>
                  </a:ext>
                </a:extLst>
              </p:cNvPr>
              <p:cNvPicPr/>
              <p:nvPr/>
            </p:nvPicPr>
            <p:blipFill>
              <a:blip r:embed="rId29"/>
              <a:stretch>
                <a:fillRect/>
              </a:stretch>
            </p:blipFill>
            <p:spPr>
              <a:xfrm>
                <a:off x="4536089" y="1153948"/>
                <a:ext cx="248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4" name="Ink 33">
                <a:extLst>
                  <a:ext uri="{FF2B5EF4-FFF2-40B4-BE49-F238E27FC236}">
                    <a16:creationId xmlns:a16="http://schemas.microsoft.com/office/drawing/2014/main" id="{B2D624F5-F3B4-623E-8437-1B36427DF05C}"/>
                  </a:ext>
                </a:extLst>
              </p14:cNvPr>
              <p14:cNvContentPartPr/>
              <p14:nvPr/>
            </p14:nvContentPartPr>
            <p14:xfrm>
              <a:off x="4721129" y="970348"/>
              <a:ext cx="135720" cy="50040"/>
            </p14:xfrm>
          </p:contentPart>
        </mc:Choice>
        <mc:Fallback xmlns="">
          <p:pic>
            <p:nvPicPr>
              <p:cNvPr id="34" name="Ink 33">
                <a:extLst>
                  <a:ext uri="{FF2B5EF4-FFF2-40B4-BE49-F238E27FC236}">
                    <a16:creationId xmlns:a16="http://schemas.microsoft.com/office/drawing/2014/main" id="{B2D624F5-F3B4-623E-8437-1B36427DF05C}"/>
                  </a:ext>
                </a:extLst>
              </p:cNvPr>
              <p:cNvPicPr/>
              <p:nvPr/>
            </p:nvPicPr>
            <p:blipFill>
              <a:blip r:embed="rId31"/>
              <a:stretch>
                <a:fillRect/>
              </a:stretch>
            </p:blipFill>
            <p:spPr>
              <a:xfrm>
                <a:off x="4712129" y="961708"/>
                <a:ext cx="15336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5" name="Ink 34">
                <a:extLst>
                  <a:ext uri="{FF2B5EF4-FFF2-40B4-BE49-F238E27FC236}">
                    <a16:creationId xmlns:a16="http://schemas.microsoft.com/office/drawing/2014/main" id="{0857A291-6D26-DB31-E677-4A55A89BE547}"/>
                  </a:ext>
                </a:extLst>
              </p14:cNvPr>
              <p14:cNvContentPartPr/>
              <p14:nvPr/>
            </p14:nvContentPartPr>
            <p14:xfrm>
              <a:off x="5242769" y="952348"/>
              <a:ext cx="81000" cy="6840"/>
            </p14:xfrm>
          </p:contentPart>
        </mc:Choice>
        <mc:Fallback xmlns="">
          <p:pic>
            <p:nvPicPr>
              <p:cNvPr id="35" name="Ink 34">
                <a:extLst>
                  <a:ext uri="{FF2B5EF4-FFF2-40B4-BE49-F238E27FC236}">
                    <a16:creationId xmlns:a16="http://schemas.microsoft.com/office/drawing/2014/main" id="{0857A291-6D26-DB31-E677-4A55A89BE547}"/>
                  </a:ext>
                </a:extLst>
              </p:cNvPr>
              <p:cNvPicPr/>
              <p:nvPr/>
            </p:nvPicPr>
            <p:blipFill>
              <a:blip r:embed="rId33"/>
              <a:stretch>
                <a:fillRect/>
              </a:stretch>
            </p:blipFill>
            <p:spPr>
              <a:xfrm>
                <a:off x="5233769" y="943348"/>
                <a:ext cx="9864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EE4D9CE8-28F0-0E3C-C13F-E085E8B62B03}"/>
                  </a:ext>
                </a:extLst>
              </p14:cNvPr>
              <p14:cNvContentPartPr/>
              <p14:nvPr/>
            </p14:nvContentPartPr>
            <p14:xfrm>
              <a:off x="5567849" y="1006348"/>
              <a:ext cx="99720" cy="360"/>
            </p14:xfrm>
          </p:contentPart>
        </mc:Choice>
        <mc:Fallback xmlns="">
          <p:pic>
            <p:nvPicPr>
              <p:cNvPr id="38" name="Ink 37">
                <a:extLst>
                  <a:ext uri="{FF2B5EF4-FFF2-40B4-BE49-F238E27FC236}">
                    <a16:creationId xmlns:a16="http://schemas.microsoft.com/office/drawing/2014/main" id="{EE4D9CE8-28F0-0E3C-C13F-E085E8B62B03}"/>
                  </a:ext>
                </a:extLst>
              </p:cNvPr>
              <p:cNvPicPr/>
              <p:nvPr/>
            </p:nvPicPr>
            <p:blipFill>
              <a:blip r:embed="rId35"/>
              <a:stretch>
                <a:fillRect/>
              </a:stretch>
            </p:blipFill>
            <p:spPr>
              <a:xfrm>
                <a:off x="5558849" y="997708"/>
                <a:ext cx="117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C0CFEF53-1028-0AEE-8B66-CF7E3877095F}"/>
                  </a:ext>
                </a:extLst>
              </p14:cNvPr>
              <p14:cNvContentPartPr/>
              <p14:nvPr/>
            </p14:nvContentPartPr>
            <p14:xfrm>
              <a:off x="5926769" y="1040188"/>
              <a:ext cx="83880" cy="11520"/>
            </p14:xfrm>
          </p:contentPart>
        </mc:Choice>
        <mc:Fallback xmlns="">
          <p:pic>
            <p:nvPicPr>
              <p:cNvPr id="40" name="Ink 39">
                <a:extLst>
                  <a:ext uri="{FF2B5EF4-FFF2-40B4-BE49-F238E27FC236}">
                    <a16:creationId xmlns:a16="http://schemas.microsoft.com/office/drawing/2014/main" id="{C0CFEF53-1028-0AEE-8B66-CF7E3877095F}"/>
                  </a:ext>
                </a:extLst>
              </p:cNvPr>
              <p:cNvPicPr/>
              <p:nvPr/>
            </p:nvPicPr>
            <p:blipFill>
              <a:blip r:embed="rId37"/>
              <a:stretch>
                <a:fillRect/>
              </a:stretch>
            </p:blipFill>
            <p:spPr>
              <a:xfrm>
                <a:off x="5918129" y="1031548"/>
                <a:ext cx="1015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0" name="Ink 49">
                <a:extLst>
                  <a:ext uri="{FF2B5EF4-FFF2-40B4-BE49-F238E27FC236}">
                    <a16:creationId xmlns:a16="http://schemas.microsoft.com/office/drawing/2014/main" id="{0123067F-85A6-6C75-1E31-CF76414B43E4}"/>
                  </a:ext>
                </a:extLst>
              </p14:cNvPr>
              <p14:cNvContentPartPr/>
              <p14:nvPr/>
            </p14:nvContentPartPr>
            <p14:xfrm>
              <a:off x="6177329" y="1142068"/>
              <a:ext cx="71640" cy="85320"/>
            </p14:xfrm>
          </p:contentPart>
        </mc:Choice>
        <mc:Fallback xmlns="">
          <p:pic>
            <p:nvPicPr>
              <p:cNvPr id="50" name="Ink 49">
                <a:extLst>
                  <a:ext uri="{FF2B5EF4-FFF2-40B4-BE49-F238E27FC236}">
                    <a16:creationId xmlns:a16="http://schemas.microsoft.com/office/drawing/2014/main" id="{0123067F-85A6-6C75-1E31-CF76414B43E4}"/>
                  </a:ext>
                </a:extLst>
              </p:cNvPr>
              <p:cNvPicPr/>
              <p:nvPr/>
            </p:nvPicPr>
            <p:blipFill>
              <a:blip r:embed="rId39"/>
              <a:stretch>
                <a:fillRect/>
              </a:stretch>
            </p:blipFill>
            <p:spPr>
              <a:xfrm>
                <a:off x="6168689" y="1133428"/>
                <a:ext cx="89280" cy="102960"/>
              </a:xfrm>
              <a:prstGeom prst="rect">
                <a:avLst/>
              </a:prstGeom>
            </p:spPr>
          </p:pic>
        </mc:Fallback>
      </mc:AlternateContent>
      <p:grpSp>
        <p:nvGrpSpPr>
          <p:cNvPr id="58" name="Group 57">
            <a:extLst>
              <a:ext uri="{FF2B5EF4-FFF2-40B4-BE49-F238E27FC236}">
                <a16:creationId xmlns:a16="http://schemas.microsoft.com/office/drawing/2014/main" id="{0E63F98E-6BBE-6463-803E-9B6C8DEBC526}"/>
              </a:ext>
            </a:extLst>
          </p:cNvPr>
          <p:cNvGrpSpPr/>
          <p:nvPr/>
        </p:nvGrpSpPr>
        <p:grpSpPr>
          <a:xfrm>
            <a:off x="6373889" y="1412788"/>
            <a:ext cx="807480" cy="257760"/>
            <a:chOff x="5980573" y="1868973"/>
            <a:chExt cx="807480" cy="257760"/>
          </a:xfrm>
        </p:grpSpPr>
        <mc:AlternateContent xmlns:mc="http://schemas.openxmlformats.org/markup-compatibility/2006" xmlns:p14="http://schemas.microsoft.com/office/powerpoint/2010/main">
          <mc:Choice Requires="p14">
            <p:contentPart p14:bwMode="auto" r:id="rId40">
              <p14:nvContentPartPr>
                <p14:cNvPr id="53" name="Ink 52">
                  <a:extLst>
                    <a:ext uri="{FF2B5EF4-FFF2-40B4-BE49-F238E27FC236}">
                      <a16:creationId xmlns:a16="http://schemas.microsoft.com/office/drawing/2014/main" id="{4BCE8D4D-7204-1DDA-204E-241B527BADD4}"/>
                    </a:ext>
                  </a:extLst>
                </p14:cNvPr>
                <p14:cNvContentPartPr/>
                <p14:nvPr/>
              </p14:nvContentPartPr>
              <p14:xfrm>
                <a:off x="5980573" y="1868973"/>
                <a:ext cx="52920" cy="75240"/>
              </p14:xfrm>
            </p:contentPart>
          </mc:Choice>
          <mc:Fallback xmlns="">
            <p:pic>
              <p:nvPicPr>
                <p:cNvPr id="53" name="Ink 52">
                  <a:extLst>
                    <a:ext uri="{FF2B5EF4-FFF2-40B4-BE49-F238E27FC236}">
                      <a16:creationId xmlns:a16="http://schemas.microsoft.com/office/drawing/2014/main" id="{4BCE8D4D-7204-1DDA-204E-241B527BADD4}"/>
                    </a:ext>
                  </a:extLst>
                </p:cNvPr>
                <p:cNvPicPr/>
                <p:nvPr/>
              </p:nvPicPr>
              <p:blipFill>
                <a:blip r:embed="rId41"/>
                <a:stretch>
                  <a:fillRect/>
                </a:stretch>
              </p:blipFill>
              <p:spPr>
                <a:xfrm>
                  <a:off x="5971573" y="1860333"/>
                  <a:ext cx="705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4" name="Ink 53">
                  <a:extLst>
                    <a:ext uri="{FF2B5EF4-FFF2-40B4-BE49-F238E27FC236}">
                      <a16:creationId xmlns:a16="http://schemas.microsoft.com/office/drawing/2014/main" id="{5980BA0A-7D70-4C05-BAD3-54981ED13B18}"/>
                    </a:ext>
                  </a:extLst>
                </p14:cNvPr>
                <p14:cNvContentPartPr/>
                <p14:nvPr/>
              </p14:nvContentPartPr>
              <p14:xfrm>
                <a:off x="6190453" y="2079213"/>
                <a:ext cx="131040" cy="38520"/>
              </p14:xfrm>
            </p:contentPart>
          </mc:Choice>
          <mc:Fallback xmlns="">
            <p:pic>
              <p:nvPicPr>
                <p:cNvPr id="54" name="Ink 53">
                  <a:extLst>
                    <a:ext uri="{FF2B5EF4-FFF2-40B4-BE49-F238E27FC236}">
                      <a16:creationId xmlns:a16="http://schemas.microsoft.com/office/drawing/2014/main" id="{5980BA0A-7D70-4C05-BAD3-54981ED13B18}"/>
                    </a:ext>
                  </a:extLst>
                </p:cNvPr>
                <p:cNvPicPr/>
                <p:nvPr/>
              </p:nvPicPr>
              <p:blipFill>
                <a:blip r:embed="rId43"/>
                <a:stretch>
                  <a:fillRect/>
                </a:stretch>
              </p:blipFill>
              <p:spPr>
                <a:xfrm>
                  <a:off x="6181813" y="2070573"/>
                  <a:ext cx="1486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5" name="Ink 54">
                  <a:extLst>
                    <a:ext uri="{FF2B5EF4-FFF2-40B4-BE49-F238E27FC236}">
                      <a16:creationId xmlns:a16="http://schemas.microsoft.com/office/drawing/2014/main" id="{C6D7ACEA-1849-C68A-4EB1-3B6EAA27E334}"/>
                    </a:ext>
                  </a:extLst>
                </p14:cNvPr>
                <p14:cNvContentPartPr/>
                <p14:nvPr/>
              </p14:nvContentPartPr>
              <p14:xfrm>
                <a:off x="6481693" y="2112693"/>
                <a:ext cx="101880" cy="14040"/>
              </p14:xfrm>
            </p:contentPart>
          </mc:Choice>
          <mc:Fallback xmlns="">
            <p:pic>
              <p:nvPicPr>
                <p:cNvPr id="55" name="Ink 54">
                  <a:extLst>
                    <a:ext uri="{FF2B5EF4-FFF2-40B4-BE49-F238E27FC236}">
                      <a16:creationId xmlns:a16="http://schemas.microsoft.com/office/drawing/2014/main" id="{C6D7ACEA-1849-C68A-4EB1-3B6EAA27E334}"/>
                    </a:ext>
                  </a:extLst>
                </p:cNvPr>
                <p:cNvPicPr/>
                <p:nvPr/>
              </p:nvPicPr>
              <p:blipFill>
                <a:blip r:embed="rId45"/>
                <a:stretch>
                  <a:fillRect/>
                </a:stretch>
              </p:blipFill>
              <p:spPr>
                <a:xfrm>
                  <a:off x="6472693" y="2104053"/>
                  <a:ext cx="11952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7" name="Ink 56">
                  <a:extLst>
                    <a:ext uri="{FF2B5EF4-FFF2-40B4-BE49-F238E27FC236}">
                      <a16:creationId xmlns:a16="http://schemas.microsoft.com/office/drawing/2014/main" id="{1603AB76-7A67-450F-6701-8F8F4279BE17}"/>
                    </a:ext>
                  </a:extLst>
                </p14:cNvPr>
                <p14:cNvContentPartPr/>
                <p14:nvPr/>
              </p14:nvContentPartPr>
              <p14:xfrm>
                <a:off x="6705253" y="1993173"/>
                <a:ext cx="82800" cy="79560"/>
              </p14:xfrm>
            </p:contentPart>
          </mc:Choice>
          <mc:Fallback xmlns="">
            <p:pic>
              <p:nvPicPr>
                <p:cNvPr id="57" name="Ink 56">
                  <a:extLst>
                    <a:ext uri="{FF2B5EF4-FFF2-40B4-BE49-F238E27FC236}">
                      <a16:creationId xmlns:a16="http://schemas.microsoft.com/office/drawing/2014/main" id="{1603AB76-7A67-450F-6701-8F8F4279BE17}"/>
                    </a:ext>
                  </a:extLst>
                </p:cNvPr>
                <p:cNvPicPr/>
                <p:nvPr/>
              </p:nvPicPr>
              <p:blipFill>
                <a:blip r:embed="rId47"/>
                <a:stretch>
                  <a:fillRect/>
                </a:stretch>
              </p:blipFill>
              <p:spPr>
                <a:xfrm>
                  <a:off x="6696613" y="1984173"/>
                  <a:ext cx="100440" cy="97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61" name="Ink 60">
                <a:extLst>
                  <a:ext uri="{FF2B5EF4-FFF2-40B4-BE49-F238E27FC236}">
                    <a16:creationId xmlns:a16="http://schemas.microsoft.com/office/drawing/2014/main" id="{14C9865D-E565-7905-3D01-FBF8C6388B49}"/>
                  </a:ext>
                </a:extLst>
              </p14:cNvPr>
              <p14:cNvContentPartPr/>
              <p14:nvPr/>
            </p14:nvContentPartPr>
            <p14:xfrm>
              <a:off x="7247609" y="1364548"/>
              <a:ext cx="92520" cy="89280"/>
            </p14:xfrm>
          </p:contentPart>
        </mc:Choice>
        <mc:Fallback xmlns="">
          <p:pic>
            <p:nvPicPr>
              <p:cNvPr id="61" name="Ink 60">
                <a:extLst>
                  <a:ext uri="{FF2B5EF4-FFF2-40B4-BE49-F238E27FC236}">
                    <a16:creationId xmlns:a16="http://schemas.microsoft.com/office/drawing/2014/main" id="{14C9865D-E565-7905-3D01-FBF8C6388B49}"/>
                  </a:ext>
                </a:extLst>
              </p:cNvPr>
              <p:cNvPicPr/>
              <p:nvPr/>
            </p:nvPicPr>
            <p:blipFill>
              <a:blip r:embed="rId49"/>
              <a:stretch>
                <a:fillRect/>
              </a:stretch>
            </p:blipFill>
            <p:spPr>
              <a:xfrm>
                <a:off x="7238609" y="1355908"/>
                <a:ext cx="11016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4" name="Ink 63">
                <a:extLst>
                  <a:ext uri="{FF2B5EF4-FFF2-40B4-BE49-F238E27FC236}">
                    <a16:creationId xmlns:a16="http://schemas.microsoft.com/office/drawing/2014/main" id="{23518B89-CD25-9869-A294-1E53578DB1AF}"/>
                  </a:ext>
                </a:extLst>
              </p14:cNvPr>
              <p14:cNvContentPartPr/>
              <p14:nvPr/>
            </p14:nvContentPartPr>
            <p14:xfrm>
              <a:off x="7403489" y="1207948"/>
              <a:ext cx="78120" cy="56520"/>
            </p14:xfrm>
          </p:contentPart>
        </mc:Choice>
        <mc:Fallback xmlns="">
          <p:pic>
            <p:nvPicPr>
              <p:cNvPr id="64" name="Ink 63">
                <a:extLst>
                  <a:ext uri="{FF2B5EF4-FFF2-40B4-BE49-F238E27FC236}">
                    <a16:creationId xmlns:a16="http://schemas.microsoft.com/office/drawing/2014/main" id="{23518B89-CD25-9869-A294-1E53578DB1AF}"/>
                  </a:ext>
                </a:extLst>
              </p:cNvPr>
              <p:cNvPicPr/>
              <p:nvPr/>
            </p:nvPicPr>
            <p:blipFill>
              <a:blip r:embed="rId51"/>
              <a:stretch>
                <a:fillRect/>
              </a:stretch>
            </p:blipFill>
            <p:spPr>
              <a:xfrm>
                <a:off x="7394489" y="1199308"/>
                <a:ext cx="957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7" name="Ink 66">
                <a:extLst>
                  <a:ext uri="{FF2B5EF4-FFF2-40B4-BE49-F238E27FC236}">
                    <a16:creationId xmlns:a16="http://schemas.microsoft.com/office/drawing/2014/main" id="{A234D977-2B36-24B2-C82D-3B0F68716ECC}"/>
                  </a:ext>
                </a:extLst>
              </p14:cNvPr>
              <p14:cNvContentPartPr/>
              <p14:nvPr/>
            </p14:nvContentPartPr>
            <p14:xfrm>
              <a:off x="7579529" y="1132348"/>
              <a:ext cx="108000" cy="30240"/>
            </p14:xfrm>
          </p:contentPart>
        </mc:Choice>
        <mc:Fallback xmlns="">
          <p:pic>
            <p:nvPicPr>
              <p:cNvPr id="67" name="Ink 66">
                <a:extLst>
                  <a:ext uri="{FF2B5EF4-FFF2-40B4-BE49-F238E27FC236}">
                    <a16:creationId xmlns:a16="http://schemas.microsoft.com/office/drawing/2014/main" id="{A234D977-2B36-24B2-C82D-3B0F68716ECC}"/>
                  </a:ext>
                </a:extLst>
              </p:cNvPr>
              <p:cNvPicPr/>
              <p:nvPr/>
            </p:nvPicPr>
            <p:blipFill>
              <a:blip r:embed="rId53"/>
              <a:stretch>
                <a:fillRect/>
              </a:stretch>
            </p:blipFill>
            <p:spPr>
              <a:xfrm>
                <a:off x="7570889" y="1123348"/>
                <a:ext cx="125640" cy="47880"/>
              </a:xfrm>
              <a:prstGeom prst="rect">
                <a:avLst/>
              </a:prstGeom>
            </p:spPr>
          </p:pic>
        </mc:Fallback>
      </mc:AlternateContent>
      <p:sp>
        <p:nvSpPr>
          <p:cNvPr id="69" name="Rectangle: Rounded Corners 68">
            <a:extLst>
              <a:ext uri="{FF2B5EF4-FFF2-40B4-BE49-F238E27FC236}">
                <a16:creationId xmlns:a16="http://schemas.microsoft.com/office/drawing/2014/main" id="{C93C018A-B4AF-B525-C346-8B647C3EA351}"/>
              </a:ext>
            </a:extLst>
          </p:cNvPr>
          <p:cNvSpPr/>
          <p:nvPr/>
        </p:nvSpPr>
        <p:spPr>
          <a:xfrm>
            <a:off x="413173" y="3208664"/>
            <a:ext cx="3733687" cy="1849788"/>
          </a:xfrm>
          <a:prstGeom prst="roundRect">
            <a:avLst/>
          </a:prstGeom>
          <a:solidFill>
            <a:schemeClr val="accent1">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dirty="0"/>
          </a:p>
        </p:txBody>
      </p:sp>
      <p:sp>
        <p:nvSpPr>
          <p:cNvPr id="70" name="Rectangle: Rounded Corners 69">
            <a:extLst>
              <a:ext uri="{FF2B5EF4-FFF2-40B4-BE49-F238E27FC236}">
                <a16:creationId xmlns:a16="http://schemas.microsoft.com/office/drawing/2014/main" id="{B308DC54-8886-B66C-5299-21DF4001DCC6}"/>
              </a:ext>
            </a:extLst>
          </p:cNvPr>
          <p:cNvSpPr/>
          <p:nvPr/>
        </p:nvSpPr>
        <p:spPr>
          <a:xfrm>
            <a:off x="4374844" y="3187388"/>
            <a:ext cx="4533896" cy="1849788"/>
          </a:xfrm>
          <a:prstGeom prst="roundRect">
            <a:avLst/>
          </a:prstGeom>
          <a:solidFill>
            <a:schemeClr val="accent1">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a:p>
        </p:txBody>
      </p:sp>
      <p:sp>
        <p:nvSpPr>
          <p:cNvPr id="71" name="Rectangle: Rounded Corners 70">
            <a:extLst>
              <a:ext uri="{FF2B5EF4-FFF2-40B4-BE49-F238E27FC236}">
                <a16:creationId xmlns:a16="http://schemas.microsoft.com/office/drawing/2014/main" id="{CA7F5415-677A-C1D7-BF57-8F999215A6D0}"/>
              </a:ext>
            </a:extLst>
          </p:cNvPr>
          <p:cNvSpPr/>
          <p:nvPr/>
        </p:nvSpPr>
        <p:spPr>
          <a:xfrm>
            <a:off x="447040" y="3025030"/>
            <a:ext cx="8249920" cy="9994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2144914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039A-9E63-10D6-C402-2A7ECB849465}"/>
              </a:ext>
            </a:extLst>
          </p:cNvPr>
          <p:cNvSpPr>
            <a:spLocks noGrp="1"/>
          </p:cNvSpPr>
          <p:nvPr>
            <p:ph type="title"/>
          </p:nvPr>
        </p:nvSpPr>
        <p:spPr>
          <a:xfrm>
            <a:off x="101600" y="121207"/>
            <a:ext cx="4307840" cy="4903893"/>
          </a:xfrm>
        </p:spPr>
        <p:txBody>
          <a:bodyPr/>
          <a:lstStyle/>
          <a:p>
            <a:pPr algn="l">
              <a:lnSpc>
                <a:spcPct val="107000"/>
              </a:lnSpc>
              <a:spcAft>
                <a:spcPts val="800"/>
              </a:spcAft>
            </a:pPr>
            <a:r>
              <a:rPr lang="da-DK" sz="2800" b="1" dirty="0">
                <a:solidFill>
                  <a:schemeClr val="accent1">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rPr>
              <a:t>Produkter</a:t>
            </a:r>
            <a:br>
              <a:rPr lang="da-DK"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DK"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Hoodies </a:t>
            </a:r>
            <a: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a:t>
            </a:r>
            <a:r>
              <a:rPr lang="en-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 t-shirts</a:t>
            </a:r>
            <a: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har for det første en stor plan overflade der gør det muligt at arbejde med forskellige design.</a:t>
            </a:r>
            <a:b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Det er ofte overkroppen som øjnene støder på først og derfor der det er godt at kunne udtrykke sig. T-shirt til varmen og hoodies i kulden. Derfor går hoodies/langærmet rigtig godt til det danske kolde vejr. </a:t>
            </a:r>
            <a:b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Jakker er lidt for meget at udtrykke sig med da man ikke har behov for at udtrykke sig for alle og en hver men mere med folk man omgås (studie, fritidsaktiviteter, byen m.m.) derfor er det sekundære lag attraktivt at arbejde med da det oftest er det du viser til din omgangskreds.</a:t>
            </a:r>
            <a:b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Sokker er på samme måde en form for sekundært lag, men også et ekstra sjovt element, som er en god måde at starte ud på og giver anledning til samtale starter. Med andre ord er det et perfekt produkt til folk der ikke er 100% klar til at springe ud i en ny stil, men stadig er interesseret.</a:t>
            </a:r>
            <a:endParaRPr lang="en-DK" sz="2800" dirty="0">
              <a:solidFill>
                <a:schemeClr val="tx1"/>
              </a:solidFill>
            </a:endParaRPr>
          </a:p>
        </p:txBody>
      </p:sp>
      <p:pic>
        <p:nvPicPr>
          <p:cNvPr id="4" name="Picture 3">
            <a:extLst>
              <a:ext uri="{FF2B5EF4-FFF2-40B4-BE49-F238E27FC236}">
                <a16:creationId xmlns:a16="http://schemas.microsoft.com/office/drawing/2014/main" id="{90A829B3-E05C-8AB3-84B1-4C5504865ABF}"/>
              </a:ext>
            </a:extLst>
          </p:cNvPr>
          <p:cNvPicPr>
            <a:picLocks noChangeAspect="1"/>
          </p:cNvPicPr>
          <p:nvPr/>
        </p:nvPicPr>
        <p:blipFill>
          <a:blip r:embed="rId2">
            <a:alphaModFix amt="50000"/>
          </a:blip>
          <a:stretch>
            <a:fillRect/>
          </a:stretch>
        </p:blipFill>
        <p:spPr>
          <a:xfrm>
            <a:off x="4802290" y="121207"/>
            <a:ext cx="3955134" cy="1355380"/>
          </a:xfrm>
          <a:prstGeom prst="rect">
            <a:avLst/>
          </a:prstGeom>
        </p:spPr>
      </p:pic>
      <p:pic>
        <p:nvPicPr>
          <p:cNvPr id="6" name="Picture 5">
            <a:extLst>
              <a:ext uri="{FF2B5EF4-FFF2-40B4-BE49-F238E27FC236}">
                <a16:creationId xmlns:a16="http://schemas.microsoft.com/office/drawing/2014/main" id="{D6CECF4D-7D2D-47F7-3873-ED01E6060B16}"/>
              </a:ext>
            </a:extLst>
          </p:cNvPr>
          <p:cNvPicPr>
            <a:picLocks noChangeAspect="1"/>
          </p:cNvPicPr>
          <p:nvPr/>
        </p:nvPicPr>
        <p:blipFill>
          <a:blip r:embed="rId3">
            <a:alphaModFix amt="50000"/>
          </a:blip>
          <a:stretch>
            <a:fillRect/>
          </a:stretch>
        </p:blipFill>
        <p:spPr>
          <a:xfrm>
            <a:off x="4802290" y="1571542"/>
            <a:ext cx="3955134" cy="1585488"/>
          </a:xfrm>
          <a:prstGeom prst="rect">
            <a:avLst/>
          </a:prstGeom>
        </p:spPr>
      </p:pic>
      <p:pic>
        <p:nvPicPr>
          <p:cNvPr id="8" name="Picture 7">
            <a:extLst>
              <a:ext uri="{FF2B5EF4-FFF2-40B4-BE49-F238E27FC236}">
                <a16:creationId xmlns:a16="http://schemas.microsoft.com/office/drawing/2014/main" id="{E36D260E-C0C5-14FF-FA24-6651914C9078}"/>
              </a:ext>
            </a:extLst>
          </p:cNvPr>
          <p:cNvPicPr>
            <a:picLocks noChangeAspect="1"/>
          </p:cNvPicPr>
          <p:nvPr/>
        </p:nvPicPr>
        <p:blipFill>
          <a:blip r:embed="rId4">
            <a:alphaModFix amt="50000"/>
          </a:blip>
          <a:stretch>
            <a:fillRect/>
          </a:stretch>
        </p:blipFill>
        <p:spPr>
          <a:xfrm>
            <a:off x="4802291" y="3251985"/>
            <a:ext cx="3955133" cy="1770308"/>
          </a:xfrm>
          <a:prstGeom prst="rect">
            <a:avLst/>
          </a:prstGeom>
        </p:spPr>
      </p:pic>
      <p:sp>
        <p:nvSpPr>
          <p:cNvPr id="9" name="Rectangle: Rounded Corners 8">
            <a:extLst>
              <a:ext uri="{FF2B5EF4-FFF2-40B4-BE49-F238E27FC236}">
                <a16:creationId xmlns:a16="http://schemas.microsoft.com/office/drawing/2014/main" id="{C8D88CF4-5A3B-E293-1ABA-AC735BA8DBD3}"/>
              </a:ext>
            </a:extLst>
          </p:cNvPr>
          <p:cNvSpPr/>
          <p:nvPr/>
        </p:nvSpPr>
        <p:spPr>
          <a:xfrm>
            <a:off x="101600" y="821267"/>
            <a:ext cx="4307840" cy="131064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dirty="0"/>
          </a:p>
        </p:txBody>
      </p:sp>
      <p:sp>
        <p:nvSpPr>
          <p:cNvPr id="10" name="Rectangle: Rounded Corners 9">
            <a:extLst>
              <a:ext uri="{FF2B5EF4-FFF2-40B4-BE49-F238E27FC236}">
                <a16:creationId xmlns:a16="http://schemas.microsoft.com/office/drawing/2014/main" id="{32488F55-0B3C-3D6C-F5CA-94AF9455DDCB}"/>
              </a:ext>
            </a:extLst>
          </p:cNvPr>
          <p:cNvSpPr/>
          <p:nvPr/>
        </p:nvSpPr>
        <p:spPr>
          <a:xfrm>
            <a:off x="101600" y="2296160"/>
            <a:ext cx="4307840" cy="1239490"/>
          </a:xfrm>
          <a:prstGeom prst="roundRect">
            <a:avLst/>
          </a:pr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a:p>
        </p:txBody>
      </p:sp>
      <p:sp>
        <p:nvSpPr>
          <p:cNvPr id="11" name="Rectangle: Rounded Corners 10">
            <a:extLst>
              <a:ext uri="{FF2B5EF4-FFF2-40B4-BE49-F238E27FC236}">
                <a16:creationId xmlns:a16="http://schemas.microsoft.com/office/drawing/2014/main" id="{2E072C5B-3874-C3AD-2DE8-5427D2D7BF5F}"/>
              </a:ext>
            </a:extLst>
          </p:cNvPr>
          <p:cNvSpPr/>
          <p:nvPr/>
        </p:nvSpPr>
        <p:spPr>
          <a:xfrm>
            <a:off x="101600" y="3699903"/>
            <a:ext cx="4307840" cy="1239490"/>
          </a:xfrm>
          <a:prstGeom prst="roundRect">
            <a:avLst/>
          </a:prstGeom>
          <a:solidFill>
            <a:schemeClr val="accent1">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492889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descr="Delivery outline">
            <a:extLst>
              <a:ext uri="{FF2B5EF4-FFF2-40B4-BE49-F238E27FC236}">
                <a16:creationId xmlns:a16="http://schemas.microsoft.com/office/drawing/2014/main" id="{67EE26D4-D712-2BAA-EB82-55E8F191B5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8994" y="3081712"/>
            <a:ext cx="1305018" cy="1305018"/>
          </a:xfrm>
          <a:prstGeom prst="rect">
            <a:avLst/>
          </a:prstGeom>
        </p:spPr>
      </p:pic>
      <p:sp>
        <p:nvSpPr>
          <p:cNvPr id="27" name="Rectangle: Rounded Corners 26">
            <a:extLst>
              <a:ext uri="{FF2B5EF4-FFF2-40B4-BE49-F238E27FC236}">
                <a16:creationId xmlns:a16="http://schemas.microsoft.com/office/drawing/2014/main" id="{1E5F269D-6185-8BBD-9B0F-0995E8ED0EAB}"/>
              </a:ext>
            </a:extLst>
          </p:cNvPr>
          <p:cNvSpPr/>
          <p:nvPr/>
        </p:nvSpPr>
        <p:spPr>
          <a:xfrm>
            <a:off x="229988" y="3828651"/>
            <a:ext cx="6534603" cy="72302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DK"/>
          </a:p>
        </p:txBody>
      </p:sp>
      <p:sp>
        <p:nvSpPr>
          <p:cNvPr id="26" name="Rectangle: Rounded Corners 25">
            <a:extLst>
              <a:ext uri="{FF2B5EF4-FFF2-40B4-BE49-F238E27FC236}">
                <a16:creationId xmlns:a16="http://schemas.microsoft.com/office/drawing/2014/main" id="{6D7618FF-F1D2-DBD5-A780-E707E44B5DBC}"/>
              </a:ext>
            </a:extLst>
          </p:cNvPr>
          <p:cNvSpPr/>
          <p:nvPr/>
        </p:nvSpPr>
        <p:spPr>
          <a:xfrm>
            <a:off x="4685890" y="2463694"/>
            <a:ext cx="3652083" cy="57929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DK"/>
          </a:p>
        </p:txBody>
      </p:sp>
      <p:sp>
        <p:nvSpPr>
          <p:cNvPr id="25" name="Rectangle: Rounded Corners 24">
            <a:extLst>
              <a:ext uri="{FF2B5EF4-FFF2-40B4-BE49-F238E27FC236}">
                <a16:creationId xmlns:a16="http://schemas.microsoft.com/office/drawing/2014/main" id="{07DCE8D0-7E42-7BC9-E0AC-89EF71745933}"/>
              </a:ext>
            </a:extLst>
          </p:cNvPr>
          <p:cNvSpPr/>
          <p:nvPr/>
        </p:nvSpPr>
        <p:spPr>
          <a:xfrm>
            <a:off x="162659" y="1077764"/>
            <a:ext cx="6601932" cy="79489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DK"/>
          </a:p>
        </p:txBody>
      </p:sp>
      <p:sp>
        <p:nvSpPr>
          <p:cNvPr id="2" name="Title 1">
            <a:extLst>
              <a:ext uri="{FF2B5EF4-FFF2-40B4-BE49-F238E27FC236}">
                <a16:creationId xmlns:a16="http://schemas.microsoft.com/office/drawing/2014/main" id="{3F069130-7972-A259-EFE6-BF77D7061377}"/>
              </a:ext>
            </a:extLst>
          </p:cNvPr>
          <p:cNvSpPr>
            <a:spLocks noGrp="1"/>
          </p:cNvSpPr>
          <p:nvPr>
            <p:ph type="title"/>
          </p:nvPr>
        </p:nvSpPr>
        <p:spPr>
          <a:xfrm>
            <a:off x="212111" y="903383"/>
            <a:ext cx="6623063" cy="4327579"/>
          </a:xfrm>
        </p:spPr>
        <p:txBody>
          <a:bodyPr/>
          <a:lstStyle/>
          <a:p>
            <a:pPr algn="l"/>
            <a:r>
              <a:rPr lang="da-DK"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 mindre tillids vækkende virksomhed i forhold til de store internationale multimillionæren firmaer der i princippet er ligeglad med den enkelte bruger.</a:t>
            </a:r>
            <a:br>
              <a:rPr lang="da-DK"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da-DK"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da-DK"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da-DK"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br>
              <a:rPr lang="da-DK"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r>
              <a:rPr lang="da-DK" sz="16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da-DK"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da-DK"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br>
              <a:rPr lang="da-DK"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br>
              <a:rPr lang="da-DK"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br>
              <a:rPr lang="da-DK"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br>
              <a:rPr lang="da-DK"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r>
              <a:rPr lang="da-DK"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Mulighed for nem kontakt og forsendelse via indlands mulighed. Evt. product sampling in store.</a:t>
            </a:r>
            <a:br>
              <a:rPr lang="en-DK" sz="18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DK" dirty="0">
              <a:solidFill>
                <a:schemeClr val="accent1">
                  <a:lumMod val="20000"/>
                  <a:lumOff val="80000"/>
                </a:schemeClr>
              </a:solidFill>
            </a:endParaRPr>
          </a:p>
        </p:txBody>
      </p:sp>
      <p:pic>
        <p:nvPicPr>
          <p:cNvPr id="6" name="Graphic 5" descr="Handshake with solid fill">
            <a:extLst>
              <a:ext uri="{FF2B5EF4-FFF2-40B4-BE49-F238E27FC236}">
                <a16:creationId xmlns:a16="http://schemas.microsoft.com/office/drawing/2014/main" id="{8FFE5F75-F729-B841-393A-0DECE64146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38635" y="860084"/>
            <a:ext cx="914400" cy="914400"/>
          </a:xfrm>
          <a:prstGeom prst="rect">
            <a:avLst/>
          </a:prstGeom>
        </p:spPr>
      </p:pic>
      <p:pic>
        <p:nvPicPr>
          <p:cNvPr id="8" name="Graphic 7" descr="Shield Tick outline">
            <a:extLst>
              <a:ext uri="{FF2B5EF4-FFF2-40B4-BE49-F238E27FC236}">
                <a16:creationId xmlns:a16="http://schemas.microsoft.com/office/drawing/2014/main" id="{08CB3CDF-C942-27D5-3AE8-88C647D9BB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52836">
            <a:off x="7697400" y="1240156"/>
            <a:ext cx="914400" cy="914400"/>
          </a:xfrm>
          <a:prstGeom prst="rect">
            <a:avLst/>
          </a:prstGeom>
        </p:spPr>
      </p:pic>
      <p:pic>
        <p:nvPicPr>
          <p:cNvPr id="10" name="Graphic 9" descr="Box outline">
            <a:extLst>
              <a:ext uri="{FF2B5EF4-FFF2-40B4-BE49-F238E27FC236}">
                <a16:creationId xmlns:a16="http://schemas.microsoft.com/office/drawing/2014/main" id="{ABD32257-078D-2628-1E3A-CF3DE7137A7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71873" y="3468121"/>
            <a:ext cx="266100" cy="266100"/>
          </a:xfrm>
          <a:prstGeom prst="rect">
            <a:avLst/>
          </a:prstGeom>
        </p:spPr>
      </p:pic>
      <p:pic>
        <p:nvPicPr>
          <p:cNvPr id="14" name="Graphic 13" descr="Email outline">
            <a:extLst>
              <a:ext uri="{FF2B5EF4-FFF2-40B4-BE49-F238E27FC236}">
                <a16:creationId xmlns:a16="http://schemas.microsoft.com/office/drawing/2014/main" id="{5B86A21F-B2A7-C90D-8C84-65723328C14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671373">
            <a:off x="6877448" y="3871013"/>
            <a:ext cx="902176" cy="902176"/>
          </a:xfrm>
          <a:prstGeom prst="rect">
            <a:avLst/>
          </a:prstGeom>
        </p:spPr>
      </p:pic>
      <p:pic>
        <p:nvPicPr>
          <p:cNvPr id="16" name="Graphic 15" descr="Chat outline">
            <a:extLst>
              <a:ext uri="{FF2B5EF4-FFF2-40B4-BE49-F238E27FC236}">
                <a16:creationId xmlns:a16="http://schemas.microsoft.com/office/drawing/2014/main" id="{7EBF1F1A-8E21-AD47-FFB8-6AD7397E7D0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20588359">
            <a:off x="6779682" y="3441722"/>
            <a:ext cx="637413" cy="637413"/>
          </a:xfrm>
          <a:prstGeom prst="rect">
            <a:avLst/>
          </a:prstGeom>
        </p:spPr>
      </p:pic>
      <p:pic>
        <p:nvPicPr>
          <p:cNvPr id="18" name="Graphic 17" descr="Question Mark outline">
            <a:extLst>
              <a:ext uri="{FF2B5EF4-FFF2-40B4-BE49-F238E27FC236}">
                <a16:creationId xmlns:a16="http://schemas.microsoft.com/office/drawing/2014/main" id="{633509CC-CD06-761C-5D87-7A4B9C3177E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8739961">
            <a:off x="2425384" y="1863848"/>
            <a:ext cx="914400" cy="914400"/>
          </a:xfrm>
          <a:prstGeom prst="rect">
            <a:avLst/>
          </a:prstGeom>
        </p:spPr>
      </p:pic>
      <p:pic>
        <p:nvPicPr>
          <p:cNvPr id="20" name="Graphic 19" descr="Question Mark with solid fill">
            <a:extLst>
              <a:ext uri="{FF2B5EF4-FFF2-40B4-BE49-F238E27FC236}">
                <a16:creationId xmlns:a16="http://schemas.microsoft.com/office/drawing/2014/main" id="{B9E79196-FF83-978B-8BCC-C6D90726428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20347524">
            <a:off x="3076791" y="2043425"/>
            <a:ext cx="337744" cy="337744"/>
          </a:xfrm>
          <a:prstGeom prst="rect">
            <a:avLst/>
          </a:prstGeom>
        </p:spPr>
      </p:pic>
      <p:sp>
        <p:nvSpPr>
          <p:cNvPr id="22" name="Oval 21">
            <a:extLst>
              <a:ext uri="{FF2B5EF4-FFF2-40B4-BE49-F238E27FC236}">
                <a16:creationId xmlns:a16="http://schemas.microsoft.com/office/drawing/2014/main" id="{FDBBC4C3-1404-8346-10A4-7ADFEBCB965D}"/>
              </a:ext>
            </a:extLst>
          </p:cNvPr>
          <p:cNvSpPr/>
          <p:nvPr/>
        </p:nvSpPr>
        <p:spPr>
          <a:xfrm rot="14011620">
            <a:off x="8146090" y="451844"/>
            <a:ext cx="496818" cy="47017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dirty="0"/>
          </a:p>
        </p:txBody>
      </p:sp>
      <p:sp>
        <p:nvSpPr>
          <p:cNvPr id="23" name="Oval 22">
            <a:extLst>
              <a:ext uri="{FF2B5EF4-FFF2-40B4-BE49-F238E27FC236}">
                <a16:creationId xmlns:a16="http://schemas.microsoft.com/office/drawing/2014/main" id="{B3E7CE7E-6C6B-CCFA-8CAF-0EAA94E42A72}"/>
              </a:ext>
            </a:extLst>
          </p:cNvPr>
          <p:cNvSpPr/>
          <p:nvPr/>
        </p:nvSpPr>
        <p:spPr>
          <a:xfrm rot="14011620">
            <a:off x="8557524" y="668464"/>
            <a:ext cx="327874" cy="348048"/>
          </a:xfrm>
          <a:prstGeom prst="ellipse">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a:p>
        </p:txBody>
      </p:sp>
      <p:sp>
        <p:nvSpPr>
          <p:cNvPr id="24" name="Oval 23">
            <a:extLst>
              <a:ext uri="{FF2B5EF4-FFF2-40B4-BE49-F238E27FC236}">
                <a16:creationId xmlns:a16="http://schemas.microsoft.com/office/drawing/2014/main" id="{BF792FFD-9917-43C1-9F2C-2D311BDE537D}"/>
              </a:ext>
            </a:extLst>
          </p:cNvPr>
          <p:cNvSpPr/>
          <p:nvPr/>
        </p:nvSpPr>
        <p:spPr>
          <a:xfrm rot="14011620">
            <a:off x="8285793" y="50793"/>
            <a:ext cx="745051" cy="762886"/>
          </a:xfrm>
          <a:prstGeom prst="ellipse">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a:p>
        </p:txBody>
      </p:sp>
      <p:sp>
        <p:nvSpPr>
          <p:cNvPr id="29" name="TextBox 28">
            <a:extLst>
              <a:ext uri="{FF2B5EF4-FFF2-40B4-BE49-F238E27FC236}">
                <a16:creationId xmlns:a16="http://schemas.microsoft.com/office/drawing/2014/main" id="{8440EFA6-24B1-E707-C3DB-0D88A99C231A}"/>
              </a:ext>
            </a:extLst>
          </p:cNvPr>
          <p:cNvSpPr txBox="1"/>
          <p:nvPr/>
        </p:nvSpPr>
        <p:spPr>
          <a:xfrm>
            <a:off x="2806563" y="254636"/>
            <a:ext cx="3524936" cy="461665"/>
          </a:xfrm>
          <a:prstGeom prst="rect">
            <a:avLst/>
          </a:prstGeom>
          <a:noFill/>
        </p:spPr>
        <p:txBody>
          <a:bodyPr wrap="square">
            <a:spAutoFit/>
          </a:bodyPr>
          <a:lstStyle/>
          <a:p>
            <a:r>
              <a:rPr lang="en-DK" sz="2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USP (Unique Selling Points)</a:t>
            </a:r>
            <a:endParaRPr lang="en-DK" sz="2400" dirty="0">
              <a:solidFill>
                <a:schemeClr val="tx1"/>
              </a:solidFill>
            </a:endParaRPr>
          </a:p>
        </p:txBody>
      </p:sp>
      <p:sp>
        <p:nvSpPr>
          <p:cNvPr id="37" name="Oval 36">
            <a:extLst>
              <a:ext uri="{FF2B5EF4-FFF2-40B4-BE49-F238E27FC236}">
                <a16:creationId xmlns:a16="http://schemas.microsoft.com/office/drawing/2014/main" id="{D42F8BB5-8B84-F702-D02B-FEDA9C6D049F}"/>
              </a:ext>
            </a:extLst>
          </p:cNvPr>
          <p:cNvSpPr/>
          <p:nvPr/>
        </p:nvSpPr>
        <p:spPr>
          <a:xfrm>
            <a:off x="383285" y="443335"/>
            <a:ext cx="546458" cy="53274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dirty="0"/>
          </a:p>
        </p:txBody>
      </p:sp>
      <p:sp>
        <p:nvSpPr>
          <p:cNvPr id="38" name="Oval 37">
            <a:extLst>
              <a:ext uri="{FF2B5EF4-FFF2-40B4-BE49-F238E27FC236}">
                <a16:creationId xmlns:a16="http://schemas.microsoft.com/office/drawing/2014/main" id="{37B3B22A-43A0-B1B5-CB1B-5F3B34757BB2}"/>
              </a:ext>
            </a:extLst>
          </p:cNvPr>
          <p:cNvSpPr/>
          <p:nvPr/>
        </p:nvSpPr>
        <p:spPr>
          <a:xfrm>
            <a:off x="453869" y="0"/>
            <a:ext cx="698858" cy="709708"/>
          </a:xfrm>
          <a:prstGeom prst="ellipse">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a:p>
        </p:txBody>
      </p:sp>
      <p:sp>
        <p:nvSpPr>
          <p:cNvPr id="39" name="Oval 38">
            <a:extLst>
              <a:ext uri="{FF2B5EF4-FFF2-40B4-BE49-F238E27FC236}">
                <a16:creationId xmlns:a16="http://schemas.microsoft.com/office/drawing/2014/main" id="{2B755A5D-B17D-1BF1-7044-9E3385EF1786}"/>
              </a:ext>
            </a:extLst>
          </p:cNvPr>
          <p:cNvSpPr/>
          <p:nvPr/>
        </p:nvSpPr>
        <p:spPr>
          <a:xfrm>
            <a:off x="162659" y="306444"/>
            <a:ext cx="397204" cy="409857"/>
          </a:xfrm>
          <a:prstGeom prst="ellipse">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a:p>
        </p:txBody>
      </p:sp>
      <p:sp>
        <p:nvSpPr>
          <p:cNvPr id="41" name="TextBox 40">
            <a:extLst>
              <a:ext uri="{FF2B5EF4-FFF2-40B4-BE49-F238E27FC236}">
                <a16:creationId xmlns:a16="http://schemas.microsoft.com/office/drawing/2014/main" id="{32FC0519-E4A9-3F7C-6A56-D26FF94C03A3}"/>
              </a:ext>
            </a:extLst>
          </p:cNvPr>
          <p:cNvSpPr txBox="1"/>
          <p:nvPr/>
        </p:nvSpPr>
        <p:spPr>
          <a:xfrm>
            <a:off x="4685890" y="2568089"/>
            <a:ext cx="4572000" cy="307777"/>
          </a:xfrm>
          <a:prstGeom prst="rect">
            <a:avLst/>
          </a:prstGeom>
          <a:noFill/>
        </p:spPr>
        <p:txBody>
          <a:bodyPr wrap="square">
            <a:spAutoFit/>
          </a:bodyPr>
          <a:lstStyle/>
          <a:p>
            <a:r>
              <a:rPr lang="da-DK"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Tøj og stile der er lidt svære at finde i Danmark.</a:t>
            </a:r>
            <a:endParaRPr lang="en-DK" dirty="0"/>
          </a:p>
        </p:txBody>
      </p:sp>
      <p:pic>
        <p:nvPicPr>
          <p:cNvPr id="43" name="Graphic 42" descr="Money outline">
            <a:extLst>
              <a:ext uri="{FF2B5EF4-FFF2-40B4-BE49-F238E27FC236}">
                <a16:creationId xmlns:a16="http://schemas.microsoft.com/office/drawing/2014/main" id="{196DAFA4-E15E-E96B-D413-4BB6D4FA331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257414" y="2098634"/>
            <a:ext cx="914400" cy="914400"/>
          </a:xfrm>
          <a:prstGeom prst="rect">
            <a:avLst/>
          </a:prstGeom>
        </p:spPr>
      </p:pic>
      <p:pic>
        <p:nvPicPr>
          <p:cNvPr id="45" name="Graphic 44" descr="Coins outline">
            <a:extLst>
              <a:ext uri="{FF2B5EF4-FFF2-40B4-BE49-F238E27FC236}">
                <a16:creationId xmlns:a16="http://schemas.microsoft.com/office/drawing/2014/main" id="{11296C14-A3CD-A33B-AE47-5B09E723E3A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14217" y="2563146"/>
            <a:ext cx="914400" cy="914400"/>
          </a:xfrm>
          <a:prstGeom prst="rect">
            <a:avLst/>
          </a:prstGeom>
        </p:spPr>
      </p:pic>
      <p:pic>
        <p:nvPicPr>
          <p:cNvPr id="47" name="Graphic 46" descr="Globe with solid fill">
            <a:extLst>
              <a:ext uri="{FF2B5EF4-FFF2-40B4-BE49-F238E27FC236}">
                <a16:creationId xmlns:a16="http://schemas.microsoft.com/office/drawing/2014/main" id="{9C42A6C0-0176-4DA9-7F2F-BA1C2FC023A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091731" y="2151478"/>
            <a:ext cx="1488897" cy="1488897"/>
          </a:xfrm>
          <a:prstGeom prst="rect">
            <a:avLst/>
          </a:prstGeom>
        </p:spPr>
      </p:pic>
      <p:pic>
        <p:nvPicPr>
          <p:cNvPr id="4" name="Graphic 3" descr="Earth globe: Africa and Europe with solid fill">
            <a:extLst>
              <a:ext uri="{FF2B5EF4-FFF2-40B4-BE49-F238E27FC236}">
                <a16:creationId xmlns:a16="http://schemas.microsoft.com/office/drawing/2014/main" id="{39AB4D12-255A-C1EB-DDEF-8DDC66526479}"/>
              </a:ext>
            </a:extLst>
          </p:cNvPr>
          <p:cNvPicPr>
            <a:picLocks noChangeAspect="1"/>
          </p:cNvPicPr>
          <p:nvPr/>
        </p:nvPicPr>
        <p:blipFill rotWithShape="1">
          <a:blip r:embed="rId24">
            <a:extLst>
              <a:ext uri="{96DAC541-7B7A-43D3-8B79-37D633B846F1}">
                <asvg:svgBlip xmlns:asvg="http://schemas.microsoft.com/office/drawing/2016/SVG/main" r:embed="rId25"/>
              </a:ext>
            </a:extLst>
          </a:blip>
          <a:srcRect l="15230" t="14563" r="14860" b="15442"/>
          <a:stretch/>
        </p:blipFill>
        <p:spPr>
          <a:xfrm>
            <a:off x="3299461" y="2298598"/>
            <a:ext cx="1002821" cy="989553"/>
          </a:xfrm>
          <a:prstGeom prst="ellipse">
            <a:avLst/>
          </a:prstGeom>
        </p:spPr>
      </p:pic>
      <p:pic>
        <p:nvPicPr>
          <p:cNvPr id="55" name="Graphic 54" descr="Transfer with solid fill">
            <a:extLst>
              <a:ext uri="{FF2B5EF4-FFF2-40B4-BE49-F238E27FC236}">
                <a16:creationId xmlns:a16="http://schemas.microsoft.com/office/drawing/2014/main" id="{1DFFBFB8-DCBD-DA13-EAF0-75B0C14F088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358191" y="2752541"/>
            <a:ext cx="535610" cy="535610"/>
          </a:xfrm>
          <a:prstGeom prst="rect">
            <a:avLst/>
          </a:prstGeom>
        </p:spPr>
      </p:pic>
    </p:spTree>
    <p:extLst>
      <p:ext uri="{BB962C8B-B14F-4D97-AF65-F5344CB8AC3E}">
        <p14:creationId xmlns:p14="http://schemas.microsoft.com/office/powerpoint/2010/main" val="105234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3" name="Picture 2">
            <a:extLst>
              <a:ext uri="{FF2B5EF4-FFF2-40B4-BE49-F238E27FC236}">
                <a16:creationId xmlns:a16="http://schemas.microsoft.com/office/drawing/2014/main" id="{B63D764E-4A2E-019E-B301-3B0171736239}"/>
              </a:ext>
            </a:extLst>
          </p:cNvPr>
          <p:cNvPicPr>
            <a:picLocks noChangeAspect="1"/>
          </p:cNvPicPr>
          <p:nvPr/>
        </p:nvPicPr>
        <p:blipFill rotWithShape="1">
          <a:blip r:embed="rId3"/>
          <a:srcRect r="778"/>
          <a:stretch/>
        </p:blipFill>
        <p:spPr>
          <a:xfrm flipH="1" flipV="1">
            <a:off x="71119" y="0"/>
            <a:ext cx="9067823" cy="5143500"/>
          </a:xfrm>
          <a:prstGeom prst="rect">
            <a:avLst/>
          </a:prstGeom>
        </p:spPr>
      </p:pic>
      <p:pic>
        <p:nvPicPr>
          <p:cNvPr id="5" name="Picture 4">
            <a:extLst>
              <a:ext uri="{FF2B5EF4-FFF2-40B4-BE49-F238E27FC236}">
                <a16:creationId xmlns:a16="http://schemas.microsoft.com/office/drawing/2014/main" id="{0BC6F6EA-F3C7-5B7D-0CAA-48335D75644A}"/>
              </a:ext>
            </a:extLst>
          </p:cNvPr>
          <p:cNvPicPr>
            <a:picLocks noChangeAspect="1"/>
          </p:cNvPicPr>
          <p:nvPr/>
        </p:nvPicPr>
        <p:blipFill>
          <a:blip r:embed="rId4"/>
          <a:stretch>
            <a:fillRect/>
          </a:stretch>
        </p:blipFill>
        <p:spPr>
          <a:xfrm>
            <a:off x="456036" y="1317350"/>
            <a:ext cx="6287663" cy="1371791"/>
          </a:xfrm>
          <a:prstGeom prst="rect">
            <a:avLst/>
          </a:prstGeom>
        </p:spPr>
      </p:pic>
      <p:sp>
        <p:nvSpPr>
          <p:cNvPr id="66" name="Google Shape;66;p15"/>
          <p:cNvSpPr txBox="1">
            <a:spLocks noGrp="1"/>
          </p:cNvSpPr>
          <p:nvPr>
            <p:ph type="ctrTitle"/>
          </p:nvPr>
        </p:nvSpPr>
        <p:spPr>
          <a:xfrm>
            <a:off x="-526492" y="31670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a" dirty="0"/>
              <a:t>Indledende research</a:t>
            </a:r>
            <a:endParaRPr dirty="0"/>
          </a:p>
        </p:txBody>
      </p:sp>
      <p:sp>
        <p:nvSpPr>
          <p:cNvPr id="67" name="Google Shape;67;p15"/>
          <p:cNvSpPr txBox="1">
            <a:spLocks noGrp="1"/>
          </p:cNvSpPr>
          <p:nvPr>
            <p:ph type="subTitle" idx="1"/>
          </p:nvPr>
        </p:nvSpPr>
        <p:spPr>
          <a:xfrm>
            <a:off x="-450292" y="236930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a" dirty="0"/>
              <a:t>Præsentation af research udført af Zasia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7C277B34-C848-D5B5-A3F3-D6074D3EBD0A}"/>
              </a:ext>
            </a:extLst>
          </p:cNvPr>
          <p:cNvSpPr/>
          <p:nvPr/>
        </p:nvSpPr>
        <p:spPr>
          <a:xfrm>
            <a:off x="4267164" y="1563018"/>
            <a:ext cx="4259615" cy="2006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3" name="Rectangle: Rounded Corners 22">
            <a:extLst>
              <a:ext uri="{FF2B5EF4-FFF2-40B4-BE49-F238E27FC236}">
                <a16:creationId xmlns:a16="http://schemas.microsoft.com/office/drawing/2014/main" id="{30AA205F-3A57-D5EB-7EAA-C0B4DC441AD9}"/>
              </a:ext>
            </a:extLst>
          </p:cNvPr>
          <p:cNvSpPr/>
          <p:nvPr/>
        </p:nvSpPr>
        <p:spPr>
          <a:xfrm>
            <a:off x="311674" y="1564397"/>
            <a:ext cx="3841225" cy="20053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Desk research</a:t>
            </a:r>
            <a:endParaRPr dirty="0"/>
          </a:p>
        </p:txBody>
      </p:sp>
      <p:sp>
        <p:nvSpPr>
          <p:cNvPr id="73" name="Google Shape;73;p16"/>
          <p:cNvSpPr txBox="1">
            <a:spLocks noGrp="1"/>
          </p:cNvSpPr>
          <p:nvPr>
            <p:ph type="body" idx="1"/>
          </p:nvPr>
        </p:nvSpPr>
        <p:spPr>
          <a:xfrm>
            <a:off x="400335" y="1585509"/>
            <a:ext cx="3752564" cy="19328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tx1"/>
                </a:solidFill>
              </a:rPr>
              <a:t>Hurtig</a:t>
            </a:r>
            <a:r>
              <a:rPr lang="en-US" dirty="0">
                <a:solidFill>
                  <a:schemeClr val="tx1"/>
                </a:solidFill>
              </a:rPr>
              <a:t> </a:t>
            </a:r>
            <a:r>
              <a:rPr lang="en-US" dirty="0" err="1">
                <a:solidFill>
                  <a:schemeClr val="tx1"/>
                </a:solidFill>
              </a:rPr>
              <a:t>informations</a:t>
            </a:r>
            <a:r>
              <a:rPr lang="en-US" dirty="0">
                <a:solidFill>
                  <a:schemeClr val="tx1"/>
                </a:solidFill>
              </a:rPr>
              <a:t> </a:t>
            </a:r>
            <a:r>
              <a:rPr lang="en-US" dirty="0" err="1">
                <a:solidFill>
                  <a:schemeClr val="tx1"/>
                </a:solidFill>
              </a:rPr>
              <a:t>samling</a:t>
            </a:r>
            <a:r>
              <a:rPr lang="en-US" dirty="0">
                <a:solidFill>
                  <a:schemeClr val="tx1"/>
                </a:solidFill>
              </a:rPr>
              <a:t>.</a:t>
            </a:r>
            <a:br>
              <a:rPr lang="en-US" dirty="0">
                <a:solidFill>
                  <a:schemeClr val="tx1"/>
                </a:solidFill>
              </a:rPr>
            </a:br>
            <a:r>
              <a:rPr lang="en-US" dirty="0" err="1">
                <a:solidFill>
                  <a:schemeClr val="tx1"/>
                </a:solidFill>
              </a:rPr>
              <a:t>Mindre</a:t>
            </a:r>
            <a:r>
              <a:rPr lang="en-US" dirty="0">
                <a:solidFill>
                  <a:schemeClr val="tx1"/>
                </a:solidFill>
              </a:rPr>
              <a:t> </a:t>
            </a:r>
            <a:r>
              <a:rPr lang="en-US" dirty="0" err="1">
                <a:solidFill>
                  <a:schemeClr val="tx1"/>
                </a:solidFill>
              </a:rPr>
              <a:t>resursekrævende</a:t>
            </a:r>
            <a:r>
              <a:rPr lang="en-US" dirty="0">
                <a:solidFill>
                  <a:schemeClr val="tx1"/>
                </a:solidFill>
              </a:rPr>
              <a:t> research.</a:t>
            </a:r>
            <a:br>
              <a:rPr lang="en-US" dirty="0">
                <a:solidFill>
                  <a:schemeClr val="tx1"/>
                </a:solidFill>
              </a:rPr>
            </a:br>
            <a:r>
              <a:rPr lang="en-US" dirty="0" err="1">
                <a:solidFill>
                  <a:schemeClr val="tx1"/>
                </a:solidFill>
              </a:rPr>
              <a:t>Upåvirket</a:t>
            </a:r>
            <a:r>
              <a:rPr lang="en-US" dirty="0">
                <a:solidFill>
                  <a:schemeClr val="tx1"/>
                </a:solidFill>
              </a:rPr>
              <a:t> </a:t>
            </a:r>
            <a:r>
              <a:rPr lang="en-US" dirty="0" err="1">
                <a:solidFill>
                  <a:schemeClr val="tx1"/>
                </a:solidFill>
              </a:rPr>
              <a:t>af</a:t>
            </a:r>
            <a:r>
              <a:rPr lang="en-US" dirty="0">
                <a:solidFill>
                  <a:schemeClr val="tx1"/>
                </a:solidFill>
              </a:rPr>
              <a:t> </a:t>
            </a:r>
            <a:r>
              <a:rPr lang="en-US" dirty="0" err="1">
                <a:solidFill>
                  <a:schemeClr val="tx1"/>
                </a:solidFill>
              </a:rPr>
              <a:t>egen</a:t>
            </a:r>
            <a:r>
              <a:rPr lang="en-US" dirty="0">
                <a:solidFill>
                  <a:schemeClr val="tx1"/>
                </a:solidFill>
              </a:rPr>
              <a:t> </a:t>
            </a:r>
            <a:r>
              <a:rPr lang="en-US" dirty="0" err="1">
                <a:solidFill>
                  <a:schemeClr val="tx1"/>
                </a:solidFill>
              </a:rPr>
              <a:t>holdning</a:t>
            </a:r>
            <a:r>
              <a:rPr lang="en-US" dirty="0">
                <a:solidFill>
                  <a:schemeClr val="tx1"/>
                </a:solidFill>
              </a:rPr>
              <a:t> (</a:t>
            </a:r>
            <a:r>
              <a:rPr lang="en-US" dirty="0" err="1">
                <a:solidFill>
                  <a:schemeClr val="tx1"/>
                </a:solidFill>
              </a:rPr>
              <a:t>til</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hvis</a:t>
            </a:r>
            <a:r>
              <a:rPr lang="en-US" dirty="0">
                <a:solidFill>
                  <a:schemeClr val="tx1"/>
                </a:solidFill>
              </a:rPr>
              <a:t> grad)</a:t>
            </a:r>
            <a:br>
              <a:rPr lang="en-US" dirty="0">
                <a:solidFill>
                  <a:schemeClr val="tx1"/>
                </a:solidFill>
              </a:rPr>
            </a:br>
            <a:r>
              <a:rPr lang="en-US" dirty="0">
                <a:solidFill>
                  <a:schemeClr val="tx1"/>
                </a:solidFill>
              </a:rPr>
              <a:t>Man </a:t>
            </a:r>
            <a:r>
              <a:rPr lang="en-US" dirty="0" err="1">
                <a:solidFill>
                  <a:schemeClr val="tx1"/>
                </a:solidFill>
              </a:rPr>
              <a:t>skal</a:t>
            </a:r>
            <a:r>
              <a:rPr lang="en-US" dirty="0">
                <a:solidFill>
                  <a:schemeClr val="tx1"/>
                </a:solidFill>
              </a:rPr>
              <a:t> </a:t>
            </a:r>
            <a:r>
              <a:rPr lang="en-US" dirty="0" err="1">
                <a:solidFill>
                  <a:schemeClr val="tx1"/>
                </a:solidFill>
              </a:rPr>
              <a:t>være</a:t>
            </a:r>
            <a:r>
              <a:rPr lang="en-US" dirty="0">
                <a:solidFill>
                  <a:schemeClr val="tx1"/>
                </a:solidFill>
              </a:rPr>
              <a:t> </a:t>
            </a:r>
            <a:r>
              <a:rPr lang="en-US" dirty="0" err="1">
                <a:solidFill>
                  <a:schemeClr val="tx1"/>
                </a:solidFill>
              </a:rPr>
              <a:t>opmærksom</a:t>
            </a:r>
            <a:r>
              <a:rPr lang="en-US" dirty="0">
                <a:solidFill>
                  <a:schemeClr val="tx1"/>
                </a:solidFill>
              </a:rPr>
              <a:t> </a:t>
            </a:r>
            <a:r>
              <a:rPr lang="en-US" dirty="0" err="1">
                <a:solidFill>
                  <a:schemeClr val="tx1"/>
                </a:solidFill>
              </a:rPr>
              <a:t>på</a:t>
            </a:r>
            <a:r>
              <a:rPr lang="en-US" dirty="0">
                <a:solidFill>
                  <a:schemeClr val="tx1"/>
                </a:solidFill>
              </a:rPr>
              <a:t> </a:t>
            </a:r>
            <a:r>
              <a:rPr lang="en-US" dirty="0" err="1">
                <a:solidFill>
                  <a:schemeClr val="tx1"/>
                </a:solidFill>
              </a:rPr>
              <a:t>kilde</a:t>
            </a:r>
            <a:r>
              <a:rPr lang="en-US" dirty="0">
                <a:solidFill>
                  <a:schemeClr val="tx1"/>
                </a:solidFill>
              </a:rPr>
              <a:t> </a:t>
            </a:r>
            <a:r>
              <a:rPr lang="en-US" dirty="0" err="1">
                <a:solidFill>
                  <a:schemeClr val="tx1"/>
                </a:solidFill>
              </a:rPr>
              <a:t>kritik</a:t>
            </a:r>
            <a:r>
              <a:rPr lang="en-US" dirty="0">
                <a:solidFill>
                  <a:schemeClr val="tx1"/>
                </a:solidFill>
              </a:rPr>
              <a:t>, man </a:t>
            </a:r>
            <a:r>
              <a:rPr lang="en-US" dirty="0" err="1">
                <a:solidFill>
                  <a:schemeClr val="tx1"/>
                </a:solidFill>
              </a:rPr>
              <a:t>ved</a:t>
            </a:r>
            <a:r>
              <a:rPr lang="en-US" dirty="0">
                <a:solidFill>
                  <a:schemeClr val="tx1"/>
                </a:solidFill>
              </a:rPr>
              <a:t> </a:t>
            </a:r>
            <a:r>
              <a:rPr lang="en-US" dirty="0" err="1">
                <a:solidFill>
                  <a:schemeClr val="tx1"/>
                </a:solidFill>
              </a:rPr>
              <a:t>ikke</a:t>
            </a:r>
            <a:r>
              <a:rPr lang="en-US" dirty="0">
                <a:solidFill>
                  <a:schemeClr val="tx1"/>
                </a:solidFill>
              </a:rPr>
              <a:t> </a:t>
            </a:r>
            <a:r>
              <a:rPr lang="en-US" dirty="0" err="1">
                <a:solidFill>
                  <a:schemeClr val="tx1"/>
                </a:solidFill>
              </a:rPr>
              <a:t>hvorfor</a:t>
            </a:r>
            <a:r>
              <a:rPr lang="en-US" dirty="0">
                <a:solidFill>
                  <a:schemeClr val="tx1"/>
                </a:solidFill>
              </a:rPr>
              <a:t> </a:t>
            </a:r>
            <a:r>
              <a:rPr lang="en-US" dirty="0" err="1">
                <a:solidFill>
                  <a:schemeClr val="tx1"/>
                </a:solidFill>
              </a:rPr>
              <a:t>eller</a:t>
            </a:r>
            <a:r>
              <a:rPr lang="en-US" dirty="0">
                <a:solidFill>
                  <a:schemeClr val="tx1"/>
                </a:solidFill>
              </a:rPr>
              <a:t> </a:t>
            </a:r>
            <a:r>
              <a:rPr lang="en-US" dirty="0" err="1">
                <a:solidFill>
                  <a:schemeClr val="tx1"/>
                </a:solidFill>
              </a:rPr>
              <a:t>hvor</a:t>
            </a:r>
            <a:r>
              <a:rPr lang="en-US" dirty="0">
                <a:solidFill>
                  <a:schemeClr val="tx1"/>
                </a:solidFill>
              </a:rPr>
              <a:t> </a:t>
            </a:r>
            <a:r>
              <a:rPr lang="en-US" dirty="0" err="1">
                <a:solidFill>
                  <a:schemeClr val="tx1"/>
                </a:solidFill>
              </a:rPr>
              <a:t>meget</a:t>
            </a:r>
            <a:r>
              <a:rPr lang="en-US" dirty="0">
                <a:solidFill>
                  <a:schemeClr val="tx1"/>
                </a:solidFill>
              </a:rPr>
              <a:t> </a:t>
            </a:r>
            <a:r>
              <a:rPr lang="en-US" dirty="0" err="1">
                <a:solidFill>
                  <a:schemeClr val="tx1"/>
                </a:solidFill>
              </a:rPr>
              <a:t>undersøgelser</a:t>
            </a:r>
            <a:r>
              <a:rPr lang="en-US" dirty="0">
                <a:solidFill>
                  <a:schemeClr val="tx1"/>
                </a:solidFill>
              </a:rPr>
              <a:t> er </a:t>
            </a:r>
            <a:r>
              <a:rPr lang="en-US" dirty="0" err="1">
                <a:solidFill>
                  <a:schemeClr val="tx1"/>
                </a:solidFill>
              </a:rPr>
              <a:t>påvirket</a:t>
            </a:r>
            <a:r>
              <a:rPr lang="en-US" dirty="0">
                <a:solidFill>
                  <a:schemeClr val="tx1"/>
                </a:solidFill>
              </a:rPr>
              <a:t>.</a:t>
            </a:r>
            <a:br>
              <a:rPr lang="en-US" dirty="0">
                <a:solidFill>
                  <a:schemeClr val="tx1"/>
                </a:solidFill>
              </a:rPr>
            </a:br>
            <a:r>
              <a:rPr lang="en-US" dirty="0" err="1">
                <a:solidFill>
                  <a:schemeClr val="tx1"/>
                </a:solidFill>
              </a:rPr>
              <a:t>Opmærksom</a:t>
            </a:r>
            <a:r>
              <a:rPr lang="en-US" dirty="0">
                <a:solidFill>
                  <a:schemeClr val="tx1"/>
                </a:solidFill>
              </a:rPr>
              <a:t> </a:t>
            </a:r>
            <a:r>
              <a:rPr lang="en-US" dirty="0" err="1">
                <a:solidFill>
                  <a:schemeClr val="tx1"/>
                </a:solidFill>
              </a:rPr>
              <a:t>på</a:t>
            </a:r>
            <a:r>
              <a:rPr lang="en-US" dirty="0">
                <a:solidFill>
                  <a:schemeClr val="tx1"/>
                </a:solidFill>
              </a:rPr>
              <a:t> </a:t>
            </a:r>
            <a:r>
              <a:rPr lang="en-US" dirty="0" err="1">
                <a:solidFill>
                  <a:schemeClr val="tx1"/>
                </a:solidFill>
              </a:rPr>
              <a:t>hvilke</a:t>
            </a:r>
            <a:r>
              <a:rPr lang="en-US" dirty="0">
                <a:solidFill>
                  <a:schemeClr val="tx1"/>
                </a:solidFill>
              </a:rPr>
              <a:t> </a:t>
            </a:r>
            <a:r>
              <a:rPr lang="en-US" dirty="0" err="1">
                <a:solidFill>
                  <a:schemeClr val="tx1"/>
                </a:solidFill>
              </a:rPr>
              <a:t>søge</a:t>
            </a:r>
            <a:r>
              <a:rPr lang="en-US" dirty="0">
                <a:solidFill>
                  <a:schemeClr val="tx1"/>
                </a:solidFill>
              </a:rPr>
              <a:t> </a:t>
            </a:r>
            <a:r>
              <a:rPr lang="en-US" dirty="0" err="1">
                <a:solidFill>
                  <a:schemeClr val="tx1"/>
                </a:solidFill>
              </a:rPr>
              <a:t>orde</a:t>
            </a:r>
            <a:r>
              <a:rPr lang="en-US" dirty="0">
                <a:solidFill>
                  <a:schemeClr val="tx1"/>
                </a:solidFill>
              </a:rPr>
              <a:t> der </a:t>
            </a:r>
            <a:r>
              <a:rPr lang="en-US" dirty="0" err="1">
                <a:solidFill>
                  <a:schemeClr val="tx1"/>
                </a:solidFill>
              </a:rPr>
              <a:t>bruges</a:t>
            </a:r>
            <a:r>
              <a:rPr lang="en-US" dirty="0">
                <a:solidFill>
                  <a:schemeClr val="tx1"/>
                </a:solidFill>
              </a:rPr>
              <a:t>.</a:t>
            </a:r>
            <a:endParaRPr dirty="0">
              <a:solidFill>
                <a:schemeClr val="tx1"/>
              </a:solidFill>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74" name="Google Shape;74;p16"/>
          <p:cNvSpPr txBox="1">
            <a:spLocks noGrp="1"/>
          </p:cNvSpPr>
          <p:nvPr>
            <p:ph type="body" idx="2"/>
          </p:nvPr>
        </p:nvSpPr>
        <p:spPr>
          <a:xfrm>
            <a:off x="4352258" y="1567106"/>
            <a:ext cx="4505015" cy="13467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tx1"/>
                </a:solidFill>
              </a:rPr>
              <a:t>Jeg ville gerne understøtte eller afkrafte min hypotese/påstand om at flere danskere søger mere “modigt” frisk tøj til at udtrykke sig med.</a:t>
            </a:r>
            <a:endParaRPr dirty="0">
              <a:solidFill>
                <a:schemeClr val="tx1"/>
              </a:solidFill>
            </a:endParaRPr>
          </a:p>
        </p:txBody>
      </p:sp>
      <p:sp>
        <p:nvSpPr>
          <p:cNvPr id="75" name="Google Shape;75;p16"/>
          <p:cNvSpPr txBox="1">
            <a:spLocks noGrp="1"/>
          </p:cNvSpPr>
          <p:nvPr>
            <p:ph type="body" idx="1"/>
          </p:nvPr>
        </p:nvSpPr>
        <p:spPr>
          <a:xfrm>
            <a:off x="311700" y="1042200"/>
            <a:ext cx="8520600" cy="414600"/>
          </a:xfrm>
          <a:prstGeom prst="rect">
            <a:avLst/>
          </a:prstGeom>
        </p:spPr>
        <p:txBody>
          <a:bodyPr spcFirstLastPara="1" wrap="square" lIns="91425" tIns="91425" rIns="91425" bIns="91425" anchor="t" anchorCtr="0">
            <a:noAutofit/>
          </a:bodyPr>
          <a:lstStyle/>
          <a:p>
            <a:pPr marL="0" indent="0">
              <a:spcAft>
                <a:spcPts val="1600"/>
              </a:spcAft>
              <a:buNone/>
            </a:pPr>
            <a:r>
              <a:rPr lang="da" b="1" dirty="0"/>
              <a:t>Emne:</a:t>
            </a:r>
            <a:r>
              <a:rPr lang="da" dirty="0"/>
              <a:t> </a:t>
            </a:r>
            <a:r>
              <a:rPr lang="da-DK" b="1" dirty="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Hvad er den danske stil?/hvad er danskernes smag?</a:t>
            </a:r>
            <a:endParaRPr lang="en-DK"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1600"/>
              </a:spcAft>
              <a:buNone/>
            </a:pPr>
            <a:endParaRPr dirty="0"/>
          </a:p>
        </p:txBody>
      </p:sp>
      <p:pic>
        <p:nvPicPr>
          <p:cNvPr id="3" name="Graphic 2" descr="Desk outline">
            <a:extLst>
              <a:ext uri="{FF2B5EF4-FFF2-40B4-BE49-F238E27FC236}">
                <a16:creationId xmlns:a16="http://schemas.microsoft.com/office/drawing/2014/main" id="{BBA28ECE-5BA5-B39E-560D-BB734F92A3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0139" y="2517936"/>
            <a:ext cx="914400" cy="914400"/>
          </a:xfrm>
          <a:prstGeom prst="rect">
            <a:avLst/>
          </a:prstGeom>
        </p:spPr>
      </p:pic>
      <p:pic>
        <p:nvPicPr>
          <p:cNvPr id="5" name="Graphic 4" descr="Work from home desk outline">
            <a:extLst>
              <a:ext uri="{FF2B5EF4-FFF2-40B4-BE49-F238E27FC236}">
                <a16:creationId xmlns:a16="http://schemas.microsoft.com/office/drawing/2014/main" id="{FDFDC9F0-7885-33F4-0BCB-0D1931ECAF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27514" y="2603963"/>
            <a:ext cx="914400" cy="914400"/>
          </a:xfrm>
          <a:prstGeom prst="rect">
            <a:avLst/>
          </a:prstGeom>
        </p:spPr>
      </p:pic>
      <p:pic>
        <p:nvPicPr>
          <p:cNvPr id="7" name="Graphic 6" descr="Folder Search outline">
            <a:extLst>
              <a:ext uri="{FF2B5EF4-FFF2-40B4-BE49-F238E27FC236}">
                <a16:creationId xmlns:a16="http://schemas.microsoft.com/office/drawing/2014/main" id="{A3D27B9F-5DEC-B25F-25B7-14FAD5299F6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1675" y="3634075"/>
            <a:ext cx="914400" cy="914400"/>
          </a:xfrm>
          <a:prstGeom prst="rect">
            <a:avLst/>
          </a:prstGeom>
        </p:spPr>
      </p:pic>
      <p:pic>
        <p:nvPicPr>
          <p:cNvPr id="9" name="Graphic 8" descr="Research outline">
            <a:extLst>
              <a:ext uri="{FF2B5EF4-FFF2-40B4-BE49-F238E27FC236}">
                <a16:creationId xmlns:a16="http://schemas.microsoft.com/office/drawing/2014/main" id="{ADA81422-D713-1D2F-76DF-722AE1A002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26623" y="3636060"/>
            <a:ext cx="914400" cy="914400"/>
          </a:xfrm>
          <a:prstGeom prst="rect">
            <a:avLst/>
          </a:prstGeom>
        </p:spPr>
      </p:pic>
      <p:pic>
        <p:nvPicPr>
          <p:cNvPr id="11" name="Graphic 10" descr="Bar chart outline">
            <a:extLst>
              <a:ext uri="{FF2B5EF4-FFF2-40B4-BE49-F238E27FC236}">
                <a16:creationId xmlns:a16="http://schemas.microsoft.com/office/drawing/2014/main" id="{B673B039-C34D-8921-64BE-3E38BF15F7B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891829" y="4111650"/>
            <a:ext cx="914400" cy="914400"/>
          </a:xfrm>
          <a:prstGeom prst="rect">
            <a:avLst/>
          </a:prstGeom>
        </p:spPr>
      </p:pic>
      <p:pic>
        <p:nvPicPr>
          <p:cNvPr id="13" name="Graphic 12" descr="Presentation with pie chart outline">
            <a:extLst>
              <a:ext uri="{FF2B5EF4-FFF2-40B4-BE49-F238E27FC236}">
                <a16:creationId xmlns:a16="http://schemas.microsoft.com/office/drawing/2014/main" id="{ADF105E0-DBBF-404B-0966-452135D21D5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92136" y="3643680"/>
            <a:ext cx="914400" cy="914400"/>
          </a:xfrm>
          <a:prstGeom prst="rect">
            <a:avLst/>
          </a:prstGeom>
        </p:spPr>
      </p:pic>
      <p:pic>
        <p:nvPicPr>
          <p:cNvPr id="15" name="Graphic 14" descr="Business Growth outline">
            <a:extLst>
              <a:ext uri="{FF2B5EF4-FFF2-40B4-BE49-F238E27FC236}">
                <a16:creationId xmlns:a16="http://schemas.microsoft.com/office/drawing/2014/main" id="{F17C409E-44B4-2271-7FEE-BD6A264682A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926575" y="4101300"/>
            <a:ext cx="914400" cy="914400"/>
          </a:xfrm>
          <a:prstGeom prst="rect">
            <a:avLst/>
          </a:prstGeom>
        </p:spPr>
      </p:pic>
      <p:pic>
        <p:nvPicPr>
          <p:cNvPr id="19" name="Graphic 18" descr="Open book outline">
            <a:extLst>
              <a:ext uri="{FF2B5EF4-FFF2-40B4-BE49-F238E27FC236}">
                <a16:creationId xmlns:a16="http://schemas.microsoft.com/office/drawing/2014/main" id="{ED71B53B-991C-1F9B-D1C6-CADE0A36E40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709806" y="4101300"/>
            <a:ext cx="914400" cy="914400"/>
          </a:xfrm>
          <a:prstGeom prst="rect">
            <a:avLst/>
          </a:prstGeom>
        </p:spPr>
      </p:pic>
      <p:cxnSp>
        <p:nvCxnSpPr>
          <p:cNvPr id="20" name="Straight Connector 19">
            <a:extLst>
              <a:ext uri="{FF2B5EF4-FFF2-40B4-BE49-F238E27FC236}">
                <a16:creationId xmlns:a16="http://schemas.microsoft.com/office/drawing/2014/main" id="{692459EB-128E-B015-61AE-AF789A59A487}"/>
              </a:ext>
            </a:extLst>
          </p:cNvPr>
          <p:cNvCxnSpPr>
            <a:cxnSpLocks/>
          </p:cNvCxnSpPr>
          <p:nvPr/>
        </p:nvCxnSpPr>
        <p:spPr>
          <a:xfrm flipV="1">
            <a:off x="400337" y="1042200"/>
            <a:ext cx="8126443" cy="30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A48F765-CED8-F17F-20CA-B66CEA28B168}"/>
              </a:ext>
            </a:extLst>
          </p:cNvPr>
          <p:cNvCxnSpPr>
            <a:cxnSpLocks/>
          </p:cNvCxnSpPr>
          <p:nvPr/>
        </p:nvCxnSpPr>
        <p:spPr>
          <a:xfrm flipV="1">
            <a:off x="400336" y="1447738"/>
            <a:ext cx="8126443" cy="301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latin typeface="+mn-lt"/>
              </a:rPr>
              <a:t>Indsigter:</a:t>
            </a:r>
            <a:r>
              <a:rPr lang="da" b="1" dirty="0">
                <a:latin typeface="+mn-lt"/>
              </a:rPr>
              <a:t> Desk research	</a:t>
            </a:r>
            <a:r>
              <a:rPr lang="da" dirty="0">
                <a:latin typeface="+mn-lt"/>
              </a:rPr>
              <a:t>Emne:</a:t>
            </a:r>
            <a:r>
              <a:rPr lang="da" b="1" dirty="0">
                <a:latin typeface="+mn-lt"/>
              </a:rPr>
              <a:t> </a:t>
            </a:r>
            <a:r>
              <a:rPr lang="da" sz="2400" b="1" dirty="0">
                <a:latin typeface="+mn-lt"/>
              </a:rPr>
              <a:t>Danskernes tøjstil</a:t>
            </a:r>
            <a:endParaRPr b="1" dirty="0">
              <a:latin typeface="+mn-lt"/>
            </a:endParaRPr>
          </a:p>
        </p:txBody>
      </p:sp>
      <p:sp>
        <p:nvSpPr>
          <p:cNvPr id="81" name="Google Shape;81;p17"/>
          <p:cNvSpPr txBox="1">
            <a:spLocks noGrp="1"/>
          </p:cNvSpPr>
          <p:nvPr>
            <p:ph type="body" idx="4294967295"/>
          </p:nvPr>
        </p:nvSpPr>
        <p:spPr>
          <a:xfrm>
            <a:off x="311700" y="1213725"/>
            <a:ext cx="1628400" cy="1612500"/>
          </a:xfrm>
          <a:prstGeom prst="rect">
            <a:avLst/>
          </a:prstGeom>
          <a:solidFill>
            <a:schemeClr val="accent1">
              <a:lumMod val="5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Dansker går meget i sort.</a:t>
            </a:r>
            <a:br>
              <a:rPr lang="da" dirty="0">
                <a:solidFill>
                  <a:schemeClr val="accent2"/>
                </a:solidFill>
                <a:latin typeface="+mn-lt"/>
                <a:ea typeface="PT Sans Narrow"/>
                <a:cs typeface="PT Sans Narrow"/>
                <a:sym typeface="PT Sans Narrow"/>
              </a:rPr>
            </a:br>
            <a:r>
              <a:rPr lang="da" dirty="0">
                <a:solidFill>
                  <a:schemeClr val="accent2"/>
                </a:solidFill>
                <a:latin typeface="+mn-lt"/>
                <a:ea typeface="PT Sans Narrow"/>
                <a:cs typeface="PT Sans Narrow"/>
                <a:sym typeface="PT Sans Narrow"/>
              </a:rPr>
              <a:t>(sort base)</a:t>
            </a:r>
            <a:endParaRPr dirty="0">
              <a:solidFill>
                <a:schemeClr val="accent2"/>
              </a:solidFill>
              <a:latin typeface="+mn-lt"/>
              <a:ea typeface="PT Sans Narrow"/>
              <a:cs typeface="PT Sans Narrow"/>
              <a:sym typeface="PT Sans Narrow"/>
            </a:endParaRPr>
          </a:p>
        </p:txBody>
      </p:sp>
      <p:sp>
        <p:nvSpPr>
          <p:cNvPr id="82" name="Google Shape;82;p17"/>
          <p:cNvSpPr txBox="1">
            <a:spLocks noGrp="1"/>
          </p:cNvSpPr>
          <p:nvPr>
            <p:ph type="body" idx="4294967295"/>
          </p:nvPr>
        </p:nvSpPr>
        <p:spPr>
          <a:xfrm>
            <a:off x="7203900" y="1213725"/>
            <a:ext cx="1628400" cy="1612500"/>
          </a:xfrm>
          <a:prstGeom prst="rect">
            <a:avLst/>
          </a:prstGeom>
          <a:solidFill>
            <a:schemeClr val="accent1">
              <a:lumMod val="75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Mixmatch gammelt/tidsløst med nyt</a:t>
            </a:r>
            <a:endParaRPr dirty="0">
              <a:solidFill>
                <a:schemeClr val="accent2"/>
              </a:solidFill>
              <a:latin typeface="+mn-lt"/>
              <a:ea typeface="PT Sans Narrow"/>
              <a:cs typeface="PT Sans Narrow"/>
              <a:sym typeface="PT Sans Narrow"/>
            </a:endParaRPr>
          </a:p>
        </p:txBody>
      </p:sp>
      <p:sp>
        <p:nvSpPr>
          <p:cNvPr id="83" name="Google Shape;83;p17"/>
          <p:cNvSpPr txBox="1">
            <a:spLocks noGrp="1"/>
          </p:cNvSpPr>
          <p:nvPr>
            <p:ph type="body" idx="4294967295"/>
          </p:nvPr>
        </p:nvSpPr>
        <p:spPr>
          <a:xfrm>
            <a:off x="5480850" y="1213725"/>
            <a:ext cx="1628400" cy="1612500"/>
          </a:xfrm>
          <a:prstGeom prst="rect">
            <a:avLst/>
          </a:prstGeom>
          <a:solidFill>
            <a:schemeClr val="accent1">
              <a:lumMod val="5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Lidt møsnter og pang farver</a:t>
            </a:r>
            <a:endParaRPr dirty="0">
              <a:solidFill>
                <a:schemeClr val="accent2"/>
              </a:solidFill>
              <a:latin typeface="+mn-lt"/>
              <a:ea typeface="PT Sans Narrow"/>
              <a:cs typeface="PT Sans Narrow"/>
              <a:sym typeface="PT Sans Narrow"/>
            </a:endParaRPr>
          </a:p>
        </p:txBody>
      </p:sp>
      <p:sp>
        <p:nvSpPr>
          <p:cNvPr id="84" name="Google Shape;84;p17"/>
          <p:cNvSpPr txBox="1">
            <a:spLocks noGrp="1"/>
          </p:cNvSpPr>
          <p:nvPr>
            <p:ph type="body" idx="4294967295"/>
          </p:nvPr>
        </p:nvSpPr>
        <p:spPr>
          <a:xfrm>
            <a:off x="3757800" y="1213725"/>
            <a:ext cx="1628400" cy="1612500"/>
          </a:xfrm>
          <a:prstGeom prst="rect">
            <a:avLst/>
          </a:prstGeom>
          <a:solidFill>
            <a:schemeClr val="accent1"/>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Afslappet stil</a:t>
            </a:r>
            <a:endParaRPr dirty="0">
              <a:solidFill>
                <a:schemeClr val="accent2"/>
              </a:solidFill>
              <a:latin typeface="+mn-lt"/>
              <a:ea typeface="PT Sans Narrow"/>
              <a:cs typeface="PT Sans Narrow"/>
              <a:sym typeface="PT Sans Narrow"/>
            </a:endParaRPr>
          </a:p>
        </p:txBody>
      </p:sp>
      <p:sp>
        <p:nvSpPr>
          <p:cNvPr id="85" name="Google Shape;85;p17"/>
          <p:cNvSpPr txBox="1">
            <a:spLocks noGrp="1"/>
          </p:cNvSpPr>
          <p:nvPr>
            <p:ph type="body" idx="4294967295"/>
          </p:nvPr>
        </p:nvSpPr>
        <p:spPr>
          <a:xfrm>
            <a:off x="2034750" y="1213725"/>
            <a:ext cx="1628400" cy="1612500"/>
          </a:xfrm>
          <a:prstGeom prst="rect">
            <a:avLst/>
          </a:prstGeom>
          <a:solidFill>
            <a:schemeClr val="accent1">
              <a:lumMod val="75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Minimalistisk stil</a:t>
            </a:r>
            <a:endParaRPr dirty="0">
              <a:solidFill>
                <a:schemeClr val="accent2"/>
              </a:solidFill>
              <a:latin typeface="+mn-lt"/>
              <a:ea typeface="PT Sans Narrow"/>
              <a:cs typeface="PT Sans Narrow"/>
              <a:sym typeface="PT Sans Narrow"/>
            </a:endParaRPr>
          </a:p>
        </p:txBody>
      </p:sp>
      <p:sp>
        <p:nvSpPr>
          <p:cNvPr id="86" name="Google Shape;86;p17"/>
          <p:cNvSpPr txBox="1">
            <a:spLocks noGrp="1"/>
          </p:cNvSpPr>
          <p:nvPr>
            <p:ph type="body" idx="4294967295"/>
          </p:nvPr>
        </p:nvSpPr>
        <p:spPr>
          <a:xfrm>
            <a:off x="311700" y="3042591"/>
            <a:ext cx="1628400" cy="1612500"/>
          </a:xfrm>
          <a:prstGeom prst="rect">
            <a:avLst/>
          </a:prstGeom>
          <a:solidFill>
            <a:schemeClr val="accent1">
              <a:lumMod val="75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Vægter Kvalitet, funktionalitet og holdbarhed</a:t>
            </a:r>
            <a:endParaRPr dirty="0">
              <a:solidFill>
                <a:schemeClr val="accent2"/>
              </a:solidFill>
              <a:latin typeface="+mn-lt"/>
              <a:ea typeface="PT Sans Narrow"/>
              <a:cs typeface="PT Sans Narrow"/>
              <a:sym typeface="PT Sans Narrow"/>
            </a:endParaRPr>
          </a:p>
        </p:txBody>
      </p:sp>
      <p:sp>
        <p:nvSpPr>
          <p:cNvPr id="87" name="Google Shape;87;p17"/>
          <p:cNvSpPr txBox="1">
            <a:spLocks noGrp="1"/>
          </p:cNvSpPr>
          <p:nvPr>
            <p:ph type="body" idx="4294967295"/>
          </p:nvPr>
        </p:nvSpPr>
        <p:spPr>
          <a:xfrm>
            <a:off x="7203900" y="3042591"/>
            <a:ext cx="1628400" cy="1612500"/>
          </a:xfrm>
          <a:prstGeom prst="rect">
            <a:avLst/>
          </a:prstGeom>
          <a:solidFill>
            <a:schemeClr val="accent1"/>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Fast fashion til unge.</a:t>
            </a:r>
            <a:br>
              <a:rPr lang="da" dirty="0">
                <a:solidFill>
                  <a:schemeClr val="accent2"/>
                </a:solidFill>
                <a:latin typeface="+mn-lt"/>
                <a:ea typeface="PT Sans Narrow"/>
                <a:cs typeface="PT Sans Narrow"/>
                <a:sym typeface="PT Sans Narrow"/>
              </a:rPr>
            </a:br>
            <a:r>
              <a:rPr lang="da" sz="1200" dirty="0">
                <a:solidFill>
                  <a:schemeClr val="accent2"/>
                </a:solidFill>
                <a:latin typeface="+mn-lt"/>
                <a:ea typeface="PT Sans Narrow"/>
                <a:cs typeface="PT Sans Narrow"/>
                <a:sym typeface="PT Sans Narrow"/>
              </a:rPr>
              <a:t>H&amp;M nr 1. i “bedst værdi for pengene”, 18-29 årige.</a:t>
            </a:r>
            <a:endParaRPr dirty="0">
              <a:solidFill>
                <a:schemeClr val="accent2"/>
              </a:solidFill>
              <a:latin typeface="+mn-lt"/>
              <a:ea typeface="PT Sans Narrow"/>
              <a:cs typeface="PT Sans Narrow"/>
              <a:sym typeface="PT Sans Narrow"/>
            </a:endParaRPr>
          </a:p>
        </p:txBody>
      </p:sp>
      <p:sp>
        <p:nvSpPr>
          <p:cNvPr id="88" name="Google Shape;88;p17"/>
          <p:cNvSpPr txBox="1">
            <a:spLocks noGrp="1"/>
          </p:cNvSpPr>
          <p:nvPr>
            <p:ph type="body" idx="4294967295"/>
          </p:nvPr>
        </p:nvSpPr>
        <p:spPr>
          <a:xfrm>
            <a:off x="5480850" y="3042591"/>
            <a:ext cx="1628400" cy="1612500"/>
          </a:xfrm>
          <a:prstGeom prst="rect">
            <a:avLst/>
          </a:prstGeom>
          <a:solidFill>
            <a:schemeClr val="accent1">
              <a:lumMod val="75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600" dirty="0">
                <a:solidFill>
                  <a:schemeClr val="accent2"/>
                </a:solidFill>
                <a:latin typeface="+mn-lt"/>
                <a:ea typeface="PT Sans Narrow"/>
                <a:cs typeface="PT Sans Narrow"/>
                <a:sym typeface="PT Sans Narrow"/>
              </a:rPr>
              <a:t>Danmarks 4. største eksporterhverv</a:t>
            </a:r>
            <a:endParaRPr sz="1600" dirty="0">
              <a:solidFill>
                <a:schemeClr val="accent2"/>
              </a:solidFill>
              <a:latin typeface="+mn-lt"/>
              <a:ea typeface="PT Sans Narrow"/>
              <a:cs typeface="PT Sans Narrow"/>
              <a:sym typeface="PT Sans Narrow"/>
            </a:endParaRPr>
          </a:p>
        </p:txBody>
      </p:sp>
      <p:sp>
        <p:nvSpPr>
          <p:cNvPr id="89" name="Google Shape;89;p17"/>
          <p:cNvSpPr txBox="1">
            <a:spLocks noGrp="1"/>
          </p:cNvSpPr>
          <p:nvPr>
            <p:ph type="body" idx="4294967295"/>
          </p:nvPr>
        </p:nvSpPr>
        <p:spPr>
          <a:xfrm>
            <a:off x="3757800" y="3042591"/>
            <a:ext cx="1628400" cy="1612500"/>
          </a:xfrm>
          <a:prstGeom prst="rect">
            <a:avLst/>
          </a:prstGeom>
          <a:solidFill>
            <a:schemeClr val="accent1">
              <a:lumMod val="5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Praktisk</a:t>
            </a:r>
            <a:br>
              <a:rPr lang="da" dirty="0">
                <a:solidFill>
                  <a:schemeClr val="accent2"/>
                </a:solidFill>
                <a:latin typeface="+mn-lt"/>
                <a:ea typeface="PT Sans Narrow"/>
                <a:cs typeface="PT Sans Narrow"/>
                <a:sym typeface="PT Sans Narrow"/>
              </a:rPr>
            </a:br>
            <a:r>
              <a:rPr lang="da" sz="1100" dirty="0">
                <a:solidFill>
                  <a:schemeClr val="accent2"/>
                </a:solidFill>
                <a:latin typeface="+mn-lt"/>
                <a:ea typeface="PT Sans Narrow"/>
                <a:cs typeface="PT Sans Narrow"/>
                <a:sym typeface="PT Sans Narrow"/>
              </a:rPr>
              <a:t>(cykling -&gt; bukser og fladesko)</a:t>
            </a:r>
            <a:br>
              <a:rPr lang="da" sz="1100" dirty="0">
                <a:solidFill>
                  <a:schemeClr val="accent2"/>
                </a:solidFill>
                <a:latin typeface="+mn-lt"/>
                <a:ea typeface="PT Sans Narrow"/>
                <a:cs typeface="PT Sans Narrow"/>
                <a:sym typeface="PT Sans Narrow"/>
              </a:rPr>
            </a:br>
            <a:r>
              <a:rPr lang="da" sz="1100" dirty="0">
                <a:solidFill>
                  <a:schemeClr val="accent2"/>
                </a:solidFill>
                <a:latin typeface="+mn-lt"/>
                <a:ea typeface="PT Sans Narrow"/>
                <a:cs typeface="PT Sans Narrow"/>
                <a:sym typeface="PT Sans Narrow"/>
              </a:rPr>
              <a:t>(brugsten -&gt; flade solide sko)</a:t>
            </a:r>
            <a:br>
              <a:rPr lang="da" sz="1100" dirty="0">
                <a:solidFill>
                  <a:schemeClr val="accent2"/>
                </a:solidFill>
                <a:latin typeface="+mn-lt"/>
                <a:ea typeface="PT Sans Narrow"/>
                <a:cs typeface="PT Sans Narrow"/>
                <a:sym typeface="PT Sans Narrow"/>
              </a:rPr>
            </a:br>
            <a:r>
              <a:rPr lang="da" sz="1100" dirty="0">
                <a:solidFill>
                  <a:schemeClr val="accent2"/>
                </a:solidFill>
                <a:latin typeface="+mn-lt"/>
                <a:ea typeface="PT Sans Narrow"/>
                <a:cs typeface="PT Sans Narrow"/>
                <a:sym typeface="PT Sans Narrow"/>
              </a:rPr>
              <a:t>(vinter -&gt; layers)</a:t>
            </a:r>
            <a:endParaRPr dirty="0">
              <a:solidFill>
                <a:schemeClr val="accent2"/>
              </a:solidFill>
              <a:latin typeface="+mn-lt"/>
              <a:ea typeface="PT Sans Narrow"/>
              <a:cs typeface="PT Sans Narrow"/>
              <a:sym typeface="PT Sans Narrow"/>
            </a:endParaRPr>
          </a:p>
        </p:txBody>
      </p:sp>
      <p:sp>
        <p:nvSpPr>
          <p:cNvPr id="90" name="Google Shape;90;p17"/>
          <p:cNvSpPr txBox="1">
            <a:spLocks noGrp="1"/>
          </p:cNvSpPr>
          <p:nvPr>
            <p:ph type="body" idx="4294967295"/>
          </p:nvPr>
        </p:nvSpPr>
        <p:spPr>
          <a:xfrm>
            <a:off x="2034750" y="3042591"/>
            <a:ext cx="1628400" cy="1612500"/>
          </a:xfrm>
          <a:prstGeom prst="rect">
            <a:avLst/>
          </a:prstGeom>
          <a:solidFill>
            <a:schemeClr val="accent1"/>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Tøj er dyrt</a:t>
            </a:r>
            <a:endParaRPr dirty="0">
              <a:solidFill>
                <a:schemeClr val="accent2"/>
              </a:solidFill>
              <a:latin typeface="+mn-lt"/>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94"/>
        <p:cNvGrpSpPr/>
        <p:nvPr/>
      </p:nvGrpSpPr>
      <p:grpSpPr>
        <a:xfrm>
          <a:off x="0" y="0"/>
          <a:ext cx="0" cy="0"/>
          <a:chOff x="0" y="0"/>
          <a:chExt cx="0" cy="0"/>
        </a:xfrm>
      </p:grpSpPr>
      <p:sp>
        <p:nvSpPr>
          <p:cNvPr id="19" name="Rectangle 18">
            <a:extLst>
              <a:ext uri="{FF2B5EF4-FFF2-40B4-BE49-F238E27FC236}">
                <a16:creationId xmlns:a16="http://schemas.microsoft.com/office/drawing/2014/main" id="{833722DB-C5DD-5396-097A-B08D92C5E7B9}"/>
              </a:ext>
            </a:extLst>
          </p:cNvPr>
          <p:cNvSpPr/>
          <p:nvPr/>
        </p:nvSpPr>
        <p:spPr>
          <a:xfrm>
            <a:off x="0" y="0"/>
            <a:ext cx="9215120" cy="5232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a:p>
        </p:txBody>
      </p:sp>
      <p:sp>
        <p:nvSpPr>
          <p:cNvPr id="95" name="Google Shape;9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Observatio</a:t>
            </a:r>
            <a:r>
              <a:rPr lang="da" sz="3600" dirty="0"/>
              <a:t>n</a:t>
            </a:r>
            <a:endParaRPr dirty="0"/>
          </a:p>
        </p:txBody>
      </p:sp>
      <p:sp>
        <p:nvSpPr>
          <p:cNvPr id="96" name="Google Shape;96;p18"/>
          <p:cNvSpPr txBox="1">
            <a:spLocks noGrp="1"/>
          </p:cNvSpPr>
          <p:nvPr>
            <p:ph type="body" idx="1"/>
          </p:nvPr>
        </p:nvSpPr>
        <p:spPr>
          <a:xfrm>
            <a:off x="311700" y="1509750"/>
            <a:ext cx="3060000" cy="30591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da-DK" dirty="0">
                <a:solidFill>
                  <a:schemeClr val="tx1">
                    <a:lumMod val="85000"/>
                  </a:schemeClr>
                </a:solidFill>
              </a:rPr>
              <a:t>Observation er en upåvirket situation der giver indblik I brugeres metoder, interaktion og hvordan de agre i forskellige/specifikke situationer.</a:t>
            </a:r>
          </a:p>
          <a:p>
            <a:pPr marL="0" lvl="0" indent="0" algn="l" rtl="0">
              <a:spcBef>
                <a:spcPts val="1600"/>
              </a:spcBef>
              <a:spcAft>
                <a:spcPts val="1600"/>
              </a:spcAft>
              <a:buNone/>
            </a:pPr>
            <a:r>
              <a:rPr lang="da-DK" dirty="0">
                <a:solidFill>
                  <a:schemeClr val="tx1">
                    <a:lumMod val="85000"/>
                  </a:schemeClr>
                </a:solidFill>
              </a:rPr>
              <a:t>Det er en kilde der dog kan være påvirket af imitationer </a:t>
            </a:r>
          </a:p>
        </p:txBody>
      </p:sp>
      <p:sp>
        <p:nvSpPr>
          <p:cNvPr id="97" name="Google Shape;97;p18"/>
          <p:cNvSpPr txBox="1">
            <a:spLocks noGrp="1"/>
          </p:cNvSpPr>
          <p:nvPr>
            <p:ph type="body" idx="2"/>
          </p:nvPr>
        </p:nvSpPr>
        <p:spPr>
          <a:xfrm>
            <a:off x="3854125" y="1509750"/>
            <a:ext cx="4978200" cy="305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tx1">
                    <a:lumMod val="85000"/>
                  </a:schemeClr>
                </a:solidFill>
              </a:rPr>
              <a:t>Setting var i et storcenter i butikkerne Designers market, VeroModa, Onley og H&amp;M.</a:t>
            </a:r>
            <a:br>
              <a:rPr lang="da" dirty="0">
                <a:solidFill>
                  <a:schemeClr val="tx1">
                    <a:lumMod val="85000"/>
                  </a:schemeClr>
                </a:solidFill>
              </a:rPr>
            </a:br>
            <a:r>
              <a:rPr lang="da" dirty="0">
                <a:solidFill>
                  <a:schemeClr val="tx1">
                    <a:lumMod val="85000"/>
                  </a:schemeClr>
                </a:solidFill>
              </a:rPr>
              <a:t>For ikke at påvirke setting gemte jeg min notesblok i jakken og gik ind i butikkerne og tog en observations rolle. Når jeg følte jeg havde nogle observationer gik jeg ud af butikken for at skrive det ned og tog evt. </a:t>
            </a:r>
            <a:r>
              <a:rPr lang="en-US" dirty="0">
                <a:solidFill>
                  <a:schemeClr val="tx1">
                    <a:lumMod val="85000"/>
                  </a:schemeClr>
                </a:solidFill>
              </a:rPr>
              <a:t>F</a:t>
            </a:r>
            <a:r>
              <a:rPr lang="da" dirty="0">
                <a:solidFill>
                  <a:schemeClr val="tx1">
                    <a:lumMod val="85000"/>
                  </a:schemeClr>
                </a:solidFill>
              </a:rPr>
              <a:t>lere ture igennem samme buttik for at få det hele med.</a:t>
            </a:r>
            <a:br>
              <a:rPr lang="da" dirty="0">
                <a:solidFill>
                  <a:schemeClr val="tx1">
                    <a:lumMod val="85000"/>
                  </a:schemeClr>
                </a:solidFill>
              </a:rPr>
            </a:br>
            <a:r>
              <a:rPr lang="da" dirty="0">
                <a:solidFill>
                  <a:schemeClr val="tx1">
                    <a:lumMod val="85000"/>
                  </a:schemeClr>
                </a:solidFill>
              </a:rPr>
              <a:t>Jeg udnyttede både mine øjne, øre og egen følesans/tankeprocess.</a:t>
            </a:r>
            <a:br>
              <a:rPr lang="da" dirty="0">
                <a:solidFill>
                  <a:schemeClr val="tx1">
                    <a:lumMod val="85000"/>
                  </a:schemeClr>
                </a:solidFill>
              </a:rPr>
            </a:br>
            <a:r>
              <a:rPr lang="da" dirty="0">
                <a:solidFill>
                  <a:schemeClr val="tx1">
                    <a:lumMod val="85000"/>
                  </a:schemeClr>
                </a:solidFill>
              </a:rPr>
              <a:t>Visuelt observerede jeg adfær på afstand.</a:t>
            </a:r>
            <a:br>
              <a:rPr lang="da" dirty="0">
                <a:solidFill>
                  <a:schemeClr val="tx1">
                    <a:lumMod val="85000"/>
                  </a:schemeClr>
                </a:solidFill>
              </a:rPr>
            </a:br>
            <a:r>
              <a:rPr lang="da" dirty="0">
                <a:solidFill>
                  <a:schemeClr val="tx1">
                    <a:lumMod val="85000"/>
                  </a:schemeClr>
                </a:solidFill>
              </a:rPr>
              <a:t>Jeg lyttede til samtaler om tøjet/tøjvalg. (tænke højt)</a:t>
            </a:r>
            <a:br>
              <a:rPr lang="da" dirty="0">
                <a:solidFill>
                  <a:schemeClr val="tx1">
                    <a:lumMod val="85000"/>
                  </a:schemeClr>
                </a:solidFill>
              </a:rPr>
            </a:br>
            <a:r>
              <a:rPr lang="da" dirty="0">
                <a:solidFill>
                  <a:schemeClr val="tx1">
                    <a:lumMod val="85000"/>
                  </a:schemeClr>
                </a:solidFill>
              </a:rPr>
              <a:t>Efter observationer prøvede jeg selv nogle af indsigterne af.</a:t>
            </a:r>
            <a:endParaRPr dirty="0">
              <a:solidFill>
                <a:schemeClr val="tx1">
                  <a:lumMod val="85000"/>
                </a:schemeClr>
              </a:solidFill>
            </a:endParaRPr>
          </a:p>
        </p:txBody>
      </p:sp>
      <p:sp>
        <p:nvSpPr>
          <p:cNvPr id="98" name="Google Shape;98;p18"/>
          <p:cNvSpPr txBox="1">
            <a:spLocks noGrp="1"/>
          </p:cNvSpPr>
          <p:nvPr>
            <p:ph type="body" idx="1"/>
          </p:nvPr>
        </p:nvSpPr>
        <p:spPr>
          <a:xfrm>
            <a:off x="311700" y="1275596"/>
            <a:ext cx="8520600" cy="4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b="1" dirty="0">
                <a:solidFill>
                  <a:schemeClr val="tx1">
                    <a:lumMod val="85000"/>
                  </a:schemeClr>
                </a:solidFill>
              </a:rPr>
              <a:t>Emne:</a:t>
            </a:r>
            <a:r>
              <a:rPr lang="da" dirty="0">
                <a:solidFill>
                  <a:schemeClr val="tx1">
                    <a:lumMod val="85000"/>
                  </a:schemeClr>
                </a:solidFill>
              </a:rPr>
              <a:t> Bruger interaktion i butik</a:t>
            </a:r>
            <a:endParaRPr dirty="0">
              <a:solidFill>
                <a:schemeClr val="tx1">
                  <a:lumMod val="85000"/>
                </a:schemeClr>
              </a:solidFill>
            </a:endParaRPr>
          </a:p>
        </p:txBody>
      </p:sp>
      <p:pic>
        <p:nvPicPr>
          <p:cNvPr id="3" name="Graphic 2" descr="Magnifying glass outline">
            <a:extLst>
              <a:ext uri="{FF2B5EF4-FFF2-40B4-BE49-F238E27FC236}">
                <a16:creationId xmlns:a16="http://schemas.microsoft.com/office/drawing/2014/main" id="{F4D013DD-7790-1F81-B144-0C4B8791D3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7619553">
            <a:off x="2064349" y="271957"/>
            <a:ext cx="1051352" cy="1051352"/>
          </a:xfrm>
          <a:prstGeom prst="rect">
            <a:avLst/>
          </a:prstGeom>
        </p:spPr>
      </p:pic>
      <p:pic>
        <p:nvPicPr>
          <p:cNvPr id="5" name="Graphic 4" descr="Binoculars outline">
            <a:extLst>
              <a:ext uri="{FF2B5EF4-FFF2-40B4-BE49-F238E27FC236}">
                <a16:creationId xmlns:a16="http://schemas.microsoft.com/office/drawing/2014/main" id="{9D32D8CB-6512-88F9-8A46-7893B4776C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9892005">
            <a:off x="452614" y="3817942"/>
            <a:ext cx="914400" cy="914400"/>
          </a:xfrm>
          <a:prstGeom prst="rect">
            <a:avLst/>
          </a:prstGeom>
        </p:spPr>
      </p:pic>
      <p:pic>
        <p:nvPicPr>
          <p:cNvPr id="7" name="Graphic 6" descr="Telescope outline">
            <a:extLst>
              <a:ext uri="{FF2B5EF4-FFF2-40B4-BE49-F238E27FC236}">
                <a16:creationId xmlns:a16="http://schemas.microsoft.com/office/drawing/2014/main" id="{ED4B0ABC-BBBC-408C-3228-2042C00DCD3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447276">
            <a:off x="1535527" y="3679871"/>
            <a:ext cx="1131790" cy="1131790"/>
          </a:xfrm>
          <a:prstGeom prst="rect">
            <a:avLst/>
          </a:prstGeom>
        </p:spPr>
      </p:pic>
      <p:pic>
        <p:nvPicPr>
          <p:cNvPr id="9" name="Graphic 8" descr="Detective male with solid fill">
            <a:extLst>
              <a:ext uri="{FF2B5EF4-FFF2-40B4-BE49-F238E27FC236}">
                <a16:creationId xmlns:a16="http://schemas.microsoft.com/office/drawing/2014/main" id="{C381BD0C-6950-583F-2C32-710D4DF041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41397" y="575677"/>
            <a:ext cx="914400" cy="914400"/>
          </a:xfrm>
          <a:prstGeom prst="rect">
            <a:avLst/>
          </a:prstGeom>
        </p:spPr>
      </p:pic>
      <p:sp>
        <p:nvSpPr>
          <p:cNvPr id="13" name="Rectangle: Rounded Corners 12">
            <a:extLst>
              <a:ext uri="{FF2B5EF4-FFF2-40B4-BE49-F238E27FC236}">
                <a16:creationId xmlns:a16="http://schemas.microsoft.com/office/drawing/2014/main" id="{7B92671E-DD4B-169F-37B3-6E36293C15B6}"/>
              </a:ext>
            </a:extLst>
          </p:cNvPr>
          <p:cNvSpPr/>
          <p:nvPr/>
        </p:nvSpPr>
        <p:spPr>
          <a:xfrm>
            <a:off x="3764894" y="445025"/>
            <a:ext cx="5067406" cy="444996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dirty="0"/>
          </a:p>
        </p:txBody>
      </p:sp>
      <p:cxnSp>
        <p:nvCxnSpPr>
          <p:cNvPr id="14" name="Straight Connector 13">
            <a:extLst>
              <a:ext uri="{FF2B5EF4-FFF2-40B4-BE49-F238E27FC236}">
                <a16:creationId xmlns:a16="http://schemas.microsoft.com/office/drawing/2014/main" id="{87E5D8DE-A6F0-5792-1012-05EE963F6390}"/>
              </a:ext>
            </a:extLst>
          </p:cNvPr>
          <p:cNvCxnSpPr>
            <a:cxnSpLocks/>
          </p:cNvCxnSpPr>
          <p:nvPr/>
        </p:nvCxnSpPr>
        <p:spPr>
          <a:xfrm>
            <a:off x="357202" y="1147886"/>
            <a:ext cx="1807264" cy="0"/>
          </a:xfrm>
          <a:prstGeom prst="line">
            <a:avLst/>
          </a:prstGeom>
          <a:ln>
            <a:solidFill>
              <a:schemeClr val="accent1">
                <a:lumMod val="50000"/>
              </a:schemeClr>
            </a:solidFill>
          </a:ln>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latin typeface="+mn-lt"/>
              </a:rPr>
              <a:t>Indsigter:</a:t>
            </a:r>
            <a:r>
              <a:rPr lang="da" b="1" dirty="0">
                <a:latin typeface="+mn-lt"/>
              </a:rPr>
              <a:t> Observation		</a:t>
            </a:r>
            <a:r>
              <a:rPr lang="da" dirty="0">
                <a:latin typeface="+mn-lt"/>
              </a:rPr>
              <a:t>Emne:</a:t>
            </a:r>
            <a:r>
              <a:rPr lang="da" b="1" dirty="0">
                <a:latin typeface="+mn-lt"/>
              </a:rPr>
              <a:t> </a:t>
            </a:r>
            <a:r>
              <a:rPr lang="da" sz="1800" dirty="0"/>
              <a:t>Bruger interaktion i butik</a:t>
            </a:r>
            <a:endParaRPr b="1" dirty="0">
              <a:latin typeface="+mn-lt"/>
            </a:endParaRPr>
          </a:p>
        </p:txBody>
      </p:sp>
      <p:sp>
        <p:nvSpPr>
          <p:cNvPr id="104" name="Google Shape;104;p19"/>
          <p:cNvSpPr txBox="1">
            <a:spLocks noGrp="1"/>
          </p:cNvSpPr>
          <p:nvPr>
            <p:ph type="body" idx="4294967295"/>
          </p:nvPr>
        </p:nvSpPr>
        <p:spPr>
          <a:xfrm>
            <a:off x="311700" y="1213725"/>
            <a:ext cx="1628400" cy="1612500"/>
          </a:xfrm>
          <a:prstGeom prst="rect">
            <a:avLst/>
          </a:prstGeom>
          <a:solidFill>
            <a:schemeClr val="accent1">
              <a:lumMod val="20000"/>
              <a:lumOff val="80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t" anchorCtr="0">
            <a:noAutofit/>
          </a:bodyPr>
          <a:lstStyle/>
          <a:p>
            <a:pPr marL="0" lvl="0" indent="0" algn="l" rtl="0">
              <a:spcBef>
                <a:spcPts val="0"/>
              </a:spcBef>
              <a:spcAft>
                <a:spcPts val="1600"/>
              </a:spcAft>
              <a:buNone/>
            </a:pPr>
            <a:r>
              <a:rPr lang="da" sz="1600" dirty="0">
                <a:solidFill>
                  <a:schemeClr val="bg2"/>
                </a:solidFill>
                <a:latin typeface="+mn-lt"/>
                <a:ea typeface="PT Sans Narrow"/>
                <a:cs typeface="PT Sans Narrow"/>
                <a:sym typeface="PT Sans Narrow"/>
              </a:rPr>
              <a:t>Der er specifikke steps stort set alle går igennem.</a:t>
            </a:r>
            <a:endParaRPr sz="1600" dirty="0">
              <a:solidFill>
                <a:schemeClr val="bg2"/>
              </a:solidFill>
              <a:latin typeface="+mn-lt"/>
              <a:ea typeface="PT Sans Narrow"/>
              <a:cs typeface="PT Sans Narrow"/>
              <a:sym typeface="PT Sans Narrow"/>
            </a:endParaRPr>
          </a:p>
        </p:txBody>
      </p:sp>
      <p:sp>
        <p:nvSpPr>
          <p:cNvPr id="105" name="Google Shape;105;p19"/>
          <p:cNvSpPr txBox="1">
            <a:spLocks noGrp="1"/>
          </p:cNvSpPr>
          <p:nvPr>
            <p:ph type="body" idx="4294967295"/>
          </p:nvPr>
        </p:nvSpPr>
        <p:spPr>
          <a:xfrm>
            <a:off x="7203900" y="1213725"/>
            <a:ext cx="1628400" cy="1612500"/>
          </a:xfrm>
          <a:prstGeom prst="rect">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100" dirty="0">
                <a:solidFill>
                  <a:schemeClr val="bg2"/>
                </a:solidFill>
                <a:latin typeface="+mn-lt"/>
                <a:ea typeface="PT Sans Narrow"/>
                <a:cs typeface="PT Sans Narrow"/>
                <a:sym typeface="PT Sans Narrow"/>
              </a:rPr>
              <a:t>C</a:t>
            </a:r>
            <a:r>
              <a:rPr lang="da" sz="1100" dirty="0">
                <a:solidFill>
                  <a:schemeClr val="bg2"/>
                </a:solidFill>
                <a:latin typeface="+mn-lt"/>
                <a:ea typeface="PT Sans Narrow"/>
                <a:cs typeface="PT Sans Narrow"/>
                <a:sym typeface="PT Sans Narrow"/>
              </a:rPr>
              <a:t>itat</a:t>
            </a:r>
            <a:br>
              <a:rPr lang="da" dirty="0">
                <a:solidFill>
                  <a:schemeClr val="bg2"/>
                </a:solidFill>
                <a:latin typeface="+mn-lt"/>
                <a:ea typeface="PT Sans Narrow"/>
                <a:cs typeface="PT Sans Narrow"/>
                <a:sym typeface="PT Sans Narrow"/>
              </a:rPr>
            </a:br>
            <a:r>
              <a:rPr lang="da" sz="1600" i="1" dirty="0">
                <a:solidFill>
                  <a:schemeClr val="bg2"/>
                </a:solidFill>
                <a:latin typeface="+mn-lt"/>
                <a:ea typeface="PT Sans Narrow"/>
                <a:cs typeface="PT Sans Narrow"/>
                <a:sym typeface="PT Sans Narrow"/>
              </a:rPr>
              <a:t>“den kan sagtens gå til sort”</a:t>
            </a:r>
            <a:endParaRPr i="1" dirty="0">
              <a:solidFill>
                <a:schemeClr val="bg2"/>
              </a:solidFill>
              <a:latin typeface="+mn-lt"/>
              <a:ea typeface="PT Sans Narrow"/>
              <a:cs typeface="PT Sans Narrow"/>
              <a:sym typeface="PT Sans Narrow"/>
            </a:endParaRPr>
          </a:p>
        </p:txBody>
      </p:sp>
      <p:sp>
        <p:nvSpPr>
          <p:cNvPr id="106" name="Google Shape;106;p19"/>
          <p:cNvSpPr txBox="1">
            <a:spLocks noGrp="1"/>
          </p:cNvSpPr>
          <p:nvPr>
            <p:ph type="body" idx="4294967295"/>
          </p:nvPr>
        </p:nvSpPr>
        <p:spPr>
          <a:xfrm>
            <a:off x="5480850" y="1213725"/>
            <a:ext cx="1628400" cy="1612500"/>
          </a:xfrm>
          <a:prstGeom prst="rect">
            <a:avLst/>
          </a:prstGeom>
          <a:solidFill>
            <a:schemeClr val="accent1">
              <a:lumMod val="20000"/>
              <a:lumOff val="8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da-DK" sz="1200" dirty="0">
                <a:solidFill>
                  <a:schemeClr val="bg2"/>
                </a:solidFill>
                <a:latin typeface="+mn-lt"/>
                <a:ea typeface="PT Sans Narrow"/>
                <a:cs typeface="PT Sans Narrow"/>
                <a:sym typeface="PT Sans Narrow"/>
              </a:rPr>
              <a:t>-Passer det til mig?</a:t>
            </a:r>
            <a:br>
              <a:rPr lang="da-DK" sz="1200" dirty="0">
                <a:solidFill>
                  <a:schemeClr val="bg2"/>
                </a:solidFill>
                <a:latin typeface="+mn-lt"/>
                <a:ea typeface="PT Sans Narrow"/>
                <a:cs typeface="PT Sans Narrow"/>
                <a:sym typeface="PT Sans Narrow"/>
              </a:rPr>
            </a:br>
            <a:r>
              <a:rPr lang="da-DK" sz="1200" dirty="0">
                <a:solidFill>
                  <a:schemeClr val="bg2"/>
                </a:solidFill>
                <a:latin typeface="+mn-lt"/>
                <a:ea typeface="PT Sans Narrow"/>
                <a:cs typeface="PT Sans Narrow"/>
                <a:sym typeface="PT Sans Narrow"/>
              </a:rPr>
              <a:t>-Passer det til noget der hjemme?</a:t>
            </a:r>
            <a:br>
              <a:rPr lang="da-DK" sz="1200" dirty="0">
                <a:solidFill>
                  <a:schemeClr val="bg2"/>
                </a:solidFill>
                <a:latin typeface="+mn-lt"/>
                <a:ea typeface="PT Sans Narrow"/>
                <a:cs typeface="PT Sans Narrow"/>
                <a:sym typeface="PT Sans Narrow"/>
              </a:rPr>
            </a:br>
            <a:r>
              <a:rPr lang="da-DK" sz="1200" dirty="0">
                <a:solidFill>
                  <a:schemeClr val="bg2"/>
                </a:solidFill>
                <a:latin typeface="+mn-lt"/>
                <a:ea typeface="PT Sans Narrow"/>
                <a:cs typeface="PT Sans Narrow"/>
                <a:sym typeface="PT Sans Narrow"/>
              </a:rPr>
              <a:t>-Hvad/hvornår kan jeg bruge det?</a:t>
            </a:r>
            <a:br>
              <a:rPr lang="da-DK" sz="1200" dirty="0">
                <a:solidFill>
                  <a:schemeClr val="bg2"/>
                </a:solidFill>
                <a:latin typeface="+mn-lt"/>
                <a:ea typeface="PT Sans Narrow"/>
                <a:cs typeface="PT Sans Narrow"/>
                <a:sym typeface="PT Sans Narrow"/>
              </a:rPr>
            </a:br>
            <a:r>
              <a:rPr lang="da-DK" sz="1200" dirty="0">
                <a:solidFill>
                  <a:schemeClr val="bg2"/>
                </a:solidFill>
                <a:latin typeface="+mn-lt"/>
                <a:ea typeface="PT Sans Narrow"/>
                <a:cs typeface="PT Sans Narrow"/>
                <a:sym typeface="PT Sans Narrow"/>
              </a:rPr>
              <a:t>-Er farven god?</a:t>
            </a:r>
            <a:br>
              <a:rPr lang="da-DK" sz="1200" dirty="0">
                <a:solidFill>
                  <a:schemeClr val="bg2"/>
                </a:solidFill>
                <a:latin typeface="+mn-lt"/>
                <a:ea typeface="PT Sans Narrow"/>
                <a:cs typeface="PT Sans Narrow"/>
                <a:sym typeface="PT Sans Narrow"/>
              </a:rPr>
            </a:br>
            <a:r>
              <a:rPr lang="da-DK" sz="1200" dirty="0">
                <a:solidFill>
                  <a:schemeClr val="bg2"/>
                </a:solidFill>
                <a:latin typeface="+mn-lt"/>
                <a:ea typeface="PT Sans Narrow"/>
                <a:cs typeface="PT Sans Narrow"/>
                <a:sym typeface="PT Sans Narrow"/>
              </a:rPr>
              <a:t>-Er prisen det værd?</a:t>
            </a:r>
          </a:p>
        </p:txBody>
      </p:sp>
      <p:sp>
        <p:nvSpPr>
          <p:cNvPr id="107" name="Google Shape;107;p19"/>
          <p:cNvSpPr txBox="1">
            <a:spLocks noGrp="1"/>
          </p:cNvSpPr>
          <p:nvPr>
            <p:ph type="body" idx="4294967295"/>
          </p:nvPr>
        </p:nvSpPr>
        <p:spPr>
          <a:xfrm>
            <a:off x="3757800" y="1213725"/>
            <a:ext cx="1628400" cy="1612500"/>
          </a:xfrm>
          <a:prstGeom prst="rect">
            <a:avLst/>
          </a:prstGeom>
          <a:solidFill>
            <a:schemeClr val="accent1">
              <a:lumMod val="60000"/>
              <a:lumOff val="4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err="1">
                <a:solidFill>
                  <a:schemeClr val="bg2"/>
                </a:solidFill>
                <a:latin typeface="+mn-lt"/>
                <a:ea typeface="PT Sans Narrow"/>
                <a:cs typeface="PT Sans Narrow"/>
                <a:sym typeface="PT Sans Narrow"/>
              </a:rPr>
              <a:t>Grundige</a:t>
            </a:r>
            <a:r>
              <a:rPr lang="en-US" sz="1600" dirty="0">
                <a:solidFill>
                  <a:schemeClr val="bg2"/>
                </a:solidFill>
                <a:latin typeface="+mn-lt"/>
                <a:ea typeface="PT Sans Narrow"/>
                <a:cs typeface="PT Sans Narrow"/>
                <a:sym typeface="PT Sans Narrow"/>
              </a:rPr>
              <a:t> </a:t>
            </a:r>
            <a:r>
              <a:rPr lang="en-US" sz="1600" dirty="0" err="1">
                <a:solidFill>
                  <a:schemeClr val="bg2"/>
                </a:solidFill>
                <a:latin typeface="+mn-lt"/>
                <a:ea typeface="PT Sans Narrow"/>
                <a:cs typeface="PT Sans Narrow"/>
                <a:sym typeface="PT Sans Narrow"/>
              </a:rPr>
              <a:t>overvejelser</a:t>
            </a:r>
            <a:r>
              <a:rPr lang="en-US" sz="1600" dirty="0">
                <a:solidFill>
                  <a:schemeClr val="bg2"/>
                </a:solidFill>
                <a:latin typeface="+mn-lt"/>
                <a:ea typeface="PT Sans Narrow"/>
                <a:cs typeface="PT Sans Narrow"/>
                <a:sym typeface="PT Sans Narrow"/>
              </a:rPr>
              <a:t>.</a:t>
            </a:r>
            <a:endParaRPr sz="1600" dirty="0">
              <a:solidFill>
                <a:schemeClr val="bg2"/>
              </a:solidFill>
              <a:latin typeface="+mn-lt"/>
              <a:ea typeface="PT Sans Narrow"/>
              <a:cs typeface="PT Sans Narrow"/>
              <a:sym typeface="PT Sans Narrow"/>
            </a:endParaRPr>
          </a:p>
        </p:txBody>
      </p:sp>
      <p:sp>
        <p:nvSpPr>
          <p:cNvPr id="108" name="Google Shape;108;p19"/>
          <p:cNvSpPr txBox="1">
            <a:spLocks noGrp="1"/>
          </p:cNvSpPr>
          <p:nvPr>
            <p:ph type="body" idx="4294967295"/>
          </p:nvPr>
        </p:nvSpPr>
        <p:spPr>
          <a:xfrm>
            <a:off x="2034750" y="1213725"/>
            <a:ext cx="1628400" cy="1612500"/>
          </a:xfrm>
          <a:prstGeom prst="rect">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en-US" sz="900" dirty="0">
                <a:solidFill>
                  <a:schemeClr val="bg2"/>
                </a:solidFill>
                <a:latin typeface="+mn-lt"/>
                <a:ea typeface="PT Sans Narrow"/>
                <a:cs typeface="PT Sans Narrow"/>
                <a:sym typeface="PT Sans Narrow"/>
              </a:rPr>
              <a:t>Skanner</a:t>
            </a:r>
            <a:br>
              <a:rPr lang="en-US" sz="900" dirty="0">
                <a:solidFill>
                  <a:schemeClr val="bg2"/>
                </a:solidFill>
                <a:latin typeface="+mn-lt"/>
                <a:ea typeface="PT Sans Narrow"/>
                <a:cs typeface="PT Sans Narrow"/>
                <a:sym typeface="PT Sans Narrow"/>
              </a:rPr>
            </a:br>
            <a:r>
              <a:rPr lang="en-US" sz="900" dirty="0">
                <a:solidFill>
                  <a:schemeClr val="bg2"/>
                </a:solidFill>
                <a:latin typeface="+mn-lt"/>
                <a:ea typeface="PT Sans Narrow"/>
                <a:cs typeface="PT Sans Narrow"/>
                <a:sym typeface="PT Sans Narrow"/>
              </a:rPr>
              <a:t>Spotter</a:t>
            </a:r>
            <a:br>
              <a:rPr lang="en-US" sz="900" dirty="0">
                <a:solidFill>
                  <a:schemeClr val="bg2"/>
                </a:solidFill>
                <a:latin typeface="+mn-lt"/>
                <a:ea typeface="PT Sans Narrow"/>
                <a:cs typeface="PT Sans Narrow"/>
                <a:sym typeface="PT Sans Narrow"/>
              </a:rPr>
            </a:br>
            <a:r>
              <a:rPr lang="en-US" sz="900" dirty="0" err="1">
                <a:solidFill>
                  <a:schemeClr val="bg2"/>
                </a:solidFill>
                <a:latin typeface="+mn-lt"/>
                <a:ea typeface="PT Sans Narrow"/>
                <a:cs typeface="PT Sans Narrow"/>
                <a:sym typeface="PT Sans Narrow"/>
              </a:rPr>
              <a:t>Føler</a:t>
            </a:r>
            <a:br>
              <a:rPr lang="en-US" sz="900" dirty="0">
                <a:solidFill>
                  <a:schemeClr val="bg2"/>
                </a:solidFill>
                <a:latin typeface="+mn-lt"/>
                <a:ea typeface="PT Sans Narrow"/>
                <a:cs typeface="PT Sans Narrow"/>
                <a:sym typeface="PT Sans Narrow"/>
              </a:rPr>
            </a:br>
            <a:r>
              <a:rPr lang="en-US" sz="900" dirty="0">
                <a:solidFill>
                  <a:schemeClr val="bg2"/>
                </a:solidFill>
                <a:latin typeface="+mn-lt"/>
                <a:ea typeface="PT Sans Narrow"/>
                <a:cs typeface="PT Sans Narrow"/>
                <a:sym typeface="PT Sans Narrow"/>
              </a:rPr>
              <a:t>-Vender (se </a:t>
            </a:r>
            <a:r>
              <a:rPr lang="en-US" sz="900" dirty="0" err="1">
                <a:solidFill>
                  <a:schemeClr val="bg2"/>
                </a:solidFill>
                <a:latin typeface="+mn-lt"/>
                <a:ea typeface="PT Sans Narrow"/>
                <a:cs typeface="PT Sans Narrow"/>
                <a:sym typeface="PT Sans Narrow"/>
              </a:rPr>
              <a:t>bedre</a:t>
            </a:r>
            <a:r>
              <a:rPr lang="en-US" sz="900" dirty="0">
                <a:solidFill>
                  <a:schemeClr val="bg2"/>
                </a:solidFill>
                <a:latin typeface="+mn-lt"/>
                <a:ea typeface="PT Sans Narrow"/>
                <a:cs typeface="PT Sans Narrow"/>
                <a:sym typeface="PT Sans Narrow"/>
              </a:rPr>
              <a:t>)</a:t>
            </a:r>
            <a:br>
              <a:rPr lang="en-US" sz="900" dirty="0">
                <a:solidFill>
                  <a:schemeClr val="bg2"/>
                </a:solidFill>
                <a:latin typeface="+mn-lt"/>
                <a:ea typeface="PT Sans Narrow"/>
                <a:cs typeface="PT Sans Narrow"/>
                <a:sym typeface="PT Sans Narrow"/>
              </a:rPr>
            </a:br>
            <a:r>
              <a:rPr lang="en-US" sz="900" dirty="0">
                <a:solidFill>
                  <a:schemeClr val="bg2"/>
                </a:solidFill>
                <a:latin typeface="+mn-lt"/>
                <a:ea typeface="PT Sans Narrow"/>
                <a:cs typeface="PT Sans Narrow"/>
                <a:sym typeface="PT Sans Narrow"/>
              </a:rPr>
              <a:t>-Pris</a:t>
            </a:r>
            <a:br>
              <a:rPr lang="en-US" sz="900" dirty="0">
                <a:solidFill>
                  <a:schemeClr val="bg2"/>
                </a:solidFill>
                <a:latin typeface="+mn-lt"/>
                <a:ea typeface="PT Sans Narrow"/>
                <a:cs typeface="PT Sans Narrow"/>
                <a:sym typeface="PT Sans Narrow"/>
              </a:rPr>
            </a:br>
            <a:r>
              <a:rPr lang="en-US" sz="900" dirty="0">
                <a:solidFill>
                  <a:schemeClr val="bg2"/>
                </a:solidFill>
                <a:latin typeface="+mn-lt"/>
                <a:ea typeface="PT Sans Narrow"/>
                <a:cs typeface="PT Sans Narrow"/>
                <a:sym typeface="PT Sans Narrow"/>
              </a:rPr>
              <a:t>-Matcher/passer?</a:t>
            </a:r>
            <a:br>
              <a:rPr lang="en-US" sz="900" dirty="0">
                <a:solidFill>
                  <a:schemeClr val="bg2"/>
                </a:solidFill>
                <a:latin typeface="+mn-lt"/>
                <a:ea typeface="PT Sans Narrow"/>
                <a:cs typeface="PT Sans Narrow"/>
                <a:sym typeface="PT Sans Narrow"/>
              </a:rPr>
            </a:br>
            <a:r>
              <a:rPr lang="en-US" sz="900" dirty="0" err="1">
                <a:solidFill>
                  <a:schemeClr val="bg2"/>
                </a:solidFill>
                <a:latin typeface="+mn-lt"/>
                <a:ea typeface="PT Sans Narrow"/>
                <a:cs typeface="PT Sans Narrow"/>
                <a:sym typeface="PT Sans Narrow"/>
              </a:rPr>
              <a:t>Prøver</a:t>
            </a:r>
            <a:br>
              <a:rPr lang="en-US" sz="900" dirty="0">
                <a:solidFill>
                  <a:schemeClr val="bg2"/>
                </a:solidFill>
                <a:latin typeface="+mn-lt"/>
                <a:ea typeface="PT Sans Narrow"/>
                <a:cs typeface="PT Sans Narrow"/>
                <a:sym typeface="PT Sans Narrow"/>
              </a:rPr>
            </a:br>
            <a:r>
              <a:rPr lang="en-US" sz="900" dirty="0">
                <a:solidFill>
                  <a:schemeClr val="bg2"/>
                </a:solidFill>
                <a:latin typeface="+mn-lt"/>
                <a:ea typeface="PT Sans Narrow"/>
                <a:cs typeface="PT Sans Narrow"/>
                <a:sym typeface="PT Sans Narrow"/>
              </a:rPr>
              <a:t>-</a:t>
            </a:r>
            <a:r>
              <a:rPr lang="en-US" sz="900" dirty="0" err="1">
                <a:solidFill>
                  <a:schemeClr val="bg2"/>
                </a:solidFill>
                <a:latin typeface="+mn-lt"/>
                <a:ea typeface="PT Sans Narrow"/>
                <a:cs typeface="PT Sans Narrow"/>
                <a:sym typeface="PT Sans Narrow"/>
              </a:rPr>
              <a:t>Følese</a:t>
            </a:r>
            <a:r>
              <a:rPr lang="en-US" sz="900" dirty="0">
                <a:solidFill>
                  <a:schemeClr val="bg2"/>
                </a:solidFill>
                <a:latin typeface="+mn-lt"/>
                <a:ea typeface="PT Sans Narrow"/>
                <a:cs typeface="PT Sans Narrow"/>
                <a:sym typeface="PT Sans Narrow"/>
              </a:rPr>
              <a:t>/</a:t>
            </a:r>
            <a:r>
              <a:rPr lang="en-US" sz="900" dirty="0" err="1">
                <a:solidFill>
                  <a:schemeClr val="bg2"/>
                </a:solidFill>
                <a:latin typeface="+mn-lt"/>
                <a:ea typeface="PT Sans Narrow"/>
                <a:cs typeface="PT Sans Narrow"/>
                <a:sym typeface="PT Sans Narrow"/>
              </a:rPr>
              <a:t>bevægelse</a:t>
            </a:r>
            <a:br>
              <a:rPr lang="en-US" sz="900" dirty="0">
                <a:solidFill>
                  <a:schemeClr val="bg2"/>
                </a:solidFill>
                <a:latin typeface="+mn-lt"/>
                <a:ea typeface="PT Sans Narrow"/>
                <a:cs typeface="PT Sans Narrow"/>
                <a:sym typeface="PT Sans Narrow"/>
              </a:rPr>
            </a:br>
            <a:r>
              <a:rPr lang="en-US" sz="900" dirty="0">
                <a:solidFill>
                  <a:schemeClr val="bg2"/>
                </a:solidFill>
                <a:latin typeface="+mn-lt"/>
                <a:ea typeface="PT Sans Narrow"/>
                <a:cs typeface="PT Sans Narrow"/>
                <a:sym typeface="PT Sans Narrow"/>
              </a:rPr>
              <a:t>-</a:t>
            </a:r>
            <a:r>
              <a:rPr lang="en-US" sz="900" dirty="0" err="1">
                <a:solidFill>
                  <a:schemeClr val="bg2"/>
                </a:solidFill>
                <a:latin typeface="+mn-lt"/>
                <a:ea typeface="PT Sans Narrow"/>
                <a:cs typeface="PT Sans Narrow"/>
                <a:sym typeface="PT Sans Narrow"/>
              </a:rPr>
              <a:t>udseende</a:t>
            </a:r>
            <a:br>
              <a:rPr lang="en-US" sz="900" dirty="0">
                <a:solidFill>
                  <a:schemeClr val="accent2"/>
                </a:solidFill>
                <a:latin typeface="+mn-lt"/>
                <a:ea typeface="PT Sans Narrow"/>
                <a:cs typeface="PT Sans Narrow"/>
                <a:sym typeface="PT Sans Narrow"/>
              </a:rPr>
            </a:br>
            <a:br>
              <a:rPr lang="en-US" sz="1200" dirty="0">
                <a:solidFill>
                  <a:schemeClr val="accent2"/>
                </a:solidFill>
                <a:latin typeface="+mn-lt"/>
                <a:ea typeface="PT Sans Narrow"/>
                <a:cs typeface="PT Sans Narrow"/>
                <a:sym typeface="PT Sans Narrow"/>
              </a:rPr>
            </a:br>
            <a:endParaRPr lang="en-US" sz="1200" dirty="0">
              <a:solidFill>
                <a:schemeClr val="accent2"/>
              </a:solidFill>
              <a:latin typeface="+mn-lt"/>
              <a:ea typeface="PT Sans Narrow"/>
              <a:cs typeface="PT Sans Narrow"/>
              <a:sym typeface="PT Sans Narrow"/>
            </a:endParaRPr>
          </a:p>
          <a:p>
            <a:pPr marL="0" lvl="0" indent="0" algn="l" rtl="0">
              <a:spcBef>
                <a:spcPts val="0"/>
              </a:spcBef>
              <a:spcAft>
                <a:spcPts val="1600"/>
              </a:spcAft>
              <a:buNone/>
            </a:pPr>
            <a:endParaRPr sz="1600" dirty="0">
              <a:solidFill>
                <a:schemeClr val="accent2"/>
              </a:solidFill>
              <a:latin typeface="+mn-lt"/>
              <a:ea typeface="PT Sans Narrow"/>
              <a:cs typeface="PT Sans Narrow"/>
              <a:sym typeface="PT Sans Narrow"/>
            </a:endParaRPr>
          </a:p>
        </p:txBody>
      </p:sp>
      <p:sp>
        <p:nvSpPr>
          <p:cNvPr id="109" name="Google Shape;109;p19"/>
          <p:cNvSpPr txBox="1">
            <a:spLocks noGrp="1"/>
          </p:cNvSpPr>
          <p:nvPr>
            <p:ph type="body" idx="4294967295"/>
          </p:nvPr>
        </p:nvSpPr>
        <p:spPr>
          <a:xfrm>
            <a:off x="311700" y="3042591"/>
            <a:ext cx="1628400" cy="1612500"/>
          </a:xfrm>
          <a:prstGeom prst="rect">
            <a:avLst/>
          </a:prstGeom>
          <a:solidFill>
            <a:schemeClr val="accent1">
              <a:lumMod val="40000"/>
              <a:lumOff val="60000"/>
            </a:scheme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da-DK" sz="1600" dirty="0">
                <a:solidFill>
                  <a:schemeClr val="bg2"/>
                </a:solidFill>
                <a:latin typeface="+mn-lt"/>
                <a:ea typeface="PT Sans Narrow"/>
                <a:cs typeface="PT Sans Narrow"/>
                <a:sym typeface="PT Sans Narrow"/>
              </a:rPr>
              <a:t>Ca. 20% af besøgende køber noget.</a:t>
            </a:r>
          </a:p>
          <a:p>
            <a:pPr marL="0" lvl="0" indent="0" algn="l" rtl="0">
              <a:spcBef>
                <a:spcPts val="0"/>
              </a:spcBef>
              <a:spcAft>
                <a:spcPts val="1600"/>
              </a:spcAft>
              <a:buNone/>
            </a:pPr>
            <a:endParaRPr dirty="0">
              <a:solidFill>
                <a:schemeClr val="accent2"/>
              </a:solidFill>
              <a:latin typeface="+mn-lt"/>
              <a:ea typeface="PT Sans Narrow"/>
              <a:cs typeface="PT Sans Narrow"/>
              <a:sym typeface="PT Sans Narrow"/>
            </a:endParaRPr>
          </a:p>
        </p:txBody>
      </p:sp>
      <p:sp>
        <p:nvSpPr>
          <p:cNvPr id="110" name="Google Shape;110;p19"/>
          <p:cNvSpPr txBox="1">
            <a:spLocks noGrp="1"/>
          </p:cNvSpPr>
          <p:nvPr>
            <p:ph type="body" idx="4294967295"/>
          </p:nvPr>
        </p:nvSpPr>
        <p:spPr>
          <a:xfrm>
            <a:off x="7203900" y="3042591"/>
            <a:ext cx="1628400" cy="1612500"/>
          </a:xfrm>
          <a:prstGeom prst="rect">
            <a:avLst/>
          </a:prstGeom>
          <a:solidFill>
            <a:schemeClr val="accent1">
              <a:lumMod val="60000"/>
              <a:lumOff val="4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err="1">
                <a:solidFill>
                  <a:schemeClr val="bg2"/>
                </a:solidFill>
                <a:latin typeface="+mn-lt"/>
                <a:ea typeface="PT Sans Narrow"/>
                <a:cs typeface="PT Sans Narrow"/>
                <a:sym typeface="PT Sans Narrow"/>
              </a:rPr>
              <a:t>Sparre</a:t>
            </a:r>
            <a:r>
              <a:rPr lang="en-US" sz="1200" dirty="0">
                <a:solidFill>
                  <a:schemeClr val="bg2"/>
                </a:solidFill>
                <a:latin typeface="+mn-lt"/>
                <a:ea typeface="PT Sans Narrow"/>
                <a:cs typeface="PT Sans Narrow"/>
                <a:sym typeface="PT Sans Narrow"/>
              </a:rPr>
              <a:t> </a:t>
            </a:r>
            <a:r>
              <a:rPr lang="en-US" sz="1200" dirty="0" err="1">
                <a:solidFill>
                  <a:schemeClr val="bg2"/>
                </a:solidFill>
                <a:latin typeface="+mn-lt"/>
                <a:ea typeface="PT Sans Narrow"/>
                <a:cs typeface="PT Sans Narrow"/>
                <a:sym typeface="PT Sans Narrow"/>
              </a:rPr>
              <a:t>penge</a:t>
            </a:r>
            <a:r>
              <a:rPr lang="en-US" sz="1200" dirty="0">
                <a:solidFill>
                  <a:schemeClr val="bg2"/>
                </a:solidFill>
                <a:latin typeface="+mn-lt"/>
                <a:ea typeface="PT Sans Narrow"/>
                <a:cs typeface="PT Sans Narrow"/>
                <a:sym typeface="PT Sans Narrow"/>
              </a:rPr>
              <a:t>/ </a:t>
            </a:r>
            <a:r>
              <a:rPr lang="en-US" sz="1200" dirty="0" err="1">
                <a:solidFill>
                  <a:schemeClr val="bg2"/>
                </a:solidFill>
                <a:latin typeface="+mn-lt"/>
                <a:ea typeface="PT Sans Narrow"/>
                <a:cs typeface="PT Sans Narrow"/>
                <a:sym typeface="PT Sans Narrow"/>
              </a:rPr>
              <a:t>Bæredygtig</a:t>
            </a:r>
            <a:br>
              <a:rPr lang="en-US" sz="1200" dirty="0">
                <a:solidFill>
                  <a:schemeClr val="bg2"/>
                </a:solidFill>
                <a:latin typeface="+mn-lt"/>
                <a:ea typeface="PT Sans Narrow"/>
                <a:cs typeface="PT Sans Narrow"/>
                <a:sym typeface="PT Sans Narrow"/>
              </a:rPr>
            </a:br>
            <a:br>
              <a:rPr lang="en-US" sz="1200" dirty="0">
                <a:solidFill>
                  <a:schemeClr val="bg2"/>
                </a:solidFill>
                <a:latin typeface="+mn-lt"/>
                <a:ea typeface="PT Sans Narrow"/>
                <a:cs typeface="PT Sans Narrow"/>
                <a:sym typeface="PT Sans Narrow"/>
              </a:rPr>
            </a:br>
            <a:r>
              <a:rPr lang="en-US" sz="1200" dirty="0">
                <a:solidFill>
                  <a:schemeClr val="bg2"/>
                </a:solidFill>
                <a:latin typeface="+mn-lt"/>
                <a:ea typeface="PT Sans Narrow"/>
                <a:cs typeface="PT Sans Narrow"/>
                <a:sym typeface="PT Sans Narrow"/>
              </a:rPr>
              <a:t>Har </a:t>
            </a:r>
            <a:r>
              <a:rPr lang="en-US" sz="1200" dirty="0" err="1">
                <a:solidFill>
                  <a:schemeClr val="bg2"/>
                </a:solidFill>
                <a:latin typeface="+mn-lt"/>
                <a:ea typeface="PT Sans Narrow"/>
                <a:cs typeface="PT Sans Narrow"/>
                <a:sym typeface="PT Sans Narrow"/>
              </a:rPr>
              <a:t>egen</a:t>
            </a:r>
            <a:r>
              <a:rPr lang="en-US" sz="1200" dirty="0">
                <a:solidFill>
                  <a:schemeClr val="bg2"/>
                </a:solidFill>
                <a:latin typeface="+mn-lt"/>
                <a:ea typeface="PT Sans Narrow"/>
                <a:cs typeface="PT Sans Narrow"/>
                <a:sym typeface="PT Sans Narrow"/>
              </a:rPr>
              <a:t> pose </a:t>
            </a:r>
            <a:r>
              <a:rPr lang="en-US" sz="1200" dirty="0" err="1">
                <a:solidFill>
                  <a:schemeClr val="bg2"/>
                </a:solidFill>
                <a:latin typeface="+mn-lt"/>
                <a:ea typeface="PT Sans Narrow"/>
                <a:cs typeface="PT Sans Narrow"/>
                <a:sym typeface="PT Sans Narrow"/>
              </a:rPr>
              <a:t>eller</a:t>
            </a:r>
            <a:r>
              <a:rPr lang="en-US" sz="1200" dirty="0">
                <a:solidFill>
                  <a:schemeClr val="bg2"/>
                </a:solidFill>
                <a:latin typeface="+mn-lt"/>
                <a:ea typeface="PT Sans Narrow"/>
                <a:cs typeface="PT Sans Narrow"/>
                <a:sym typeface="PT Sans Narrow"/>
              </a:rPr>
              <a:t> </a:t>
            </a:r>
            <a:r>
              <a:rPr lang="en-US" sz="1200" dirty="0" err="1">
                <a:solidFill>
                  <a:schemeClr val="bg2"/>
                </a:solidFill>
                <a:latin typeface="+mn-lt"/>
                <a:ea typeface="PT Sans Narrow"/>
                <a:cs typeface="PT Sans Narrow"/>
                <a:sym typeface="PT Sans Narrow"/>
              </a:rPr>
              <a:t>tager</a:t>
            </a:r>
            <a:r>
              <a:rPr lang="en-US" sz="1200" dirty="0">
                <a:solidFill>
                  <a:schemeClr val="bg2"/>
                </a:solidFill>
                <a:latin typeface="+mn-lt"/>
                <a:ea typeface="PT Sans Narrow"/>
                <a:cs typeface="PT Sans Narrow"/>
                <a:sym typeface="PT Sans Narrow"/>
              </a:rPr>
              <a:t> det I </a:t>
            </a:r>
            <a:r>
              <a:rPr lang="en-US" sz="1200" dirty="0" err="1">
                <a:solidFill>
                  <a:schemeClr val="bg2"/>
                </a:solidFill>
                <a:latin typeface="+mn-lt"/>
                <a:ea typeface="PT Sans Narrow"/>
                <a:cs typeface="PT Sans Narrow"/>
                <a:sym typeface="PT Sans Narrow"/>
              </a:rPr>
              <a:t>hånden</a:t>
            </a:r>
            <a:endParaRPr sz="1200" dirty="0">
              <a:solidFill>
                <a:schemeClr val="bg2"/>
              </a:solidFill>
              <a:latin typeface="+mn-lt"/>
              <a:ea typeface="PT Sans Narrow"/>
              <a:cs typeface="PT Sans Narrow"/>
              <a:sym typeface="PT Sans Narrow"/>
            </a:endParaRPr>
          </a:p>
        </p:txBody>
      </p:sp>
      <p:sp>
        <p:nvSpPr>
          <p:cNvPr id="111" name="Google Shape;111;p19"/>
          <p:cNvSpPr txBox="1">
            <a:spLocks noGrp="1"/>
          </p:cNvSpPr>
          <p:nvPr>
            <p:ph type="body" idx="4294967295"/>
          </p:nvPr>
        </p:nvSpPr>
        <p:spPr>
          <a:xfrm>
            <a:off x="5480850" y="3042591"/>
            <a:ext cx="1628400" cy="1612500"/>
          </a:xfrm>
          <a:prstGeom prst="rect">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en-US" sz="1600" dirty="0">
                <a:solidFill>
                  <a:schemeClr val="bg2"/>
                </a:solidFill>
                <a:latin typeface="+mn-lt"/>
                <a:ea typeface="PT Sans Narrow"/>
                <a:cs typeface="PT Sans Narrow"/>
                <a:sym typeface="PT Sans Narrow"/>
              </a:rPr>
              <a:t>-</a:t>
            </a:r>
            <a:r>
              <a:rPr lang="en-US" sz="1600" dirty="0" err="1">
                <a:solidFill>
                  <a:schemeClr val="bg2"/>
                </a:solidFill>
                <a:latin typeface="+mn-lt"/>
                <a:ea typeface="PT Sans Narrow"/>
                <a:cs typeface="PT Sans Narrow"/>
                <a:sym typeface="PT Sans Narrow"/>
              </a:rPr>
              <a:t>Utoldmodig</a:t>
            </a:r>
            <a:br>
              <a:rPr lang="en-US" sz="1600" dirty="0">
                <a:solidFill>
                  <a:schemeClr val="bg2"/>
                </a:solidFill>
                <a:latin typeface="+mn-lt"/>
                <a:ea typeface="PT Sans Narrow"/>
                <a:cs typeface="PT Sans Narrow"/>
                <a:sym typeface="PT Sans Narrow"/>
              </a:rPr>
            </a:br>
            <a:r>
              <a:rPr lang="en-US" sz="1600" dirty="0">
                <a:solidFill>
                  <a:schemeClr val="bg2"/>
                </a:solidFill>
                <a:latin typeface="+mn-lt"/>
                <a:ea typeface="PT Sans Narrow"/>
                <a:cs typeface="PT Sans Narrow"/>
                <a:sym typeface="PT Sans Narrow"/>
              </a:rPr>
              <a:t>-</a:t>
            </a:r>
            <a:r>
              <a:rPr lang="en-US" sz="1600" dirty="0" err="1">
                <a:solidFill>
                  <a:schemeClr val="bg2"/>
                </a:solidFill>
                <a:latin typeface="+mn-lt"/>
                <a:ea typeface="PT Sans Narrow"/>
                <a:cs typeface="PT Sans Narrow"/>
                <a:sym typeface="PT Sans Narrow"/>
              </a:rPr>
              <a:t>Kortfattet</a:t>
            </a:r>
            <a:br>
              <a:rPr lang="en-US" sz="1600" dirty="0">
                <a:solidFill>
                  <a:schemeClr val="bg2"/>
                </a:solidFill>
                <a:latin typeface="+mn-lt"/>
                <a:ea typeface="PT Sans Narrow"/>
                <a:cs typeface="PT Sans Narrow"/>
                <a:sym typeface="PT Sans Narrow"/>
              </a:rPr>
            </a:br>
            <a:r>
              <a:rPr lang="en-US" sz="1600" dirty="0">
                <a:solidFill>
                  <a:schemeClr val="bg2"/>
                </a:solidFill>
                <a:latin typeface="+mn-lt"/>
                <a:ea typeface="PT Sans Narrow"/>
                <a:cs typeface="PT Sans Narrow"/>
                <a:sym typeface="PT Sans Narrow"/>
              </a:rPr>
              <a:t>-Lille </a:t>
            </a:r>
            <a:r>
              <a:rPr lang="en-US" sz="1600" dirty="0" err="1">
                <a:solidFill>
                  <a:schemeClr val="bg2"/>
                </a:solidFill>
                <a:latin typeface="+mn-lt"/>
                <a:ea typeface="PT Sans Narrow"/>
                <a:cs typeface="PT Sans Narrow"/>
                <a:sym typeface="PT Sans Narrow"/>
              </a:rPr>
              <a:t>interaktion</a:t>
            </a:r>
            <a:br>
              <a:rPr lang="en-US" sz="1600" dirty="0">
                <a:solidFill>
                  <a:schemeClr val="bg2"/>
                </a:solidFill>
                <a:latin typeface="+mn-lt"/>
                <a:ea typeface="PT Sans Narrow"/>
                <a:cs typeface="PT Sans Narrow"/>
                <a:sym typeface="PT Sans Narrow"/>
              </a:rPr>
            </a:br>
            <a:r>
              <a:rPr lang="en-US" sz="1600" dirty="0">
                <a:solidFill>
                  <a:schemeClr val="bg2"/>
                </a:solidFill>
                <a:latin typeface="+mn-lt"/>
                <a:ea typeface="PT Sans Narrow"/>
                <a:cs typeface="PT Sans Narrow"/>
                <a:sym typeface="PT Sans Narrow"/>
              </a:rPr>
              <a:t>-</a:t>
            </a:r>
            <a:r>
              <a:rPr lang="en-US" sz="1600" dirty="0" err="1">
                <a:solidFill>
                  <a:schemeClr val="bg2"/>
                </a:solidFill>
                <a:latin typeface="+mn-lt"/>
                <a:ea typeface="PT Sans Narrow"/>
                <a:cs typeface="PT Sans Narrow"/>
                <a:sym typeface="PT Sans Narrow"/>
              </a:rPr>
              <a:t>Høflig</a:t>
            </a:r>
            <a:r>
              <a:rPr lang="en-US" sz="1600" dirty="0">
                <a:solidFill>
                  <a:schemeClr val="bg2"/>
                </a:solidFill>
                <a:latin typeface="+mn-lt"/>
                <a:ea typeface="PT Sans Narrow"/>
                <a:cs typeface="PT Sans Narrow"/>
                <a:sym typeface="PT Sans Narrow"/>
              </a:rPr>
              <a:t> </a:t>
            </a:r>
            <a:r>
              <a:rPr lang="en-US" sz="1050" dirty="0">
                <a:solidFill>
                  <a:schemeClr val="bg2"/>
                </a:solidFill>
                <a:latin typeface="+mn-lt"/>
                <a:ea typeface="PT Sans Narrow"/>
                <a:cs typeface="PT Sans Narrow"/>
                <a:sym typeface="PT Sans Narrow"/>
              </a:rPr>
              <a:t>(</a:t>
            </a:r>
            <a:r>
              <a:rPr lang="en-US" sz="1050" dirty="0" err="1">
                <a:solidFill>
                  <a:schemeClr val="bg2"/>
                </a:solidFill>
                <a:latin typeface="+mn-lt"/>
                <a:ea typeface="PT Sans Narrow"/>
                <a:cs typeface="PT Sans Narrow"/>
                <a:sym typeface="PT Sans Narrow"/>
              </a:rPr>
              <a:t>tak</a:t>
            </a:r>
            <a:r>
              <a:rPr lang="en-US" sz="1050" dirty="0">
                <a:solidFill>
                  <a:schemeClr val="bg2"/>
                </a:solidFill>
                <a:latin typeface="+mn-lt"/>
                <a:ea typeface="PT Sans Narrow"/>
                <a:cs typeface="PT Sans Narrow"/>
                <a:sym typeface="PT Sans Narrow"/>
              </a:rPr>
              <a:t>, </a:t>
            </a:r>
            <a:r>
              <a:rPr lang="en-US" sz="1050" dirty="0" err="1">
                <a:solidFill>
                  <a:schemeClr val="bg2"/>
                </a:solidFill>
                <a:latin typeface="+mn-lt"/>
                <a:ea typeface="PT Sans Narrow"/>
                <a:cs typeface="PT Sans Narrow"/>
                <a:sym typeface="PT Sans Narrow"/>
              </a:rPr>
              <a:t>goddag</a:t>
            </a:r>
            <a:r>
              <a:rPr lang="en-US" sz="1050" dirty="0">
                <a:solidFill>
                  <a:schemeClr val="bg2"/>
                </a:solidFill>
                <a:latin typeface="+mn-lt"/>
                <a:ea typeface="PT Sans Narrow"/>
                <a:cs typeface="PT Sans Narrow"/>
                <a:sym typeface="PT Sans Narrow"/>
              </a:rPr>
              <a:t>)</a:t>
            </a:r>
          </a:p>
          <a:p>
            <a:pPr marL="0" indent="0">
              <a:spcAft>
                <a:spcPts val="1600"/>
              </a:spcAft>
              <a:buNone/>
            </a:pPr>
            <a:endParaRPr sz="1600" dirty="0">
              <a:solidFill>
                <a:schemeClr val="accent2"/>
              </a:solidFill>
              <a:latin typeface="+mn-lt"/>
              <a:ea typeface="PT Sans Narrow"/>
              <a:cs typeface="PT Sans Narrow"/>
              <a:sym typeface="PT Sans Narrow"/>
            </a:endParaRPr>
          </a:p>
        </p:txBody>
      </p:sp>
      <p:sp>
        <p:nvSpPr>
          <p:cNvPr id="112" name="Google Shape;112;p19"/>
          <p:cNvSpPr txBox="1">
            <a:spLocks noGrp="1"/>
          </p:cNvSpPr>
          <p:nvPr>
            <p:ph type="body" idx="4294967295"/>
          </p:nvPr>
        </p:nvSpPr>
        <p:spPr>
          <a:xfrm>
            <a:off x="3757800" y="3042591"/>
            <a:ext cx="1628400" cy="1612500"/>
          </a:xfrm>
          <a:prstGeom prst="rect">
            <a:avLst/>
          </a:prstGeom>
          <a:solidFill>
            <a:schemeClr val="accent1">
              <a:lumMod val="20000"/>
              <a:lumOff val="8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da-DK" sz="1600" dirty="0">
                <a:solidFill>
                  <a:schemeClr val="bg2"/>
                </a:solidFill>
                <a:latin typeface="+mn-lt"/>
                <a:ea typeface="PT Sans Narrow"/>
                <a:cs typeface="PT Sans Narrow"/>
                <a:sym typeface="PT Sans Narrow"/>
              </a:rPr>
              <a:t>Når tøjet endelige er valgt, skal købet bare overstås.</a:t>
            </a:r>
          </a:p>
          <a:p>
            <a:pPr marL="0" lvl="0" indent="0" algn="l" rtl="0">
              <a:spcBef>
                <a:spcPts val="0"/>
              </a:spcBef>
              <a:spcAft>
                <a:spcPts val="1600"/>
              </a:spcAft>
              <a:buNone/>
            </a:pPr>
            <a:endParaRPr dirty="0">
              <a:solidFill>
                <a:schemeClr val="accent2"/>
              </a:solidFill>
              <a:latin typeface="+mn-lt"/>
              <a:ea typeface="PT Sans Narrow"/>
              <a:cs typeface="PT Sans Narrow"/>
              <a:sym typeface="PT Sans Narrow"/>
            </a:endParaRPr>
          </a:p>
        </p:txBody>
      </p:sp>
      <p:sp>
        <p:nvSpPr>
          <p:cNvPr id="113" name="Google Shape;113;p19"/>
          <p:cNvSpPr txBox="1">
            <a:spLocks noGrp="1"/>
          </p:cNvSpPr>
          <p:nvPr>
            <p:ph type="body" idx="4294967295"/>
          </p:nvPr>
        </p:nvSpPr>
        <p:spPr>
          <a:xfrm>
            <a:off x="2034750" y="3042591"/>
            <a:ext cx="1628400" cy="1612500"/>
          </a:xfrm>
          <a:prstGeom prst="rect">
            <a:avLst/>
          </a:prstGeom>
          <a:solidFill>
            <a:schemeClr val="accent1">
              <a:lumMod val="60000"/>
              <a:lumOff val="4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err="1">
                <a:solidFill>
                  <a:schemeClr val="bg2"/>
                </a:solidFill>
                <a:latin typeface="+mn-lt"/>
                <a:ea typeface="PT Sans Narrow"/>
                <a:cs typeface="PT Sans Narrow"/>
                <a:sym typeface="PT Sans Narrow"/>
              </a:rPr>
              <a:t>Besværligt</a:t>
            </a:r>
            <a:r>
              <a:rPr lang="en-US" sz="1400" dirty="0">
                <a:solidFill>
                  <a:schemeClr val="bg2"/>
                </a:solidFill>
                <a:latin typeface="+mn-lt"/>
                <a:ea typeface="PT Sans Narrow"/>
                <a:cs typeface="PT Sans Narrow"/>
                <a:sym typeface="PT Sans Narrow"/>
              </a:rPr>
              <a:t> at </a:t>
            </a:r>
            <a:r>
              <a:rPr lang="en-US" sz="1400" dirty="0" err="1">
                <a:solidFill>
                  <a:schemeClr val="bg2"/>
                </a:solidFill>
                <a:latin typeface="+mn-lt"/>
                <a:ea typeface="PT Sans Narrow"/>
                <a:cs typeface="PT Sans Narrow"/>
                <a:sym typeface="PT Sans Narrow"/>
              </a:rPr>
              <a:t>bære</a:t>
            </a:r>
            <a:r>
              <a:rPr lang="en-US" sz="1400" dirty="0">
                <a:solidFill>
                  <a:schemeClr val="bg2"/>
                </a:solidFill>
                <a:latin typeface="+mn-lt"/>
                <a:ea typeface="PT Sans Narrow"/>
                <a:cs typeface="PT Sans Narrow"/>
                <a:sym typeface="PT Sans Narrow"/>
              </a:rPr>
              <a:t> </a:t>
            </a:r>
            <a:r>
              <a:rPr lang="en-US" sz="1400" dirty="0" err="1">
                <a:solidFill>
                  <a:schemeClr val="bg2"/>
                </a:solidFill>
                <a:latin typeface="+mn-lt"/>
                <a:ea typeface="PT Sans Narrow"/>
                <a:cs typeface="PT Sans Narrow"/>
                <a:sym typeface="PT Sans Narrow"/>
              </a:rPr>
              <a:t>på</a:t>
            </a:r>
            <a:r>
              <a:rPr lang="en-US" sz="1400" dirty="0">
                <a:solidFill>
                  <a:schemeClr val="bg2"/>
                </a:solidFill>
                <a:latin typeface="+mn-lt"/>
                <a:ea typeface="PT Sans Narrow"/>
                <a:cs typeface="PT Sans Narrow"/>
                <a:sym typeface="PT Sans Narrow"/>
              </a:rPr>
              <a:t>.</a:t>
            </a:r>
            <a:br>
              <a:rPr lang="en-US" sz="1400" dirty="0">
                <a:solidFill>
                  <a:schemeClr val="bg2"/>
                </a:solidFill>
                <a:latin typeface="+mn-lt"/>
                <a:ea typeface="PT Sans Narrow"/>
                <a:cs typeface="PT Sans Narrow"/>
                <a:sym typeface="PT Sans Narrow"/>
              </a:rPr>
            </a:br>
            <a:r>
              <a:rPr lang="en-US" sz="1100" dirty="0">
                <a:solidFill>
                  <a:schemeClr val="bg2"/>
                </a:solidFill>
                <a:latin typeface="+mn-lt"/>
                <a:ea typeface="PT Sans Narrow"/>
                <a:cs typeface="PT Sans Narrow"/>
                <a:sym typeface="PT Sans Narrow"/>
              </a:rPr>
              <a:t>-</a:t>
            </a:r>
            <a:r>
              <a:rPr lang="en-US" sz="1100" dirty="0" err="1">
                <a:solidFill>
                  <a:schemeClr val="bg2"/>
                </a:solidFill>
                <a:latin typeface="+mn-lt"/>
                <a:ea typeface="PT Sans Narrow"/>
                <a:cs typeface="PT Sans Narrow"/>
                <a:sym typeface="PT Sans Narrow"/>
              </a:rPr>
              <a:t>ingen</a:t>
            </a:r>
            <a:r>
              <a:rPr lang="en-US" sz="1100" dirty="0">
                <a:solidFill>
                  <a:schemeClr val="bg2"/>
                </a:solidFill>
                <a:latin typeface="+mn-lt"/>
                <a:ea typeface="PT Sans Narrow"/>
                <a:cs typeface="PT Sans Narrow"/>
                <a:sym typeface="PT Sans Narrow"/>
              </a:rPr>
              <a:t> </a:t>
            </a:r>
            <a:r>
              <a:rPr lang="en-US" sz="1100" dirty="0" err="1">
                <a:solidFill>
                  <a:schemeClr val="bg2"/>
                </a:solidFill>
                <a:latin typeface="+mn-lt"/>
                <a:ea typeface="PT Sans Narrow"/>
                <a:cs typeface="PT Sans Narrow"/>
                <a:sym typeface="PT Sans Narrow"/>
              </a:rPr>
              <a:t>kurv</a:t>
            </a:r>
            <a:br>
              <a:rPr lang="en-US" sz="1100" dirty="0">
                <a:solidFill>
                  <a:schemeClr val="bg2"/>
                </a:solidFill>
                <a:latin typeface="+mn-lt"/>
                <a:ea typeface="PT Sans Narrow"/>
                <a:cs typeface="PT Sans Narrow"/>
                <a:sym typeface="PT Sans Narrow"/>
              </a:rPr>
            </a:br>
            <a:r>
              <a:rPr lang="en-US" sz="1100" dirty="0">
                <a:solidFill>
                  <a:schemeClr val="bg2"/>
                </a:solidFill>
                <a:latin typeface="+mn-lt"/>
                <a:ea typeface="PT Sans Narrow"/>
                <a:cs typeface="PT Sans Narrow"/>
                <a:sym typeface="PT Sans Narrow"/>
              </a:rPr>
              <a:t>-</a:t>
            </a:r>
            <a:r>
              <a:rPr lang="en-US" sz="1100" dirty="0" err="1">
                <a:solidFill>
                  <a:schemeClr val="bg2"/>
                </a:solidFill>
                <a:latin typeface="+mn-lt"/>
                <a:ea typeface="PT Sans Narrow"/>
                <a:cs typeface="PT Sans Narrow"/>
                <a:sym typeface="PT Sans Narrow"/>
              </a:rPr>
              <a:t>flere</a:t>
            </a:r>
            <a:r>
              <a:rPr lang="en-US" sz="1100" dirty="0">
                <a:solidFill>
                  <a:schemeClr val="bg2"/>
                </a:solidFill>
                <a:latin typeface="+mn-lt"/>
                <a:ea typeface="PT Sans Narrow"/>
                <a:cs typeface="PT Sans Narrow"/>
                <a:sym typeface="PT Sans Narrow"/>
              </a:rPr>
              <a:t> der holder/</a:t>
            </a:r>
            <a:r>
              <a:rPr lang="en-US" sz="1100" dirty="0" err="1">
                <a:solidFill>
                  <a:schemeClr val="bg2"/>
                </a:solidFill>
                <a:latin typeface="+mn-lt"/>
                <a:ea typeface="PT Sans Narrow"/>
                <a:cs typeface="PT Sans Narrow"/>
                <a:sym typeface="PT Sans Narrow"/>
              </a:rPr>
              <a:t>bærer</a:t>
            </a:r>
            <a:br>
              <a:rPr lang="en-US" sz="1100" dirty="0">
                <a:solidFill>
                  <a:schemeClr val="bg2"/>
                </a:solidFill>
                <a:latin typeface="+mn-lt"/>
                <a:ea typeface="PT Sans Narrow"/>
                <a:cs typeface="PT Sans Narrow"/>
                <a:sym typeface="PT Sans Narrow"/>
              </a:rPr>
            </a:br>
            <a:r>
              <a:rPr lang="en-US" sz="1100" dirty="0">
                <a:solidFill>
                  <a:schemeClr val="bg2"/>
                </a:solidFill>
                <a:latin typeface="+mn-lt"/>
                <a:ea typeface="PT Sans Narrow"/>
                <a:cs typeface="PT Sans Narrow"/>
                <a:sym typeface="PT Sans Narrow"/>
              </a:rPr>
              <a:t>-</a:t>
            </a:r>
            <a:r>
              <a:rPr lang="en-US" sz="1100" dirty="0" err="1">
                <a:solidFill>
                  <a:schemeClr val="bg2"/>
                </a:solidFill>
                <a:latin typeface="+mn-lt"/>
                <a:ea typeface="PT Sans Narrow"/>
                <a:cs typeface="PT Sans Narrow"/>
                <a:sym typeface="PT Sans Narrow"/>
              </a:rPr>
              <a:t>pænt</a:t>
            </a:r>
            <a:r>
              <a:rPr lang="en-US" sz="1100" dirty="0">
                <a:solidFill>
                  <a:schemeClr val="bg2"/>
                </a:solidFill>
                <a:latin typeface="+mn-lt"/>
                <a:ea typeface="PT Sans Narrow"/>
                <a:cs typeface="PT Sans Narrow"/>
                <a:sym typeface="PT Sans Narrow"/>
              </a:rPr>
              <a:t> over </a:t>
            </a:r>
            <a:r>
              <a:rPr lang="en-US" sz="1100" dirty="0" err="1">
                <a:solidFill>
                  <a:schemeClr val="bg2"/>
                </a:solidFill>
                <a:latin typeface="+mn-lt"/>
                <a:ea typeface="PT Sans Narrow"/>
                <a:cs typeface="PT Sans Narrow"/>
                <a:sym typeface="PT Sans Narrow"/>
              </a:rPr>
              <a:t>armen</a:t>
            </a:r>
            <a:r>
              <a:rPr lang="en-US" sz="1100" dirty="0">
                <a:solidFill>
                  <a:schemeClr val="bg2"/>
                </a:solidFill>
                <a:latin typeface="+mn-lt"/>
                <a:ea typeface="PT Sans Narrow"/>
                <a:cs typeface="PT Sans Narrow"/>
                <a:sym typeface="PT Sans Narrow"/>
              </a:rPr>
              <a:t> over </a:t>
            </a:r>
            <a:r>
              <a:rPr lang="en-US" sz="1100" dirty="0" err="1">
                <a:solidFill>
                  <a:schemeClr val="bg2"/>
                </a:solidFill>
                <a:latin typeface="+mn-lt"/>
                <a:ea typeface="PT Sans Narrow"/>
                <a:cs typeface="PT Sans Narrow"/>
                <a:sym typeface="PT Sans Narrow"/>
              </a:rPr>
              <a:t>gulvet</a:t>
            </a:r>
            <a:endParaRPr sz="1400" dirty="0">
              <a:solidFill>
                <a:schemeClr val="bg2"/>
              </a:solidFill>
              <a:latin typeface="+mn-lt"/>
              <a:ea typeface="PT Sans Narrow"/>
              <a:cs typeface="PT Sans Narrow"/>
              <a:sym typeface="PT Sans Narrow"/>
            </a:endParaRPr>
          </a:p>
        </p:txBody>
      </p:sp>
      <p:sp>
        <p:nvSpPr>
          <p:cNvPr id="2" name="Rectangle 1">
            <a:extLst>
              <a:ext uri="{FF2B5EF4-FFF2-40B4-BE49-F238E27FC236}">
                <a16:creationId xmlns:a16="http://schemas.microsoft.com/office/drawing/2014/main" id="{430891A6-9013-DDD4-C05A-58FCC1533BAA}"/>
              </a:ext>
            </a:extLst>
          </p:cNvPr>
          <p:cNvSpPr/>
          <p:nvPr/>
        </p:nvSpPr>
        <p:spPr>
          <a:xfrm>
            <a:off x="0" y="0"/>
            <a:ext cx="9215120" cy="5232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DFE22A7C-ED6E-2FD2-60B3-1066B510CCB3}"/>
              </a:ext>
            </a:extLst>
          </p:cNvPr>
          <p:cNvSpPr/>
          <p:nvPr/>
        </p:nvSpPr>
        <p:spPr>
          <a:xfrm>
            <a:off x="388590" y="1597081"/>
            <a:ext cx="2892085" cy="333804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dirty="0"/>
          </a:p>
        </p:txBody>
      </p:sp>
      <p:sp>
        <p:nvSpPr>
          <p:cNvPr id="118" name="Google Shape;11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Interview</a:t>
            </a:r>
            <a:endParaRPr/>
          </a:p>
        </p:txBody>
      </p:sp>
      <p:sp>
        <p:nvSpPr>
          <p:cNvPr id="119" name="Google Shape;119;p20"/>
          <p:cNvSpPr txBox="1">
            <a:spLocks noGrp="1"/>
          </p:cNvSpPr>
          <p:nvPr>
            <p:ph type="body" idx="1"/>
          </p:nvPr>
        </p:nvSpPr>
        <p:spPr>
          <a:xfrm>
            <a:off x="499600" y="1639375"/>
            <a:ext cx="3060000" cy="30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solidFill>
                  <a:schemeClr val="accent1"/>
                </a:solidFill>
              </a:rPr>
              <a:t>Ved at lade en person udføre en handling før interviewet giver det mulighed for at observere den naturlige process og bagefter understøtte observationerne med spørgsmål, som evt. </a:t>
            </a:r>
            <a:r>
              <a:rPr lang="en-US" dirty="0">
                <a:solidFill>
                  <a:schemeClr val="accent1"/>
                </a:solidFill>
              </a:rPr>
              <a:t>O</a:t>
            </a:r>
            <a:r>
              <a:rPr lang="da" dirty="0">
                <a:solidFill>
                  <a:schemeClr val="accent1"/>
                </a:solidFill>
              </a:rPr>
              <a:t>gså fremtvinger personen til at tænke over sine handlinger og sætte ord på noget flere måske ikke tænker over.</a:t>
            </a:r>
            <a:endParaRPr dirty="0">
              <a:solidFill>
                <a:schemeClr val="accent1"/>
              </a:solidFill>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20" name="Google Shape;120;p20"/>
          <p:cNvSpPr txBox="1">
            <a:spLocks noGrp="1"/>
          </p:cNvSpPr>
          <p:nvPr>
            <p:ph type="body" idx="2"/>
          </p:nvPr>
        </p:nvSpPr>
        <p:spPr>
          <a:xfrm>
            <a:off x="3854125" y="1509750"/>
            <a:ext cx="4978200" cy="305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sz="1050" dirty="0"/>
              <a:t>Først lader jeg personen side med en computer eller andet device (hvad de end plejer).</a:t>
            </a:r>
            <a:br>
              <a:rPr lang="da" sz="1050" dirty="0"/>
            </a:br>
            <a:r>
              <a:rPr lang="en-US" sz="1050" dirty="0"/>
              <a:t>O</a:t>
            </a:r>
            <a:r>
              <a:rPr lang="da" sz="1050" dirty="0"/>
              <a:t>bservere føst hvordan de finder en god side, hvordan de interegere med pågældende side og hvilken process personen gennemgår når det kigger på tøj.</a:t>
            </a:r>
            <a:br>
              <a:rPr lang="da" sz="1050" dirty="0"/>
            </a:br>
            <a:r>
              <a:rPr lang="en-US" sz="1050" dirty="0"/>
              <a:t>J</a:t>
            </a:r>
            <a:r>
              <a:rPr lang="da" sz="1050" dirty="0"/>
              <a:t>eg giver tid nok tid at personen har fundet et par produkter som han/hun oprigtig gerne vil have, ber om at personen tjekker ud (hvis ikke de har gør det af sig selv) (tvinger dem ikke til at gennemføre køb) og følger udtjeknings processen.</a:t>
            </a:r>
            <a:br>
              <a:rPr lang="da" sz="1050" dirty="0"/>
            </a:br>
            <a:r>
              <a:rPr lang="da" sz="1050" dirty="0"/>
              <a:t>Undervej notere jeg mig noget der specielt undrede mig eller var nysgerrig på.</a:t>
            </a:r>
            <a:br>
              <a:rPr lang="da" sz="1050" dirty="0"/>
            </a:br>
            <a:r>
              <a:rPr lang="da" sz="1050" dirty="0"/>
              <a:t>Efter observationene starter interviewet. </a:t>
            </a:r>
            <a:r>
              <a:rPr lang="en-US" sz="1050" dirty="0"/>
              <a:t>U</a:t>
            </a:r>
            <a:r>
              <a:rPr lang="da" sz="1050" dirty="0"/>
              <a:t>nder interviewet er jeg opmærksom på:</a:t>
            </a:r>
            <a:br>
              <a:rPr lang="da" sz="1050" dirty="0"/>
            </a:br>
            <a:r>
              <a:rPr lang="da" sz="1050" dirty="0"/>
              <a:t>- Hvordan man vælger side</a:t>
            </a:r>
            <a:br>
              <a:rPr lang="da" sz="1050" dirty="0"/>
            </a:br>
            <a:r>
              <a:rPr lang="da" sz="1050" dirty="0"/>
              <a:t>- Hvordan siden er god</a:t>
            </a:r>
            <a:br>
              <a:rPr lang="da" sz="1050" dirty="0"/>
            </a:br>
            <a:r>
              <a:rPr lang="da" sz="1050" dirty="0"/>
              <a:t>- Hvilke produkt informationer der er interesante</a:t>
            </a:r>
            <a:br>
              <a:rPr lang="da" sz="1050" dirty="0"/>
            </a:br>
            <a:r>
              <a:rPr lang="da" sz="1050" dirty="0"/>
              <a:t>- Udtjekning</a:t>
            </a:r>
            <a:br>
              <a:rPr lang="da" sz="1050" dirty="0"/>
            </a:br>
            <a:r>
              <a:rPr lang="da" sz="1050" dirty="0"/>
              <a:t>- De notitser jeg tog undervejs</a:t>
            </a:r>
            <a:br>
              <a:rPr lang="da" sz="1050" dirty="0"/>
            </a:br>
            <a:r>
              <a:rPr lang="da" sz="1050" dirty="0"/>
              <a:t>Ønsket er at personen sætter ord på processen.</a:t>
            </a:r>
          </a:p>
        </p:txBody>
      </p:sp>
      <p:sp>
        <p:nvSpPr>
          <p:cNvPr id="121" name="Google Shape;121;p20"/>
          <p:cNvSpPr txBox="1">
            <a:spLocks noGrp="1"/>
          </p:cNvSpPr>
          <p:nvPr>
            <p:ph type="body" idx="1"/>
          </p:nvPr>
        </p:nvSpPr>
        <p:spPr>
          <a:xfrm>
            <a:off x="311700" y="1042200"/>
            <a:ext cx="8520600" cy="4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b="1" dirty="0"/>
              <a:t>Emne:</a:t>
            </a:r>
            <a:r>
              <a:rPr lang="da" dirty="0"/>
              <a:t> Etnografisk interview om online shopping proces og tanker</a:t>
            </a:r>
            <a:endParaRPr dirty="0"/>
          </a:p>
        </p:txBody>
      </p:sp>
      <p:pic>
        <p:nvPicPr>
          <p:cNvPr id="3" name="Graphic 2" descr="Questions outline">
            <a:extLst>
              <a:ext uri="{FF2B5EF4-FFF2-40B4-BE49-F238E27FC236}">
                <a16:creationId xmlns:a16="http://schemas.microsoft.com/office/drawing/2014/main" id="{FCD0B40E-7111-3B33-7DBE-C6C9445F07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19334" y="210218"/>
            <a:ext cx="1107440" cy="1107440"/>
          </a:xfrm>
          <a:prstGeom prst="rect">
            <a:avLst/>
          </a:prstGeom>
        </p:spPr>
      </p:pic>
      <p:pic>
        <p:nvPicPr>
          <p:cNvPr id="5" name="Graphic 4" descr="Customer review outline">
            <a:extLst>
              <a:ext uri="{FF2B5EF4-FFF2-40B4-BE49-F238E27FC236}">
                <a16:creationId xmlns:a16="http://schemas.microsoft.com/office/drawing/2014/main" id="{83263F5B-2658-435E-7B81-686E6601D9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77432" y="4020721"/>
            <a:ext cx="914400" cy="914400"/>
          </a:xfrm>
          <a:prstGeom prst="rect">
            <a:avLst/>
          </a:prstGeom>
        </p:spPr>
      </p:pic>
      <p:cxnSp>
        <p:nvCxnSpPr>
          <p:cNvPr id="6" name="Straight Connector 5">
            <a:extLst>
              <a:ext uri="{FF2B5EF4-FFF2-40B4-BE49-F238E27FC236}">
                <a16:creationId xmlns:a16="http://schemas.microsoft.com/office/drawing/2014/main" id="{5EC9F47F-E9BE-3F0B-FDE8-23C6F9B7CF56}"/>
              </a:ext>
            </a:extLst>
          </p:cNvPr>
          <p:cNvCxnSpPr>
            <a:cxnSpLocks/>
          </p:cNvCxnSpPr>
          <p:nvPr/>
        </p:nvCxnSpPr>
        <p:spPr>
          <a:xfrm>
            <a:off x="388590" y="1046543"/>
            <a:ext cx="6195090" cy="24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93CD801-1BF9-970F-C631-CE2CD75B5C8C}"/>
              </a:ext>
            </a:extLst>
          </p:cNvPr>
          <p:cNvCxnSpPr>
            <a:cxnSpLocks/>
          </p:cNvCxnSpPr>
          <p:nvPr/>
        </p:nvCxnSpPr>
        <p:spPr>
          <a:xfrm>
            <a:off x="388590" y="1474522"/>
            <a:ext cx="8315143" cy="24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469359-A571-4377-CB8A-949FB0D531DD}"/>
              </a:ext>
            </a:extLst>
          </p:cNvPr>
          <p:cNvCxnSpPr>
            <a:cxnSpLocks/>
          </p:cNvCxnSpPr>
          <p:nvPr/>
        </p:nvCxnSpPr>
        <p:spPr>
          <a:xfrm>
            <a:off x="7423573" y="1081771"/>
            <a:ext cx="133183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latin typeface="+mn-lt"/>
              </a:rPr>
              <a:t>Indsigter:</a:t>
            </a:r>
            <a:r>
              <a:rPr lang="da" b="1" dirty="0">
                <a:latin typeface="+mn-lt"/>
              </a:rPr>
              <a:t> Interview		</a:t>
            </a:r>
            <a:r>
              <a:rPr lang="da" dirty="0">
                <a:latin typeface="+mn-lt"/>
              </a:rPr>
              <a:t>Emne:</a:t>
            </a:r>
            <a:r>
              <a:rPr lang="da" b="1" dirty="0">
                <a:latin typeface="+mn-lt"/>
              </a:rPr>
              <a:t> [Dit emne]</a:t>
            </a:r>
            <a:endParaRPr b="1" dirty="0">
              <a:latin typeface="+mn-lt"/>
            </a:endParaRPr>
          </a:p>
        </p:txBody>
      </p:sp>
      <p:sp>
        <p:nvSpPr>
          <p:cNvPr id="127" name="Google Shape;127;p21"/>
          <p:cNvSpPr txBox="1">
            <a:spLocks noGrp="1"/>
          </p:cNvSpPr>
          <p:nvPr>
            <p:ph type="body" idx="4294967295"/>
          </p:nvPr>
        </p:nvSpPr>
        <p:spPr>
          <a:xfrm>
            <a:off x="311700" y="1213725"/>
            <a:ext cx="1628400" cy="1612500"/>
          </a:xfrm>
          <a:prstGeom prst="rect">
            <a:avLst/>
          </a:prstGeom>
          <a:solidFill>
            <a:schemeClr val="accent1"/>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600" dirty="0">
                <a:solidFill>
                  <a:schemeClr val="accent2"/>
                </a:solidFill>
                <a:latin typeface="+mn-lt"/>
                <a:ea typeface="PT Sans Narrow"/>
                <a:cs typeface="PT Sans Narrow"/>
                <a:sym typeface="PT Sans Narrow"/>
              </a:rPr>
              <a:t>Søgte kedte butikke/brands</a:t>
            </a:r>
            <a:endParaRPr sz="1600" dirty="0">
              <a:solidFill>
                <a:schemeClr val="accent2"/>
              </a:solidFill>
              <a:latin typeface="+mn-lt"/>
              <a:ea typeface="PT Sans Narrow"/>
              <a:cs typeface="PT Sans Narrow"/>
              <a:sym typeface="PT Sans Narrow"/>
            </a:endParaRPr>
          </a:p>
        </p:txBody>
      </p:sp>
      <p:sp>
        <p:nvSpPr>
          <p:cNvPr id="128" name="Google Shape;128;p21"/>
          <p:cNvSpPr txBox="1">
            <a:spLocks noGrp="1"/>
          </p:cNvSpPr>
          <p:nvPr>
            <p:ph type="body" idx="4294967295"/>
          </p:nvPr>
        </p:nvSpPr>
        <p:spPr>
          <a:xfrm>
            <a:off x="7203900" y="1213725"/>
            <a:ext cx="1628400" cy="1612500"/>
          </a:xfrm>
          <a:prstGeom prst="rect">
            <a:avLst/>
          </a:prstGeom>
          <a:solidFill>
            <a:schemeClr val="accent1">
              <a:lumMod val="75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200" dirty="0">
                <a:solidFill>
                  <a:schemeClr val="accent2"/>
                </a:solidFill>
                <a:latin typeface="+mn-lt"/>
                <a:ea typeface="PT Sans Narrow"/>
                <a:cs typeface="PT Sans Narrow"/>
                <a:sym typeface="PT Sans Narrow"/>
              </a:rPr>
              <a:t>Forventinger </a:t>
            </a:r>
            <a:r>
              <a:rPr lang="da" sz="1050" dirty="0">
                <a:solidFill>
                  <a:schemeClr val="accent2"/>
                </a:solidFill>
                <a:latin typeface="+mn-lt"/>
                <a:ea typeface="PT Sans Narrow"/>
                <a:cs typeface="PT Sans Narrow"/>
                <a:sym typeface="PT Sans Narrow"/>
              </a:rPr>
              <a:t>(Konvationer)</a:t>
            </a:r>
            <a:br>
              <a:rPr lang="da" sz="1200" dirty="0">
                <a:solidFill>
                  <a:schemeClr val="accent2"/>
                </a:solidFill>
                <a:latin typeface="+mn-lt"/>
                <a:ea typeface="PT Sans Narrow"/>
                <a:cs typeface="PT Sans Narrow"/>
                <a:sym typeface="PT Sans Narrow"/>
              </a:rPr>
            </a:br>
            <a:r>
              <a:rPr lang="da" sz="1200" dirty="0">
                <a:solidFill>
                  <a:schemeClr val="accent2"/>
                </a:solidFill>
                <a:latin typeface="+mn-lt"/>
                <a:ea typeface="PT Sans Narrow"/>
                <a:cs typeface="PT Sans Narrow"/>
                <a:sym typeface="PT Sans Narrow"/>
              </a:rPr>
              <a:t>om informationer for produkterne</a:t>
            </a:r>
            <a:br>
              <a:rPr lang="da" sz="1400" dirty="0">
                <a:solidFill>
                  <a:schemeClr val="accent2"/>
                </a:solidFill>
                <a:latin typeface="+mn-lt"/>
                <a:ea typeface="PT Sans Narrow"/>
                <a:cs typeface="PT Sans Narrow"/>
                <a:sym typeface="PT Sans Narrow"/>
              </a:rPr>
            </a:br>
            <a:r>
              <a:rPr lang="da" sz="1000" dirty="0">
                <a:solidFill>
                  <a:schemeClr val="accent2"/>
                </a:solidFill>
                <a:latin typeface="+mn-lt"/>
                <a:ea typeface="PT Sans Narrow"/>
                <a:cs typeface="PT Sans Narrow"/>
                <a:sym typeface="PT Sans Narrow"/>
              </a:rPr>
              <a:t>- flere billeder/vinkler</a:t>
            </a:r>
            <a:br>
              <a:rPr lang="da" sz="1200" dirty="0">
                <a:solidFill>
                  <a:schemeClr val="accent2"/>
                </a:solidFill>
                <a:latin typeface="+mn-lt"/>
                <a:ea typeface="PT Sans Narrow"/>
                <a:cs typeface="PT Sans Narrow"/>
                <a:sym typeface="PT Sans Narrow"/>
              </a:rPr>
            </a:br>
            <a:r>
              <a:rPr lang="da" sz="1000" dirty="0">
                <a:solidFill>
                  <a:schemeClr val="accent2"/>
                </a:solidFill>
                <a:latin typeface="+mn-lt"/>
                <a:ea typeface="PT Sans Narrow"/>
                <a:cs typeface="PT Sans Narrow"/>
                <a:sym typeface="PT Sans Narrow"/>
              </a:rPr>
              <a:t>- pris</a:t>
            </a:r>
            <a:br>
              <a:rPr lang="da" sz="1000" dirty="0">
                <a:solidFill>
                  <a:schemeClr val="accent2"/>
                </a:solidFill>
                <a:latin typeface="+mn-lt"/>
                <a:ea typeface="PT Sans Narrow"/>
                <a:cs typeface="PT Sans Narrow"/>
                <a:sym typeface="PT Sans Narrow"/>
              </a:rPr>
            </a:br>
            <a:r>
              <a:rPr lang="da" sz="1000" dirty="0">
                <a:solidFill>
                  <a:schemeClr val="accent2"/>
                </a:solidFill>
                <a:latin typeface="+mn-lt"/>
                <a:ea typeface="PT Sans Narrow"/>
                <a:cs typeface="PT Sans Narrow"/>
                <a:sym typeface="PT Sans Narrow"/>
              </a:rPr>
              <a:t>- valg (farver og str.)</a:t>
            </a:r>
            <a:br>
              <a:rPr lang="da" sz="1000" dirty="0">
                <a:solidFill>
                  <a:schemeClr val="accent2"/>
                </a:solidFill>
                <a:latin typeface="+mn-lt"/>
                <a:ea typeface="PT Sans Narrow"/>
                <a:cs typeface="PT Sans Narrow"/>
                <a:sym typeface="PT Sans Narrow"/>
              </a:rPr>
            </a:br>
            <a:r>
              <a:rPr lang="da" sz="1000" dirty="0">
                <a:solidFill>
                  <a:schemeClr val="accent2"/>
                </a:solidFill>
                <a:latin typeface="+mn-lt"/>
                <a:ea typeface="PT Sans Narrow"/>
                <a:cs typeface="PT Sans Narrow"/>
                <a:sym typeface="PT Sans Narrow"/>
              </a:rPr>
              <a:t>- Beskrivelse</a:t>
            </a:r>
            <a:endParaRPr sz="1200" dirty="0">
              <a:solidFill>
                <a:schemeClr val="accent2"/>
              </a:solidFill>
              <a:latin typeface="+mn-lt"/>
              <a:ea typeface="PT Sans Narrow"/>
              <a:cs typeface="PT Sans Narrow"/>
              <a:sym typeface="PT Sans Narrow"/>
            </a:endParaRPr>
          </a:p>
        </p:txBody>
      </p:sp>
      <p:sp>
        <p:nvSpPr>
          <p:cNvPr id="129" name="Google Shape;129;p21"/>
          <p:cNvSpPr txBox="1">
            <a:spLocks noGrp="1"/>
          </p:cNvSpPr>
          <p:nvPr>
            <p:ph type="body" idx="4294967295"/>
          </p:nvPr>
        </p:nvSpPr>
        <p:spPr>
          <a:xfrm>
            <a:off x="5480850" y="1213725"/>
            <a:ext cx="1628400" cy="1612500"/>
          </a:xfrm>
          <a:prstGeom prst="rect">
            <a:avLst/>
          </a:prstGeom>
          <a:solidFill>
            <a:schemeClr val="accent1"/>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600" dirty="0">
                <a:solidFill>
                  <a:schemeClr val="accent2"/>
                </a:solidFill>
                <a:latin typeface="+mn-lt"/>
                <a:ea typeface="PT Sans Narrow"/>
                <a:cs typeface="PT Sans Narrow"/>
                <a:sym typeface="PT Sans Narrow"/>
              </a:rPr>
              <a:t>Udseende og prisen vægter højest</a:t>
            </a:r>
            <a:br>
              <a:rPr lang="da" sz="1600" dirty="0">
                <a:solidFill>
                  <a:schemeClr val="accent2"/>
                </a:solidFill>
                <a:latin typeface="+mn-lt"/>
                <a:ea typeface="PT Sans Narrow"/>
                <a:cs typeface="PT Sans Narrow"/>
                <a:sym typeface="PT Sans Narrow"/>
              </a:rPr>
            </a:br>
            <a:r>
              <a:rPr lang="da" sz="1100" dirty="0">
                <a:solidFill>
                  <a:schemeClr val="accent2"/>
                </a:solidFill>
                <a:latin typeface="+mn-lt"/>
                <a:ea typeface="PT Sans Narrow"/>
                <a:cs typeface="PT Sans Narrow"/>
                <a:sym typeface="PT Sans Narrow"/>
              </a:rPr>
              <a:t>(vælger ikke ukendt og ´bekymre sig derfor ikke om kvaliteten)</a:t>
            </a:r>
            <a:endParaRPr sz="1600" dirty="0">
              <a:solidFill>
                <a:schemeClr val="accent2"/>
              </a:solidFill>
              <a:latin typeface="+mn-lt"/>
              <a:ea typeface="PT Sans Narrow"/>
              <a:cs typeface="PT Sans Narrow"/>
              <a:sym typeface="PT Sans Narrow"/>
            </a:endParaRPr>
          </a:p>
        </p:txBody>
      </p:sp>
      <p:sp>
        <p:nvSpPr>
          <p:cNvPr id="130" name="Google Shape;130;p21"/>
          <p:cNvSpPr txBox="1">
            <a:spLocks noGrp="1"/>
          </p:cNvSpPr>
          <p:nvPr>
            <p:ph type="body" idx="4294967295"/>
          </p:nvPr>
        </p:nvSpPr>
        <p:spPr>
          <a:xfrm>
            <a:off x="3757800" y="1213725"/>
            <a:ext cx="1628400" cy="1612500"/>
          </a:xfrm>
          <a:prstGeom prst="rect">
            <a:avLst/>
          </a:prstGeom>
          <a:solidFill>
            <a:schemeClr val="accent1">
              <a:lumMod val="5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400" dirty="0">
                <a:solidFill>
                  <a:schemeClr val="accent2"/>
                </a:solidFill>
                <a:latin typeface="+mn-lt"/>
                <a:ea typeface="PT Sans Narrow"/>
                <a:cs typeface="PT Sans Narrow"/>
                <a:sym typeface="PT Sans Narrow"/>
              </a:rPr>
              <a:t>Shoppede kun online i “trygge rammer” ting der var afprøvet og godkendt.</a:t>
            </a:r>
            <a:endParaRPr sz="1400" dirty="0">
              <a:solidFill>
                <a:schemeClr val="accent2"/>
              </a:solidFill>
              <a:latin typeface="+mn-lt"/>
              <a:ea typeface="PT Sans Narrow"/>
              <a:cs typeface="PT Sans Narrow"/>
              <a:sym typeface="PT Sans Narrow"/>
            </a:endParaRPr>
          </a:p>
        </p:txBody>
      </p:sp>
      <p:sp>
        <p:nvSpPr>
          <p:cNvPr id="131" name="Google Shape;131;p21"/>
          <p:cNvSpPr txBox="1">
            <a:spLocks noGrp="1"/>
          </p:cNvSpPr>
          <p:nvPr>
            <p:ph type="body" idx="4294967295"/>
          </p:nvPr>
        </p:nvSpPr>
        <p:spPr>
          <a:xfrm>
            <a:off x="2034750" y="1213725"/>
            <a:ext cx="1628400" cy="1612500"/>
          </a:xfrm>
          <a:prstGeom prst="rect">
            <a:avLst/>
          </a:prstGeom>
          <a:solidFill>
            <a:schemeClr val="accent1">
              <a:lumMod val="75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err="1">
                <a:solidFill>
                  <a:schemeClr val="accent2"/>
                </a:solidFill>
                <a:latin typeface="+mn-lt"/>
                <a:ea typeface="PT Sans Narrow"/>
                <a:cs typeface="PT Sans Narrow"/>
                <a:sym typeface="PT Sans Narrow"/>
              </a:rPr>
              <a:t>Shoppede</a:t>
            </a:r>
            <a:r>
              <a:rPr lang="en-US" sz="1200" dirty="0">
                <a:solidFill>
                  <a:schemeClr val="accent2"/>
                </a:solidFill>
                <a:latin typeface="+mn-lt"/>
                <a:ea typeface="PT Sans Narrow"/>
                <a:cs typeface="PT Sans Narrow"/>
                <a:sym typeface="PT Sans Narrow"/>
              </a:rPr>
              <a:t> </a:t>
            </a:r>
            <a:r>
              <a:rPr lang="en-US" sz="1200" dirty="0" err="1">
                <a:solidFill>
                  <a:schemeClr val="accent2"/>
                </a:solidFill>
                <a:latin typeface="+mn-lt"/>
                <a:ea typeface="PT Sans Narrow"/>
                <a:cs typeface="PT Sans Narrow"/>
                <a:sym typeface="PT Sans Narrow"/>
              </a:rPr>
              <a:t>i</a:t>
            </a:r>
            <a:r>
              <a:rPr lang="en-US" sz="1200" dirty="0">
                <a:solidFill>
                  <a:schemeClr val="accent2"/>
                </a:solidFill>
                <a:latin typeface="+mn-lt"/>
                <a:ea typeface="PT Sans Narrow"/>
                <a:cs typeface="PT Sans Narrow"/>
                <a:sym typeface="PT Sans Narrow"/>
              </a:rPr>
              <a:t> </a:t>
            </a:r>
            <a:r>
              <a:rPr lang="en-US" sz="1200" dirty="0" err="1">
                <a:solidFill>
                  <a:schemeClr val="accent2"/>
                </a:solidFill>
                <a:latin typeface="+mn-lt"/>
                <a:ea typeface="PT Sans Narrow"/>
                <a:cs typeface="PT Sans Narrow"/>
                <a:sym typeface="PT Sans Narrow"/>
              </a:rPr>
              <a:t>udlandske</a:t>
            </a:r>
            <a:r>
              <a:rPr lang="en-US" sz="1200" dirty="0">
                <a:solidFill>
                  <a:schemeClr val="accent2"/>
                </a:solidFill>
                <a:latin typeface="+mn-lt"/>
                <a:ea typeface="PT Sans Narrow"/>
                <a:cs typeface="PT Sans Narrow"/>
                <a:sym typeface="PT Sans Narrow"/>
              </a:rPr>
              <a:t> </a:t>
            </a:r>
            <a:r>
              <a:rPr lang="en-US" sz="1200" dirty="0" err="1">
                <a:solidFill>
                  <a:schemeClr val="accent2"/>
                </a:solidFill>
                <a:latin typeface="+mn-lt"/>
                <a:ea typeface="PT Sans Narrow"/>
                <a:cs typeface="PT Sans Narrow"/>
                <a:sym typeface="PT Sans Narrow"/>
              </a:rPr>
              <a:t>butikker</a:t>
            </a:r>
            <a:br>
              <a:rPr lang="en-US" sz="1400" dirty="0">
                <a:solidFill>
                  <a:schemeClr val="accent2"/>
                </a:solidFill>
                <a:latin typeface="+mn-lt"/>
                <a:ea typeface="PT Sans Narrow"/>
                <a:cs typeface="PT Sans Narrow"/>
                <a:sym typeface="PT Sans Narrow"/>
              </a:rPr>
            </a:br>
            <a:r>
              <a:rPr lang="en-US" sz="1600" dirty="0">
                <a:solidFill>
                  <a:schemeClr val="accent2"/>
                </a:solidFill>
                <a:latin typeface="+mn-lt"/>
                <a:ea typeface="PT Sans Narrow"/>
                <a:cs typeface="PT Sans Narrow"/>
                <a:sym typeface="PT Sans Narrow"/>
              </a:rPr>
              <a:t>---------------------</a:t>
            </a:r>
            <a:br>
              <a:rPr lang="en-US" sz="1400" dirty="0">
                <a:solidFill>
                  <a:schemeClr val="accent2"/>
                </a:solidFill>
                <a:latin typeface="+mn-lt"/>
                <a:ea typeface="PT Sans Narrow"/>
                <a:cs typeface="PT Sans Narrow"/>
                <a:sym typeface="PT Sans Narrow"/>
              </a:rPr>
            </a:br>
            <a:r>
              <a:rPr lang="en-US" sz="1100" u="sng" dirty="0" err="1">
                <a:solidFill>
                  <a:schemeClr val="accent2"/>
                </a:solidFill>
                <a:latin typeface="+mn-lt"/>
                <a:ea typeface="PT Sans Narrow"/>
                <a:cs typeface="PT Sans Narrow"/>
                <a:sym typeface="PT Sans Narrow"/>
              </a:rPr>
              <a:t>Begrundelse</a:t>
            </a:r>
            <a:r>
              <a:rPr lang="en-US" sz="1100" u="sng" dirty="0">
                <a:solidFill>
                  <a:schemeClr val="accent2"/>
                </a:solidFill>
                <a:latin typeface="+mn-lt"/>
                <a:ea typeface="PT Sans Narrow"/>
                <a:cs typeface="PT Sans Narrow"/>
                <a:sym typeface="PT Sans Narrow"/>
              </a:rPr>
              <a:t>:</a:t>
            </a:r>
            <a:br>
              <a:rPr lang="en-US" sz="1600" dirty="0">
                <a:solidFill>
                  <a:schemeClr val="accent2"/>
                </a:solidFill>
                <a:latin typeface="+mn-lt"/>
                <a:ea typeface="PT Sans Narrow"/>
                <a:cs typeface="PT Sans Narrow"/>
                <a:sym typeface="PT Sans Narrow"/>
              </a:rPr>
            </a:br>
            <a:r>
              <a:rPr lang="en-US" sz="1050" i="1" dirty="0">
                <a:solidFill>
                  <a:schemeClr val="accent2"/>
                </a:solidFill>
                <a:latin typeface="+mn-lt"/>
                <a:ea typeface="PT Sans Narrow"/>
                <a:cs typeface="PT Sans Narrow"/>
                <a:sym typeface="PT Sans Narrow"/>
              </a:rPr>
              <a:t>“</a:t>
            </a:r>
            <a:r>
              <a:rPr lang="en-US" sz="1050" i="1" dirty="0" err="1">
                <a:solidFill>
                  <a:schemeClr val="accent2"/>
                </a:solidFill>
                <a:latin typeface="+mn-lt"/>
                <a:ea typeface="PT Sans Narrow"/>
                <a:cs typeface="PT Sans Narrow"/>
                <a:sym typeface="PT Sans Narrow"/>
              </a:rPr>
              <a:t>leder</a:t>
            </a:r>
            <a:r>
              <a:rPr lang="en-US" sz="1050" i="1" dirty="0">
                <a:solidFill>
                  <a:schemeClr val="accent2"/>
                </a:solidFill>
                <a:latin typeface="+mn-lt"/>
                <a:ea typeface="PT Sans Narrow"/>
                <a:cs typeface="PT Sans Narrow"/>
                <a:sym typeface="PT Sans Narrow"/>
              </a:rPr>
              <a:t> </a:t>
            </a:r>
            <a:r>
              <a:rPr lang="en-US" sz="1050" i="1" dirty="0" err="1">
                <a:solidFill>
                  <a:schemeClr val="accent2"/>
                </a:solidFill>
                <a:latin typeface="+mn-lt"/>
                <a:ea typeface="PT Sans Narrow"/>
                <a:cs typeface="PT Sans Narrow"/>
                <a:sym typeface="PT Sans Narrow"/>
              </a:rPr>
              <a:t>efter</a:t>
            </a:r>
            <a:r>
              <a:rPr lang="en-US" sz="1050" i="1" dirty="0">
                <a:solidFill>
                  <a:schemeClr val="accent2"/>
                </a:solidFill>
                <a:latin typeface="+mn-lt"/>
                <a:ea typeface="PT Sans Narrow"/>
                <a:cs typeface="PT Sans Narrow"/>
                <a:sym typeface="PT Sans Narrow"/>
              </a:rPr>
              <a:t> </a:t>
            </a:r>
            <a:r>
              <a:rPr lang="en-US" sz="1050" i="1" dirty="0" err="1">
                <a:solidFill>
                  <a:schemeClr val="accent2"/>
                </a:solidFill>
                <a:latin typeface="+mn-lt"/>
                <a:ea typeface="PT Sans Narrow"/>
                <a:cs typeface="PT Sans Narrow"/>
                <a:sym typeface="PT Sans Narrow"/>
              </a:rPr>
              <a:t>noget</a:t>
            </a:r>
            <a:r>
              <a:rPr lang="en-US" sz="1050" i="1" dirty="0">
                <a:solidFill>
                  <a:schemeClr val="accent2"/>
                </a:solidFill>
                <a:latin typeface="+mn-lt"/>
                <a:ea typeface="PT Sans Narrow"/>
                <a:cs typeface="PT Sans Narrow"/>
                <a:sym typeface="PT Sans Narrow"/>
              </a:rPr>
              <a:t> specific, </a:t>
            </a:r>
            <a:r>
              <a:rPr lang="en-US" sz="1050" i="1" dirty="0" err="1">
                <a:solidFill>
                  <a:schemeClr val="accent2"/>
                </a:solidFill>
                <a:latin typeface="+mn-lt"/>
                <a:ea typeface="PT Sans Narrow"/>
                <a:cs typeface="PT Sans Narrow"/>
                <a:sym typeface="PT Sans Narrow"/>
              </a:rPr>
              <a:t>og</a:t>
            </a:r>
            <a:r>
              <a:rPr lang="en-US" sz="1050" i="1" dirty="0">
                <a:solidFill>
                  <a:schemeClr val="accent2"/>
                </a:solidFill>
                <a:latin typeface="+mn-lt"/>
                <a:ea typeface="PT Sans Narrow"/>
                <a:cs typeface="PT Sans Narrow"/>
                <a:sym typeface="PT Sans Narrow"/>
              </a:rPr>
              <a:t> man </a:t>
            </a:r>
            <a:r>
              <a:rPr lang="en-US" sz="1050" i="1" dirty="0" err="1">
                <a:solidFill>
                  <a:schemeClr val="accent2"/>
                </a:solidFill>
                <a:latin typeface="+mn-lt"/>
                <a:ea typeface="PT Sans Narrow"/>
                <a:cs typeface="PT Sans Narrow"/>
                <a:sym typeface="PT Sans Narrow"/>
              </a:rPr>
              <a:t>kan</a:t>
            </a:r>
            <a:r>
              <a:rPr lang="en-US" sz="1050" i="1" dirty="0">
                <a:solidFill>
                  <a:schemeClr val="accent2"/>
                </a:solidFill>
                <a:latin typeface="+mn-lt"/>
                <a:ea typeface="PT Sans Narrow"/>
                <a:cs typeface="PT Sans Narrow"/>
                <a:sym typeface="PT Sans Narrow"/>
              </a:rPr>
              <a:t> </a:t>
            </a:r>
            <a:r>
              <a:rPr lang="en-US" sz="1050" i="1" dirty="0" err="1">
                <a:solidFill>
                  <a:schemeClr val="accent2"/>
                </a:solidFill>
                <a:latin typeface="+mn-lt"/>
                <a:ea typeface="PT Sans Narrow"/>
                <a:cs typeface="PT Sans Narrow"/>
                <a:sym typeface="PT Sans Narrow"/>
              </a:rPr>
              <a:t>ikke</a:t>
            </a:r>
            <a:r>
              <a:rPr lang="en-US" sz="1050" i="1" dirty="0">
                <a:solidFill>
                  <a:schemeClr val="accent2"/>
                </a:solidFill>
                <a:latin typeface="+mn-lt"/>
                <a:ea typeface="PT Sans Narrow"/>
                <a:cs typeface="PT Sans Narrow"/>
                <a:sym typeface="PT Sans Narrow"/>
              </a:rPr>
              <a:t> </a:t>
            </a:r>
            <a:r>
              <a:rPr lang="en-US" sz="1050" i="1" dirty="0" err="1">
                <a:solidFill>
                  <a:schemeClr val="accent2"/>
                </a:solidFill>
                <a:latin typeface="+mn-lt"/>
                <a:ea typeface="PT Sans Narrow"/>
                <a:cs typeface="PT Sans Narrow"/>
                <a:sym typeface="PT Sans Narrow"/>
              </a:rPr>
              <a:t>få</a:t>
            </a:r>
            <a:r>
              <a:rPr lang="en-US" sz="1050" i="1" dirty="0">
                <a:solidFill>
                  <a:schemeClr val="accent2"/>
                </a:solidFill>
                <a:latin typeface="+mn-lt"/>
                <a:ea typeface="PT Sans Narrow"/>
                <a:cs typeface="PT Sans Narrow"/>
                <a:sym typeface="PT Sans Narrow"/>
              </a:rPr>
              <a:t> det </a:t>
            </a:r>
            <a:r>
              <a:rPr lang="en-US" sz="1050" i="1" dirty="0" err="1">
                <a:solidFill>
                  <a:schemeClr val="accent2"/>
                </a:solidFill>
                <a:latin typeface="+mn-lt"/>
                <a:ea typeface="PT Sans Narrow"/>
                <a:cs typeface="PT Sans Narrow"/>
                <a:sym typeface="PT Sans Narrow"/>
              </a:rPr>
              <a:t>andre</a:t>
            </a:r>
            <a:r>
              <a:rPr lang="en-US" sz="1050" i="1" dirty="0">
                <a:solidFill>
                  <a:schemeClr val="accent2"/>
                </a:solidFill>
                <a:latin typeface="+mn-lt"/>
                <a:ea typeface="PT Sans Narrow"/>
                <a:cs typeface="PT Sans Narrow"/>
                <a:sym typeface="PT Sans Narrow"/>
              </a:rPr>
              <a:t> </a:t>
            </a:r>
            <a:r>
              <a:rPr lang="en-US" sz="1050" i="1" dirty="0" err="1">
                <a:solidFill>
                  <a:schemeClr val="accent2"/>
                </a:solidFill>
                <a:latin typeface="+mn-lt"/>
                <a:ea typeface="PT Sans Narrow"/>
                <a:cs typeface="PT Sans Narrow"/>
                <a:sym typeface="PT Sans Narrow"/>
              </a:rPr>
              <a:t>steder</a:t>
            </a:r>
            <a:r>
              <a:rPr lang="en-US" sz="1050" i="1" dirty="0">
                <a:solidFill>
                  <a:schemeClr val="accent2"/>
                </a:solidFill>
                <a:latin typeface="+mn-lt"/>
                <a:ea typeface="PT Sans Narrow"/>
                <a:cs typeface="PT Sans Narrow"/>
                <a:sym typeface="PT Sans Narrow"/>
              </a:rPr>
              <a:t>”</a:t>
            </a:r>
            <a:endParaRPr lang="en-US" sz="1600" i="1" dirty="0">
              <a:solidFill>
                <a:schemeClr val="accent2"/>
              </a:solidFill>
              <a:latin typeface="+mn-lt"/>
              <a:ea typeface="PT Sans Narrow"/>
              <a:cs typeface="PT Sans Narrow"/>
              <a:sym typeface="PT Sans Narrow"/>
            </a:endParaRPr>
          </a:p>
        </p:txBody>
      </p:sp>
      <p:sp>
        <p:nvSpPr>
          <p:cNvPr id="132" name="Google Shape;132;p21"/>
          <p:cNvSpPr txBox="1">
            <a:spLocks noGrp="1"/>
          </p:cNvSpPr>
          <p:nvPr>
            <p:ph type="body" idx="4294967295"/>
          </p:nvPr>
        </p:nvSpPr>
        <p:spPr>
          <a:xfrm>
            <a:off x="311700" y="3042591"/>
            <a:ext cx="1628400" cy="1612500"/>
          </a:xfrm>
          <a:prstGeom prst="rect">
            <a:avLst/>
          </a:prstGeom>
          <a:solidFill>
            <a:schemeClr val="accent1">
              <a:lumMod val="5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600" dirty="0">
                <a:solidFill>
                  <a:schemeClr val="accent2"/>
                </a:solidFill>
                <a:latin typeface="+mn-lt"/>
                <a:ea typeface="PT Sans Narrow"/>
                <a:cs typeface="PT Sans Narrow"/>
                <a:sym typeface="PT Sans Narrow"/>
              </a:rPr>
              <a:t>Beskrevet stil:</a:t>
            </a:r>
            <a:br>
              <a:rPr lang="da" dirty="0">
                <a:solidFill>
                  <a:schemeClr val="accent2"/>
                </a:solidFill>
                <a:latin typeface="+mn-lt"/>
                <a:ea typeface="PT Sans Narrow"/>
                <a:cs typeface="PT Sans Narrow"/>
                <a:sym typeface="PT Sans Narrow"/>
              </a:rPr>
            </a:br>
            <a:r>
              <a:rPr lang="da" sz="1200" dirty="0">
                <a:solidFill>
                  <a:schemeClr val="accent2"/>
                </a:solidFill>
                <a:latin typeface="+mn-lt"/>
                <a:ea typeface="PT Sans Narrow"/>
                <a:cs typeface="PT Sans Narrow"/>
                <a:sym typeface="PT Sans Narrow"/>
              </a:rPr>
              <a:t>- afslappet</a:t>
            </a:r>
            <a:br>
              <a:rPr lang="da" sz="1200" dirty="0">
                <a:solidFill>
                  <a:schemeClr val="accent2"/>
                </a:solidFill>
                <a:latin typeface="+mn-lt"/>
                <a:ea typeface="PT Sans Narrow"/>
                <a:cs typeface="PT Sans Narrow"/>
                <a:sym typeface="PT Sans Narrow"/>
              </a:rPr>
            </a:br>
            <a:r>
              <a:rPr lang="da" sz="1200" dirty="0">
                <a:solidFill>
                  <a:schemeClr val="accent2"/>
                </a:solidFill>
                <a:latin typeface="+mn-lt"/>
                <a:ea typeface="PT Sans Narrow"/>
                <a:cs typeface="PT Sans Narrow"/>
                <a:sym typeface="PT Sans Narrow"/>
              </a:rPr>
              <a:t>- farverig</a:t>
            </a:r>
            <a:br>
              <a:rPr lang="da" sz="1200" dirty="0">
                <a:solidFill>
                  <a:schemeClr val="accent2"/>
                </a:solidFill>
                <a:latin typeface="+mn-lt"/>
                <a:ea typeface="PT Sans Narrow"/>
                <a:cs typeface="PT Sans Narrow"/>
                <a:sym typeface="PT Sans Narrow"/>
              </a:rPr>
            </a:br>
            <a:r>
              <a:rPr lang="da" sz="1200" dirty="0">
                <a:solidFill>
                  <a:schemeClr val="accent2"/>
                </a:solidFill>
                <a:latin typeface="+mn-lt"/>
                <a:ea typeface="PT Sans Narrow"/>
                <a:cs typeface="PT Sans Narrow"/>
                <a:sym typeface="PT Sans Narrow"/>
              </a:rPr>
              <a:t>- ikke mærketøj</a:t>
            </a:r>
            <a:br>
              <a:rPr lang="da" sz="1200" dirty="0">
                <a:solidFill>
                  <a:schemeClr val="accent2"/>
                </a:solidFill>
                <a:latin typeface="+mn-lt"/>
                <a:ea typeface="PT Sans Narrow"/>
                <a:cs typeface="PT Sans Narrow"/>
                <a:sym typeface="PT Sans Narrow"/>
              </a:rPr>
            </a:br>
            <a:r>
              <a:rPr lang="da" sz="1200" dirty="0">
                <a:solidFill>
                  <a:schemeClr val="accent2"/>
                </a:solidFill>
                <a:latin typeface="+mn-lt"/>
                <a:ea typeface="PT Sans Narrow"/>
                <a:cs typeface="PT Sans Narrow"/>
                <a:sym typeface="PT Sans Narrow"/>
              </a:rPr>
              <a:t>- “spændende”</a:t>
            </a:r>
            <a:br>
              <a:rPr lang="da" sz="1200" dirty="0">
                <a:solidFill>
                  <a:schemeClr val="accent2"/>
                </a:solidFill>
                <a:latin typeface="+mn-lt"/>
                <a:ea typeface="PT Sans Narrow"/>
                <a:cs typeface="PT Sans Narrow"/>
                <a:sym typeface="PT Sans Narrow"/>
              </a:rPr>
            </a:br>
            <a:r>
              <a:rPr lang="da" sz="700" dirty="0">
                <a:solidFill>
                  <a:schemeClr val="accent2"/>
                </a:solidFill>
                <a:latin typeface="+mn-lt"/>
                <a:ea typeface="PT Sans Narrow"/>
                <a:cs typeface="PT Sans Narrow"/>
                <a:sym typeface="PT Sans Narrow"/>
              </a:rPr>
              <a:t>(print, mønstre, popkultur, anime)</a:t>
            </a:r>
            <a:br>
              <a:rPr lang="da" sz="800" dirty="0">
                <a:solidFill>
                  <a:schemeClr val="accent2"/>
                </a:solidFill>
                <a:latin typeface="+mn-lt"/>
                <a:ea typeface="PT Sans Narrow"/>
                <a:cs typeface="PT Sans Narrow"/>
                <a:sym typeface="PT Sans Narrow"/>
              </a:rPr>
            </a:br>
            <a:r>
              <a:rPr lang="da" sz="1200" dirty="0">
                <a:solidFill>
                  <a:schemeClr val="accent2"/>
                </a:solidFill>
                <a:latin typeface="+mn-lt"/>
                <a:ea typeface="PT Sans Narrow"/>
                <a:cs typeface="PT Sans Narrow"/>
                <a:sym typeface="PT Sans Narrow"/>
              </a:rPr>
              <a:t>- udenlandsk</a:t>
            </a:r>
            <a:endParaRPr dirty="0">
              <a:solidFill>
                <a:schemeClr val="accent2"/>
              </a:solidFill>
              <a:latin typeface="+mn-lt"/>
              <a:ea typeface="PT Sans Narrow"/>
              <a:cs typeface="PT Sans Narrow"/>
              <a:sym typeface="PT Sans Narrow"/>
            </a:endParaRPr>
          </a:p>
        </p:txBody>
      </p:sp>
      <p:sp>
        <p:nvSpPr>
          <p:cNvPr id="133" name="Google Shape;133;p21"/>
          <p:cNvSpPr txBox="1">
            <a:spLocks noGrp="1"/>
          </p:cNvSpPr>
          <p:nvPr>
            <p:ph type="body" idx="4294967295"/>
          </p:nvPr>
        </p:nvSpPr>
        <p:spPr>
          <a:xfrm>
            <a:off x="7203900" y="3042591"/>
            <a:ext cx="1628400" cy="1612500"/>
          </a:xfrm>
          <a:prstGeom prst="rect">
            <a:avLst/>
          </a:prstGeom>
          <a:solidFill>
            <a:schemeClr val="accent1"/>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400" dirty="0">
                <a:solidFill>
                  <a:schemeClr val="accent2"/>
                </a:solidFill>
                <a:latin typeface="+mn-lt"/>
                <a:ea typeface="PT Sans Narrow"/>
                <a:cs typeface="PT Sans Narrow"/>
                <a:sym typeface="PT Sans Narrow"/>
              </a:rPr>
              <a:t>Online køb, men ikke kendte:</a:t>
            </a:r>
            <a:br>
              <a:rPr lang="da" sz="1400" dirty="0">
                <a:solidFill>
                  <a:schemeClr val="accent2"/>
                </a:solidFill>
                <a:latin typeface="+mn-lt"/>
                <a:ea typeface="PT Sans Narrow"/>
                <a:cs typeface="PT Sans Narrow"/>
                <a:sym typeface="PT Sans Narrow"/>
              </a:rPr>
            </a:br>
            <a:r>
              <a:rPr lang="da" sz="1200" dirty="0">
                <a:solidFill>
                  <a:schemeClr val="accent2"/>
                </a:solidFill>
                <a:latin typeface="+mn-lt"/>
                <a:ea typeface="PT Sans Narrow"/>
                <a:cs typeface="PT Sans Narrow"/>
                <a:sym typeface="PT Sans Narrow"/>
              </a:rPr>
              <a:t>- reviews</a:t>
            </a:r>
            <a:br>
              <a:rPr lang="da" sz="1200" dirty="0">
                <a:solidFill>
                  <a:schemeClr val="accent2"/>
                </a:solidFill>
                <a:latin typeface="+mn-lt"/>
                <a:ea typeface="PT Sans Narrow"/>
                <a:cs typeface="PT Sans Narrow"/>
                <a:sym typeface="PT Sans Narrow"/>
              </a:rPr>
            </a:br>
            <a:r>
              <a:rPr lang="da" sz="1200" dirty="0">
                <a:solidFill>
                  <a:schemeClr val="accent2"/>
                </a:solidFill>
                <a:latin typeface="+mn-lt"/>
                <a:ea typeface="PT Sans Narrow"/>
                <a:cs typeface="PT Sans Narrow"/>
                <a:sym typeface="PT Sans Narrow"/>
              </a:rPr>
              <a:t>- sammenligning</a:t>
            </a:r>
            <a:br>
              <a:rPr lang="da" sz="1400" dirty="0">
                <a:solidFill>
                  <a:schemeClr val="accent2"/>
                </a:solidFill>
                <a:latin typeface="+mn-lt"/>
                <a:ea typeface="PT Sans Narrow"/>
                <a:cs typeface="PT Sans Narrow"/>
                <a:sym typeface="PT Sans Narrow"/>
              </a:rPr>
            </a:br>
            <a:r>
              <a:rPr lang="da" sz="1200" dirty="0">
                <a:solidFill>
                  <a:schemeClr val="accent2"/>
                </a:solidFill>
                <a:latin typeface="+mn-lt"/>
                <a:ea typeface="PT Sans Narrow"/>
                <a:cs typeface="PT Sans Narrow"/>
                <a:sym typeface="PT Sans Narrow"/>
              </a:rPr>
              <a:t>- erfaring</a:t>
            </a:r>
          </a:p>
        </p:txBody>
      </p:sp>
      <p:sp>
        <p:nvSpPr>
          <p:cNvPr id="134" name="Google Shape;134;p21"/>
          <p:cNvSpPr txBox="1">
            <a:spLocks noGrp="1"/>
          </p:cNvSpPr>
          <p:nvPr>
            <p:ph type="body" idx="4294967295"/>
          </p:nvPr>
        </p:nvSpPr>
        <p:spPr>
          <a:xfrm>
            <a:off x="5480850" y="3042591"/>
            <a:ext cx="1628400" cy="1612500"/>
          </a:xfrm>
          <a:prstGeom prst="rect">
            <a:avLst/>
          </a:prstGeom>
          <a:solidFill>
            <a:schemeClr val="accent1">
              <a:lumMod val="50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dirty="0">
                <a:solidFill>
                  <a:schemeClr val="accent2"/>
                </a:solidFill>
                <a:latin typeface="+mn-lt"/>
                <a:ea typeface="PT Sans Narrow"/>
                <a:cs typeface="PT Sans Narrow"/>
                <a:sym typeface="PT Sans Narrow"/>
              </a:rPr>
              <a:t>Tøvede ved fragt.</a:t>
            </a:r>
            <a:br>
              <a:rPr lang="da" dirty="0">
                <a:solidFill>
                  <a:schemeClr val="accent2"/>
                </a:solidFill>
                <a:latin typeface="+mn-lt"/>
                <a:ea typeface="PT Sans Narrow"/>
                <a:cs typeface="PT Sans Narrow"/>
                <a:sym typeface="PT Sans Narrow"/>
              </a:rPr>
            </a:br>
            <a:r>
              <a:rPr lang="da" sz="1100" dirty="0">
                <a:solidFill>
                  <a:schemeClr val="accent2"/>
                </a:solidFill>
                <a:latin typeface="+mn-lt"/>
                <a:ea typeface="PT Sans Narrow"/>
                <a:cs typeface="PT Sans Narrow"/>
                <a:sym typeface="PT Sans Narrow"/>
              </a:rPr>
              <a:t>(ville sparre penge på selv at hente, alt efter forholdet mellem  distance og beløb)</a:t>
            </a:r>
            <a:endParaRPr dirty="0">
              <a:solidFill>
                <a:schemeClr val="accent2"/>
              </a:solidFill>
              <a:latin typeface="+mn-lt"/>
              <a:ea typeface="PT Sans Narrow"/>
              <a:cs typeface="PT Sans Narrow"/>
              <a:sym typeface="PT Sans Narrow"/>
            </a:endParaRPr>
          </a:p>
        </p:txBody>
      </p:sp>
      <p:sp>
        <p:nvSpPr>
          <p:cNvPr id="135" name="Google Shape;135;p21"/>
          <p:cNvSpPr txBox="1">
            <a:spLocks noGrp="1"/>
          </p:cNvSpPr>
          <p:nvPr>
            <p:ph type="body" idx="4294967295"/>
          </p:nvPr>
        </p:nvSpPr>
        <p:spPr>
          <a:xfrm>
            <a:off x="3757800" y="3042591"/>
            <a:ext cx="1628400" cy="1612500"/>
          </a:xfrm>
          <a:prstGeom prst="rect">
            <a:avLst/>
          </a:prstGeom>
          <a:solidFill>
            <a:schemeClr val="accent1">
              <a:lumMod val="75000"/>
            </a:schemeClr>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400" dirty="0">
                <a:solidFill>
                  <a:schemeClr val="accent2"/>
                </a:solidFill>
                <a:latin typeface="+mn-lt"/>
                <a:ea typeface="PT Sans Narrow"/>
                <a:cs typeface="PT Sans Narrow"/>
                <a:sym typeface="PT Sans Narrow"/>
              </a:rPr>
              <a:t>Valgte noget der var overvejet i forvejen, men valgt fra fordi det er unødvendigt.</a:t>
            </a:r>
            <a:endParaRPr sz="1400" dirty="0">
              <a:solidFill>
                <a:schemeClr val="accent2"/>
              </a:solidFill>
              <a:latin typeface="+mn-lt"/>
              <a:ea typeface="PT Sans Narrow"/>
              <a:cs typeface="PT Sans Narrow"/>
              <a:sym typeface="PT Sans Narrow"/>
            </a:endParaRPr>
          </a:p>
        </p:txBody>
      </p:sp>
      <p:sp>
        <p:nvSpPr>
          <p:cNvPr id="136" name="Google Shape;136;p21"/>
          <p:cNvSpPr txBox="1">
            <a:spLocks noGrp="1"/>
          </p:cNvSpPr>
          <p:nvPr>
            <p:ph type="body" idx="4294967295"/>
          </p:nvPr>
        </p:nvSpPr>
        <p:spPr>
          <a:xfrm>
            <a:off x="2034750" y="3042591"/>
            <a:ext cx="1628400" cy="1612500"/>
          </a:xfrm>
          <a:prstGeom prst="rect">
            <a:avLst/>
          </a:prstGeom>
          <a:solidFill>
            <a:schemeClr val="accent1"/>
          </a:solid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da" sz="1600" dirty="0">
                <a:solidFill>
                  <a:schemeClr val="accent2"/>
                </a:solidFill>
                <a:latin typeface="+mn-lt"/>
                <a:ea typeface="PT Sans Narrow"/>
                <a:cs typeface="PT Sans Narrow"/>
                <a:sym typeface="PT Sans Narrow"/>
              </a:rPr>
              <a:t>Begrundelse for udenlandsk:</a:t>
            </a:r>
            <a:br>
              <a:rPr lang="da" sz="1600" dirty="0">
                <a:solidFill>
                  <a:schemeClr val="accent2"/>
                </a:solidFill>
                <a:latin typeface="+mn-lt"/>
                <a:ea typeface="PT Sans Narrow"/>
                <a:cs typeface="PT Sans Narrow"/>
                <a:sym typeface="PT Sans Narrow"/>
              </a:rPr>
            </a:br>
            <a:r>
              <a:rPr lang="da" sz="1400" dirty="0">
                <a:solidFill>
                  <a:schemeClr val="accent2"/>
                </a:solidFill>
                <a:latin typeface="+mn-lt"/>
                <a:ea typeface="PT Sans Narrow"/>
                <a:cs typeface="PT Sans Narrow"/>
                <a:sym typeface="PT Sans Narrow"/>
              </a:rPr>
              <a:t>- Billigere</a:t>
            </a:r>
            <a:br>
              <a:rPr lang="da" sz="1400" dirty="0">
                <a:solidFill>
                  <a:schemeClr val="accent2"/>
                </a:solidFill>
                <a:latin typeface="+mn-lt"/>
                <a:ea typeface="PT Sans Narrow"/>
                <a:cs typeface="PT Sans Narrow"/>
                <a:sym typeface="PT Sans Narrow"/>
              </a:rPr>
            </a:br>
            <a:r>
              <a:rPr lang="da" sz="1400" dirty="0">
                <a:solidFill>
                  <a:schemeClr val="accent2"/>
                </a:solidFill>
                <a:latin typeface="+mn-lt"/>
                <a:ea typeface="PT Sans Narrow"/>
                <a:cs typeface="PT Sans Narrow"/>
                <a:sym typeface="PT Sans Narrow"/>
              </a:rPr>
              <a:t>- Større udvalg</a:t>
            </a:r>
            <a:br>
              <a:rPr lang="da" sz="1400" dirty="0">
                <a:solidFill>
                  <a:schemeClr val="accent2"/>
                </a:solidFill>
                <a:latin typeface="+mn-lt"/>
                <a:ea typeface="PT Sans Narrow"/>
                <a:cs typeface="PT Sans Narrow"/>
                <a:sym typeface="PT Sans Narrow"/>
              </a:rPr>
            </a:br>
            <a:r>
              <a:rPr lang="da" sz="1400" dirty="0">
                <a:solidFill>
                  <a:schemeClr val="accent2"/>
                </a:solidFill>
                <a:latin typeface="+mn-lt"/>
                <a:ea typeface="PT Sans Narrow"/>
                <a:cs typeface="PT Sans Narrow"/>
                <a:sym typeface="PT Sans Narrow"/>
              </a:rPr>
              <a:t>- Bedre stil </a:t>
            </a:r>
            <a:br>
              <a:rPr lang="da" sz="1400" dirty="0">
                <a:solidFill>
                  <a:schemeClr val="accent2"/>
                </a:solidFill>
                <a:latin typeface="+mn-lt"/>
                <a:ea typeface="PT Sans Narrow"/>
                <a:cs typeface="PT Sans Narrow"/>
                <a:sym typeface="PT Sans Narrow"/>
              </a:rPr>
            </a:br>
            <a:r>
              <a:rPr lang="da" sz="1100" dirty="0">
                <a:solidFill>
                  <a:schemeClr val="accent2"/>
                </a:solidFill>
                <a:latin typeface="+mn-lt"/>
                <a:ea typeface="PT Sans Narrow"/>
                <a:cs typeface="PT Sans Narrow"/>
                <a:sym typeface="PT Sans Narrow"/>
              </a:rPr>
              <a:t>(passer til egen stil)</a:t>
            </a:r>
            <a:endParaRPr sz="1600" dirty="0">
              <a:solidFill>
                <a:schemeClr val="accent2"/>
              </a:solidFill>
              <a:latin typeface="+mn-lt"/>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140"/>
        <p:cNvGrpSpPr/>
        <p:nvPr/>
      </p:nvGrpSpPr>
      <p:grpSpPr>
        <a:xfrm>
          <a:off x="0" y="0"/>
          <a:ext cx="0" cy="0"/>
          <a:chOff x="0" y="0"/>
          <a:chExt cx="0" cy="0"/>
        </a:xfrm>
      </p:grpSpPr>
      <p:sp>
        <p:nvSpPr>
          <p:cNvPr id="23" name="Rectangle 22">
            <a:extLst>
              <a:ext uri="{FF2B5EF4-FFF2-40B4-BE49-F238E27FC236}">
                <a16:creationId xmlns:a16="http://schemas.microsoft.com/office/drawing/2014/main" id="{81FB28CB-B84F-88CF-6423-937F266CD518}"/>
              </a:ext>
            </a:extLst>
          </p:cNvPr>
          <p:cNvSpPr/>
          <p:nvPr/>
        </p:nvSpPr>
        <p:spPr>
          <a:xfrm>
            <a:off x="0" y="0"/>
            <a:ext cx="9215120" cy="5232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a:p>
        </p:txBody>
      </p:sp>
      <p:sp>
        <p:nvSpPr>
          <p:cNvPr id="18" name="Rectangle: Rounded Corners 17">
            <a:extLst>
              <a:ext uri="{FF2B5EF4-FFF2-40B4-BE49-F238E27FC236}">
                <a16:creationId xmlns:a16="http://schemas.microsoft.com/office/drawing/2014/main" id="{8D11F9E9-379D-AFE0-10C8-90A6A17EB26B}"/>
              </a:ext>
            </a:extLst>
          </p:cNvPr>
          <p:cNvSpPr/>
          <p:nvPr/>
        </p:nvSpPr>
        <p:spPr>
          <a:xfrm>
            <a:off x="3671147" y="426161"/>
            <a:ext cx="5258900" cy="454692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DK" dirty="0"/>
          </a:p>
        </p:txBody>
      </p:sp>
      <p:sp>
        <p:nvSpPr>
          <p:cNvPr id="141" name="Google Shape;14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solidFill>
                  <a:schemeClr val="accent1">
                    <a:lumMod val="60000"/>
                    <a:lumOff val="40000"/>
                  </a:schemeClr>
                </a:solidFill>
              </a:rPr>
              <a:t>Survey</a:t>
            </a:r>
            <a:endParaRPr dirty="0">
              <a:solidFill>
                <a:schemeClr val="accent1">
                  <a:lumMod val="60000"/>
                  <a:lumOff val="40000"/>
                </a:schemeClr>
              </a:solidFill>
            </a:endParaRPr>
          </a:p>
        </p:txBody>
      </p:sp>
      <p:sp>
        <p:nvSpPr>
          <p:cNvPr id="142" name="Google Shape;142;p22"/>
          <p:cNvSpPr txBox="1">
            <a:spLocks noGrp="1"/>
          </p:cNvSpPr>
          <p:nvPr>
            <p:ph type="body" idx="1"/>
          </p:nvPr>
        </p:nvSpPr>
        <p:spPr>
          <a:xfrm>
            <a:off x="311700" y="1509750"/>
            <a:ext cx="3060000" cy="30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U</a:t>
            </a:r>
            <a:r>
              <a:rPr lang="da" dirty="0">
                <a:solidFill>
                  <a:schemeClr val="tx1"/>
                </a:solidFill>
              </a:rPr>
              <a:t>middelbart en kvantitiv data indsamling.</a:t>
            </a:r>
            <a:br>
              <a:rPr lang="da" dirty="0">
                <a:solidFill>
                  <a:schemeClr val="tx1"/>
                </a:solidFill>
              </a:rPr>
            </a:br>
            <a:r>
              <a:rPr lang="da" dirty="0">
                <a:solidFill>
                  <a:schemeClr val="tx1"/>
                </a:solidFill>
              </a:rPr>
              <a:t>Hurtig indsamling af data.</a:t>
            </a:r>
            <a:br>
              <a:rPr lang="da" dirty="0">
                <a:solidFill>
                  <a:schemeClr val="tx1"/>
                </a:solidFill>
              </a:rPr>
            </a:br>
            <a:r>
              <a:rPr lang="da" dirty="0">
                <a:solidFill>
                  <a:schemeClr val="tx1"/>
                </a:solidFill>
              </a:rPr>
              <a:t>Meget biased eftersom det er meget søgte informationer.</a:t>
            </a:r>
            <a:br>
              <a:rPr lang="da" dirty="0">
                <a:solidFill>
                  <a:schemeClr val="tx1"/>
                </a:solidFill>
              </a:rPr>
            </a:br>
            <a:r>
              <a:rPr lang="da" dirty="0">
                <a:solidFill>
                  <a:schemeClr val="tx1"/>
                </a:solidFill>
              </a:rPr>
              <a:t>Svært at vurdere kvaliteten af svarene.</a:t>
            </a:r>
            <a:endParaRPr dirty="0">
              <a:solidFill>
                <a:schemeClr val="tx1"/>
              </a:solidFill>
            </a:endParaRPr>
          </a:p>
          <a:p>
            <a:pPr marL="0" lvl="0" indent="0" algn="l" rtl="0">
              <a:spcBef>
                <a:spcPts val="1600"/>
              </a:spcBef>
              <a:spcAft>
                <a:spcPts val="1600"/>
              </a:spcAft>
              <a:buNone/>
            </a:pPr>
            <a:endParaRPr dirty="0"/>
          </a:p>
        </p:txBody>
      </p:sp>
      <p:sp>
        <p:nvSpPr>
          <p:cNvPr id="143" name="Google Shape;143;p22"/>
          <p:cNvSpPr txBox="1">
            <a:spLocks noGrp="1"/>
          </p:cNvSpPr>
          <p:nvPr>
            <p:ph type="body" idx="2"/>
          </p:nvPr>
        </p:nvSpPr>
        <p:spPr>
          <a:xfrm>
            <a:off x="3854125" y="1509750"/>
            <a:ext cx="4978200" cy="305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err="1">
                <a:solidFill>
                  <a:schemeClr val="tx1"/>
                </a:solidFill>
              </a:rPr>
              <a:t>Jeg</a:t>
            </a:r>
            <a:r>
              <a:rPr lang="en-GB" dirty="0">
                <a:solidFill>
                  <a:schemeClr val="tx1"/>
                </a:solidFill>
              </a:rPr>
              <a:t> er </a:t>
            </a:r>
            <a:r>
              <a:rPr lang="en-GB" dirty="0" err="1">
                <a:solidFill>
                  <a:schemeClr val="tx1"/>
                </a:solidFill>
              </a:rPr>
              <a:t>meget</a:t>
            </a:r>
            <a:r>
              <a:rPr lang="en-GB" dirty="0">
                <a:solidFill>
                  <a:schemeClr val="tx1"/>
                </a:solidFill>
              </a:rPr>
              <a:t> </a:t>
            </a:r>
            <a:r>
              <a:rPr lang="en-GB" dirty="0" err="1">
                <a:solidFill>
                  <a:schemeClr val="tx1"/>
                </a:solidFill>
              </a:rPr>
              <a:t>fokuseret</a:t>
            </a:r>
            <a:r>
              <a:rPr lang="en-GB" dirty="0">
                <a:solidFill>
                  <a:schemeClr val="tx1"/>
                </a:solidFill>
              </a:rPr>
              <a:t> </a:t>
            </a:r>
            <a:r>
              <a:rPr lang="en-GB" dirty="0" err="1">
                <a:solidFill>
                  <a:schemeClr val="tx1"/>
                </a:solidFill>
              </a:rPr>
              <a:t>på</a:t>
            </a:r>
            <a:r>
              <a:rPr lang="en-GB" dirty="0">
                <a:solidFill>
                  <a:schemeClr val="tx1"/>
                </a:solidFill>
              </a:rPr>
              <a:t> det “</a:t>
            </a:r>
            <a:r>
              <a:rPr lang="en-GB" dirty="0" err="1">
                <a:solidFill>
                  <a:schemeClr val="tx1"/>
                </a:solidFill>
              </a:rPr>
              <a:t>opdelte</a:t>
            </a:r>
            <a:r>
              <a:rPr lang="en-GB" dirty="0">
                <a:solidFill>
                  <a:schemeClr val="tx1"/>
                </a:solidFill>
              </a:rPr>
              <a:t>/</a:t>
            </a:r>
            <a:r>
              <a:rPr lang="en-GB" dirty="0" err="1">
                <a:solidFill>
                  <a:schemeClr val="tx1"/>
                </a:solidFill>
              </a:rPr>
              <a:t>personlige</a:t>
            </a:r>
            <a:r>
              <a:rPr lang="en-GB" dirty="0">
                <a:solidFill>
                  <a:schemeClr val="tx1"/>
                </a:solidFill>
              </a:rPr>
              <a:t>” </a:t>
            </a:r>
            <a:r>
              <a:rPr lang="en-GB" dirty="0" err="1">
                <a:solidFill>
                  <a:schemeClr val="tx1"/>
                </a:solidFill>
              </a:rPr>
              <a:t>spørgeskema</a:t>
            </a:r>
            <a:r>
              <a:rPr lang="en-GB" dirty="0">
                <a:solidFill>
                  <a:schemeClr val="tx1"/>
                </a:solidFill>
              </a:rPr>
              <a:t> </a:t>
            </a:r>
            <a:r>
              <a:rPr lang="en-GB" dirty="0" err="1">
                <a:solidFill>
                  <a:schemeClr val="tx1"/>
                </a:solidFill>
              </a:rPr>
              <a:t>sådan</a:t>
            </a:r>
            <a:r>
              <a:rPr lang="en-GB" dirty="0">
                <a:solidFill>
                  <a:schemeClr val="tx1"/>
                </a:solidFill>
              </a:rPr>
              <a:t> at der er </a:t>
            </a:r>
            <a:r>
              <a:rPr lang="en-GB" dirty="0" err="1">
                <a:solidFill>
                  <a:schemeClr val="tx1"/>
                </a:solidFill>
              </a:rPr>
              <a:t>noget</a:t>
            </a:r>
            <a:r>
              <a:rPr lang="en-GB" dirty="0">
                <a:solidFill>
                  <a:schemeClr val="tx1"/>
                </a:solidFill>
              </a:rPr>
              <a:t> alle </a:t>
            </a:r>
            <a:r>
              <a:rPr lang="en-GB" dirty="0" err="1">
                <a:solidFill>
                  <a:schemeClr val="tx1"/>
                </a:solidFill>
              </a:rPr>
              <a:t>kan</a:t>
            </a:r>
            <a:r>
              <a:rPr lang="en-GB" dirty="0">
                <a:solidFill>
                  <a:schemeClr val="tx1"/>
                </a:solidFill>
              </a:rPr>
              <a:t> </a:t>
            </a:r>
            <a:r>
              <a:rPr lang="en-GB" dirty="0" err="1">
                <a:solidFill>
                  <a:schemeClr val="tx1"/>
                </a:solidFill>
              </a:rPr>
              <a:t>svare</a:t>
            </a:r>
            <a:r>
              <a:rPr lang="en-GB" dirty="0">
                <a:solidFill>
                  <a:schemeClr val="tx1"/>
                </a:solidFill>
              </a:rPr>
              <a:t> </a:t>
            </a:r>
            <a:r>
              <a:rPr lang="en-GB" dirty="0" err="1">
                <a:solidFill>
                  <a:schemeClr val="tx1"/>
                </a:solidFill>
              </a:rPr>
              <a:t>uden</a:t>
            </a:r>
            <a:r>
              <a:rPr lang="en-GB" dirty="0">
                <a:solidFill>
                  <a:schemeClr val="tx1"/>
                </a:solidFill>
              </a:rPr>
              <a:t> de “</a:t>
            </a:r>
            <a:r>
              <a:rPr lang="en-GB" dirty="0" err="1">
                <a:solidFill>
                  <a:schemeClr val="tx1"/>
                </a:solidFill>
              </a:rPr>
              <a:t>øddelægger</a:t>
            </a:r>
            <a:r>
              <a:rPr lang="en-GB" dirty="0">
                <a:solidFill>
                  <a:schemeClr val="tx1"/>
                </a:solidFill>
              </a:rPr>
              <a:t> </a:t>
            </a:r>
            <a:r>
              <a:rPr lang="en-GB" dirty="0" err="1">
                <a:solidFill>
                  <a:schemeClr val="tx1"/>
                </a:solidFill>
              </a:rPr>
              <a:t>statistikken</a:t>
            </a:r>
            <a:r>
              <a:rPr lang="en-GB" dirty="0">
                <a:solidFill>
                  <a:schemeClr val="tx1"/>
                </a:solidFill>
              </a:rPr>
              <a:t>. </a:t>
            </a:r>
            <a:r>
              <a:rPr lang="en-GB" dirty="0" err="1">
                <a:solidFill>
                  <a:schemeClr val="tx1"/>
                </a:solidFill>
              </a:rPr>
              <a:t>Fx</a:t>
            </a:r>
            <a:r>
              <a:rPr lang="en-GB" dirty="0">
                <a:solidFill>
                  <a:schemeClr val="tx1"/>
                </a:solidFill>
              </a:rPr>
              <a:t> handler man </a:t>
            </a:r>
            <a:r>
              <a:rPr lang="en-GB" dirty="0" err="1">
                <a:solidFill>
                  <a:schemeClr val="tx1"/>
                </a:solidFill>
              </a:rPr>
              <a:t>ikke</a:t>
            </a:r>
            <a:r>
              <a:rPr lang="en-GB" dirty="0">
                <a:solidFill>
                  <a:schemeClr val="tx1"/>
                </a:solidFill>
              </a:rPr>
              <a:t> online </a:t>
            </a:r>
            <a:r>
              <a:rPr lang="en-GB" dirty="0" err="1">
                <a:solidFill>
                  <a:schemeClr val="tx1"/>
                </a:solidFill>
              </a:rPr>
              <a:t>skal</a:t>
            </a:r>
            <a:r>
              <a:rPr lang="en-GB" dirty="0">
                <a:solidFill>
                  <a:schemeClr val="tx1"/>
                </a:solidFill>
              </a:rPr>
              <a:t> man </a:t>
            </a:r>
            <a:r>
              <a:rPr lang="en-GB" dirty="0" err="1">
                <a:solidFill>
                  <a:schemeClr val="tx1"/>
                </a:solidFill>
              </a:rPr>
              <a:t>ikke</a:t>
            </a:r>
            <a:r>
              <a:rPr lang="en-GB" dirty="0">
                <a:solidFill>
                  <a:schemeClr val="tx1"/>
                </a:solidFill>
              </a:rPr>
              <a:t> </a:t>
            </a:r>
            <a:r>
              <a:rPr lang="en-GB" dirty="0" err="1">
                <a:solidFill>
                  <a:schemeClr val="tx1"/>
                </a:solidFill>
              </a:rPr>
              <a:t>svare</a:t>
            </a:r>
            <a:r>
              <a:rPr lang="en-GB" dirty="0">
                <a:solidFill>
                  <a:schemeClr val="tx1"/>
                </a:solidFill>
              </a:rPr>
              <a:t> </a:t>
            </a:r>
            <a:r>
              <a:rPr lang="en-GB" dirty="0" err="1">
                <a:solidFill>
                  <a:schemeClr val="tx1"/>
                </a:solidFill>
              </a:rPr>
              <a:t>på</a:t>
            </a:r>
            <a:r>
              <a:rPr lang="en-GB" dirty="0">
                <a:solidFill>
                  <a:schemeClr val="tx1"/>
                </a:solidFill>
              </a:rPr>
              <a:t> </a:t>
            </a:r>
            <a:r>
              <a:rPr lang="en-GB" dirty="0" err="1">
                <a:solidFill>
                  <a:schemeClr val="tx1"/>
                </a:solidFill>
              </a:rPr>
              <a:t>spørgsmål</a:t>
            </a:r>
            <a:r>
              <a:rPr lang="en-GB" dirty="0">
                <a:solidFill>
                  <a:schemeClr val="tx1"/>
                </a:solidFill>
              </a:rPr>
              <a:t> om online </a:t>
            </a:r>
            <a:r>
              <a:rPr lang="en-GB" dirty="0" err="1">
                <a:solidFill>
                  <a:schemeClr val="tx1"/>
                </a:solidFill>
              </a:rPr>
              <a:t>handel</a:t>
            </a:r>
            <a:r>
              <a:rPr lang="en-GB" dirty="0">
                <a:solidFill>
                  <a:schemeClr val="tx1"/>
                </a:solidFill>
              </a:rPr>
              <a:t>, men </a:t>
            </a:r>
            <a:r>
              <a:rPr lang="en-GB" dirty="0" err="1">
                <a:solidFill>
                  <a:schemeClr val="tx1"/>
                </a:solidFill>
              </a:rPr>
              <a:t>hvorfor</a:t>
            </a:r>
            <a:r>
              <a:rPr lang="en-GB" dirty="0">
                <a:solidFill>
                  <a:schemeClr val="tx1"/>
                </a:solidFill>
              </a:rPr>
              <a:t> de nettop </a:t>
            </a:r>
            <a:r>
              <a:rPr lang="en-GB" dirty="0" err="1">
                <a:solidFill>
                  <a:schemeClr val="tx1"/>
                </a:solidFill>
              </a:rPr>
              <a:t>ikke</a:t>
            </a:r>
            <a:r>
              <a:rPr lang="en-GB" dirty="0">
                <a:solidFill>
                  <a:schemeClr val="tx1"/>
                </a:solidFill>
              </a:rPr>
              <a:t> handler online.</a:t>
            </a:r>
            <a:br>
              <a:rPr lang="en-GB" dirty="0">
                <a:solidFill>
                  <a:schemeClr val="tx1"/>
                </a:solidFill>
              </a:rPr>
            </a:br>
            <a:br>
              <a:rPr lang="en-GB" dirty="0">
                <a:solidFill>
                  <a:schemeClr val="tx1"/>
                </a:solidFill>
              </a:rPr>
            </a:br>
            <a:r>
              <a:rPr lang="en-GB" dirty="0">
                <a:solidFill>
                  <a:schemeClr val="tx1"/>
                </a:solidFill>
              </a:rPr>
              <a:t>Det er </a:t>
            </a:r>
            <a:r>
              <a:rPr lang="en-GB" dirty="0" err="1">
                <a:solidFill>
                  <a:schemeClr val="tx1"/>
                </a:solidFill>
              </a:rPr>
              <a:t>sværer</a:t>
            </a:r>
            <a:r>
              <a:rPr lang="en-GB" dirty="0">
                <a:solidFill>
                  <a:schemeClr val="tx1"/>
                </a:solidFill>
              </a:rPr>
              <a:t> at </a:t>
            </a:r>
            <a:r>
              <a:rPr lang="en-GB" dirty="0" err="1">
                <a:solidFill>
                  <a:schemeClr val="tx1"/>
                </a:solidFill>
              </a:rPr>
              <a:t>analysere</a:t>
            </a:r>
            <a:r>
              <a:rPr lang="en-GB" dirty="0">
                <a:solidFill>
                  <a:schemeClr val="tx1"/>
                </a:solidFill>
              </a:rPr>
              <a:t> men I </a:t>
            </a:r>
            <a:r>
              <a:rPr lang="en-GB" dirty="0" err="1">
                <a:solidFill>
                  <a:schemeClr val="tx1"/>
                </a:solidFill>
              </a:rPr>
              <a:t>sidste</a:t>
            </a:r>
            <a:r>
              <a:rPr lang="en-GB" dirty="0">
                <a:solidFill>
                  <a:schemeClr val="tx1"/>
                </a:solidFill>
              </a:rPr>
              <a:t> </a:t>
            </a:r>
            <a:r>
              <a:rPr lang="en-GB" dirty="0" err="1">
                <a:solidFill>
                  <a:schemeClr val="tx1"/>
                </a:solidFill>
              </a:rPr>
              <a:t>ende</a:t>
            </a:r>
            <a:r>
              <a:rPr lang="en-GB" dirty="0">
                <a:solidFill>
                  <a:schemeClr val="tx1"/>
                </a:solidFill>
              </a:rPr>
              <a:t> </a:t>
            </a:r>
            <a:r>
              <a:rPr lang="en-GB" dirty="0" err="1">
                <a:solidFill>
                  <a:schemeClr val="tx1"/>
                </a:solidFill>
              </a:rPr>
              <a:t>burde</a:t>
            </a:r>
            <a:r>
              <a:rPr lang="en-GB" dirty="0">
                <a:solidFill>
                  <a:schemeClr val="tx1"/>
                </a:solidFill>
              </a:rPr>
              <a:t> </a:t>
            </a:r>
            <a:r>
              <a:rPr lang="en-GB" dirty="0" err="1">
                <a:solidFill>
                  <a:schemeClr val="tx1"/>
                </a:solidFill>
              </a:rPr>
              <a:t>svarene</a:t>
            </a:r>
            <a:r>
              <a:rPr lang="en-GB" dirty="0">
                <a:solidFill>
                  <a:schemeClr val="tx1"/>
                </a:solidFill>
              </a:rPr>
              <a:t> </a:t>
            </a:r>
            <a:r>
              <a:rPr lang="en-GB" dirty="0" err="1">
                <a:solidFill>
                  <a:schemeClr val="tx1"/>
                </a:solidFill>
              </a:rPr>
              <a:t>kunne</a:t>
            </a:r>
            <a:r>
              <a:rPr lang="en-GB" dirty="0">
                <a:solidFill>
                  <a:schemeClr val="tx1"/>
                </a:solidFill>
              </a:rPr>
              <a:t> </a:t>
            </a:r>
            <a:r>
              <a:rPr lang="en-GB" dirty="0" err="1">
                <a:solidFill>
                  <a:schemeClr val="tx1"/>
                </a:solidFill>
              </a:rPr>
              <a:t>bruges</a:t>
            </a:r>
            <a:r>
              <a:rPr lang="en-GB" dirty="0">
                <a:solidFill>
                  <a:schemeClr val="tx1"/>
                </a:solidFill>
              </a:rPr>
              <a:t> </a:t>
            </a:r>
            <a:r>
              <a:rPr lang="en-GB" dirty="0" err="1">
                <a:solidFill>
                  <a:schemeClr val="tx1"/>
                </a:solidFill>
              </a:rPr>
              <a:t>til</a:t>
            </a:r>
            <a:r>
              <a:rPr lang="en-GB" dirty="0">
                <a:solidFill>
                  <a:schemeClr val="tx1"/>
                </a:solidFill>
              </a:rPr>
              <a:t> mere end </a:t>
            </a:r>
            <a:r>
              <a:rPr lang="en-GB" dirty="0" err="1">
                <a:solidFill>
                  <a:schemeClr val="tx1"/>
                </a:solidFill>
              </a:rPr>
              <a:t>hvis</a:t>
            </a:r>
            <a:r>
              <a:rPr lang="en-GB" dirty="0">
                <a:solidFill>
                  <a:schemeClr val="tx1"/>
                </a:solidFill>
              </a:rPr>
              <a:t> det var et </a:t>
            </a:r>
            <a:r>
              <a:rPr lang="en-GB" dirty="0" err="1">
                <a:solidFill>
                  <a:schemeClr val="tx1"/>
                </a:solidFill>
              </a:rPr>
              <a:t>hurtigt</a:t>
            </a:r>
            <a:r>
              <a:rPr lang="en-GB" dirty="0">
                <a:solidFill>
                  <a:schemeClr val="tx1"/>
                </a:solidFill>
              </a:rPr>
              <a:t> </a:t>
            </a:r>
            <a:r>
              <a:rPr lang="en-GB" dirty="0" err="1">
                <a:solidFill>
                  <a:schemeClr val="tx1"/>
                </a:solidFill>
              </a:rPr>
              <a:t>overordnet</a:t>
            </a:r>
            <a:r>
              <a:rPr lang="en-GB" dirty="0">
                <a:solidFill>
                  <a:schemeClr val="tx1"/>
                </a:solidFill>
              </a:rPr>
              <a:t> </a:t>
            </a:r>
            <a:r>
              <a:rPr lang="en-GB" dirty="0" err="1">
                <a:solidFill>
                  <a:schemeClr val="tx1"/>
                </a:solidFill>
              </a:rPr>
              <a:t>spørgeskema</a:t>
            </a:r>
            <a:r>
              <a:rPr lang="en-GB" dirty="0">
                <a:solidFill>
                  <a:schemeClr val="tx1"/>
                </a:solidFill>
              </a:rPr>
              <a:t>.</a:t>
            </a:r>
          </a:p>
        </p:txBody>
      </p:sp>
      <p:sp>
        <p:nvSpPr>
          <p:cNvPr id="144" name="Google Shape;144;p22"/>
          <p:cNvSpPr txBox="1">
            <a:spLocks noGrp="1"/>
          </p:cNvSpPr>
          <p:nvPr>
            <p:ph type="body" idx="1"/>
          </p:nvPr>
        </p:nvSpPr>
        <p:spPr>
          <a:xfrm>
            <a:off x="311700" y="1042200"/>
            <a:ext cx="8520600" cy="4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b="1" dirty="0">
                <a:solidFill>
                  <a:schemeClr val="tx1"/>
                </a:solidFill>
              </a:rPr>
              <a:t>Emne:</a:t>
            </a:r>
            <a:r>
              <a:rPr lang="da" dirty="0">
                <a:solidFill>
                  <a:schemeClr val="tx1"/>
                </a:solidFill>
              </a:rPr>
              <a:t> Online oplevelsen</a:t>
            </a:r>
            <a:endParaRPr dirty="0">
              <a:solidFill>
                <a:schemeClr val="tx1"/>
              </a:solidFill>
            </a:endParaRPr>
          </a:p>
        </p:txBody>
      </p:sp>
      <p:pic>
        <p:nvPicPr>
          <p:cNvPr id="3" name="Graphic 2" descr="Clipboard Checked outline">
            <a:extLst>
              <a:ext uri="{FF2B5EF4-FFF2-40B4-BE49-F238E27FC236}">
                <a16:creationId xmlns:a16="http://schemas.microsoft.com/office/drawing/2014/main" id="{678FE2A8-F635-1132-AF72-EE1849C3EA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447" y="3464426"/>
            <a:ext cx="914400" cy="914400"/>
          </a:xfrm>
          <a:prstGeom prst="rect">
            <a:avLst/>
          </a:prstGeom>
        </p:spPr>
      </p:pic>
      <p:pic>
        <p:nvPicPr>
          <p:cNvPr id="5" name="Graphic 4" descr="Clipboard Partially Checked outline">
            <a:extLst>
              <a:ext uri="{FF2B5EF4-FFF2-40B4-BE49-F238E27FC236}">
                <a16:creationId xmlns:a16="http://schemas.microsoft.com/office/drawing/2014/main" id="{821265BF-3E8D-D7AD-A390-508028D41B2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5379" y="4027035"/>
            <a:ext cx="914400" cy="914400"/>
          </a:xfrm>
          <a:prstGeom prst="rect">
            <a:avLst/>
          </a:prstGeom>
        </p:spPr>
      </p:pic>
      <p:pic>
        <p:nvPicPr>
          <p:cNvPr id="7" name="Graphic 6" descr="Clipboard Mixed outline">
            <a:extLst>
              <a:ext uri="{FF2B5EF4-FFF2-40B4-BE49-F238E27FC236}">
                <a16:creationId xmlns:a16="http://schemas.microsoft.com/office/drawing/2014/main" id="{02FCB6D7-DF34-2B73-1BCF-ED891CD1AD4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66925" y="3464426"/>
            <a:ext cx="914400" cy="914400"/>
          </a:xfrm>
          <a:prstGeom prst="rect">
            <a:avLst/>
          </a:prstGeom>
        </p:spPr>
      </p:pic>
      <p:pic>
        <p:nvPicPr>
          <p:cNvPr id="15" name="Graphic 14" descr="Target Audience outline">
            <a:extLst>
              <a:ext uri="{FF2B5EF4-FFF2-40B4-BE49-F238E27FC236}">
                <a16:creationId xmlns:a16="http://schemas.microsoft.com/office/drawing/2014/main" id="{A9CA4AAC-E403-2ED9-A486-68279C05AFA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46560" y="572763"/>
            <a:ext cx="914400" cy="914400"/>
          </a:xfrm>
          <a:prstGeom prst="rect">
            <a:avLst/>
          </a:prstGeom>
        </p:spPr>
      </p:pic>
      <p:pic>
        <p:nvPicPr>
          <p:cNvPr id="17" name="Graphic 16" descr="Bullseye outline">
            <a:extLst>
              <a:ext uri="{FF2B5EF4-FFF2-40B4-BE49-F238E27FC236}">
                <a16:creationId xmlns:a16="http://schemas.microsoft.com/office/drawing/2014/main" id="{643FF422-3544-A48D-08E8-1E06394279D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72302" y="3933531"/>
            <a:ext cx="914400" cy="914400"/>
          </a:xfrm>
          <a:prstGeom prst="rect">
            <a:avLst/>
          </a:prstGeom>
        </p:spPr>
      </p:pic>
      <p:cxnSp>
        <p:nvCxnSpPr>
          <p:cNvPr id="20" name="Straight Connector 19">
            <a:extLst>
              <a:ext uri="{FF2B5EF4-FFF2-40B4-BE49-F238E27FC236}">
                <a16:creationId xmlns:a16="http://schemas.microsoft.com/office/drawing/2014/main" id="{52884FFF-5FB9-6C7F-48C7-C4FEDF17E1EA}"/>
              </a:ext>
            </a:extLst>
          </p:cNvPr>
          <p:cNvCxnSpPr>
            <a:cxnSpLocks/>
          </p:cNvCxnSpPr>
          <p:nvPr/>
        </p:nvCxnSpPr>
        <p:spPr>
          <a:xfrm>
            <a:off x="361324" y="1067166"/>
            <a:ext cx="3160100" cy="2447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6C16389-9223-F88D-9D61-ADBE1ACFA806}"/>
              </a:ext>
            </a:extLst>
          </p:cNvPr>
          <p:cNvCxnSpPr>
            <a:cxnSpLocks/>
          </p:cNvCxnSpPr>
          <p:nvPr/>
        </p:nvCxnSpPr>
        <p:spPr>
          <a:xfrm>
            <a:off x="361324" y="1446562"/>
            <a:ext cx="3160100" cy="2447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17757</TotalTime>
  <Words>1705</Words>
  <Application>Microsoft Office PowerPoint</Application>
  <PresentationFormat>On-screen Show (16:9)</PresentationFormat>
  <Paragraphs>76</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 Light</vt:lpstr>
      <vt:lpstr>Arial</vt:lpstr>
      <vt:lpstr>Calibri</vt:lpstr>
      <vt:lpstr>Simple Dark</vt:lpstr>
      <vt:lpstr>03.01.02 - Research-og-dataindsamling</vt:lpstr>
      <vt:lpstr>Indledende research</vt:lpstr>
      <vt:lpstr>Desk research</vt:lpstr>
      <vt:lpstr>Indsigter: Desk research Emne: Danskernes tøjstil</vt:lpstr>
      <vt:lpstr>Observation</vt:lpstr>
      <vt:lpstr>Indsigter: Observation  Emne: Bruger interaktion i butik</vt:lpstr>
      <vt:lpstr>Interview</vt:lpstr>
      <vt:lpstr>Indsigter: Interview  Emne: [Dit emne]</vt:lpstr>
      <vt:lpstr>Survey</vt:lpstr>
      <vt:lpstr>Indsigter: Survey  Emne: [Survey emnet]</vt:lpstr>
      <vt:lpstr>Koncept 2. iteration</vt:lpstr>
      <vt:lpstr>PowerPoint Presentation</vt:lpstr>
      <vt:lpstr>Produkter  Hoodies og t-shirts har for det første en stor plan overflade der gør det muligt at arbejde med forskellige design. Det er ofte overkroppen som øjnene støder på først og derfor der det er godt at kunne udtrykke sig. T-shirt til varmen og hoodies i kulden. Derfor går hoodies/langærmet rigtig godt til det danske kolde vejr.    Jakker er lidt for meget at udtrykke sig med da man ikke har behov for at udtrykke sig for alle og en hver men mere med folk man omgås (studie, fritidsaktiviteter, byen m.m.) derfor er det sekundære lag attraktivt at arbejde med da det oftest er det du viser til din omgangskreds.   Sokker er på samme måde en form for sekundært lag, men også et ekstra sjovt element, som er en god måde at starte ud på og giver anledning til samtale starter. Med andre ord er det et perfekt produkt til folk der ikke er 100% klar til at springe ud i en ny stil, men stadig er interesseret.</vt:lpstr>
      <vt:lpstr>En mindre tillids vækkende virksomhed i forhold til de store internationale multimillionæren firmaer der i princippet er ligeglad med den enkelte bruger.                                                          Mulighed for nem kontakt og forsendelse via indlands mulighed. Evt. product sampling in store.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 Dette er en indholdsskabelon. Redigér eller lav din helt egen version!</dc:title>
  <dc:creator>zasia meincke</dc:creator>
  <cp:lastModifiedBy>Zasia Ververs Meincke</cp:lastModifiedBy>
  <cp:revision>8</cp:revision>
  <dcterms:modified xsi:type="dcterms:W3CDTF">2022-10-24T08:05:35Z</dcterms:modified>
</cp:coreProperties>
</file>